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527" r:id="rId2"/>
    <p:sldId id="803" r:id="rId3"/>
    <p:sldId id="804" r:id="rId4"/>
    <p:sldId id="805" r:id="rId5"/>
    <p:sldId id="541" r:id="rId6"/>
    <p:sldId id="799" r:id="rId7"/>
    <p:sldId id="542" r:id="rId8"/>
    <p:sldId id="723" r:id="rId9"/>
    <p:sldId id="725" r:id="rId10"/>
    <p:sldId id="806" r:id="rId11"/>
    <p:sldId id="800" r:id="rId12"/>
    <p:sldId id="801" r:id="rId1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CC"/>
    <a:srgbClr val="00FFFF"/>
    <a:srgbClr val="DAC4D5"/>
    <a:srgbClr val="FFFF99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snapVertSplitter="1" vertBarState="minimized" horzBarState="maximized">
    <p:restoredLeft sz="15789" autoAdjust="0"/>
    <p:restoredTop sz="94660"/>
  </p:normalViewPr>
  <p:slideViewPr>
    <p:cSldViewPr>
      <p:cViewPr varScale="1">
        <p:scale>
          <a:sx n="88" d="100"/>
          <a:sy n="88" d="100"/>
        </p:scale>
        <p:origin x="-200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B20CD-D846-4140-9C27-CFBFDD4C4F15}" type="datetimeFigureOut">
              <a:rPr lang="cs-CZ" smtClean="0"/>
              <a:pPr/>
              <a:t>17.12.2019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F2999-2FBE-45E9-8437-9A1C5285A2A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16A1F-D115-4A6E-ABA9-CF9C7CBC88A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77CEF-738B-41C1-A1C7-4504BFC52C7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A28A5-63E7-4CA6-A487-0DC7ADAA2D4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2C095-2407-409B-B1D6-CFF11C4970B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54E2C-5797-4298-9F36-0B9BF284F36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8EBBE-9216-48B8-90FC-A8DAB5F81B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2C0BE-7A30-414B-A939-88329E03486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19490-8B8B-4117-896C-66143886494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FDD46-137C-4686-8DED-E7A2D4EAF93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6BC80-F440-400E-B659-9C23D7299C2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47B44-345B-4A06-BC75-461866B3EF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32EA2-EE60-44B1-BE81-1B728B2A768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100000">
              <a:srgbClr val="00767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61C89BB-F9BA-463C-9180-EDCDE32E930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smtClean="0"/>
              <a:t>KOMBINACE ŠKOD</a:t>
            </a:r>
            <a:endParaRPr lang="cs-CZ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2267744" y="3933056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 smtClean="0"/>
              <a:t>Na příkladech podle vyhlášky     č. 55/1999 Sb.</a:t>
            </a:r>
            <a:endParaRPr lang="cs-CZ" sz="2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3143240" y="592933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Prosinec 2019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3600" b="1" dirty="0" smtClean="0"/>
              <a:t>Příklad z Rakouska</a:t>
            </a:r>
            <a:endParaRPr lang="cs-CZ" sz="36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None/>
            </a:pPr>
            <a:endParaRPr lang="cs-CZ" sz="2400" dirty="0" smtClean="0"/>
          </a:p>
          <a:p>
            <a:pPr>
              <a:buNone/>
            </a:pPr>
            <a:r>
              <a:rPr lang="cs-CZ" sz="2000" dirty="0" smtClean="0"/>
              <a:t> </a:t>
            </a:r>
          </a:p>
          <a:p>
            <a:endParaRPr lang="cs-CZ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F6BC80-F440-400E-B659-9C23D7299C27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A2C095-2407-409B-B1D6-CFF11C4970B8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pSp>
        <p:nvGrpSpPr>
          <p:cNvPr id="2049" name="Group 1"/>
          <p:cNvGrpSpPr>
            <a:grpSpLocks noChangeAspect="1"/>
          </p:cNvGrpSpPr>
          <p:nvPr/>
        </p:nvGrpSpPr>
        <p:grpSpPr bwMode="auto">
          <a:xfrm>
            <a:off x="467544" y="260648"/>
            <a:ext cx="8496944" cy="5910329"/>
            <a:chOff x="2174" y="540"/>
            <a:chExt cx="7375" cy="5379"/>
          </a:xfrm>
        </p:grpSpPr>
        <p:sp>
          <p:nvSpPr>
            <p:cNvPr id="2074" name="AutoShape 26"/>
            <p:cNvSpPr>
              <a:spLocks noChangeAspect="1" noChangeArrowheads="1" noTextEdit="1"/>
            </p:cNvSpPr>
            <p:nvPr/>
          </p:nvSpPr>
          <p:spPr bwMode="auto">
            <a:xfrm>
              <a:off x="2174" y="540"/>
              <a:ext cx="7375" cy="5379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V="1">
              <a:off x="2450" y="2198"/>
              <a:ext cx="6624" cy="129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 flipV="1">
              <a:off x="2558" y="3134"/>
              <a:ext cx="6624" cy="129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71" name="Rectangle 23"/>
            <p:cNvSpPr>
              <a:spLocks noChangeArrowheads="1"/>
            </p:cNvSpPr>
            <p:nvPr/>
          </p:nvSpPr>
          <p:spPr bwMode="auto">
            <a:xfrm>
              <a:off x="2750" y="972"/>
              <a:ext cx="864" cy="43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70" name="Text Box 22"/>
            <p:cNvSpPr txBox="1">
              <a:spLocks noChangeArrowheads="1"/>
            </p:cNvSpPr>
            <p:nvPr/>
          </p:nvSpPr>
          <p:spPr bwMode="auto">
            <a:xfrm>
              <a:off x="2674" y="606"/>
              <a:ext cx="1000" cy="23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Usedlost</a:t>
              </a:r>
              <a:endPara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9" name="Line 21"/>
            <p:cNvSpPr>
              <a:spLocks noChangeShapeType="1"/>
            </p:cNvSpPr>
            <p:nvPr/>
          </p:nvSpPr>
          <p:spPr bwMode="auto">
            <a:xfrm>
              <a:off x="3645" y="1116"/>
              <a:ext cx="576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68" name="Line 20"/>
            <p:cNvSpPr>
              <a:spLocks noChangeShapeType="1"/>
            </p:cNvSpPr>
            <p:nvPr/>
          </p:nvSpPr>
          <p:spPr bwMode="auto">
            <a:xfrm>
              <a:off x="8811" y="1118"/>
              <a:ext cx="1" cy="446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6381" y="3852"/>
              <a:ext cx="2448" cy="722"/>
            </a:xfrm>
            <a:custGeom>
              <a:avLst/>
              <a:gdLst/>
              <a:ahLst/>
              <a:cxnLst>
                <a:cxn ang="0">
                  <a:pos x="3060" y="900"/>
                </a:cxn>
                <a:cxn ang="0">
                  <a:pos x="1311" y="752"/>
                </a:cxn>
                <a:cxn ang="0">
                  <a:pos x="0" y="0"/>
                </a:cxn>
              </a:cxnLst>
              <a:rect l="0" t="0" r="r" b="b"/>
              <a:pathLst>
                <a:path w="3060" h="902">
                  <a:moveTo>
                    <a:pt x="3060" y="900"/>
                  </a:moveTo>
                  <a:cubicBezTo>
                    <a:pt x="2769" y="875"/>
                    <a:pt x="1821" y="902"/>
                    <a:pt x="1311" y="752"/>
                  </a:cubicBezTo>
                  <a:cubicBezTo>
                    <a:pt x="801" y="602"/>
                    <a:pt x="273" y="157"/>
                    <a:pt x="0" y="0"/>
                  </a:cubicBezTo>
                </a:path>
              </a:pathLst>
            </a:custGeom>
            <a:noFill/>
            <a:ln w="222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3645" y="1116"/>
              <a:ext cx="2592" cy="44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3" y="707"/>
                </a:cxn>
                <a:cxn ang="0">
                  <a:pos x="1268" y="2942"/>
                </a:cxn>
                <a:cxn ang="0">
                  <a:pos x="3240" y="5580"/>
                </a:cxn>
              </a:cxnLst>
              <a:rect l="0" t="0" r="r" b="b"/>
              <a:pathLst>
                <a:path w="3240" h="5580">
                  <a:moveTo>
                    <a:pt x="0" y="0"/>
                  </a:moveTo>
                  <a:cubicBezTo>
                    <a:pt x="94" y="118"/>
                    <a:pt x="352" y="217"/>
                    <a:pt x="563" y="707"/>
                  </a:cubicBezTo>
                  <a:cubicBezTo>
                    <a:pt x="792" y="1195"/>
                    <a:pt x="822" y="2130"/>
                    <a:pt x="1268" y="2942"/>
                  </a:cubicBezTo>
                  <a:cubicBezTo>
                    <a:pt x="1808" y="3872"/>
                    <a:pt x="2829" y="5031"/>
                    <a:pt x="3240" y="5580"/>
                  </a:cubicBezTo>
                </a:path>
              </a:pathLst>
            </a:custGeom>
            <a:noFill/>
            <a:ln w="222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2493" y="1980"/>
              <a:ext cx="1728" cy="1440"/>
            </a:xfrm>
            <a:custGeom>
              <a:avLst/>
              <a:gdLst/>
              <a:ahLst/>
              <a:cxnLst>
                <a:cxn ang="0">
                  <a:pos x="2160" y="0"/>
                </a:cxn>
                <a:cxn ang="0">
                  <a:pos x="1566" y="782"/>
                </a:cxn>
                <a:cxn ang="0">
                  <a:pos x="0" y="1800"/>
                </a:cxn>
              </a:cxnLst>
              <a:rect l="0" t="0" r="r" b="b"/>
              <a:pathLst>
                <a:path w="2160" h="1800">
                  <a:moveTo>
                    <a:pt x="2160" y="0"/>
                  </a:moveTo>
                  <a:cubicBezTo>
                    <a:pt x="2061" y="130"/>
                    <a:pt x="1926" y="482"/>
                    <a:pt x="1566" y="782"/>
                  </a:cubicBezTo>
                  <a:cubicBezTo>
                    <a:pt x="1206" y="1082"/>
                    <a:pt x="326" y="1588"/>
                    <a:pt x="0" y="1800"/>
                  </a:cubicBezTo>
                </a:path>
              </a:pathLst>
            </a:custGeom>
            <a:noFill/>
            <a:ln w="222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64" name="Text Box 16"/>
            <p:cNvSpPr txBox="1">
              <a:spLocks noChangeArrowheads="1"/>
            </p:cNvSpPr>
            <p:nvPr/>
          </p:nvSpPr>
          <p:spPr bwMode="auto">
            <a:xfrm>
              <a:off x="5338" y="5416"/>
              <a:ext cx="810" cy="25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stará cesta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3" name="Text Box 15"/>
            <p:cNvSpPr txBox="1">
              <a:spLocks noChangeArrowheads="1"/>
            </p:cNvSpPr>
            <p:nvPr/>
          </p:nvSpPr>
          <p:spPr bwMode="auto">
            <a:xfrm>
              <a:off x="8174" y="5126"/>
              <a:ext cx="545" cy="41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nová</a:t>
              </a:r>
              <a:endParaRPr kumimoji="0" lang="en-GB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cesta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2" name="Text Box 14"/>
            <p:cNvSpPr txBox="1">
              <a:spLocks noChangeArrowheads="1"/>
            </p:cNvSpPr>
            <p:nvPr/>
          </p:nvSpPr>
          <p:spPr bwMode="auto">
            <a:xfrm>
              <a:off x="7646" y="2556"/>
              <a:ext cx="864" cy="43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šířka trasy</a:t>
              </a:r>
              <a:endParaRPr kumimoji="0" lang="en-GB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70 m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1" name="Text Box 13"/>
            <p:cNvSpPr txBox="1">
              <a:spLocks noChangeArrowheads="1"/>
            </p:cNvSpPr>
            <p:nvPr/>
          </p:nvSpPr>
          <p:spPr bwMode="auto">
            <a:xfrm>
              <a:off x="3213" y="2988"/>
              <a:ext cx="720" cy="288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120 m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0" name="Text Box 12"/>
            <p:cNvSpPr txBox="1">
              <a:spLocks noChangeArrowheads="1"/>
            </p:cNvSpPr>
            <p:nvPr/>
          </p:nvSpPr>
          <p:spPr bwMode="auto">
            <a:xfrm>
              <a:off x="3206" y="2942"/>
              <a:ext cx="720" cy="29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9" name="Text Box 11"/>
            <p:cNvSpPr txBox="1">
              <a:spLocks noChangeArrowheads="1"/>
            </p:cNvSpPr>
            <p:nvPr/>
          </p:nvSpPr>
          <p:spPr bwMode="auto">
            <a:xfrm>
              <a:off x="5054" y="2556"/>
              <a:ext cx="583" cy="23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200 m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5054" y="3564"/>
              <a:ext cx="533" cy="24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200 m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7" name="Text Box 9"/>
            <p:cNvSpPr txBox="1">
              <a:spLocks noChangeArrowheads="1"/>
            </p:cNvSpPr>
            <p:nvPr/>
          </p:nvSpPr>
          <p:spPr bwMode="auto">
            <a:xfrm>
              <a:off x="4851" y="1982"/>
              <a:ext cx="1584" cy="31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b) 50-letý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2690" y="2354"/>
              <a:ext cx="1152" cy="43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a) 10-letý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5367" y="3194"/>
              <a:ext cx="1008" cy="288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c) 90-letý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2493" y="1980"/>
              <a:ext cx="2448" cy="39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" y="752"/>
                </a:cxn>
                <a:cxn ang="0">
                  <a:pos x="111" y="1787"/>
                </a:cxn>
                <a:cxn ang="0">
                  <a:pos x="605" y="2177"/>
                </a:cxn>
                <a:cxn ang="0">
                  <a:pos x="695" y="3212"/>
                </a:cxn>
                <a:cxn ang="0">
                  <a:pos x="1685" y="3347"/>
                </a:cxn>
                <a:cxn ang="0">
                  <a:pos x="2765" y="3407"/>
                </a:cxn>
                <a:cxn ang="0">
                  <a:pos x="2744" y="4712"/>
                </a:cxn>
                <a:cxn ang="0">
                  <a:pos x="3060" y="4680"/>
                </a:cxn>
              </a:cxnLst>
              <a:rect l="0" t="0" r="r" b="b"/>
              <a:pathLst>
                <a:path w="3060" h="4924">
                  <a:moveTo>
                    <a:pt x="0" y="0"/>
                  </a:moveTo>
                  <a:cubicBezTo>
                    <a:pt x="18" y="125"/>
                    <a:pt x="92" y="454"/>
                    <a:pt x="110" y="752"/>
                  </a:cubicBezTo>
                  <a:cubicBezTo>
                    <a:pt x="128" y="1050"/>
                    <a:pt x="29" y="1550"/>
                    <a:pt x="111" y="1787"/>
                  </a:cubicBezTo>
                  <a:cubicBezTo>
                    <a:pt x="157" y="2197"/>
                    <a:pt x="508" y="1940"/>
                    <a:pt x="605" y="2177"/>
                  </a:cubicBezTo>
                  <a:cubicBezTo>
                    <a:pt x="702" y="2414"/>
                    <a:pt x="515" y="3017"/>
                    <a:pt x="695" y="3212"/>
                  </a:cubicBezTo>
                  <a:cubicBezTo>
                    <a:pt x="913" y="3538"/>
                    <a:pt x="1291" y="3102"/>
                    <a:pt x="1685" y="3347"/>
                  </a:cubicBezTo>
                  <a:cubicBezTo>
                    <a:pt x="1971" y="3478"/>
                    <a:pt x="2536" y="3185"/>
                    <a:pt x="2765" y="3407"/>
                  </a:cubicBezTo>
                  <a:cubicBezTo>
                    <a:pt x="2980" y="3519"/>
                    <a:pt x="2695" y="4500"/>
                    <a:pt x="2744" y="4712"/>
                  </a:cubicBezTo>
                  <a:cubicBezTo>
                    <a:pt x="2793" y="4924"/>
                    <a:pt x="2994" y="4687"/>
                    <a:pt x="3060" y="4680"/>
                  </a:cubicBezTo>
                </a:path>
              </a:pathLst>
            </a:custGeom>
            <a:noFill/>
            <a:ln w="28575">
              <a:solidFill>
                <a:srgbClr val="33996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4941" y="1980"/>
              <a:ext cx="2880" cy="3744"/>
            </a:xfrm>
            <a:custGeom>
              <a:avLst/>
              <a:gdLst/>
              <a:ahLst/>
              <a:cxnLst>
                <a:cxn ang="0">
                  <a:pos x="0" y="4680"/>
                </a:cxn>
                <a:cxn ang="0">
                  <a:pos x="763" y="3932"/>
                </a:cxn>
                <a:cxn ang="0">
                  <a:pos x="1783" y="3287"/>
                </a:cxn>
                <a:cxn ang="0">
                  <a:pos x="2038" y="1577"/>
                </a:cxn>
                <a:cxn ang="0">
                  <a:pos x="2893" y="857"/>
                </a:cxn>
                <a:cxn ang="0">
                  <a:pos x="3600" y="0"/>
                </a:cxn>
              </a:cxnLst>
              <a:rect l="0" t="0" r="r" b="b"/>
              <a:pathLst>
                <a:path w="3600" h="4680">
                  <a:moveTo>
                    <a:pt x="0" y="4680"/>
                  </a:moveTo>
                  <a:cubicBezTo>
                    <a:pt x="127" y="4555"/>
                    <a:pt x="466" y="4164"/>
                    <a:pt x="763" y="3932"/>
                  </a:cubicBezTo>
                  <a:cubicBezTo>
                    <a:pt x="1060" y="3700"/>
                    <a:pt x="1571" y="3679"/>
                    <a:pt x="1783" y="3287"/>
                  </a:cubicBezTo>
                  <a:cubicBezTo>
                    <a:pt x="2184" y="2890"/>
                    <a:pt x="1735" y="2125"/>
                    <a:pt x="2038" y="1577"/>
                  </a:cubicBezTo>
                  <a:cubicBezTo>
                    <a:pt x="2177" y="1177"/>
                    <a:pt x="2633" y="1120"/>
                    <a:pt x="2893" y="857"/>
                  </a:cubicBezTo>
                  <a:cubicBezTo>
                    <a:pt x="3153" y="594"/>
                    <a:pt x="3453" y="179"/>
                    <a:pt x="3600" y="0"/>
                  </a:cubicBezTo>
                </a:path>
              </a:pathLst>
            </a:custGeom>
            <a:noFill/>
            <a:ln w="28575">
              <a:solidFill>
                <a:srgbClr val="33996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2444" y="1564"/>
              <a:ext cx="5524" cy="436"/>
            </a:xfrm>
            <a:custGeom>
              <a:avLst/>
              <a:gdLst/>
              <a:ahLst/>
              <a:cxnLst>
                <a:cxn ang="0">
                  <a:pos x="62" y="520"/>
                </a:cxn>
                <a:cxn ang="0">
                  <a:pos x="121" y="312"/>
                </a:cxn>
                <a:cxn ang="0">
                  <a:pos x="790" y="161"/>
                </a:cxn>
                <a:cxn ang="0">
                  <a:pos x="1794" y="522"/>
                </a:cxn>
                <a:cxn ang="0">
                  <a:pos x="2784" y="25"/>
                </a:cxn>
                <a:cxn ang="0">
                  <a:pos x="4358" y="371"/>
                </a:cxn>
                <a:cxn ang="0">
                  <a:pos x="5617" y="11"/>
                </a:cxn>
                <a:cxn ang="0">
                  <a:pos x="6721" y="282"/>
                </a:cxn>
                <a:cxn ang="0">
                  <a:pos x="6728" y="545"/>
                </a:cxn>
              </a:cxnLst>
              <a:rect l="0" t="0" r="r" b="b"/>
              <a:pathLst>
                <a:path w="6906" h="545">
                  <a:moveTo>
                    <a:pt x="62" y="520"/>
                  </a:moveTo>
                  <a:cubicBezTo>
                    <a:pt x="72" y="485"/>
                    <a:pt x="0" y="372"/>
                    <a:pt x="121" y="312"/>
                  </a:cubicBezTo>
                  <a:cubicBezTo>
                    <a:pt x="242" y="252"/>
                    <a:pt x="511" y="126"/>
                    <a:pt x="790" y="161"/>
                  </a:cubicBezTo>
                  <a:cubicBezTo>
                    <a:pt x="1069" y="196"/>
                    <a:pt x="1463" y="544"/>
                    <a:pt x="1794" y="522"/>
                  </a:cubicBezTo>
                  <a:cubicBezTo>
                    <a:pt x="2126" y="500"/>
                    <a:pt x="2357" y="50"/>
                    <a:pt x="2784" y="25"/>
                  </a:cubicBezTo>
                  <a:cubicBezTo>
                    <a:pt x="3211" y="0"/>
                    <a:pt x="3886" y="373"/>
                    <a:pt x="4358" y="371"/>
                  </a:cubicBezTo>
                  <a:cubicBezTo>
                    <a:pt x="4830" y="369"/>
                    <a:pt x="5223" y="26"/>
                    <a:pt x="5617" y="11"/>
                  </a:cubicBezTo>
                  <a:cubicBezTo>
                    <a:pt x="5995" y="21"/>
                    <a:pt x="6536" y="193"/>
                    <a:pt x="6721" y="282"/>
                  </a:cubicBezTo>
                  <a:cubicBezTo>
                    <a:pt x="6906" y="371"/>
                    <a:pt x="6727" y="490"/>
                    <a:pt x="6728" y="545"/>
                  </a:cubicBezTo>
                </a:path>
              </a:pathLst>
            </a:custGeom>
            <a:noFill/>
            <a:ln w="28575">
              <a:solidFill>
                <a:srgbClr val="33996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51" name="Line 3"/>
            <p:cNvSpPr>
              <a:spLocks noChangeShapeType="1"/>
            </p:cNvSpPr>
            <p:nvPr/>
          </p:nvSpPr>
          <p:spPr bwMode="auto">
            <a:xfrm>
              <a:off x="3902" y="1980"/>
              <a:ext cx="0" cy="2736"/>
            </a:xfrm>
            <a:prstGeom prst="line">
              <a:avLst/>
            </a:prstGeom>
            <a:noFill/>
            <a:ln w="28575">
              <a:solidFill>
                <a:srgbClr val="33996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50" name="Line 2"/>
            <p:cNvSpPr>
              <a:spLocks noChangeShapeType="1"/>
            </p:cNvSpPr>
            <p:nvPr/>
          </p:nvSpPr>
          <p:spPr bwMode="auto">
            <a:xfrm flipV="1">
              <a:off x="3902" y="2700"/>
              <a:ext cx="3312" cy="720"/>
            </a:xfrm>
            <a:prstGeom prst="line">
              <a:avLst/>
            </a:prstGeom>
            <a:noFill/>
            <a:ln w="28575">
              <a:solidFill>
                <a:srgbClr val="33996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cs-CZ" sz="3600" b="1" dirty="0" smtClean="0"/>
              <a:t>Příklad z Rakouska</a:t>
            </a:r>
            <a:endParaRPr lang="cs-CZ" sz="36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539552" y="1124744"/>
            <a:ext cx="8280920" cy="554461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1) Ocenění pozemku</a:t>
            </a:r>
            <a:endParaRPr lang="cs-CZ" sz="2400" dirty="0" smtClean="0"/>
          </a:p>
          <a:p>
            <a:pPr>
              <a:buNone/>
            </a:pPr>
            <a:r>
              <a:rPr lang="cs-CZ" sz="2400" b="1" dirty="0" smtClean="0"/>
              <a:t>2) Ocenění porostu (mýtní nezralost)</a:t>
            </a:r>
            <a:endParaRPr lang="cs-CZ" sz="2400" dirty="0" smtClean="0"/>
          </a:p>
          <a:p>
            <a:pPr>
              <a:buNone/>
            </a:pPr>
            <a:r>
              <a:rPr lang="cs-CZ" sz="2400" b="1" dirty="0" smtClean="0"/>
              <a:t>3) Okrajové škody – na aktuálním porostu</a:t>
            </a:r>
            <a:endParaRPr lang="cs-CZ" sz="2400" dirty="0" smtClean="0"/>
          </a:p>
          <a:p>
            <a:pPr>
              <a:buNone/>
            </a:pPr>
            <a:r>
              <a:rPr lang="cs-CZ" sz="2400" b="1" dirty="0" smtClean="0"/>
              <a:t>                                 – trvalé škody na budoucím porostu</a:t>
            </a:r>
            <a:endParaRPr lang="cs-CZ" sz="2400" dirty="0" smtClean="0"/>
          </a:p>
          <a:p>
            <a:pPr>
              <a:buNone/>
            </a:pPr>
            <a:r>
              <a:rPr lang="cs-CZ" sz="2400" b="1" dirty="0" smtClean="0"/>
              <a:t>4) Ocenění provozních škod</a:t>
            </a:r>
            <a:endParaRPr lang="cs-CZ" sz="2400" dirty="0" smtClean="0"/>
          </a:p>
          <a:p>
            <a:pPr>
              <a:buNone/>
            </a:pPr>
            <a:r>
              <a:rPr lang="cs-CZ" sz="2400" b="1" dirty="0" smtClean="0"/>
              <a:t>    - přebytečná kapacita traktoru po dobu 3 roků</a:t>
            </a:r>
            <a:endParaRPr lang="cs-CZ" sz="2400" dirty="0" smtClean="0"/>
          </a:p>
          <a:p>
            <a:pPr>
              <a:buNone/>
            </a:pPr>
            <a:r>
              <a:rPr lang="cs-CZ" sz="2400" b="1" dirty="0" smtClean="0"/>
              <a:t>    - trvalá ztráta pracovních příjmů</a:t>
            </a:r>
            <a:endParaRPr lang="cs-CZ" sz="2400" dirty="0" smtClean="0"/>
          </a:p>
          <a:p>
            <a:pPr>
              <a:buNone/>
            </a:pPr>
            <a:r>
              <a:rPr lang="cs-CZ" sz="2400" b="1" dirty="0" smtClean="0"/>
              <a:t>    - odškodnění za objížďku (zvýšené náklady) </a:t>
            </a:r>
            <a:endParaRPr lang="cs-CZ" sz="2400" dirty="0" smtClean="0"/>
          </a:p>
          <a:p>
            <a:pPr>
              <a:buNone/>
            </a:pPr>
            <a:r>
              <a:rPr lang="cs-CZ" sz="2400" b="1" dirty="0" smtClean="0"/>
              <a:t> </a:t>
            </a:r>
            <a:endParaRPr lang="cs-CZ" sz="2400" dirty="0" smtClean="0"/>
          </a:p>
          <a:p>
            <a:pPr>
              <a:buNone/>
            </a:pPr>
            <a:r>
              <a:rPr lang="en-GB" sz="2400" b="1" dirty="0" smtClean="0"/>
              <a:t>CELKOVÉ ODŠKODNĚNÍ</a:t>
            </a:r>
            <a:endParaRPr lang="cs-CZ" sz="2400" dirty="0" smtClean="0"/>
          </a:p>
          <a:p>
            <a:pPr>
              <a:buNone/>
            </a:pPr>
            <a:r>
              <a:rPr lang="cs-CZ" sz="2000" dirty="0" smtClean="0"/>
              <a:t> </a:t>
            </a:r>
          </a:p>
          <a:p>
            <a:endParaRPr lang="cs-CZ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F6BC80-F440-400E-B659-9C23D7299C27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Vyhláška č. 55/1999 Sb.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cs-CZ" b="1" dirty="0" smtClean="0"/>
              <a:t>§ 2</a:t>
            </a:r>
          </a:p>
          <a:p>
            <a:pPr algn="ctr"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(1) </a:t>
            </a:r>
            <a:r>
              <a:rPr lang="cs-CZ" b="1" dirty="0" smtClean="0">
                <a:solidFill>
                  <a:srgbClr val="FF0000"/>
                </a:solidFill>
              </a:rPr>
              <a:t>Celková škoda </a:t>
            </a:r>
            <a:r>
              <a:rPr lang="cs-CZ" dirty="0" smtClean="0"/>
              <a:t>se vypočítá jako </a:t>
            </a:r>
            <a:r>
              <a:rPr lang="cs-CZ" b="1" u="sng" dirty="0" smtClean="0"/>
              <a:t>součet </a:t>
            </a:r>
            <a:r>
              <a:rPr lang="cs-CZ" dirty="0" smtClean="0"/>
              <a:t>jednotlivých škod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854E2C-5797-4298-9F36-0B9BF284F36D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eaLnBrk="1" hangingPunct="1"/>
            <a:r>
              <a:rPr lang="cs-CZ" sz="3200" b="1" dirty="0" smtClean="0"/>
              <a:t>§ 1</a:t>
            </a:r>
            <a:br>
              <a:rPr lang="cs-CZ" sz="3200" b="1" dirty="0" smtClean="0"/>
            </a:br>
            <a:r>
              <a:rPr lang="cs-CZ" sz="3200" b="1" dirty="0" smtClean="0"/>
              <a:t>Předmět úpravy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85860"/>
            <a:ext cx="8218488" cy="5383228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arenR"/>
            </a:pPr>
            <a:r>
              <a:rPr lang="cs-CZ" sz="2800" dirty="0" smtClean="0"/>
              <a:t>Tato vyhláška stanoví způsob výpočtu výše újmy nebo škody (dále jen „škoda“), které vznikají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cs-CZ" sz="2800" dirty="0" smtClean="0"/>
              <a:t>	</a:t>
            </a:r>
            <a:r>
              <a:rPr lang="cs-CZ" sz="2800" dirty="0" smtClean="0">
                <a:solidFill>
                  <a:srgbClr val="FF0000"/>
                </a:solidFill>
              </a:rPr>
              <a:t>a) </a:t>
            </a:r>
            <a:r>
              <a:rPr lang="cs-CZ" sz="2800" u="sng" dirty="0" smtClean="0">
                <a:solidFill>
                  <a:srgbClr val="FF0000"/>
                </a:solidFill>
              </a:rPr>
              <a:t>na lesním pozemku </a:t>
            </a:r>
            <a:r>
              <a:rPr lang="cs-CZ" sz="2800" dirty="0" smtClean="0">
                <a:solidFill>
                  <a:srgbClr val="FF0000"/>
                </a:solidFill>
              </a:rPr>
              <a:t>v důsledku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cs-CZ" sz="2800" dirty="0" smtClean="0"/>
              <a:t>		1. trvalého odnětí nebo trvalého 	 	     	    omezení plnění </a:t>
            </a:r>
            <a:r>
              <a:rPr lang="cs-CZ" sz="2800" dirty="0" err="1" smtClean="0"/>
              <a:t>dřevoprodukční</a:t>
            </a:r>
            <a:r>
              <a:rPr lang="cs-CZ" sz="2800" dirty="0" smtClean="0"/>
              <a:t> 		       	    funkce lesa (dále jen „produkční 		    funkce“),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cs-CZ" sz="2800" dirty="0" smtClean="0"/>
              <a:t>		2. dočasného odnětí nebo dočasného 		    omezení plnění produkční funkce,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cs-CZ" sz="2800" dirty="0" smtClean="0"/>
              <a:t>		3. trvalého poškození plnění produkční 	   	    funkce,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cs-CZ" sz="2800" dirty="0" smtClean="0"/>
              <a:t>		4. dočasného poškození plnění produkční 	    funkce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smtClean="0"/>
              <a:t>§ 1</a:t>
            </a:r>
            <a:br>
              <a:rPr lang="cs-CZ" sz="3200" b="1" smtClean="0"/>
            </a:br>
            <a:r>
              <a:rPr lang="cs-CZ" sz="3200" b="1" smtClean="0"/>
              <a:t>Předmět úpravy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5068888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cs-CZ" sz="2800" dirty="0" smtClean="0">
                <a:solidFill>
                  <a:srgbClr val="FF0000"/>
                </a:solidFill>
              </a:rPr>
              <a:t>b) </a:t>
            </a:r>
            <a:r>
              <a:rPr lang="cs-CZ" sz="2800" u="sng" dirty="0" smtClean="0">
                <a:solidFill>
                  <a:srgbClr val="FF0000"/>
                </a:solidFill>
              </a:rPr>
              <a:t>na lesním porostu </a:t>
            </a:r>
            <a:r>
              <a:rPr lang="cs-CZ" sz="2800" dirty="0" smtClean="0">
                <a:solidFill>
                  <a:srgbClr val="FF0000"/>
                </a:solidFill>
              </a:rPr>
              <a:t>v důsledku</a:t>
            </a:r>
          </a:p>
          <a:p>
            <a:pPr marL="609600" indent="-609600" eaLnBrk="1" hangingPunct="1">
              <a:buFontTx/>
              <a:buNone/>
            </a:pPr>
            <a:r>
              <a:rPr lang="cs-CZ" sz="2800" dirty="0" smtClean="0"/>
              <a:t>		1. zničení lesního porostu, </a:t>
            </a:r>
          </a:p>
          <a:p>
            <a:pPr marL="609600" indent="-609600" eaLnBrk="1" hangingPunct="1">
              <a:buFontTx/>
              <a:buNone/>
            </a:pPr>
            <a:r>
              <a:rPr lang="cs-CZ" sz="2800" dirty="0" smtClean="0"/>
              <a:t>		2. předčasného </a:t>
            </a:r>
            <a:r>
              <a:rPr lang="cs-CZ" sz="2800" dirty="0" err="1" smtClean="0"/>
              <a:t>smýcení</a:t>
            </a:r>
            <a:r>
              <a:rPr lang="cs-CZ" sz="2800" dirty="0" smtClean="0"/>
              <a:t> lesního porostu,</a:t>
            </a:r>
          </a:p>
          <a:p>
            <a:pPr marL="609600" indent="-609600" eaLnBrk="1" hangingPunct="1">
              <a:buFontTx/>
              <a:buNone/>
            </a:pPr>
            <a:r>
              <a:rPr lang="cs-CZ" sz="2800" dirty="0" smtClean="0"/>
              <a:t>		3. snížení </a:t>
            </a:r>
            <a:r>
              <a:rPr lang="cs-CZ" sz="2800" dirty="0" err="1" smtClean="0"/>
              <a:t>přírůstu</a:t>
            </a:r>
            <a:r>
              <a:rPr lang="cs-CZ" sz="2800" dirty="0" smtClean="0"/>
              <a:t> lesního porostu,</a:t>
            </a:r>
          </a:p>
          <a:p>
            <a:pPr marL="609600" indent="-609600" eaLnBrk="1" hangingPunct="1">
              <a:buFontTx/>
              <a:buNone/>
            </a:pPr>
            <a:r>
              <a:rPr lang="cs-CZ" sz="2800" dirty="0" smtClean="0"/>
              <a:t>         4. snížení produkce lesního porostu,</a:t>
            </a:r>
          </a:p>
          <a:p>
            <a:pPr marL="609600" indent="-609600" eaLnBrk="1" hangingPunct="1">
              <a:buFontTx/>
              <a:buNone/>
            </a:pPr>
            <a:r>
              <a:rPr lang="cs-CZ" sz="2800" dirty="0" smtClean="0"/>
              <a:t>         5. snížení kvality lesního porostu,</a:t>
            </a:r>
          </a:p>
          <a:p>
            <a:pPr marL="609600" indent="-609600" eaLnBrk="1" hangingPunct="1">
              <a:buFontTx/>
              <a:buNone/>
            </a:pPr>
            <a:r>
              <a:rPr lang="cs-CZ" sz="2800" dirty="0" smtClean="0"/>
              <a:t>         6. krádež dříví na pni,</a:t>
            </a:r>
          </a:p>
          <a:p>
            <a:pPr marL="609600" indent="-609600" eaLnBrk="1" hangingPunct="1">
              <a:buFontTx/>
              <a:buNone/>
            </a:pPr>
            <a:endParaRPr lang="cs-CZ" sz="2800" dirty="0" smtClean="0"/>
          </a:p>
          <a:p>
            <a:pPr marL="609600" indent="-609600" eaLnBrk="1" hangingPunct="1">
              <a:buFontTx/>
              <a:buNone/>
            </a:pPr>
            <a:r>
              <a:rPr lang="cs-CZ" sz="2800" dirty="0" smtClean="0">
                <a:solidFill>
                  <a:srgbClr val="FF0000"/>
                </a:solidFill>
              </a:rPr>
              <a:t>c) z </a:t>
            </a:r>
            <a:r>
              <a:rPr lang="cs-CZ" sz="2800" u="sng" dirty="0" smtClean="0">
                <a:solidFill>
                  <a:srgbClr val="FF0000"/>
                </a:solidFill>
              </a:rPr>
              <a:t>mimořádných a nákladově náročnějších  </a:t>
            </a:r>
            <a:r>
              <a:rPr lang="cs-CZ" sz="2800" dirty="0" smtClean="0">
                <a:solidFill>
                  <a:srgbClr val="FF0000"/>
                </a:solidFill>
              </a:rPr>
              <a:t>opatření při hospodaření v lesích.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648072"/>
          </a:xfrm>
        </p:spPr>
        <p:txBody>
          <a:bodyPr/>
          <a:lstStyle/>
          <a:p>
            <a:r>
              <a:rPr lang="cs-CZ" sz="3600" b="1" dirty="0" smtClean="0"/>
              <a:t>Škody a </a:t>
            </a:r>
            <a:r>
              <a:rPr lang="cs-CZ" sz="3600" b="1" u="sng" dirty="0" smtClean="0"/>
              <a:t>kombinace</a:t>
            </a:r>
            <a:r>
              <a:rPr lang="cs-CZ" sz="3600" b="1" dirty="0" smtClean="0"/>
              <a:t> různých druhů škod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08720"/>
            <a:ext cx="8568952" cy="5760640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Příklad škodní události (omezení lesnického hospodaření):</a:t>
            </a:r>
          </a:p>
          <a:p>
            <a:pPr>
              <a:buNone/>
            </a:pPr>
            <a:endParaRPr lang="cs-CZ" sz="1200" u="sng" dirty="0" smtClean="0"/>
          </a:p>
          <a:p>
            <a:r>
              <a:rPr lang="cs-CZ" sz="2400" u="sng" dirty="0" smtClean="0"/>
              <a:t>Trvalé odnětí nebo trvalé omezení</a:t>
            </a:r>
            <a:r>
              <a:rPr lang="cs-CZ" sz="2400" dirty="0" smtClean="0"/>
              <a:t> plnění produkční funkce lesa, např. z důvodu stavby (budování infrastruktury - inženýrské sítě) nebo ochrany přírody </a:t>
            </a:r>
            <a:r>
              <a:rPr lang="cs-CZ" sz="2400" dirty="0" smtClean="0">
                <a:solidFill>
                  <a:srgbClr val="FF0000"/>
                </a:solidFill>
              </a:rPr>
              <a:t>+ dle situace</a:t>
            </a:r>
          </a:p>
          <a:p>
            <a:pPr lvl="1"/>
            <a:r>
              <a:rPr lang="cs-CZ" sz="1800" i="1" dirty="0" smtClean="0">
                <a:solidFill>
                  <a:srgbClr val="FF0000"/>
                </a:solidFill>
              </a:rPr>
              <a:t>ztráta pracovních příjmů, </a:t>
            </a:r>
          </a:p>
          <a:p>
            <a:pPr lvl="1"/>
            <a:r>
              <a:rPr lang="cs-CZ" sz="1800" i="1" dirty="0" smtClean="0">
                <a:solidFill>
                  <a:srgbClr val="FF0000"/>
                </a:solidFill>
              </a:rPr>
              <a:t>dočasné zatížení zbytku podniku provozními fixními náklady, </a:t>
            </a:r>
          </a:p>
          <a:p>
            <a:pPr lvl="1"/>
            <a:r>
              <a:rPr lang="cs-CZ" sz="1800" i="1" dirty="0" smtClean="0">
                <a:solidFill>
                  <a:srgbClr val="FF0000"/>
                </a:solidFill>
              </a:rPr>
              <a:t>škoda z dočasného či trvalého omezení možnosti zhodnocovat lesní výrobky a další lesní užitky (potenciální ztráta výnosů z nedřevních komodit)</a:t>
            </a:r>
          </a:p>
          <a:p>
            <a:pPr lvl="1"/>
            <a:r>
              <a:rPr lang="cs-CZ" sz="1800" i="1" dirty="0" smtClean="0">
                <a:solidFill>
                  <a:srgbClr val="FF0000"/>
                </a:solidFill>
              </a:rPr>
              <a:t>škoda ze zničení porostu lesních plodin a podhoubí jedlých hub při trvalém odnětí lesních pozemků</a:t>
            </a:r>
          </a:p>
          <a:p>
            <a:pPr lvl="1"/>
            <a:r>
              <a:rPr lang="cs-CZ" sz="1800" i="1" dirty="0" smtClean="0">
                <a:solidFill>
                  <a:srgbClr val="FF0000"/>
                </a:solidFill>
              </a:rPr>
              <a:t>škoda z dočasného nebo trvalého omezení jiných způsobů užívání lesa při smluvním využití lesních pozemků</a:t>
            </a:r>
          </a:p>
          <a:p>
            <a:pPr lvl="1"/>
            <a:r>
              <a:rPr lang="cs-CZ" sz="1800" i="1" dirty="0" smtClean="0">
                <a:solidFill>
                  <a:srgbClr val="FF0000"/>
                </a:solidFill>
              </a:rPr>
              <a:t>ztráta příjmů z výkonu práva myslivosti  - škoda ze snížení myslivecké hodnoty (např. při výstavbě komunikací a fragmentaci honitby). </a:t>
            </a:r>
            <a:endParaRPr lang="cs-CZ" sz="18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854E2C-5797-4298-9F36-0B9BF284F36D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648072"/>
          </a:xfrm>
        </p:spPr>
        <p:txBody>
          <a:bodyPr/>
          <a:lstStyle/>
          <a:p>
            <a:r>
              <a:rPr lang="cs-CZ" sz="3600" b="1" dirty="0" smtClean="0"/>
              <a:t>Škody a </a:t>
            </a:r>
            <a:r>
              <a:rPr lang="cs-CZ" sz="3600" b="1" u="sng" dirty="0" smtClean="0"/>
              <a:t>kombinace</a:t>
            </a:r>
            <a:r>
              <a:rPr lang="cs-CZ" sz="3600" b="1" dirty="0" smtClean="0"/>
              <a:t> různých druhů škod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08720"/>
            <a:ext cx="8568952" cy="5760640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Příklady škodní události:</a:t>
            </a:r>
          </a:p>
          <a:p>
            <a:pPr>
              <a:buNone/>
            </a:pPr>
            <a:endParaRPr lang="cs-CZ" sz="2400" b="1" dirty="0" smtClean="0"/>
          </a:p>
          <a:p>
            <a:pPr>
              <a:buNone/>
            </a:pPr>
            <a:endParaRPr lang="cs-CZ" sz="1200" u="sng" dirty="0" smtClean="0"/>
          </a:p>
          <a:p>
            <a:r>
              <a:rPr lang="cs-CZ" sz="2400" u="sng" dirty="0" smtClean="0"/>
              <a:t>Škody zvěří</a:t>
            </a:r>
          </a:p>
          <a:p>
            <a:r>
              <a:rPr lang="cs-CZ" sz="2400" u="sng" dirty="0" smtClean="0"/>
              <a:t>Škody vybranými zvláště chráněnými živočichy </a:t>
            </a:r>
            <a:r>
              <a:rPr lang="cs-CZ" sz="2400" dirty="0" smtClean="0"/>
              <a:t>(např. bobr)</a:t>
            </a:r>
          </a:p>
          <a:p>
            <a:pPr marL="342900" lvl="1" indent="-342900" algn="ctr">
              <a:buNone/>
            </a:pPr>
            <a:endParaRPr lang="cs-CZ" sz="1800" dirty="0" smtClean="0"/>
          </a:p>
          <a:p>
            <a:pPr marL="342900" lvl="1" indent="-342900" algn="ctr">
              <a:buNone/>
            </a:pPr>
            <a:endParaRPr lang="cs-CZ" sz="1800" dirty="0" smtClean="0"/>
          </a:p>
          <a:p>
            <a:pPr marL="342900" lvl="1" indent="-342900" algn="ctr">
              <a:buNone/>
            </a:pPr>
            <a:r>
              <a:rPr lang="cs-CZ" sz="1800" dirty="0" smtClean="0"/>
              <a:t>***</a:t>
            </a:r>
          </a:p>
          <a:p>
            <a:pPr marL="342900" lvl="1" indent="-342900" algn="ctr">
              <a:buNone/>
            </a:pPr>
            <a:endParaRPr lang="cs-CZ" sz="2400" dirty="0" smtClean="0"/>
          </a:p>
          <a:p>
            <a:r>
              <a:rPr lang="cs-CZ" sz="2400" u="sng" dirty="0" smtClean="0"/>
              <a:t>Požár lesa</a:t>
            </a:r>
          </a:p>
          <a:p>
            <a:r>
              <a:rPr lang="cs-CZ" sz="2400" u="sng" dirty="0" smtClean="0"/>
              <a:t>Omezení lesního hospodaření z důvodu ochrany přírody</a:t>
            </a:r>
          </a:p>
          <a:p>
            <a:pPr>
              <a:buNone/>
            </a:pPr>
            <a:r>
              <a:rPr lang="cs-CZ" sz="2400" dirty="0" smtClean="0"/>
              <a:t>	(vyhláška č. 335/2006 Sb.) </a:t>
            </a:r>
            <a:r>
              <a:rPr lang="cs-CZ" sz="2400" dirty="0" smtClean="0">
                <a:sym typeface="Symbol"/>
              </a:rPr>
              <a:t>  Ing. </a:t>
            </a:r>
            <a:r>
              <a:rPr lang="cs-CZ" sz="2400" dirty="0" err="1" smtClean="0">
                <a:sym typeface="Symbol"/>
              </a:rPr>
              <a:t>Dohnanský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854E2C-5797-4298-9F36-0B9BF284F36D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/>
          </p:nvPr>
        </p:nvGraphicFramePr>
        <p:xfrm>
          <a:off x="179512" y="692696"/>
          <a:ext cx="8676451" cy="5725072"/>
        </p:xfrm>
        <a:graphic>
          <a:graphicData uri="http://schemas.openxmlformats.org/drawingml/2006/table">
            <a:tbl>
              <a:tblPr/>
              <a:tblGrid>
                <a:gridCol w="2016379"/>
                <a:gridCol w="281217"/>
                <a:gridCol w="457554"/>
                <a:gridCol w="293018"/>
                <a:gridCol w="374957"/>
                <a:gridCol w="374957"/>
                <a:gridCol w="375612"/>
                <a:gridCol w="469351"/>
                <a:gridCol w="281217"/>
                <a:gridCol w="469351"/>
                <a:gridCol w="469351"/>
                <a:gridCol w="374957"/>
                <a:gridCol w="469351"/>
                <a:gridCol w="281217"/>
                <a:gridCol w="469351"/>
                <a:gridCol w="468697"/>
                <a:gridCol w="374957"/>
                <a:gridCol w="374957"/>
              </a:tblGrid>
              <a:tr h="7735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 dirty="0">
                          <a:latin typeface="Times New Roman"/>
                          <a:ea typeface="Times New Roman"/>
                          <a:cs typeface="Times New Roman"/>
                        </a:rPr>
                        <a:t>Odnětí a omezení plnění produkční funkce</a:t>
                      </a: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 dirty="0">
                          <a:latin typeface="Times New Roman"/>
                          <a:ea typeface="Times New Roman"/>
                          <a:cs typeface="Times New Roman"/>
                        </a:rPr>
                        <a:t>Poškození plnění produkční funkce</a:t>
                      </a: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 dirty="0">
                          <a:latin typeface="Times New Roman"/>
                          <a:ea typeface="Times New Roman"/>
                          <a:cs typeface="Times New Roman"/>
                        </a:rPr>
                        <a:t>Snížení </a:t>
                      </a:r>
                      <a:r>
                        <a:rPr lang="cs-CZ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přírůstu</a:t>
                      </a:r>
                      <a:r>
                        <a:rPr lang="cs-CZ" sz="1100" b="1" dirty="0">
                          <a:latin typeface="Times New Roman"/>
                          <a:ea typeface="Times New Roman"/>
                          <a:cs typeface="Times New Roman"/>
                        </a:rPr>
                        <a:t> lesního porostu</a:t>
                      </a: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 dirty="0">
                          <a:latin typeface="Times New Roman"/>
                          <a:ea typeface="Times New Roman"/>
                          <a:cs typeface="Times New Roman"/>
                        </a:rPr>
                        <a:t>Snížení kvality</a:t>
                      </a: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812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Trvalé odnětí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Trvalé omezení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(vyvlastnění)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Dočasné odnětí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Dočasné omezení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Trvalé </a:t>
                      </a:r>
                      <a:r>
                        <a:rPr lang="cs-CZ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poškození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Dočasné poškození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Předčasné </a:t>
                      </a:r>
                      <a:r>
                        <a:rPr lang="cs-CZ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smýcení</a:t>
                      </a: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 les. porostu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Zničení  les. porostu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Snížení </a:t>
                      </a:r>
                      <a:r>
                        <a:rPr lang="cs-CZ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přírůstu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do věku 5 let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Snížení </a:t>
                      </a:r>
                      <a:r>
                        <a:rPr lang="cs-CZ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přírůstu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nad 5 let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Snížení </a:t>
                      </a:r>
                      <a:r>
                        <a:rPr lang="cs-CZ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přírůstu</a:t>
                      </a: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 (okus)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Snížení produkce lesního porostu ze záměny dřevin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Loupání, ohryz, </a:t>
                      </a:r>
                      <a:r>
                        <a:rPr lang="cs-CZ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přibl</a:t>
                      </a: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Požár</a:t>
                      </a: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, imise, střelnice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Krádež dřevní hmoty na pni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Mimořádné náklady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i="1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cs-CZ" sz="1050" i="1" dirty="0">
                          <a:latin typeface="Times New Roman"/>
                          <a:ea typeface="Times New Roman"/>
                          <a:cs typeface="Times New Roman"/>
                        </a:rPr>
                        <a:t>znalecký posudek  </a:t>
                      </a:r>
                      <a:r>
                        <a:rPr lang="cs-CZ" sz="1050" i="1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</a:t>
                      </a:r>
                      <a:r>
                        <a:rPr lang="cs-CZ" sz="1050" i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Nákladově náročná opatření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7.1.1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7.1.2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7.2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9.1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9.2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11.1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11.2</a:t>
                      </a: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8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 dirty="0">
                          <a:latin typeface="Times New Roman"/>
                          <a:ea typeface="Times New Roman"/>
                          <a:cs typeface="Times New Roman"/>
                        </a:rPr>
                        <a:t>Krádež</a:t>
                      </a:r>
                      <a:r>
                        <a:rPr lang="cs-CZ" sz="1200" dirty="0">
                          <a:latin typeface="Times New Roman"/>
                          <a:ea typeface="Times New Roman"/>
                          <a:cs typeface="Times New Roman"/>
                        </a:rPr>
                        <a:t> dřevní hmoty na pni</a:t>
                      </a: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    (X)</a:t>
                      </a:r>
                    </a:p>
                  </a:txBody>
                  <a:tcPr marL="38252" marR="38252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    X</a:t>
                      </a: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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4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Times New Roman"/>
                          <a:ea typeface="Times New Roman"/>
                          <a:cs typeface="Times New Roman"/>
                        </a:rPr>
                        <a:t>Vynucená </a:t>
                      </a:r>
                      <a:r>
                        <a:rPr lang="cs-CZ" sz="1200" b="1" dirty="0">
                          <a:latin typeface="Times New Roman"/>
                          <a:ea typeface="Times New Roman"/>
                          <a:cs typeface="Times New Roman"/>
                        </a:rPr>
                        <a:t>změna druhové skladby</a:t>
                      </a:r>
                      <a:r>
                        <a:rPr lang="cs-CZ" sz="1200" dirty="0">
                          <a:latin typeface="Times New Roman"/>
                          <a:ea typeface="Times New Roman"/>
                          <a:cs typeface="Times New Roman"/>
                        </a:rPr>
                        <a:t> (rekonstrukce kvůli ÚSES) z rozhodnutí orgánu ochrany přírody</a:t>
                      </a: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   X</a:t>
                      </a:r>
                    </a:p>
                  </a:txBody>
                  <a:tcPr marL="38252" marR="38252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    X</a:t>
                      </a: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 dirty="0">
                          <a:latin typeface="Times New Roman"/>
                          <a:ea typeface="Times New Roman"/>
                          <a:cs typeface="Times New Roman"/>
                        </a:rPr>
                        <a:t>   X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cs-CZ" sz="1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</a:t>
                      </a: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 dirty="0">
                          <a:latin typeface="Times New Roman"/>
                          <a:ea typeface="Times New Roman"/>
                          <a:cs typeface="Times New Roman"/>
                        </a:rPr>
                        <a:t>Požá</a:t>
                      </a:r>
                      <a:r>
                        <a:rPr lang="cs-CZ" sz="1200" dirty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cs-CZ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1200" dirty="0">
                          <a:latin typeface="Times New Roman"/>
                          <a:ea typeface="Times New Roman"/>
                          <a:cs typeface="Times New Roman"/>
                        </a:rPr>
                        <a:t>–hlídání a vyklizování požářiště, poškození stromů, </a:t>
                      </a:r>
                      <a:r>
                        <a:rPr lang="cs-CZ" sz="1200" dirty="0" err="1">
                          <a:latin typeface="Times New Roman"/>
                          <a:ea typeface="Times New Roman"/>
                          <a:cs typeface="Times New Roman"/>
                        </a:rPr>
                        <a:t>smýcení</a:t>
                      </a:r>
                      <a:r>
                        <a:rPr lang="cs-CZ" sz="1200" dirty="0">
                          <a:latin typeface="Times New Roman"/>
                          <a:ea typeface="Times New Roman"/>
                          <a:cs typeface="Times New Roman"/>
                        </a:rPr>
                        <a:t>, odklad zalesňování oproti zákonné lhůtě</a:t>
                      </a: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cs-CZ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1000" dirty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38252" marR="3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endParaRPr lang="cs-CZ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  (X)</a:t>
                      </a: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latin typeface="Times New Roman"/>
                          <a:ea typeface="Times New Roman"/>
                          <a:cs typeface="Times New Roman"/>
                        </a:rPr>
                        <a:t>     X</a:t>
                      </a:r>
                    </a:p>
                  </a:txBody>
                  <a:tcPr marL="38252" marR="3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latin typeface="Times New Roman"/>
                          <a:ea typeface="Times New Roman"/>
                          <a:cs typeface="Times New Roman"/>
                        </a:rPr>
                        <a:t>   X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cs-CZ" sz="1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</a:t>
                      </a: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9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Times New Roman"/>
                          <a:ea typeface="Times New Roman"/>
                          <a:cs typeface="Times New Roman"/>
                        </a:rPr>
                        <a:t>Vyhlášení NPR orgánem ochrany přírody – </a:t>
                      </a:r>
                      <a:r>
                        <a:rPr lang="cs-CZ" sz="1200" b="1" dirty="0">
                          <a:latin typeface="Times New Roman"/>
                          <a:ea typeface="Times New Roman"/>
                          <a:cs typeface="Times New Roman"/>
                        </a:rPr>
                        <a:t>ponechání samovolnému  vývoji</a:t>
                      </a:r>
                      <a:r>
                        <a:rPr lang="cs-CZ" sz="1200" dirty="0">
                          <a:latin typeface="Times New Roman"/>
                          <a:ea typeface="Times New Roman"/>
                          <a:cs typeface="Times New Roman"/>
                        </a:rPr>
                        <a:t> (omezení </a:t>
                      </a:r>
                      <a:r>
                        <a:rPr lang="cs-CZ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vlastnického </a:t>
                      </a:r>
                      <a:r>
                        <a:rPr lang="cs-CZ" sz="1200" dirty="0">
                          <a:latin typeface="Times New Roman"/>
                          <a:ea typeface="Times New Roman"/>
                          <a:cs typeface="Times New Roman"/>
                        </a:rPr>
                        <a:t>práva úředním výrokem)</a:t>
                      </a: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    X</a:t>
                      </a: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 X</a:t>
                      </a: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cs-CZ" sz="1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</a:t>
                      </a: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683568" y="188640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Tabulka kombinace škod a újem (dle vyhlášky č. 55/1999 Sb.) - 1</a:t>
            </a:r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A2C095-2407-409B-B1D6-CFF11C4970B8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/>
          </p:nvPr>
        </p:nvGraphicFramePr>
        <p:xfrm>
          <a:off x="179512" y="692696"/>
          <a:ext cx="8676451" cy="5822851"/>
        </p:xfrm>
        <a:graphic>
          <a:graphicData uri="http://schemas.openxmlformats.org/drawingml/2006/table">
            <a:tbl>
              <a:tblPr/>
              <a:tblGrid>
                <a:gridCol w="2016379"/>
                <a:gridCol w="281217"/>
                <a:gridCol w="457554"/>
                <a:gridCol w="293018"/>
                <a:gridCol w="374957"/>
                <a:gridCol w="374957"/>
                <a:gridCol w="375612"/>
                <a:gridCol w="469351"/>
                <a:gridCol w="281217"/>
                <a:gridCol w="469351"/>
                <a:gridCol w="469351"/>
                <a:gridCol w="374957"/>
                <a:gridCol w="469351"/>
                <a:gridCol w="281217"/>
                <a:gridCol w="469351"/>
                <a:gridCol w="468697"/>
                <a:gridCol w="374957"/>
                <a:gridCol w="374957"/>
              </a:tblGrid>
              <a:tr h="7735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 dirty="0">
                          <a:latin typeface="Times New Roman"/>
                          <a:ea typeface="Times New Roman"/>
                          <a:cs typeface="Times New Roman"/>
                        </a:rPr>
                        <a:t>Odnětí a omezení plnění produkční funkce</a:t>
                      </a: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 dirty="0">
                          <a:latin typeface="Times New Roman"/>
                          <a:ea typeface="Times New Roman"/>
                          <a:cs typeface="Times New Roman"/>
                        </a:rPr>
                        <a:t>Poškození plnění produkční funkce</a:t>
                      </a: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 dirty="0">
                          <a:latin typeface="Times New Roman"/>
                          <a:ea typeface="Times New Roman"/>
                          <a:cs typeface="Times New Roman"/>
                        </a:rPr>
                        <a:t>Snížení </a:t>
                      </a:r>
                      <a:r>
                        <a:rPr lang="cs-CZ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přírůstu</a:t>
                      </a:r>
                      <a:r>
                        <a:rPr lang="cs-CZ" sz="1100" b="1" dirty="0">
                          <a:latin typeface="Times New Roman"/>
                          <a:ea typeface="Times New Roman"/>
                          <a:cs typeface="Times New Roman"/>
                        </a:rPr>
                        <a:t> lesního porostu</a:t>
                      </a: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 dirty="0">
                          <a:latin typeface="Times New Roman"/>
                          <a:ea typeface="Times New Roman"/>
                          <a:cs typeface="Times New Roman"/>
                        </a:rPr>
                        <a:t>Snížení kvality</a:t>
                      </a: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812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Trvalé odnětí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Trvalé omezení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(vyvlastnění)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Dočasné odnětí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Dočasné omezení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Trvalé </a:t>
                      </a:r>
                      <a:r>
                        <a:rPr lang="cs-CZ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poškození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Dočasné poškození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Předčasné </a:t>
                      </a:r>
                      <a:r>
                        <a:rPr lang="cs-CZ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smýcení</a:t>
                      </a: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 les. porostu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Zničení  les. porostu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Snížení </a:t>
                      </a:r>
                      <a:r>
                        <a:rPr lang="cs-CZ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přírůstu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do věku 5 let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Snížení </a:t>
                      </a:r>
                      <a:r>
                        <a:rPr lang="cs-CZ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přírůstu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nad 5 let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Snížení </a:t>
                      </a:r>
                      <a:r>
                        <a:rPr lang="cs-CZ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přírůstu</a:t>
                      </a: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 (okus)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Snížení produkce lesního porostu ze záměny dřevin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Loupání, ohryz, </a:t>
                      </a:r>
                      <a:r>
                        <a:rPr lang="cs-CZ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přibl</a:t>
                      </a: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Požár</a:t>
                      </a: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, imise, střelnice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Krádež dřevní hmoty na pni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Mimořádné náklady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i="1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cs-CZ" sz="1050" i="1" dirty="0">
                          <a:latin typeface="Times New Roman"/>
                          <a:ea typeface="Times New Roman"/>
                          <a:cs typeface="Times New Roman"/>
                        </a:rPr>
                        <a:t>znalecký posudek  </a:t>
                      </a:r>
                      <a:r>
                        <a:rPr lang="cs-CZ" sz="1050" i="1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</a:t>
                      </a:r>
                      <a:r>
                        <a:rPr lang="cs-CZ" sz="1050" i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Nákladově náročná opatření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7.1.1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7.1.2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7.2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9.1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9.2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11.1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11.2</a:t>
                      </a: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8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 dirty="0">
                          <a:latin typeface="Times New Roman"/>
                          <a:ea typeface="Times New Roman"/>
                          <a:cs typeface="Times New Roman"/>
                        </a:rPr>
                        <a:t>Stavba </a:t>
                      </a:r>
                      <a:r>
                        <a:rPr lang="cs-CZ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dálnice </a:t>
                      </a:r>
                      <a:r>
                        <a:rPr lang="cs-CZ" sz="12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(viz situace pro usedlost)</a:t>
                      </a:r>
                      <a:endParaRPr lang="cs-CZ" sz="12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  X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     X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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    X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4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latin typeface="Times New Roman"/>
                          <a:ea typeface="Times New Roman"/>
                          <a:cs typeface="Times New Roman"/>
                        </a:rPr>
                        <a:t>Zasolení 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latin typeface="Times New Roman"/>
                          <a:ea typeface="Times New Roman"/>
                          <a:cs typeface="Times New Roman"/>
                        </a:rPr>
                        <a:t>(půdní zátoky soli)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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latin typeface="Times New Roman"/>
                          <a:ea typeface="Times New Roman"/>
                          <a:cs typeface="Times New Roman"/>
                        </a:rPr>
                        <a:t>Energovody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(X)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(X)</a:t>
                      </a: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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9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latin typeface="Times New Roman"/>
                          <a:ea typeface="Times New Roman"/>
                          <a:cs typeface="Times New Roman"/>
                        </a:rPr>
                        <a:t>Reintrodukce tetřeva </a:t>
                      </a:r>
                      <a:r>
                        <a:rPr lang="cs-CZ" sz="1200">
                          <a:latin typeface="Times New Roman"/>
                          <a:ea typeface="Times New Roman"/>
                          <a:cs typeface="Times New Roman"/>
                        </a:rPr>
                        <a:t>(prosvětlení porostu, proředění clonnou sečí – snížení zakmenění pod zákonnou úroveň)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683568" y="188640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Tabulka kombinace škod a újem (dle vyhlášky č. 55/1999 Sb.) - 2</a:t>
            </a:r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A2C095-2407-409B-B1D6-CFF11C4970B8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/>
          </p:nvPr>
        </p:nvGraphicFramePr>
        <p:xfrm>
          <a:off x="179512" y="692696"/>
          <a:ext cx="8676451" cy="5265344"/>
        </p:xfrm>
        <a:graphic>
          <a:graphicData uri="http://schemas.openxmlformats.org/drawingml/2006/table">
            <a:tbl>
              <a:tblPr/>
              <a:tblGrid>
                <a:gridCol w="2016379"/>
                <a:gridCol w="281217"/>
                <a:gridCol w="457554"/>
                <a:gridCol w="293018"/>
                <a:gridCol w="374957"/>
                <a:gridCol w="374957"/>
                <a:gridCol w="375612"/>
                <a:gridCol w="469351"/>
                <a:gridCol w="281217"/>
                <a:gridCol w="469351"/>
                <a:gridCol w="469351"/>
                <a:gridCol w="374957"/>
                <a:gridCol w="469351"/>
                <a:gridCol w="281217"/>
                <a:gridCol w="469351"/>
                <a:gridCol w="468697"/>
                <a:gridCol w="374957"/>
                <a:gridCol w="374957"/>
              </a:tblGrid>
              <a:tr h="7735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 dirty="0">
                          <a:latin typeface="Times New Roman"/>
                          <a:ea typeface="Times New Roman"/>
                          <a:cs typeface="Times New Roman"/>
                        </a:rPr>
                        <a:t>Odnětí a omezení plnění produkční funkce</a:t>
                      </a: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 dirty="0">
                          <a:latin typeface="Times New Roman"/>
                          <a:ea typeface="Times New Roman"/>
                          <a:cs typeface="Times New Roman"/>
                        </a:rPr>
                        <a:t>Poškození plnění produkční funkce</a:t>
                      </a: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 dirty="0">
                          <a:latin typeface="Times New Roman"/>
                          <a:ea typeface="Times New Roman"/>
                          <a:cs typeface="Times New Roman"/>
                        </a:rPr>
                        <a:t>Snížení </a:t>
                      </a:r>
                      <a:r>
                        <a:rPr lang="cs-CZ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přírůstu</a:t>
                      </a:r>
                      <a:r>
                        <a:rPr lang="cs-CZ" sz="1100" b="1" dirty="0">
                          <a:latin typeface="Times New Roman"/>
                          <a:ea typeface="Times New Roman"/>
                          <a:cs typeface="Times New Roman"/>
                        </a:rPr>
                        <a:t> lesního porostu</a:t>
                      </a: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 dirty="0">
                          <a:latin typeface="Times New Roman"/>
                          <a:ea typeface="Times New Roman"/>
                          <a:cs typeface="Times New Roman"/>
                        </a:rPr>
                        <a:t>Snížení kvality</a:t>
                      </a:r>
                      <a:endParaRPr lang="cs-CZ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812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Trvalé odnětí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Trvalé omezení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(vyvlastnění)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Dočasné odnětí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Dočasné omezení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Trvalé </a:t>
                      </a:r>
                      <a:r>
                        <a:rPr lang="cs-CZ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poškození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Dočasné poškození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Předčasné </a:t>
                      </a:r>
                      <a:r>
                        <a:rPr lang="cs-CZ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smýcení</a:t>
                      </a: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 les. porostu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Zničení  les. porostu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Snížení </a:t>
                      </a:r>
                      <a:r>
                        <a:rPr lang="cs-CZ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přírůstu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do věku 5 let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Snížení </a:t>
                      </a:r>
                      <a:r>
                        <a:rPr lang="cs-CZ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přírůstu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nad 5 let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Snížení </a:t>
                      </a:r>
                      <a:r>
                        <a:rPr lang="cs-CZ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přírůstu</a:t>
                      </a: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 (okus)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Snížení produkce lesního porostu ze záměny dřevin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Loupání, ohryz, </a:t>
                      </a:r>
                      <a:r>
                        <a:rPr lang="cs-CZ" sz="1050" b="1" dirty="0" err="1">
                          <a:latin typeface="Times New Roman"/>
                          <a:ea typeface="Times New Roman"/>
                          <a:cs typeface="Times New Roman"/>
                        </a:rPr>
                        <a:t>přibl</a:t>
                      </a: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Požár</a:t>
                      </a: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, imise, střelnice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Krádež dřevní hmoty na pni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Mimořádné náklady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i="1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cs-CZ" sz="1050" i="1" dirty="0">
                          <a:latin typeface="Times New Roman"/>
                          <a:ea typeface="Times New Roman"/>
                          <a:cs typeface="Times New Roman"/>
                        </a:rPr>
                        <a:t>znalecký posudek  </a:t>
                      </a:r>
                      <a:r>
                        <a:rPr lang="cs-CZ" sz="1050" i="1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</a:t>
                      </a:r>
                      <a:r>
                        <a:rPr lang="cs-CZ" sz="1050" i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cs-CZ" sz="1050" b="1" dirty="0">
                          <a:latin typeface="Times New Roman"/>
                          <a:ea typeface="Times New Roman"/>
                          <a:cs typeface="Times New Roman"/>
                        </a:rPr>
                        <a:t>Nákladově náročná opatření</a:t>
                      </a:r>
                      <a:endParaRPr lang="cs-CZ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7.1.1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7.1.2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7.2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9.1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9.2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>
                          <a:latin typeface="Times New Roman"/>
                          <a:ea typeface="Times New Roman"/>
                          <a:cs typeface="Times New Roman"/>
                        </a:rPr>
                        <a:t>11.1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cs-CZ" sz="10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11.2</a:t>
                      </a: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52" marR="3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8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 dirty="0">
                          <a:latin typeface="Times New Roman"/>
                          <a:ea typeface="Times New Roman"/>
                          <a:cs typeface="Times New Roman"/>
                        </a:rPr>
                        <a:t>Činnost bobra </a:t>
                      </a: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Times New Roman"/>
                          <a:ea typeface="Times New Roman"/>
                          <a:cs typeface="Times New Roman"/>
                        </a:rPr>
                        <a:t>(vytvoření hrází)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smtClean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4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4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4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683568" y="188640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Tabulka kombinace škod a újem (dle vyhlášky č. 55/1999 Sb.) - 3</a:t>
            </a:r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A2C095-2407-409B-B1D6-CFF11C4970B8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A7E6B353E50A4296A40DC39A477D97" ma:contentTypeVersion="15" ma:contentTypeDescription="Vytvoří nový dokument" ma:contentTypeScope="" ma:versionID="43ee6a70f861b30c806ff4f60600e28f">
  <xsd:schema xmlns:xsd="http://www.w3.org/2001/XMLSchema" xmlns:xs="http://www.w3.org/2001/XMLSchema" xmlns:p="http://schemas.microsoft.com/office/2006/metadata/properties" xmlns:ns2="03db6209-33a8-45a4-96a1-edc2a5a8ac88" xmlns:ns3="96fba6d8-c61d-40ad-82bd-8637c57b6448" targetNamespace="http://schemas.microsoft.com/office/2006/metadata/properties" ma:root="true" ma:fieldsID="48cc19604f70ecfe726a5401a9b62d61" ns2:_="" ns3:_="">
    <xsd:import namespace="03db6209-33a8-45a4-96a1-edc2a5a8ac88"/>
    <xsd:import namespace="96fba6d8-c61d-40ad-82bd-8637c57b64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db6209-33a8-45a4-96a1-edc2a5a8ac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Značky obrázků" ma:readOnly="false" ma:fieldId="{5cf76f15-5ced-4ddc-b409-7134ff3c332f}" ma:taxonomyMulti="true" ma:sspId="c6f31130-ea2d-4644-9e79-4c2b51f9e4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ba6d8-c61d-40ad-82bd-8637c57b6448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7b7ed427-65db-4369-ad50-362f01de03be}" ma:internalName="TaxCatchAll" ma:showField="CatchAllData" ma:web="96fba6d8-c61d-40ad-82bd-8637c57b64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6fba6d8-c61d-40ad-82bd-8637c57b6448" xsi:nil="true"/>
    <lcf76f155ced4ddcb4097134ff3c332f xmlns="03db6209-33a8-45a4-96a1-edc2a5a8ac8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7D81387-5442-4159-AE00-276837CC7215}"/>
</file>

<file path=customXml/itemProps2.xml><?xml version="1.0" encoding="utf-8"?>
<ds:datastoreItem xmlns:ds="http://schemas.openxmlformats.org/officeDocument/2006/customXml" ds:itemID="{C0598209-64F6-47E3-A4AA-5B1134B199B9}"/>
</file>

<file path=customXml/itemProps3.xml><?xml version="1.0" encoding="utf-8"?>
<ds:datastoreItem xmlns:ds="http://schemas.openxmlformats.org/officeDocument/2006/customXml" ds:itemID="{95151906-C391-43EB-AD7B-F2A2A893F322}"/>
</file>

<file path=docProps/app.xml><?xml version="1.0" encoding="utf-8"?>
<Properties xmlns="http://schemas.openxmlformats.org/officeDocument/2006/extended-properties" xmlns:vt="http://schemas.openxmlformats.org/officeDocument/2006/docPropsVTypes">
  <TotalTime>4106</TotalTime>
  <Words>759</Words>
  <Application>Microsoft Office PowerPoint</Application>
  <PresentationFormat>Předvádění na obrazovce (4:3)</PresentationFormat>
  <Paragraphs>288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Výchozí návrh</vt:lpstr>
      <vt:lpstr>KOMBINACE ŠKOD</vt:lpstr>
      <vt:lpstr>Vyhláška č. 55/1999 Sb.</vt:lpstr>
      <vt:lpstr>§ 1 Předmět úpravy</vt:lpstr>
      <vt:lpstr>§ 1 Předmět úpravy</vt:lpstr>
      <vt:lpstr>Škody a kombinace různých druhů škod</vt:lpstr>
      <vt:lpstr>Škody a kombinace různých druhů škod</vt:lpstr>
      <vt:lpstr>Snímek 7</vt:lpstr>
      <vt:lpstr>Snímek 8</vt:lpstr>
      <vt:lpstr>Snímek 9</vt:lpstr>
      <vt:lpstr>Příklad z Rakouska</vt:lpstr>
      <vt:lpstr>Snímek 11</vt:lpstr>
      <vt:lpstr>Příklad z Rakouska</vt:lpstr>
    </vt:vector>
  </TitlesOfParts>
  <Company>VULHM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Zákon č. 151/1997 Sb.,  o oceňování majetku a o změně některých zákonů (zákon o oceňování majetku), ve znění zákona č. 121/2000 Sb., zákona č. 237/2004 Sb. a zákona č. 257/2004 Sb.</dc:title>
  <dc:creator>Matejicek Jiri</dc:creator>
  <cp:lastModifiedBy>Jiří Matějíček</cp:lastModifiedBy>
  <cp:revision>450</cp:revision>
  <dcterms:created xsi:type="dcterms:W3CDTF">2007-07-12T12:46:36Z</dcterms:created>
  <dcterms:modified xsi:type="dcterms:W3CDTF">2019-12-17T08:32:09Z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0x010100DFA7E6B353E50A4296A40DC39A477D97</vt:lpwstr>
  </property>
  <property fmtid="{D5CDD505-2E9C-101B-9397-08002B2CF9AE}" pid="3" name="MediaServiceImageTags">
    <vt:lpwstr/>
  </property>
</Properties>
</file>