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1" r:id="rId11"/>
    <p:sldId id="263" r:id="rId12"/>
    <p:sldId id="264" r:id="rId13"/>
    <p:sldId id="271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1E39E6-CF39-21C0-9E82-0056332DE5E3}" v="1" dt="2023-10-19T11:17:28.5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CEK Leoš Ing." userId="S::macek.leos@uhul.cz::121060ce-d932-4a70-986f-325851594d07" providerId="AD" clId="Web-{B71E39E6-CF39-21C0-9E82-0056332DE5E3}"/>
    <pc:docChg chg="sldOrd">
      <pc:chgData name="MACEK Leoš Ing." userId="S::macek.leos@uhul.cz::121060ce-d932-4a70-986f-325851594d07" providerId="AD" clId="Web-{B71E39E6-CF39-21C0-9E82-0056332DE5E3}" dt="2023-10-19T11:17:28.546" v="0"/>
      <pc:docMkLst>
        <pc:docMk/>
      </pc:docMkLst>
      <pc:sldChg chg="ord">
        <pc:chgData name="MACEK Leoš Ing." userId="S::macek.leos@uhul.cz::121060ce-d932-4a70-986f-325851594d07" providerId="AD" clId="Web-{B71E39E6-CF39-21C0-9E82-0056332DE5E3}" dt="2023-10-19T11:17:28.546" v="0"/>
        <pc:sldMkLst>
          <pc:docMk/>
          <pc:sldMk cId="0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A7241-5AB9-45F4-AB3E-E9EDE6DBE6E4}" type="datetimeFigureOut">
              <a:rPr lang="cs-CZ" smtClean="0"/>
              <a:pPr/>
              <a:t>01.11.2023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F967D-71EE-4AC8-8ECB-7E4D351D1F1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/>
              <a:t>ŠKODA NA LESNÍM POROSTU ZPŮSOBENÁ LOUPÁNÍM ZVĚŘÍ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/>
              <a:t>Návrh na úpravu výpočtu výše škody loupáním zvěří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/>
              <a:t>(neschválený)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cs-CZ" sz="2400" b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§ 15</a:t>
            </a:r>
            <a:br>
              <a:rPr lang="cs-CZ" sz="2400" b="1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2400" b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Škoda ze snížení kvality lesního porostu</a:t>
            </a:r>
            <a:endParaRPr lang="cs-CZ" sz="240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/>
          <a:lstStyle/>
          <a:p>
            <a:pPr marL="457200" indent="-457200">
              <a:buAutoNum type="arabicParenBoth"/>
            </a:pPr>
            <a:r>
              <a:rPr lang="cs-CZ" sz="2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Škoda ze snížení kvality lesního porostu způsobená mechanickým poškozením </a:t>
            </a:r>
            <a:r>
              <a:rPr lang="cs-CZ" sz="2000" b="1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loupáním a ohryzem zvěří </a:t>
            </a:r>
            <a:r>
              <a:rPr lang="cs-CZ" sz="2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nebo soustřeďováním dříví apod. se jednorázově vypočte podle vzorce</a:t>
            </a:r>
          </a:p>
          <a:p>
            <a:pPr algn="ctr">
              <a:buNone/>
            </a:pPr>
            <a:r>
              <a:rPr lang="cs-CZ" b="1"/>
              <a:t>S</a:t>
            </a:r>
            <a:r>
              <a:rPr lang="cs-CZ" b="1" baseline="-25000"/>
              <a:t>21</a:t>
            </a:r>
            <a:r>
              <a:rPr lang="cs-CZ" b="1"/>
              <a:t> = </a:t>
            </a:r>
            <a:r>
              <a:rPr lang="cs-CZ" b="1" err="1"/>
              <a:t>Hlp</a:t>
            </a:r>
            <a:r>
              <a:rPr lang="cs-CZ" b="1" baseline="-25000" err="1"/>
              <a:t>u</a:t>
            </a:r>
            <a:r>
              <a:rPr lang="cs-CZ" b="1"/>
              <a:t> x K</a:t>
            </a:r>
            <a:r>
              <a:rPr lang="cs-CZ" b="1" baseline="-25000"/>
              <a:t>3</a:t>
            </a:r>
            <a:r>
              <a:rPr lang="cs-CZ" b="1"/>
              <a:t> x (1/1,</a:t>
            </a:r>
            <a:r>
              <a:rPr lang="cs-CZ" b="1">
                <a:solidFill>
                  <a:srgbClr val="FF0000"/>
                </a:solidFill>
              </a:rPr>
              <a:t>01</a:t>
            </a:r>
            <a:r>
              <a:rPr lang="cs-CZ" b="1" baseline="30000"/>
              <a:t>n</a:t>
            </a:r>
            <a:r>
              <a:rPr lang="cs-CZ" b="1"/>
              <a:t>) x </a:t>
            </a:r>
            <a:r>
              <a:rPr lang="cs-CZ" b="1" err="1"/>
              <a:t>N</a:t>
            </a:r>
            <a:r>
              <a:rPr lang="cs-CZ" b="1" baseline="-25000" err="1"/>
              <a:t>p</a:t>
            </a:r>
            <a:r>
              <a:rPr lang="cs-CZ" b="1"/>
              <a:t>/N x </a:t>
            </a:r>
            <a:r>
              <a:rPr lang="cs-CZ" b="1">
                <a:solidFill>
                  <a:srgbClr val="FF0000"/>
                </a:solidFill>
              </a:rPr>
              <a:t>R,</a:t>
            </a:r>
          </a:p>
          <a:p>
            <a:pPr>
              <a:buNone/>
            </a:pP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kde</a:t>
            </a:r>
            <a:r>
              <a:rPr lang="cs-CZ" sz="18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pPr marL="715963" indent="-715963">
              <a:buNone/>
            </a:pPr>
            <a:r>
              <a:rPr lang="cs-CZ" sz="1800" b="1"/>
              <a:t>S</a:t>
            </a:r>
            <a:r>
              <a:rPr lang="cs-CZ" sz="1800" b="1" baseline="-25000"/>
              <a:t>21    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škoda ze snížení kvality lesního porostu způsobená mechanickým poškozením loupáním a ohryzem zvěří nebo přibližováním dříví apod.,</a:t>
            </a:r>
            <a:endParaRPr lang="cs-CZ" sz="1800" b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715963" indent="-715963">
              <a:buNone/>
            </a:pPr>
            <a:r>
              <a:rPr lang="cs-CZ" sz="1800" b="1" err="1"/>
              <a:t>Hlp</a:t>
            </a:r>
            <a:r>
              <a:rPr lang="cs-CZ" sz="1800" b="1" baseline="-25000" err="1"/>
              <a:t>u</a:t>
            </a:r>
            <a:r>
              <a:rPr lang="cs-CZ" sz="1800" b="1" baseline="-25000"/>
              <a:t> 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hodnota lesního porostu ve věku u v Kč/m</a:t>
            </a:r>
            <a:r>
              <a:rPr lang="cs-CZ" sz="1800" baseline="30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zjištěná podle přílohy č. 1 a </a:t>
            </a:r>
            <a:r>
              <a:rPr lang="cs-CZ" sz="1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redukovaná předpokládaným </a:t>
            </a:r>
            <a:r>
              <a:rPr lang="cs-CZ" sz="1800" u="sng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zakmeněním</a:t>
            </a:r>
            <a:r>
              <a:rPr lang="cs-CZ" sz="1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ve věku u,</a:t>
            </a:r>
            <a:r>
              <a:rPr lang="cs-CZ" sz="18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pPr>
              <a:buNone/>
            </a:pPr>
            <a:r>
              <a:rPr lang="cs-CZ" sz="1800" b="1"/>
              <a:t>K</a:t>
            </a:r>
            <a:r>
              <a:rPr lang="cs-CZ" sz="1800" b="1" baseline="-25000"/>
              <a:t>3      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koeficient uvedený v tabulce č. 1 přílohy č. 9,</a:t>
            </a:r>
            <a:r>
              <a:rPr lang="cs-CZ" sz="18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pPr>
              <a:buNone/>
            </a:pPr>
            <a:r>
              <a:rPr lang="cs-CZ" sz="1800" b="1"/>
              <a:t>n</a:t>
            </a:r>
            <a:r>
              <a:rPr lang="cs-CZ" sz="1800"/>
              <a:t>      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obmýtí </a:t>
            </a:r>
            <a:r>
              <a:rPr lang="cs-CZ" sz="1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u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mínus věk porostu </a:t>
            </a:r>
            <a:r>
              <a:rPr lang="cs-CZ" sz="1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 době vzniku škody,           (p = 1 %)</a:t>
            </a:r>
            <a:endParaRPr lang="cs-CZ" sz="1800" b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cs-CZ" sz="1800" b="1" err="1"/>
              <a:t>N</a:t>
            </a:r>
            <a:r>
              <a:rPr lang="cs-CZ" sz="1800" b="1" baseline="-25000" err="1"/>
              <a:t>p</a:t>
            </a:r>
            <a:r>
              <a:rPr lang="cs-CZ" sz="1800" b="1" baseline="-25000"/>
              <a:t>      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počet nově poškozených stromů za sledované období,</a:t>
            </a:r>
            <a:r>
              <a:rPr lang="cs-CZ" sz="18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pPr>
              <a:buNone/>
            </a:pPr>
            <a:r>
              <a:rPr lang="cs-CZ" sz="1800" b="1"/>
              <a:t>N      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počet stromů celkem,</a:t>
            </a:r>
          </a:p>
          <a:p>
            <a:pPr marL="804863" indent="-804863">
              <a:buNone/>
            </a:pPr>
            <a:r>
              <a:rPr lang="cs-CZ" sz="1800" b="1">
                <a:solidFill>
                  <a:srgbClr val="FF0000"/>
                </a:solidFill>
              </a:rPr>
              <a:t>R      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</a:t>
            </a:r>
            <a:r>
              <a:rPr lang="cs-CZ" sz="1800" b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koeficient  zvýšeného rizika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uvedený v tabulce č. 2 přílohy č. 9, kterým se v závislosti na rozsahu poškození uplatňují </a:t>
            </a:r>
            <a:r>
              <a:rPr lang="cs-CZ" sz="1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další následné škody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(např. snížení mechanické stability stromu, zvýšené riziko polomu, zvýšené náklady na ochranu kostry porostu aj.).</a:t>
            </a:r>
            <a:endParaRPr lang="cs-CZ" sz="180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54E2C-5797-4298-9F36-0B9BF284F36D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cs-CZ" sz="1800" b="1"/>
              <a:t>§ 15</a:t>
            </a:r>
            <a:br>
              <a:rPr lang="cs-CZ" sz="1800" b="1"/>
            </a:br>
            <a:r>
              <a:rPr lang="cs-CZ" sz="1800" b="1"/>
              <a:t>Škoda ze snížení kvality lesního porostu</a:t>
            </a:r>
            <a:endParaRPr lang="cs-CZ" sz="180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67544" y="836712"/>
            <a:ext cx="8424936" cy="5832648"/>
          </a:xfrm>
        </p:spPr>
        <p:txBody>
          <a:bodyPr/>
          <a:lstStyle/>
          <a:p>
            <a:pPr>
              <a:buNone/>
            </a:pP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(2) Loupání či ohryz přesahující </a:t>
            </a:r>
            <a:r>
              <a:rPr lang="cs-CZ" sz="2800" b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70 % obvodu kmene 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považuje za zničení stromu.</a:t>
            </a:r>
          </a:p>
          <a:p>
            <a:pPr>
              <a:buNone/>
            </a:pP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(3) Škoda ze snížení kvality lesního porostu způsobená mechanickým poškozením loupáním a ohryzem zvěří nebo přibližováním dříví apod. se vypočítává za předpokladu, že souvislá </a:t>
            </a:r>
            <a:r>
              <a:rPr lang="cs-CZ" sz="28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plocha 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mechanického poškození je </a:t>
            </a:r>
            <a:r>
              <a:rPr lang="cs-CZ" sz="2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větší než 25 cm</a:t>
            </a:r>
            <a:r>
              <a:rPr lang="cs-CZ" sz="2800" u="sng" baseline="30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cs-CZ" sz="2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nebo poškození přesahuje 10 % </a:t>
            </a:r>
            <a:r>
              <a:rPr lang="cs-CZ" sz="2800" b="1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obvodu kmene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U škody způsobené mechanickým poškozením stromů s výjimkou škod zvěří se v případě prokázaného účinného ošetření odpovídajícím přípravkem </a:t>
            </a:r>
            <a:r>
              <a:rPr lang="cs-CZ" sz="2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sníží škoda až o 30 %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cs-CZ" sz="2800"/>
              <a:t> 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>
              <a:buNone/>
            </a:pPr>
            <a:endParaRPr lang="cs-CZ" sz="1200"/>
          </a:p>
          <a:p>
            <a:pPr>
              <a:buNone/>
            </a:pPr>
            <a:endParaRPr lang="cs-CZ" sz="200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54E2C-5797-4298-9F36-0B9BF284F36D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cs-CZ" sz="1800" b="1"/>
              <a:t>§ 15</a:t>
            </a:r>
            <a:br>
              <a:rPr lang="cs-CZ" sz="1800" b="1"/>
            </a:br>
            <a:r>
              <a:rPr lang="cs-CZ" sz="1800" b="1"/>
              <a:t>Škoda ze snížení kvality lesního porostu</a:t>
            </a:r>
            <a:endParaRPr lang="cs-CZ" sz="180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67544" y="836712"/>
            <a:ext cx="8424936" cy="5832648"/>
          </a:xfrm>
        </p:spPr>
        <p:txBody>
          <a:bodyPr/>
          <a:lstStyle/>
          <a:p>
            <a:pPr>
              <a:buNone/>
            </a:pP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(4) </a:t>
            </a:r>
            <a:r>
              <a:rPr lang="cs-CZ" sz="2800" b="1" u="sng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Opakované škody </a:t>
            </a:r>
            <a:r>
              <a:rPr lang="cs-CZ" sz="2800">
                <a:latin typeface="+mn-lt"/>
                <a:ea typeface="+mn-ea"/>
                <a:cs typeface="+mn-cs"/>
              </a:rPr>
              <a:t>způsobené loupáním a ohryzem </a:t>
            </a:r>
            <a:r>
              <a:rPr lang="cs-CZ" sz="2800" b="1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 již dříve loupaném jedinci 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za škodu považují, pokud opakovaným poškozením dojde k překročení rozsahu škody nad </a:t>
            </a:r>
            <a:r>
              <a:rPr lang="cs-CZ" sz="2800" b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100 cm</a:t>
            </a:r>
            <a:r>
              <a:rPr lang="cs-CZ" sz="2800" b="1" baseline="300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</a:t>
            </a:r>
            <a:r>
              <a:rPr lang="cs-CZ" sz="2800" b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2800">
                <a:latin typeface="+mn-lt"/>
                <a:ea typeface="+mn-ea"/>
                <a:cs typeface="+mn-cs"/>
              </a:rPr>
              <a:t>nebo</a:t>
            </a:r>
            <a:r>
              <a:rPr lang="cs-CZ" sz="2800" b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poškození přesáhne 30 % obvodu kmene 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(jako součet ploch nebo součet obvodových délek kmene starých i nových poškození na jednom jedinci)</a:t>
            </a:r>
          </a:p>
          <a:p>
            <a:pPr>
              <a:buNone/>
            </a:pP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(5) Výši škody lze </a:t>
            </a:r>
            <a:r>
              <a:rPr lang="cs-CZ" sz="2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přepočítat na jedince 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 využitím údajů o </a:t>
            </a:r>
            <a:r>
              <a:rPr lang="cs-CZ" sz="2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počtu stromů na hektar 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podle příslušných růstových tabulek v závislosti na dřevině, věku a bonitě.</a:t>
            </a:r>
          </a:p>
          <a:p>
            <a:pPr>
              <a:buNone/>
            </a:pP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endParaRPr lang="cs-CZ" sz="200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54E2C-5797-4298-9F36-0B9BF284F36D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cs-CZ" sz="1800" b="1"/>
              <a:t>§ 15</a:t>
            </a:r>
            <a:br>
              <a:rPr lang="cs-CZ" sz="1800" b="1"/>
            </a:br>
            <a:r>
              <a:rPr lang="cs-CZ" sz="1800" b="1"/>
              <a:t>Škoda ze snížení kvality lesního porostu</a:t>
            </a:r>
            <a:endParaRPr lang="cs-CZ" sz="180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04656"/>
          </a:xfrm>
        </p:spPr>
        <p:txBody>
          <a:bodyPr/>
          <a:lstStyle/>
          <a:p>
            <a:pPr>
              <a:buNone/>
            </a:pPr>
            <a:r>
              <a:rPr lang="cs-CZ" sz="16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cs-CZ"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(6) </a:t>
            </a:r>
            <a:r>
              <a:rPr lang="cs-CZ" sz="2400" b="1" u="sng">
                <a:solidFill>
                  <a:srgbClr val="FF0000"/>
                </a:solidFill>
                <a:latin typeface="+mn-lt"/>
                <a:ea typeface="+mn-ea"/>
                <a:cs typeface="+mn-cs"/>
              </a:rPr>
              <a:t>Koeficient zvýšeného rizika R </a:t>
            </a:r>
            <a:r>
              <a:rPr lang="cs-CZ" sz="24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představující rozsah poškození porostu </a:t>
            </a:r>
            <a:r>
              <a:rPr lang="cs-CZ"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(malý, střední, silný a zničení) se zjistí jako poměr všech poškozených stromů (</a:t>
            </a:r>
            <a:r>
              <a:rPr lang="cs-CZ" sz="24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již dříve poškozených i nově poškozených</a:t>
            </a:r>
            <a:r>
              <a:rPr lang="cs-CZ"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 k celkovému počtu stromů k okamžiku posouzení stavu porostu (porostní skupiny jako nejmenší jednotky prostorového rozdělení lesa) a  je uveden v tabulce č. 2 v příloze č. 9.</a:t>
            </a:r>
          </a:p>
          <a:p>
            <a:pPr>
              <a:buNone/>
            </a:pPr>
            <a:r>
              <a:rPr lang="cs-CZ"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cs-CZ"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(7) Do zjištěné výše škody se v případě silného poškození porostu loupáním nebo ohryzem, které ve svém důsledku vede k nutnosti odstranění značného počtu poškozených stromů a ke </a:t>
            </a:r>
            <a:r>
              <a:rPr lang="cs-CZ" sz="24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vzniku neprodukčních mezer</a:t>
            </a:r>
            <a:r>
              <a:rPr lang="cs-CZ"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se zahrnuje na těchto plochách také ztráta lesní renty, mýtní nezralost a ztráta výnosu na vytěženém probírkovém porostu. </a:t>
            </a:r>
          </a:p>
          <a:p>
            <a:pPr>
              <a:buNone/>
            </a:pPr>
            <a:r>
              <a:rPr lang="cs-CZ"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endParaRPr lang="cs-CZ" sz="200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54E2C-5797-4298-9F36-0B9BF284F36D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cs-CZ" sz="1800" b="1"/>
              <a:t>§ 15</a:t>
            </a:r>
            <a:br>
              <a:rPr lang="cs-CZ" sz="1800" b="1"/>
            </a:br>
            <a:r>
              <a:rPr lang="cs-CZ" sz="1800" b="1"/>
              <a:t>Škoda ze snížení kvality lesního porostu</a:t>
            </a:r>
            <a:endParaRPr lang="cs-CZ" sz="180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04656"/>
          </a:xfrm>
        </p:spPr>
        <p:txBody>
          <a:bodyPr/>
          <a:lstStyle/>
          <a:p>
            <a:pPr>
              <a:buNone/>
            </a:pPr>
            <a:r>
              <a:rPr lang="cs-CZ" sz="16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cs-CZ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cs-CZ" sz="2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(8) V případě předčasného </a:t>
            </a:r>
            <a:r>
              <a:rPr lang="cs-CZ" sz="28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smýcení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loupaného porostu nebo jeho části se výše škody vypočte jako součet škody z předčasného </a:t>
            </a:r>
            <a:r>
              <a:rPr lang="cs-CZ" sz="28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smýcení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cs-CZ" sz="2800" u="sng">
                <a:solidFill>
                  <a:srgbClr val="FF0000"/>
                </a:solidFill>
                <a:latin typeface="+mn-lt"/>
                <a:ea typeface="+mn-ea"/>
                <a:cs typeface="+mn-cs"/>
              </a:rPr>
              <a:t>nákladů</a:t>
            </a:r>
            <a:r>
              <a:rPr lang="cs-CZ" sz="28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nutných na </a:t>
            </a:r>
            <a:r>
              <a:rPr lang="cs-CZ" sz="2800" u="sng">
                <a:solidFill>
                  <a:srgbClr val="FF0000"/>
                </a:solidFill>
                <a:latin typeface="+mn-lt"/>
                <a:ea typeface="+mn-ea"/>
                <a:cs typeface="+mn-cs"/>
              </a:rPr>
              <a:t>založení nového porostu</a:t>
            </a:r>
            <a:r>
              <a:rPr lang="cs-CZ" sz="2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postupem uvedeným v § 7.</a:t>
            </a:r>
          </a:p>
          <a:p>
            <a:pPr>
              <a:buNone/>
            </a:pP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(9) Pro zjednodušené zohlednění </a:t>
            </a:r>
            <a:r>
              <a:rPr lang="cs-CZ" sz="2800" u="sng">
                <a:solidFill>
                  <a:srgbClr val="FF0000"/>
                </a:solidFill>
                <a:latin typeface="+mn-lt"/>
                <a:ea typeface="+mn-ea"/>
                <a:cs typeface="+mn-cs"/>
              </a:rPr>
              <a:t>následných škod 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 předčasného vytěžení stromů v důsledku loupání lze použít </a:t>
            </a:r>
            <a:r>
              <a:rPr lang="cs-CZ" sz="2800" u="sng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paušální přirážku ve výši 5-10 % </a:t>
            </a:r>
            <a:r>
              <a:rPr lang="cs-CZ" sz="2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 vypočtené výši škody.</a:t>
            </a:r>
          </a:p>
          <a:p>
            <a:endParaRPr lang="cs-CZ" sz="200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54E2C-5797-4298-9F36-0B9BF284F36D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/>
          <a:lstStyle/>
          <a:p>
            <a:r>
              <a:rPr lang="cs-CZ" sz="2000" b="1">
                <a:solidFill>
                  <a:srgbClr val="FF0000"/>
                </a:solidFill>
              </a:rPr>
              <a:t>Koeficient R zvýšeného rizika</a:t>
            </a:r>
            <a:r>
              <a:rPr lang="cs-CZ" sz="2000"/>
              <a:t> hospodaření, ztrát výnosů (</a:t>
            </a:r>
            <a:r>
              <a:rPr lang="cs-CZ" sz="2000" err="1"/>
              <a:t>přírůstu</a:t>
            </a:r>
            <a:r>
              <a:rPr lang="cs-CZ" sz="2000"/>
              <a:t>) a zvýšených nákladů u lesních porostů s převahou smrku podle rozsahu (intenzity) poškození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467544" y="1124744"/>
          <a:ext cx="8424938" cy="5608320"/>
        </p:xfrm>
        <a:graphic>
          <a:graphicData uri="http://schemas.openxmlformats.org/drawingml/2006/table">
            <a:tbl>
              <a:tblPr/>
              <a:tblGrid>
                <a:gridCol w="1398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10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7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="1">
                          <a:latin typeface="Times New Roman"/>
                          <a:ea typeface="Times New Roman"/>
                          <a:cs typeface="Times New Roman"/>
                        </a:rPr>
                        <a:t>Procento všech poškozených stromů</a:t>
                      </a:r>
                      <a:endParaRPr lang="cs-CZ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="1">
                          <a:latin typeface="Times New Roman"/>
                          <a:ea typeface="Times New Roman"/>
                          <a:cs typeface="Times New Roman"/>
                        </a:rPr>
                        <a:t>Rozsah poškození</a:t>
                      </a:r>
                      <a:endParaRPr lang="cs-CZ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="1">
                          <a:latin typeface="Times New Roman"/>
                          <a:ea typeface="Times New Roman"/>
                          <a:cs typeface="Times New Roman"/>
                        </a:rPr>
                        <a:t>Předpokládaný vývoj, hlavní rizika a rámcová hospodářská opatření vyvolávající ekonomické ztráty</a:t>
                      </a:r>
                      <a:endParaRPr lang="cs-CZ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="1">
                          <a:latin typeface="Times New Roman"/>
                          <a:ea typeface="Times New Roman"/>
                          <a:cs typeface="Times New Roman"/>
                        </a:rPr>
                        <a:t>Koeficient R</a:t>
                      </a:r>
                      <a:endParaRPr lang="cs-CZ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6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do 25 %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Porosty s malým poškozením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Mírné ztráty na </a:t>
                      </a:r>
                      <a:r>
                        <a:rPr lang="cs-CZ" sz="160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, snížení stability porostu, zvýšené riziko polomu, ochrana kostry porostu před dalším poškozením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1,10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6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26 – 50 %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Porosty se středním poškozením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Zvýšené ztráty na </a:t>
                      </a:r>
                      <a:r>
                        <a:rPr lang="cs-CZ" sz="160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, významné snížení stability porostu, vysoké riziko polomu, ochrana kostry porostu před dalším poškozením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1,15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51 – 75 %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Porosty se silným poškozením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Významné ztráty na </a:t>
                      </a:r>
                      <a:r>
                        <a:rPr lang="cs-CZ" sz="160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, zásadní  snížení stability porostu, velmi vysoké riziko polomu, ochrana kostry porostu před dalším poškozením, ochrana relativně nejméně poškozených kmenů před dalším poškozením preventivními chemickými nebo chemicko-mechanickými přípravky, zvážit rekonstrukci či přeměnu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1,20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2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76 – 90 %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Porosty téměř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zničené loupáním a následnou hnilobou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Vysoké ztráty na </a:t>
                      </a:r>
                      <a:r>
                        <a:rPr lang="cs-CZ" sz="160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, kritické snížení stability porostu, mimořádně vysoké riziko polomu, porost se téměř jistě nedožije mýtního věku, nutná rekonstrukce nebo přeměna, protože rizika spojená s jejich dalším vývojem vysoce převyšují náklady na přeměnu či rekonstrukci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Times New Roman"/>
                          <a:cs typeface="Times New Roman"/>
                        </a:rPr>
                        <a:t>1,40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54E2C-5797-4298-9F36-0B9BF284F36D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468313" y="620713"/>
            <a:ext cx="8207375" cy="6237287"/>
            <a:chOff x="2161" y="1779"/>
            <a:chExt cx="7489" cy="4608"/>
          </a:xfrm>
        </p:grpSpPr>
        <p:sp>
          <p:nvSpPr>
            <p:cNvPr id="71683" name="AutoShape 3"/>
            <p:cNvSpPr>
              <a:spLocks noChangeAspect="1" noChangeArrowheads="1"/>
            </p:cNvSpPr>
            <p:nvPr/>
          </p:nvSpPr>
          <p:spPr bwMode="auto">
            <a:xfrm>
              <a:off x="2161" y="1779"/>
              <a:ext cx="7489" cy="4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684" name="Line 4"/>
            <p:cNvSpPr>
              <a:spLocks noChangeShapeType="1"/>
            </p:cNvSpPr>
            <p:nvPr/>
          </p:nvSpPr>
          <p:spPr bwMode="auto">
            <a:xfrm>
              <a:off x="2493" y="5523"/>
              <a:ext cx="662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685" name="Line 5"/>
            <p:cNvSpPr>
              <a:spLocks noChangeShapeType="1"/>
            </p:cNvSpPr>
            <p:nvPr/>
          </p:nvSpPr>
          <p:spPr bwMode="auto">
            <a:xfrm flipV="1">
              <a:off x="9117" y="2211"/>
              <a:ext cx="0" cy="331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686" name="Line 6"/>
            <p:cNvSpPr>
              <a:spLocks noChangeShapeType="1"/>
            </p:cNvSpPr>
            <p:nvPr/>
          </p:nvSpPr>
          <p:spPr bwMode="auto">
            <a:xfrm>
              <a:off x="3985" y="5418"/>
              <a:ext cx="1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687" name="Line 7"/>
            <p:cNvSpPr>
              <a:spLocks noChangeShapeType="1"/>
            </p:cNvSpPr>
            <p:nvPr/>
          </p:nvSpPr>
          <p:spPr bwMode="auto">
            <a:xfrm>
              <a:off x="4294" y="5416"/>
              <a:ext cx="2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688" name="Line 8"/>
            <p:cNvSpPr>
              <a:spLocks noChangeShapeType="1"/>
            </p:cNvSpPr>
            <p:nvPr/>
          </p:nvSpPr>
          <p:spPr bwMode="auto">
            <a:xfrm>
              <a:off x="4945" y="5419"/>
              <a:ext cx="2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689" name="Line 9"/>
            <p:cNvSpPr>
              <a:spLocks noChangeShapeType="1"/>
            </p:cNvSpPr>
            <p:nvPr/>
          </p:nvSpPr>
          <p:spPr bwMode="auto">
            <a:xfrm>
              <a:off x="8110" y="5416"/>
              <a:ext cx="2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690" name="Text Box 10"/>
            <p:cNvSpPr txBox="1">
              <a:spLocks noChangeArrowheads="1"/>
            </p:cNvSpPr>
            <p:nvPr/>
          </p:nvSpPr>
          <p:spPr bwMode="auto">
            <a:xfrm>
              <a:off x="9256" y="5396"/>
              <a:ext cx="355" cy="18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cs-CZ" sz="1600" b="1"/>
                <a:t>věk</a:t>
              </a:r>
              <a:endParaRPr lang="cs-CZ" sz="1600"/>
            </a:p>
          </p:txBody>
        </p:sp>
        <p:sp>
          <p:nvSpPr>
            <p:cNvPr id="71691" name="Text Box 11"/>
            <p:cNvSpPr txBox="1">
              <a:spLocks noChangeArrowheads="1"/>
            </p:cNvSpPr>
            <p:nvPr/>
          </p:nvSpPr>
          <p:spPr bwMode="auto">
            <a:xfrm>
              <a:off x="2349" y="5565"/>
              <a:ext cx="7039" cy="39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cs-CZ" sz="1100" b="1"/>
                <a:t>                                                        </a:t>
              </a:r>
              <a:r>
                <a:rPr lang="cs-CZ" sz="1600" b="1"/>
                <a:t>L</a:t>
              </a:r>
              <a:r>
                <a:rPr lang="cs-CZ" sz="1600" b="1" baseline="-25000"/>
                <a:t>1</a:t>
              </a:r>
              <a:r>
                <a:rPr lang="cs-CZ" sz="1600" b="1"/>
                <a:t>   L</a:t>
              </a:r>
              <a:r>
                <a:rPr lang="cs-CZ" sz="1600" b="1" baseline="-25000"/>
                <a:t>2</a:t>
              </a:r>
              <a:r>
                <a:rPr lang="cs-CZ" sz="1600" b="1"/>
                <a:t>   ……..                                                                            U</a:t>
              </a:r>
              <a:r>
                <a:rPr lang="cs-CZ" sz="1600" b="1" baseline="-25000"/>
                <a:t>L</a:t>
              </a:r>
              <a:r>
                <a:rPr lang="cs-CZ" sz="1600" b="1"/>
                <a:t>                 U</a:t>
              </a:r>
              <a:r>
                <a:rPr lang="cs-CZ" sz="1600" b="1" baseline="-25000"/>
                <a:t>N</a:t>
              </a:r>
              <a:r>
                <a:rPr lang="cs-CZ" sz="1600" b="1"/>
                <a:t> </a:t>
              </a:r>
            </a:p>
            <a:p>
              <a:r>
                <a:rPr lang="cs-CZ" sz="1600" b="1"/>
                <a:t>                                        loupání                                                                                        obmýtí</a:t>
              </a:r>
              <a:endParaRPr lang="cs-CZ" sz="1600"/>
            </a:p>
          </p:txBody>
        </p:sp>
        <p:sp>
          <p:nvSpPr>
            <p:cNvPr id="71692" name="Text Box 12"/>
            <p:cNvSpPr txBox="1">
              <a:spLocks noChangeArrowheads="1"/>
            </p:cNvSpPr>
            <p:nvPr/>
          </p:nvSpPr>
          <p:spPr bwMode="auto">
            <a:xfrm>
              <a:off x="3357" y="1779"/>
              <a:ext cx="4896" cy="37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cs-CZ" sz="2000" b="1"/>
                <a:t>MODEL – škody loupáním </a:t>
              </a:r>
              <a:endParaRPr lang="cs-CZ" sz="2000"/>
            </a:p>
          </p:txBody>
        </p:sp>
        <p:sp>
          <p:nvSpPr>
            <p:cNvPr id="71693" name="Text Box 13"/>
            <p:cNvSpPr txBox="1">
              <a:spLocks noChangeArrowheads="1"/>
            </p:cNvSpPr>
            <p:nvPr/>
          </p:nvSpPr>
          <p:spPr bwMode="auto">
            <a:xfrm>
              <a:off x="5840" y="2258"/>
              <a:ext cx="1872" cy="42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cs-CZ" sz="1400" b="1"/>
                <a:t>normální hodnotový vývoj stromu</a:t>
              </a:r>
              <a:endParaRPr lang="cs-CZ" sz="1400"/>
            </a:p>
          </p:txBody>
        </p:sp>
        <p:sp>
          <p:nvSpPr>
            <p:cNvPr id="71694" name="Text Box 14"/>
            <p:cNvSpPr txBox="1">
              <a:spLocks noChangeArrowheads="1"/>
            </p:cNvSpPr>
            <p:nvPr/>
          </p:nvSpPr>
          <p:spPr bwMode="auto">
            <a:xfrm>
              <a:off x="5041" y="4659"/>
              <a:ext cx="1225" cy="20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cs-CZ" sz="1400" b="1"/>
                <a:t>probírka</a:t>
              </a:r>
              <a:endParaRPr lang="cs-CZ" sz="1400"/>
            </a:p>
          </p:txBody>
        </p:sp>
        <p:sp>
          <p:nvSpPr>
            <p:cNvPr id="71695" name="Line 15"/>
            <p:cNvSpPr>
              <a:spLocks noChangeShapeType="1"/>
            </p:cNvSpPr>
            <p:nvPr/>
          </p:nvSpPr>
          <p:spPr bwMode="auto">
            <a:xfrm flipV="1">
              <a:off x="2497" y="2236"/>
              <a:ext cx="2" cy="330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696" name="Line 16"/>
            <p:cNvSpPr>
              <a:spLocks noChangeShapeType="1"/>
            </p:cNvSpPr>
            <p:nvPr/>
          </p:nvSpPr>
          <p:spPr bwMode="auto">
            <a:xfrm flipH="1" flipV="1">
              <a:off x="4941" y="4018"/>
              <a:ext cx="5" cy="149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697" name="Line 17"/>
            <p:cNvSpPr>
              <a:spLocks noChangeShapeType="1"/>
            </p:cNvSpPr>
            <p:nvPr/>
          </p:nvSpPr>
          <p:spPr bwMode="auto">
            <a:xfrm flipV="1">
              <a:off x="8115" y="3208"/>
              <a:ext cx="1" cy="230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698" name="Freeform 18"/>
            <p:cNvSpPr>
              <a:spLocks/>
            </p:cNvSpPr>
            <p:nvPr/>
          </p:nvSpPr>
          <p:spPr bwMode="auto">
            <a:xfrm>
              <a:off x="2479" y="3177"/>
              <a:ext cx="5660" cy="2331"/>
            </a:xfrm>
            <a:custGeom>
              <a:avLst/>
              <a:gdLst>
                <a:gd name="T0" fmla="*/ 0 w 7073"/>
                <a:gd name="T1" fmla="*/ 1193 h 2914"/>
                <a:gd name="T2" fmla="*/ 2021 w 7073"/>
                <a:gd name="T3" fmla="*/ 195 h 2914"/>
                <a:gd name="T4" fmla="*/ 2900 w 7073"/>
                <a:gd name="T5" fmla="*/ 24 h 2914"/>
                <a:gd name="T6" fmla="*/ 0 60000 65536"/>
                <a:gd name="T7" fmla="*/ 0 60000 65536"/>
                <a:gd name="T8" fmla="*/ 0 60000 65536"/>
                <a:gd name="T9" fmla="*/ 0 w 7073"/>
                <a:gd name="T10" fmla="*/ 0 h 2914"/>
                <a:gd name="T11" fmla="*/ 7073 w 7073"/>
                <a:gd name="T12" fmla="*/ 2914 h 29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073" h="2914">
                  <a:moveTo>
                    <a:pt x="0" y="2914"/>
                  </a:moveTo>
                  <a:cubicBezTo>
                    <a:pt x="821" y="2508"/>
                    <a:pt x="3749" y="952"/>
                    <a:pt x="4928" y="476"/>
                  </a:cubicBezTo>
                  <a:cubicBezTo>
                    <a:pt x="6107" y="0"/>
                    <a:pt x="6626" y="145"/>
                    <a:pt x="7073" y="58"/>
                  </a:cubicBezTo>
                </a:path>
              </a:pathLst>
            </a:cu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699" name="Freeform 19"/>
            <p:cNvSpPr>
              <a:spLocks/>
            </p:cNvSpPr>
            <p:nvPr/>
          </p:nvSpPr>
          <p:spPr bwMode="auto">
            <a:xfrm>
              <a:off x="8066" y="3202"/>
              <a:ext cx="1062" cy="227"/>
            </a:xfrm>
            <a:custGeom>
              <a:avLst/>
              <a:gdLst>
                <a:gd name="T0" fmla="*/ 0 w 1328"/>
                <a:gd name="T1" fmla="*/ 9 h 284"/>
                <a:gd name="T2" fmla="*/ 242 w 1328"/>
                <a:gd name="T3" fmla="*/ 18 h 284"/>
                <a:gd name="T4" fmla="*/ 543 w 1328"/>
                <a:gd name="T5" fmla="*/ 116 h 284"/>
                <a:gd name="T6" fmla="*/ 0 60000 65536"/>
                <a:gd name="T7" fmla="*/ 0 60000 65536"/>
                <a:gd name="T8" fmla="*/ 0 60000 65536"/>
                <a:gd name="T9" fmla="*/ 0 w 1328"/>
                <a:gd name="T10" fmla="*/ 0 h 284"/>
                <a:gd name="T11" fmla="*/ 1328 w 1328"/>
                <a:gd name="T12" fmla="*/ 284 h 2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28" h="284">
                  <a:moveTo>
                    <a:pt x="0" y="21"/>
                  </a:moveTo>
                  <a:cubicBezTo>
                    <a:pt x="99" y="25"/>
                    <a:pt x="372" y="0"/>
                    <a:pt x="593" y="44"/>
                  </a:cubicBezTo>
                  <a:cubicBezTo>
                    <a:pt x="814" y="88"/>
                    <a:pt x="1175" y="234"/>
                    <a:pt x="1328" y="284"/>
                  </a:cubicBezTo>
                </a:path>
              </a:pathLst>
            </a:custGeom>
            <a:noFill/>
            <a:ln w="28575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700" name="Line 20"/>
            <p:cNvSpPr>
              <a:spLocks noChangeShapeType="1"/>
            </p:cNvSpPr>
            <p:nvPr/>
          </p:nvSpPr>
          <p:spPr bwMode="auto">
            <a:xfrm flipH="1" flipV="1">
              <a:off x="3986" y="4768"/>
              <a:ext cx="6" cy="77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701" name="Freeform 21"/>
            <p:cNvSpPr>
              <a:spLocks/>
            </p:cNvSpPr>
            <p:nvPr/>
          </p:nvSpPr>
          <p:spPr bwMode="auto">
            <a:xfrm>
              <a:off x="3980" y="2230"/>
              <a:ext cx="5124" cy="2483"/>
            </a:xfrm>
            <a:custGeom>
              <a:avLst/>
              <a:gdLst>
                <a:gd name="T0" fmla="*/ 0 w 6405"/>
                <a:gd name="T1" fmla="*/ 1271 h 3104"/>
                <a:gd name="T2" fmla="*/ 1217 w 6405"/>
                <a:gd name="T3" fmla="*/ 466 h 3104"/>
                <a:gd name="T4" fmla="*/ 2623 w 6405"/>
                <a:gd name="T5" fmla="*/ 0 h 3104"/>
                <a:gd name="T6" fmla="*/ 0 60000 65536"/>
                <a:gd name="T7" fmla="*/ 0 60000 65536"/>
                <a:gd name="T8" fmla="*/ 0 60000 65536"/>
                <a:gd name="T9" fmla="*/ 0 w 6405"/>
                <a:gd name="T10" fmla="*/ 0 h 3104"/>
                <a:gd name="T11" fmla="*/ 6405 w 6405"/>
                <a:gd name="T12" fmla="*/ 3104 h 31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05" h="3104">
                  <a:moveTo>
                    <a:pt x="0" y="3104"/>
                  </a:moveTo>
                  <a:cubicBezTo>
                    <a:pt x="495" y="2777"/>
                    <a:pt x="1903" y="1656"/>
                    <a:pt x="2970" y="1139"/>
                  </a:cubicBezTo>
                  <a:cubicBezTo>
                    <a:pt x="4037" y="622"/>
                    <a:pt x="5689" y="237"/>
                    <a:pt x="6405" y="0"/>
                  </a:cubicBezTo>
                </a:path>
              </a:pathLst>
            </a:custGeom>
            <a:noFill/>
            <a:ln w="2857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702" name="Line 22"/>
            <p:cNvSpPr>
              <a:spLocks noChangeShapeType="1"/>
            </p:cNvSpPr>
            <p:nvPr/>
          </p:nvSpPr>
          <p:spPr bwMode="auto">
            <a:xfrm flipV="1">
              <a:off x="4292" y="4449"/>
              <a:ext cx="1" cy="100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71703" name="Text Box 23"/>
            <p:cNvSpPr txBox="1">
              <a:spLocks noChangeArrowheads="1"/>
            </p:cNvSpPr>
            <p:nvPr/>
          </p:nvSpPr>
          <p:spPr bwMode="auto">
            <a:xfrm>
              <a:off x="2357" y="1885"/>
              <a:ext cx="703" cy="25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cs-CZ" sz="1400" b="1"/>
                <a:t>Hodnota </a:t>
              </a:r>
            </a:p>
            <a:p>
              <a:r>
                <a:rPr lang="cs-CZ" sz="1400" b="1"/>
                <a:t>v Kč</a:t>
              </a:r>
            </a:p>
            <a:p>
              <a:endParaRPr lang="cs-CZ" sz="1400"/>
            </a:p>
          </p:txBody>
        </p:sp>
        <p:sp>
          <p:nvSpPr>
            <p:cNvPr id="71704" name="Text Box 24"/>
            <p:cNvSpPr txBox="1">
              <a:spLocks noChangeArrowheads="1"/>
            </p:cNvSpPr>
            <p:nvPr/>
          </p:nvSpPr>
          <p:spPr bwMode="auto">
            <a:xfrm>
              <a:off x="6365" y="3535"/>
              <a:ext cx="1729" cy="4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cs-CZ" sz="1600" b="1"/>
                <a:t>hodnotový vývoj po loupání</a:t>
              </a:r>
              <a:endParaRPr lang="cs-CZ" sz="1600"/>
            </a:p>
          </p:txBody>
        </p:sp>
      </p:grpSp>
      <p:sp>
        <p:nvSpPr>
          <p:cNvPr id="25" name="TextovéPole 24"/>
          <p:cNvSpPr txBox="1"/>
          <p:nvPr/>
        </p:nvSpPr>
        <p:spPr>
          <a:xfrm>
            <a:off x="4499992" y="3789040"/>
            <a:ext cx="2448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>
                <a:solidFill>
                  <a:srgbClr val="FF0000"/>
                </a:solidFill>
              </a:rPr>
              <a:t>Postup hniloby </a:t>
            </a:r>
            <a:r>
              <a:rPr lang="cs-CZ" sz="1600" b="1">
                <a:solidFill>
                  <a:srgbClr val="FF0000"/>
                </a:solidFill>
              </a:rPr>
              <a:t>kmenem v čase znamená zhoršování kvality dřeva </a:t>
            </a:r>
            <a:r>
              <a:rPr lang="cs-CZ" sz="1600" b="1">
                <a:solidFill>
                  <a:srgbClr val="FF0000"/>
                </a:solidFill>
                <a:sym typeface="Symbol"/>
              </a:rPr>
              <a:t> </a:t>
            </a:r>
            <a:r>
              <a:rPr lang="cs-CZ" sz="1600" b="1" u="sng">
                <a:solidFill>
                  <a:srgbClr val="FF0000"/>
                </a:solidFill>
              </a:rPr>
              <a:t>zhoršená </a:t>
            </a:r>
            <a:r>
              <a:rPr lang="cs-CZ" sz="1600" b="1" u="sng" err="1">
                <a:solidFill>
                  <a:srgbClr val="FF0000"/>
                </a:solidFill>
              </a:rPr>
              <a:t>sortimentace</a:t>
            </a:r>
            <a:endParaRPr lang="cs-CZ" sz="1600" b="1" u="sng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cs-CZ" dirty="0"/>
              <a:t>Loupání – koeficient </a:t>
            </a:r>
            <a:r>
              <a:rPr lang="cs-CZ" b="1" dirty="0"/>
              <a:t>K</a:t>
            </a:r>
            <a:r>
              <a:rPr lang="cs-CZ" b="1" baseline="-25000" dirty="0"/>
              <a:t>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760640"/>
          </a:xfrm>
        </p:spPr>
        <p:txBody>
          <a:bodyPr>
            <a:normAutofit fontScale="85000" lnSpcReduction="10000"/>
          </a:bodyPr>
          <a:lstStyle/>
          <a:p>
            <a:r>
              <a:rPr lang="cs-CZ" dirty="0"/>
              <a:t>Rychlost postupu </a:t>
            </a:r>
            <a:r>
              <a:rPr lang="cs-CZ" b="1" dirty="0"/>
              <a:t>hniloby </a:t>
            </a:r>
            <a:r>
              <a:rPr lang="cs-CZ" dirty="0"/>
              <a:t>(vstup do oceňovacího modelu)</a:t>
            </a:r>
            <a:endParaRPr lang="cs-CZ" b="1" dirty="0"/>
          </a:p>
          <a:p>
            <a:r>
              <a:rPr lang="cs-CZ" b="1" dirty="0"/>
              <a:t>Zhoršování kvality dřeva s věkem </a:t>
            </a:r>
            <a:r>
              <a:rPr lang="cs-CZ" dirty="0"/>
              <a:t>a postupem hniloby kmenem (</a:t>
            </a:r>
            <a:r>
              <a:rPr lang="cs-CZ" u="sng" dirty="0"/>
              <a:t>zhoršená </a:t>
            </a:r>
            <a:r>
              <a:rPr lang="cs-CZ" u="sng" dirty="0" err="1"/>
              <a:t>sortimentace</a:t>
            </a:r>
            <a:r>
              <a:rPr lang="cs-CZ" u="sng" dirty="0"/>
              <a:t> </a:t>
            </a:r>
            <a:r>
              <a:rPr lang="cs-CZ" dirty="0"/>
              <a:t>vyjádřená zhoršenou kvalitou podle Pařezových </a:t>
            </a:r>
            <a:r>
              <a:rPr lang="cs-CZ" dirty="0" err="1"/>
              <a:t>sortimentačních</a:t>
            </a:r>
            <a:r>
              <a:rPr lang="cs-CZ" dirty="0"/>
              <a:t> tabulek)</a:t>
            </a:r>
          </a:p>
          <a:p>
            <a:r>
              <a:rPr lang="cs-CZ" dirty="0"/>
              <a:t>Vyjádření </a:t>
            </a:r>
            <a:r>
              <a:rPr lang="cs-CZ" b="1" dirty="0">
                <a:solidFill>
                  <a:srgbClr val="FF0000"/>
                </a:solidFill>
              </a:rPr>
              <a:t>rozdílu v </a:t>
            </a:r>
            <a:r>
              <a:rPr lang="cs-CZ" b="1" u="sng" dirty="0">
                <a:solidFill>
                  <a:srgbClr val="FF0000"/>
                </a:solidFill>
              </a:rPr>
              <a:t>hodnotě mýtní výtěže v obmýtí (u) </a:t>
            </a:r>
            <a:r>
              <a:rPr lang="cs-CZ" b="1" dirty="0">
                <a:solidFill>
                  <a:srgbClr val="FF0000"/>
                </a:solidFill>
              </a:rPr>
              <a:t>u loupaného a neloupaného stromu</a:t>
            </a:r>
          </a:p>
          <a:p>
            <a:r>
              <a:rPr lang="cs-CZ" b="1" dirty="0"/>
              <a:t>Koeficient </a:t>
            </a:r>
            <a:r>
              <a:rPr lang="cs-CZ" b="1" dirty="0">
                <a:solidFill>
                  <a:srgbClr val="FF0000"/>
                </a:solidFill>
              </a:rPr>
              <a:t>K</a:t>
            </a:r>
            <a:r>
              <a:rPr lang="cs-CZ" b="1" baseline="-25000" dirty="0">
                <a:solidFill>
                  <a:srgbClr val="FF0000"/>
                </a:solidFill>
              </a:rPr>
              <a:t>3</a:t>
            </a:r>
            <a:r>
              <a:rPr lang="cs-CZ" b="1" dirty="0"/>
              <a:t> </a:t>
            </a:r>
            <a:r>
              <a:rPr lang="cs-CZ" dirty="0"/>
              <a:t>jako veličina reagující na zhoršenou </a:t>
            </a:r>
            <a:r>
              <a:rPr lang="cs-CZ" dirty="0" err="1"/>
              <a:t>sortimentaci</a:t>
            </a:r>
            <a:r>
              <a:rPr lang="cs-CZ" dirty="0"/>
              <a:t> v </a:t>
            </a:r>
            <a:r>
              <a:rPr lang="cs-CZ" u="sng" dirty="0"/>
              <a:t>obmýtí </a:t>
            </a:r>
            <a:r>
              <a:rPr lang="cs-CZ" dirty="0"/>
              <a:t>  -  na snižující se hodnotu stromů v závislosti na délce časového období od </a:t>
            </a:r>
            <a:r>
              <a:rPr lang="cs-CZ" u="sng" dirty="0"/>
              <a:t>okamžiku loupnutí (a)</a:t>
            </a:r>
            <a:r>
              <a:rPr lang="cs-CZ" dirty="0"/>
              <a:t> po obmýtí (u), kdy bude hniloba působit</a:t>
            </a:r>
          </a:p>
          <a:p>
            <a:pPr>
              <a:buNone/>
            </a:pPr>
            <a:endParaRPr lang="cs-CZ" dirty="0"/>
          </a:p>
          <a:p>
            <a:r>
              <a:rPr lang="cs-CZ" dirty="0"/>
              <a:t>Škoda se vypočte jako </a:t>
            </a:r>
            <a:r>
              <a:rPr lang="cs-CZ" b="1" u="sng" dirty="0"/>
              <a:t>finanční ztráta </a:t>
            </a:r>
            <a:r>
              <a:rPr lang="cs-CZ" dirty="0"/>
              <a:t>vyjádřená v obmýtí (</a:t>
            </a:r>
            <a:r>
              <a:rPr lang="cs-CZ" b="1" dirty="0" err="1">
                <a:solidFill>
                  <a:srgbClr val="FF0000"/>
                </a:solidFill>
              </a:rPr>
              <a:t>Hlpu</a:t>
            </a:r>
            <a:r>
              <a:rPr lang="cs-CZ" b="1" dirty="0">
                <a:solidFill>
                  <a:srgbClr val="FF0000"/>
                </a:solidFill>
              </a:rPr>
              <a:t>  x  K</a:t>
            </a:r>
            <a:r>
              <a:rPr lang="cs-CZ" b="1" baseline="-25000" dirty="0">
                <a:solidFill>
                  <a:srgbClr val="FF0000"/>
                </a:solidFill>
              </a:rPr>
              <a:t>3</a:t>
            </a:r>
            <a:r>
              <a:rPr lang="cs-CZ" dirty="0"/>
              <a:t>) a </a:t>
            </a:r>
            <a:r>
              <a:rPr lang="cs-CZ" b="1" dirty="0"/>
              <a:t>diskontováním </a:t>
            </a:r>
            <a:r>
              <a:rPr lang="cs-CZ" dirty="0"/>
              <a:t>se</a:t>
            </a:r>
            <a:r>
              <a:rPr lang="cs-CZ" b="1" dirty="0"/>
              <a:t> </a:t>
            </a:r>
            <a:r>
              <a:rPr lang="cs-CZ" dirty="0"/>
              <a:t>převede na </a:t>
            </a:r>
            <a:r>
              <a:rPr lang="cs-CZ" u="sng" dirty="0"/>
              <a:t>současnou hodnotu </a:t>
            </a:r>
            <a:r>
              <a:rPr lang="cs-CZ" dirty="0"/>
              <a:t>– viz vzorec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cs-CZ" sz="4000" b="1" err="1"/>
              <a:t>Pařezovy</a:t>
            </a:r>
            <a:r>
              <a:rPr lang="cs-CZ" sz="4000" b="1"/>
              <a:t> porostní </a:t>
            </a:r>
            <a:r>
              <a:rPr lang="cs-CZ" sz="4000" b="1" err="1"/>
              <a:t>sortimentační</a:t>
            </a:r>
            <a:r>
              <a:rPr lang="cs-CZ" sz="4000" b="1"/>
              <a:t> tabulky</a:t>
            </a:r>
            <a:r>
              <a:rPr lang="cs-CZ"/>
              <a:t>  </a:t>
            </a:r>
            <a:r>
              <a:rPr lang="cs-CZ" sz="3100"/>
              <a:t>(4 skupiny dřevin, d</a:t>
            </a:r>
            <a:r>
              <a:rPr lang="cs-CZ" sz="3100" baseline="-25000"/>
              <a:t>1.3</a:t>
            </a:r>
            <a:r>
              <a:rPr lang="cs-CZ" sz="3100"/>
              <a:t>, kvalita 1- 9, sortimenty)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endParaRPr lang="cs-CZ"/>
          </a:p>
        </p:txBody>
      </p:sp>
      <p:pic>
        <p:nvPicPr>
          <p:cNvPr id="952322" name="Picture 2" descr="C:\DATA\ZNAL\Sortimentace_2010\Obrazovky-sortimentace\Info-kategorizace kval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352928" cy="5283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cs-CZ"/>
              <a:t>Příklad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b="1" u="sng" dirty="0"/>
              <a:t>Zadání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sz="2000" u="sng" dirty="0"/>
          </a:p>
          <a:p>
            <a:pPr eaLnBrk="1" hangingPunct="1">
              <a:lnSpc>
                <a:spcPct val="80000"/>
              </a:lnSpc>
            </a:pPr>
            <a:r>
              <a:rPr lang="cs-CZ" sz="2000" dirty="0"/>
              <a:t>V lesním porostu v dobrém zdravotním stavu (bez hnilob a jiného poškození) o následujících charakteristikách uvedených v lesním hospodářském plánu/osnově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sz="2000" dirty="0"/>
          </a:p>
          <a:p>
            <a:pPr lvl="1" eaLnBrk="1" hangingPunct="1">
              <a:lnSpc>
                <a:spcPct val="80000"/>
              </a:lnSpc>
            </a:pPr>
            <a:r>
              <a:rPr lang="cs-CZ" sz="1800" dirty="0"/>
              <a:t>zastoupení dřevin: SM 100 %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1800" dirty="0"/>
              <a:t>věk porostu: a = 35 let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1800" dirty="0"/>
              <a:t>bonitní stupeň: AVB 24 …. RB 4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1800" dirty="0" err="1"/>
              <a:t>zakmenění</a:t>
            </a:r>
            <a:r>
              <a:rPr lang="cs-CZ" sz="1800" dirty="0"/>
              <a:t>: 0,9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1800" dirty="0"/>
              <a:t>obmýtí: u  = 110 let 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1800" dirty="0"/>
              <a:t>N = 2642 ks</a:t>
            </a:r>
          </a:p>
          <a:p>
            <a:pPr eaLnBrk="1" hangingPunct="1">
              <a:lnSpc>
                <a:spcPct val="80000"/>
              </a:lnSpc>
            </a:pPr>
            <a:endParaRPr lang="cs-CZ" sz="20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000" dirty="0"/>
              <a:t>	bylo na ploše 1 hektaru (10 000 m2) zjištěno </a:t>
            </a:r>
            <a:r>
              <a:rPr lang="cs-CZ" sz="2000" b="1" u="sng" dirty="0">
                <a:solidFill>
                  <a:srgbClr val="C00000"/>
                </a:solidFill>
              </a:rPr>
              <a:t>poškození loupáním vysokou zvěří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/>
              <a:t>u 100 stromů (</a:t>
            </a:r>
            <a:r>
              <a:rPr lang="cs-CZ" sz="2000" dirty="0" err="1"/>
              <a:t>Np</a:t>
            </a:r>
            <a:r>
              <a:rPr lang="cs-CZ" sz="2000" dirty="0"/>
              <a:t> = 100). Poškození splňuje podmínky pro uplatnění nároku na náhradu škody, tzn. že souvislá plocha poškozeného kmene u jednotlivých stromů je větší než 25 cm2 nebo poškození přesahuje 10 % obvodu poškozeného kmene. 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cs-CZ"/>
              <a:t>Hodnota lesního porostu ve stanoveném obmýtí </a:t>
            </a:r>
            <a:r>
              <a:rPr lang="cs-CZ" b="1" err="1"/>
              <a:t>Hlpu</a:t>
            </a:r>
            <a:r>
              <a:rPr lang="cs-CZ"/>
              <a:t> se vypočte tak, že se nejdříve pomocí polynomu uvedeného v tabulce č. 5 vypočte </a:t>
            </a:r>
            <a:r>
              <a:rPr lang="cs-CZ" u="sng"/>
              <a:t>tabulková hodnota lesního porostu </a:t>
            </a:r>
            <a:r>
              <a:rPr lang="cs-CZ" b="1" u="sng" err="1"/>
              <a:t>Thlpa</a:t>
            </a:r>
            <a:r>
              <a:rPr lang="cs-CZ" b="1" u="sng"/>
              <a:t> (</a:t>
            </a:r>
            <a:r>
              <a:rPr lang="cs-CZ" b="1" u="sng" err="1"/>
              <a:t>Thlpu</a:t>
            </a:r>
            <a:r>
              <a:rPr lang="cs-CZ" b="1" u="sng"/>
              <a:t>) </a:t>
            </a:r>
            <a:r>
              <a:rPr lang="cs-CZ"/>
              <a:t>pro skupinu dřevin smrk příslušného věku a bonitního stupně pro plné </a:t>
            </a:r>
            <a:r>
              <a:rPr lang="cs-CZ" err="1"/>
              <a:t>zakmenění</a:t>
            </a:r>
            <a:r>
              <a:rPr lang="cs-CZ"/>
              <a:t>, tj. pro </a:t>
            </a:r>
            <a:r>
              <a:rPr lang="cs-CZ" err="1"/>
              <a:t>zakmenění</a:t>
            </a:r>
            <a:r>
              <a:rPr lang="cs-CZ"/>
              <a:t> 1.</a:t>
            </a:r>
            <a:endParaRPr lang="cs-CZ" i="1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eaLnBrk="1" hangingPunct="1"/>
            <a:endParaRPr lang="cs-CZ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736"/>
            <a:ext cx="8229600" cy="5544616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b="1" u="sng"/>
              <a:t>Popis postupu při výpočtu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sz="1800" u="sng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/>
              <a:t>Právním východiskem je vyhláška </a:t>
            </a:r>
            <a:r>
              <a:rPr lang="cs-CZ" sz="1800" err="1"/>
              <a:t>MZe</a:t>
            </a:r>
            <a:r>
              <a:rPr lang="cs-CZ" sz="1800"/>
              <a:t> č. 55/1999 Sb., o způsobu výpočtu výše újmy nebo  škody způsobené na lesích, ve znění vyhlášky č. 296/2018 Sb. (§ 11)</a:t>
            </a:r>
          </a:p>
          <a:p>
            <a:pPr eaLnBrk="1" hangingPunct="1">
              <a:lnSpc>
                <a:spcPct val="80000"/>
              </a:lnSpc>
            </a:pPr>
            <a:endParaRPr lang="cs-CZ" sz="18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/>
              <a:t>			</a:t>
            </a:r>
            <a:r>
              <a:rPr lang="cs-CZ" sz="2400" b="1"/>
              <a:t>Škoda S9.1  =  </a:t>
            </a:r>
            <a:r>
              <a:rPr lang="cs-CZ" sz="2400" b="1" err="1"/>
              <a:t>Hlpu</a:t>
            </a:r>
            <a:r>
              <a:rPr lang="cs-CZ" sz="2400" b="1"/>
              <a:t> . K3 . 1/1,01</a:t>
            </a:r>
            <a:r>
              <a:rPr lang="cs-CZ" sz="2400" b="1" baseline="30000"/>
              <a:t>n</a:t>
            </a:r>
            <a:r>
              <a:rPr lang="cs-CZ" sz="2400" b="1"/>
              <a:t> . </a:t>
            </a:r>
            <a:r>
              <a:rPr lang="cs-CZ" sz="2400" b="1" err="1"/>
              <a:t>Np</a:t>
            </a:r>
            <a:r>
              <a:rPr lang="cs-CZ" sz="2400" b="1"/>
              <a:t>/N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sz="18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/>
              <a:t>	kde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/>
              <a:t>	S9.1  =  škoda ze snížení kvality lesního porostu způsobená mechanickým 	     	   poškozením loupáním a ohryzem zvěří nebo přibližováním dříví 	     	   apod.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/>
              <a:t>	</a:t>
            </a:r>
            <a:r>
              <a:rPr lang="cs-CZ" sz="1800" err="1"/>
              <a:t>Hlpu</a:t>
            </a:r>
            <a:r>
              <a:rPr lang="cs-CZ" sz="1800"/>
              <a:t> =  hodnota lesního porostu ve věku </a:t>
            </a:r>
            <a:r>
              <a:rPr lang="cs-CZ" sz="1800" b="1"/>
              <a:t>u</a:t>
            </a:r>
            <a:r>
              <a:rPr lang="cs-CZ" sz="1800"/>
              <a:t>  zjištěná podle tabulky 5 a 	    	   redukovaná předpokládaným </a:t>
            </a:r>
            <a:r>
              <a:rPr lang="cs-CZ" sz="1800" err="1"/>
              <a:t>zakmeněním</a:t>
            </a:r>
            <a:r>
              <a:rPr lang="cs-CZ" sz="1800"/>
              <a:t> ve věku </a:t>
            </a:r>
            <a:r>
              <a:rPr lang="cs-CZ" sz="1800" b="1"/>
              <a:t>u</a:t>
            </a:r>
            <a:endParaRPr lang="cs-CZ" sz="18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/>
              <a:t>	K3     =  koeficient uvedený v tabulce 7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/>
              <a:t>	n       =  obmýtí </a:t>
            </a:r>
            <a:r>
              <a:rPr lang="cs-CZ" sz="1800" b="1"/>
              <a:t>u</a:t>
            </a:r>
            <a:r>
              <a:rPr lang="cs-CZ" sz="1800"/>
              <a:t> mínus věk porostu </a:t>
            </a:r>
            <a:r>
              <a:rPr lang="cs-CZ" sz="1800" b="1"/>
              <a:t>a </a:t>
            </a:r>
            <a:r>
              <a:rPr lang="cs-CZ" sz="1800"/>
              <a:t>v době vzniku škody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/>
              <a:t>	</a:t>
            </a:r>
            <a:r>
              <a:rPr lang="cs-CZ" sz="1800" err="1"/>
              <a:t>Np</a:t>
            </a:r>
            <a:r>
              <a:rPr lang="cs-CZ" sz="1800"/>
              <a:t>    =   počet poškozených stromů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/>
              <a:t>	N      =   počet stromů celkem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eaLnBrk="1" hangingPunct="1"/>
            <a:endParaRPr lang="cs-CZ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052736"/>
            <a:ext cx="8712968" cy="5471889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 b="1" u="sng"/>
              <a:t>Vlastní výpočet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sz="2800" b="1" u="sng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/>
              <a:t>a) </a:t>
            </a:r>
            <a:r>
              <a:rPr lang="cs-CZ" sz="2800">
                <a:solidFill>
                  <a:srgbClr val="C00000"/>
                </a:solidFill>
              </a:rPr>
              <a:t>Výpočet tabulkové hodnoty lesního porostu </a:t>
            </a:r>
            <a:r>
              <a:rPr lang="cs-CZ" sz="2800" err="1">
                <a:solidFill>
                  <a:srgbClr val="C00000"/>
                </a:solidFill>
              </a:rPr>
              <a:t>Thlpa</a:t>
            </a:r>
            <a:r>
              <a:rPr lang="cs-CZ" sz="2800"/>
              <a:t>  na    4 desetinná místa pro smrk v obmýtí u = 110 let (vyjádřeno modifikovaným symbolem </a:t>
            </a:r>
            <a:r>
              <a:rPr lang="cs-CZ" sz="2800" err="1"/>
              <a:t>Thlpu</a:t>
            </a:r>
            <a:r>
              <a:rPr lang="cs-CZ" sz="2800"/>
              <a:t>):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/>
              <a:t>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700"/>
              <a:t>Thlp</a:t>
            </a:r>
            <a:r>
              <a:rPr lang="cs-CZ" sz="2700" baseline="-25000"/>
              <a:t>110</a:t>
            </a:r>
            <a:r>
              <a:rPr lang="cs-CZ" sz="2700"/>
              <a:t> = P0 + P1 . (a-5) + P2 . (a-5)</a:t>
            </a:r>
            <a:r>
              <a:rPr lang="cs-CZ" sz="2700" baseline="30000"/>
              <a:t>2</a:t>
            </a:r>
            <a:r>
              <a:rPr lang="cs-CZ" sz="2700"/>
              <a:t> + P3 . (a-5)</a:t>
            </a:r>
            <a:r>
              <a:rPr lang="cs-CZ" sz="2700" baseline="30000"/>
              <a:t>3</a:t>
            </a:r>
            <a:r>
              <a:rPr lang="cs-CZ" sz="2700"/>
              <a:t> + P4 . (a-5)</a:t>
            </a:r>
            <a:r>
              <a:rPr lang="cs-CZ" sz="2700" baseline="30000"/>
              <a:t>4</a:t>
            </a:r>
            <a:r>
              <a:rPr lang="cs-CZ" sz="2700"/>
              <a:t> =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/>
              <a:t>             = 17,814786400 - 0,041049700 . (110-5) + 		     	     0,014420000 . (110-5)</a:t>
            </a:r>
            <a:r>
              <a:rPr lang="cs-CZ" sz="2800" baseline="30000"/>
              <a:t>2</a:t>
            </a:r>
            <a:r>
              <a:rPr lang="cs-CZ" sz="2800"/>
              <a:t> - 0,000050900 . (110-5)</a:t>
            </a:r>
            <a:r>
              <a:rPr lang="cs-CZ" sz="2800" baseline="30000"/>
              <a:t>3</a:t>
            </a:r>
            <a:r>
              <a:rPr lang="cs-CZ" sz="2800"/>
              <a:t> -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/>
              <a:t>                 0,000000090 . (110-5)</a:t>
            </a:r>
            <a:r>
              <a:rPr lang="cs-CZ" sz="2800" baseline="30000"/>
              <a:t>4</a:t>
            </a:r>
            <a:r>
              <a:rPr lang="cs-CZ" sz="2800"/>
              <a:t>   = 90,4673</a:t>
            </a:r>
            <a:r>
              <a:rPr lang="cs-CZ" sz="2800">
                <a:solidFill>
                  <a:srgbClr val="FF0000"/>
                </a:solidFill>
              </a:rPr>
              <a:t> </a:t>
            </a:r>
            <a:r>
              <a:rPr lang="cs-CZ" sz="2800"/>
              <a:t>Kč/m</a:t>
            </a:r>
            <a:r>
              <a:rPr lang="cs-CZ" sz="2800" baseline="30000"/>
              <a:t>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/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 b="1" err="1"/>
              <a:t>Hlpu</a:t>
            </a:r>
            <a:r>
              <a:rPr lang="cs-CZ" sz="2800"/>
              <a:t> =  </a:t>
            </a:r>
            <a:r>
              <a:rPr lang="cs-CZ" sz="2800" err="1"/>
              <a:t>Thlpu</a:t>
            </a:r>
            <a:r>
              <a:rPr lang="cs-CZ" sz="2800"/>
              <a:t> . předpokládané </a:t>
            </a:r>
            <a:r>
              <a:rPr lang="cs-CZ" sz="2800" err="1"/>
              <a:t>zakmenění</a:t>
            </a:r>
            <a:r>
              <a:rPr lang="cs-CZ" sz="2800"/>
              <a:t> v  obmýtí .		  srážky/přirážka =</a:t>
            </a:r>
          </a:p>
          <a:p>
            <a:pPr>
              <a:lnSpc>
                <a:spcPct val="80000"/>
              </a:lnSpc>
              <a:buNone/>
            </a:pPr>
            <a:r>
              <a:rPr lang="cs-CZ" sz="2800"/>
              <a:t>	          = 90,4673 . 0,9 = </a:t>
            </a:r>
            <a:r>
              <a:rPr lang="cs-CZ" sz="2800" b="1" u="sng"/>
              <a:t>81,4206  Kč/m</a:t>
            </a:r>
            <a:r>
              <a:rPr lang="cs-CZ" sz="2800" b="1" u="sng" baseline="30000"/>
              <a:t>2</a:t>
            </a:r>
            <a:r>
              <a:rPr lang="cs-CZ" sz="2800" b="1" u="sng"/>
              <a:t> 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eaLnBrk="1" hangingPunct="1"/>
            <a:endParaRPr lang="cs-CZ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712968" cy="5472906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cs-CZ" sz="3600"/>
              <a:t>b) </a:t>
            </a:r>
            <a:r>
              <a:rPr lang="cs-CZ" sz="3600">
                <a:solidFill>
                  <a:srgbClr val="C00000"/>
                </a:solidFill>
              </a:rPr>
              <a:t>Stanovení výše škody S9.1</a:t>
            </a:r>
            <a:r>
              <a:rPr lang="cs-CZ" sz="3600"/>
              <a:t> </a:t>
            </a:r>
          </a:p>
          <a:p>
            <a:pPr eaLnBrk="1" hangingPunct="1">
              <a:buFontTx/>
              <a:buNone/>
            </a:pPr>
            <a:endParaRPr lang="cs-CZ" sz="3600"/>
          </a:p>
          <a:p>
            <a:pPr eaLnBrk="1" hangingPunct="1">
              <a:buFontTx/>
              <a:buNone/>
            </a:pPr>
            <a:r>
              <a:rPr lang="cs-CZ" sz="3600"/>
              <a:t>S9.1 =  </a:t>
            </a:r>
            <a:r>
              <a:rPr lang="cs-CZ" sz="3600" err="1"/>
              <a:t>Hlpu</a:t>
            </a:r>
            <a:r>
              <a:rPr lang="cs-CZ" sz="3600"/>
              <a:t> . K3 . 1/1,01</a:t>
            </a:r>
            <a:r>
              <a:rPr lang="cs-CZ" sz="3600" baseline="30000"/>
              <a:t>n</a:t>
            </a:r>
            <a:r>
              <a:rPr lang="cs-CZ" sz="3600"/>
              <a:t> . </a:t>
            </a:r>
            <a:r>
              <a:rPr lang="cs-CZ" sz="3600" err="1"/>
              <a:t>Np</a:t>
            </a:r>
            <a:r>
              <a:rPr lang="cs-CZ" sz="3600"/>
              <a:t>/N . plocha </a:t>
            </a:r>
          </a:p>
          <a:p>
            <a:pPr>
              <a:buNone/>
            </a:pPr>
            <a:r>
              <a:rPr lang="cs-CZ" sz="3600"/>
              <a:t>         =  81,4206 . 0,42 . 1/1,01</a:t>
            </a:r>
            <a:r>
              <a:rPr lang="cs-CZ" sz="3600" baseline="30000"/>
              <a:t>110-35</a:t>
            </a:r>
            <a:r>
              <a:rPr lang="cs-CZ" sz="3600"/>
              <a:t> . 100/2642      	    . plocha 10 000 m</a:t>
            </a:r>
            <a:r>
              <a:rPr lang="cs-CZ" sz="3600" baseline="30000"/>
              <a:t>2</a:t>
            </a:r>
            <a:r>
              <a:rPr lang="cs-CZ" sz="3600"/>
              <a:t> =  </a:t>
            </a:r>
          </a:p>
          <a:p>
            <a:pPr>
              <a:buNone/>
            </a:pPr>
            <a:r>
              <a:rPr lang="cs-CZ" sz="3600"/>
              <a:t>        =  81,4206 . </a:t>
            </a:r>
            <a:r>
              <a:rPr lang="cs-CZ" sz="3600">
                <a:solidFill>
                  <a:srgbClr val="C00000"/>
                </a:solidFill>
              </a:rPr>
              <a:t>0,42</a:t>
            </a:r>
            <a:r>
              <a:rPr lang="cs-CZ" sz="3600"/>
              <a:t> . 0,47412949 . 0,0379 .   	   10 000 = 6 144,97 Kč = </a:t>
            </a:r>
            <a:r>
              <a:rPr lang="cs-CZ" sz="3600" b="1" u="sng"/>
              <a:t>6 145 Kč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A7E6B353E50A4296A40DC39A477D97" ma:contentTypeVersion="15" ma:contentTypeDescription="Vytvoří nový dokument" ma:contentTypeScope="" ma:versionID="43ee6a70f861b30c806ff4f60600e28f">
  <xsd:schema xmlns:xsd="http://www.w3.org/2001/XMLSchema" xmlns:xs="http://www.w3.org/2001/XMLSchema" xmlns:p="http://schemas.microsoft.com/office/2006/metadata/properties" xmlns:ns2="03db6209-33a8-45a4-96a1-edc2a5a8ac88" xmlns:ns3="96fba6d8-c61d-40ad-82bd-8637c57b6448" targetNamespace="http://schemas.microsoft.com/office/2006/metadata/properties" ma:root="true" ma:fieldsID="48cc19604f70ecfe726a5401a9b62d61" ns2:_="" ns3:_="">
    <xsd:import namespace="03db6209-33a8-45a4-96a1-edc2a5a8ac88"/>
    <xsd:import namespace="96fba6d8-c61d-40ad-82bd-8637c57b64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db6209-33a8-45a4-96a1-edc2a5a8ac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Značky obrázků" ma:readOnly="false" ma:fieldId="{5cf76f15-5ced-4ddc-b409-7134ff3c332f}" ma:taxonomyMulti="true" ma:sspId="c6f31130-ea2d-4644-9e79-4c2b51f9e4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ba6d8-c61d-40ad-82bd-8637c57b6448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7b7ed427-65db-4369-ad50-362f01de03be}" ma:internalName="TaxCatchAll" ma:showField="CatchAllData" ma:web="96fba6d8-c61d-40ad-82bd-8637c57b64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6fba6d8-c61d-40ad-82bd-8637c57b6448" xsi:nil="true"/>
    <lcf76f155ced4ddcb4097134ff3c332f xmlns="03db6209-33a8-45a4-96a1-edc2a5a8ac8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9C67DB5-2E72-4DF7-9288-D961EFD5C820}"/>
</file>

<file path=customXml/itemProps2.xml><?xml version="1.0" encoding="utf-8"?>
<ds:datastoreItem xmlns:ds="http://schemas.openxmlformats.org/officeDocument/2006/customXml" ds:itemID="{4BAFE3D8-3879-4164-AE41-0DB89551ED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3986E2-9902-44FA-8FCF-C8943209A7BC}">
  <ds:schemaRefs>
    <ds:schemaRef ds:uri="03db6209-33a8-45a4-96a1-edc2a5a8ac88"/>
    <ds:schemaRef ds:uri="96fba6d8-c61d-40ad-82bd-8637c57b6448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1470</Words>
  <Application>Microsoft Office PowerPoint</Application>
  <PresentationFormat>Předvádění na obrazovce (4:3)</PresentationFormat>
  <Paragraphs>121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Motiv sady Office</vt:lpstr>
      <vt:lpstr>ŠKODA NA LESNÍM POROSTU ZPŮSOBENÁ LOUPÁNÍM ZVĚŘÍ</vt:lpstr>
      <vt:lpstr>Prezentace aplikace PowerPoint</vt:lpstr>
      <vt:lpstr>Loupání – koeficient K3</vt:lpstr>
      <vt:lpstr>Pařezovy porostní sortimentační tabulky  (4 skupiny dřevin, d1.3, kvalita 1- 9, sortimenty)</vt:lpstr>
      <vt:lpstr>Příklad </vt:lpstr>
      <vt:lpstr>Prezentace aplikace PowerPoint</vt:lpstr>
      <vt:lpstr>Prezentace aplikace PowerPoint</vt:lpstr>
      <vt:lpstr>Prezentace aplikace PowerPoint</vt:lpstr>
      <vt:lpstr>Prezentace aplikace PowerPoint</vt:lpstr>
      <vt:lpstr>Návrh na úpravu výpočtu výše škody loupáním zvěří</vt:lpstr>
      <vt:lpstr>§ 15 Škoda ze snížení kvality lesního porostu</vt:lpstr>
      <vt:lpstr>§ 15 Škoda ze snížení kvality lesního porostu</vt:lpstr>
      <vt:lpstr>§ 15 Škoda ze snížení kvality lesního porostu</vt:lpstr>
      <vt:lpstr>§ 15 Škoda ze snížení kvality lesního porostu</vt:lpstr>
      <vt:lpstr>§ 15 Škoda ze snížení kvality lesního porostu</vt:lpstr>
      <vt:lpstr>Koeficient R zvýšeného rizika hospodaření, ztrát výnosů (přírůstu) a zvýšených nákladů u lesních porostů s převahou smrku podle rozsahu (intenzity) poškození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LOUPÁNÍ ZVĚŘÍ</dc:title>
  <dc:creator>Matejicek</dc:creator>
  <cp:lastModifiedBy>MACEK Leoš Ing.</cp:lastModifiedBy>
  <cp:revision>2</cp:revision>
  <dcterms:created xsi:type="dcterms:W3CDTF">2016-04-19T11:59:03Z</dcterms:created>
  <dcterms:modified xsi:type="dcterms:W3CDTF">2023-11-01T09:11:01Z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0x010100DFA7E6B353E50A4296A40DC39A477D97</vt:lpwstr>
  </property>
  <property fmtid="{D5CDD505-2E9C-101B-9397-08002B2CF9AE}" pid="3" name="MediaServiceImageTags">
    <vt:lpwstr/>
  </property>
</Properties>
</file>