
<file path=[Content_Types].xml><?xml version="1.0" encoding="utf-8"?>
<Types xmlns="http://schemas.openxmlformats.org/package/2006/content-types">
  <Override PartName="/ppt/slides/slide94.xml" ContentType="application/vnd.openxmlformats-officedocument.presentationml.slide+xml"/>
  <Override PartName="/ppt/slides/slide142.xml" ContentType="application/vnd.openxmlformats-officedocument.presentationml.slide+xml"/>
  <Override PartName="/ppt/slides/slide473.xml" ContentType="application/vnd.openxmlformats-officedocument.presentationml.slide+xml"/>
  <Override PartName="/ppt/slides/slide820.xml" ContentType="application/vnd.openxmlformats-officedocument.presentationml.slide+xml"/>
  <Override PartName="/ppt/slides/slide218.xml" ContentType="application/vnd.openxmlformats-officedocument.presentationml.slide+xml"/>
  <Override PartName="/ppt/slides/slide549.xml" ContentType="application/vnd.openxmlformats-officedocument.presentationml.slide+xml"/>
  <Override PartName="/ppt/slides/slide990.xml" ContentType="application/vnd.openxmlformats-officedocument.presentationml.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388.xml" ContentType="application/vnd.openxmlformats-officedocument.presentationml.slide+xml"/>
  <Override PartName="/ppt/slides/slide404.xml" ContentType="application/vnd.openxmlformats-officedocument.presentationml.slide+xml"/>
  <Override PartName="/ppt/slides/slide735.xml" ContentType="application/vnd.openxmlformats-officedocument.presentationml.slide+xml"/>
  <Override PartName="/ppt/slides/slide921.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574.xml" ContentType="application/vnd.openxmlformats-officedocument.presentationml.slide+xml"/>
  <Override PartName="/ppt/slides/slide760.xml" ContentType="application/vnd.openxmlformats-officedocument.presentationml.slide+xml"/>
  <Override PartName="/ppt/notesSlides/notesSlide16.xml" ContentType="application/vnd.openxmlformats-officedocument.presentationml.notesSlide+xml"/>
  <Override PartName="/ppt/slides/slide319.xml" ContentType="application/vnd.openxmlformats-officedocument.presentationml.slide+xml"/>
  <Override PartName="/ppt/slides/slide505.xml" ContentType="application/vnd.openxmlformats-officedocument.presentationml.slide+xml"/>
  <Override PartName="/ppt/slides/slide836.xml" ContentType="application/vnd.openxmlformats-officedocument.presentationml.slide+xml"/>
  <Override PartName="/ppt/notesSlides/notesSlide41.xml" ContentType="application/vnd.openxmlformats-officedocument.presentationml.notesSlide+xml"/>
  <Override PartName="/ppt/slides/slide158.xml" ContentType="application/vnd.openxmlformats-officedocument.presentationml.slide+xml"/>
  <Override PartName="/ppt/slides/slide344.xml" ContentType="application/vnd.openxmlformats-officedocument.presentationml.slide+xml"/>
  <Override PartName="/ppt/slides/slide489.xml" ContentType="application/vnd.openxmlformats-officedocument.presentationml.slide+xml"/>
  <Override PartName="/ppt/slides/slide675.xml" ContentType="application/vnd.openxmlformats-officedocument.presentationml.slide+xml"/>
  <Override PartName="/ppt/slides/slide1005.xml" ContentType="application/vnd.openxmlformats-officedocument.presentationml.slide+xml"/>
  <Override PartName="/ppt/slides/slide183.xml" ContentType="application/vnd.openxmlformats-officedocument.presentationml.slide+xml"/>
  <Override PartName="/ppt/slides/slide530.xml" ContentType="application/vnd.openxmlformats-officedocument.presentationml.slide+xml"/>
  <Override PartName="/ppt/slides/slide861.xml" ContentType="application/vnd.openxmlformats-officedocument.presentationml.slide+xml"/>
  <Override PartName="/ppt/notesSlides/notesSlide7.xml" ContentType="application/vnd.openxmlformats-officedocument.presentationml.notesSlide+xml"/>
  <Override PartName="/ppt/slides/slide259.xml" ContentType="application/vnd.openxmlformats-officedocument.presentationml.slide+xml"/>
  <Override PartName="/ppt/slides/slide606.xml" ContentType="application/vnd.openxmlformats-officedocument.presentationml.slide+xml"/>
  <Override PartName="/ppt/slides/slide937.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300.xml" ContentType="application/vnd.openxmlformats-officedocument.presentationml.slide+xml"/>
  <Override PartName="/ppt/slides/slide445.xml" ContentType="application/vnd.openxmlformats-officedocument.presentationml.slide+xml"/>
  <Override PartName="/ppt/slides/slide631.xml" ContentType="application/vnd.openxmlformats-officedocument.presentationml.slide+xml"/>
  <Override PartName="/ppt/slides/slide776.xml" ContentType="application/vnd.openxmlformats-officedocument.presentationml.slide+xml"/>
  <Default Extension="png" ContentType="image/png"/>
  <Override PartName="/ppt/slides/slide284.xml" ContentType="application/vnd.openxmlformats-officedocument.presentationml.slide+xml"/>
  <Override PartName="/ppt/slides/slide470.xml" ContentType="application/vnd.openxmlformats-officedocument.presentationml.slide+xml"/>
  <Override PartName="/ppt/slides/slide962.xml" ContentType="application/vnd.openxmlformats-officedocument.presentationml.slid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slides/slide91.xml" ContentType="application/vnd.openxmlformats-officedocument.presentationml.slide+xml"/>
  <Override PartName="/ppt/slides/slide215.xml" ContentType="application/vnd.openxmlformats-officedocument.presentationml.slide+xml"/>
  <Override PartName="/ppt/slides/slide707.xml" ContentType="application/vnd.openxmlformats-officedocument.presentationml.slide+xml"/>
  <Override PartName="/ppt/slides/slide22.xml" ContentType="application/vnd.openxmlformats-officedocument.presentationml.slide+xml"/>
  <Override PartName="/ppt/slides/slide199.xml" ContentType="application/vnd.openxmlformats-officedocument.presentationml.slide+xml"/>
  <Override PartName="/ppt/slides/slide401.xml" ContentType="application/vnd.openxmlformats-officedocument.presentationml.slide+xml"/>
  <Override PartName="/ppt/slides/slide546.xml" ContentType="application/vnd.openxmlformats-officedocument.presentationml.slide+xml"/>
  <Override PartName="/ppt/slides/slide732.xml" ContentType="application/vnd.openxmlformats-officedocument.presentationml.slide+xml"/>
  <Override PartName="/ppt/slides/slide877.xml" ContentType="application/vnd.openxmlformats-officedocument.presentationml.slide+xml"/>
  <Override PartName="/ppt/notesSlides/notesSlide82.xml" ContentType="application/vnd.openxmlformats-officedocument.presentationml.notesSlide+xml"/>
  <Override PartName="/ppt/slides/slide240.xml" ContentType="application/vnd.openxmlformats-officedocument.presentationml.slide+xml"/>
  <Override PartName="/ppt/slides/slide385.xml" ContentType="application/vnd.openxmlformats-officedocument.presentationml.slide+xml"/>
  <Override PartName="/ppt/slides/slide571.xml" ContentType="application/vnd.openxmlformats-officedocument.presentationml.slide+xml"/>
  <Override PartName="/ppt/slides/slide808.xml" ContentType="application/vnd.openxmlformats-officedocument.presentationml.slide+xml"/>
  <Override PartName="/ppt/notesSlides/notesSlide13.xml" ContentType="application/vnd.openxmlformats-officedocument.presentationml.notesSlide+xml"/>
  <Override PartName="/ppt/slides/slide316.xml" ContentType="application/vnd.openxmlformats-officedocument.presentationml.slide+xml"/>
  <Override PartName="/ppt/slides/slide647.xml" ContentType="application/vnd.openxmlformats-officedocument.presentationml.slide+xml"/>
  <Override PartName="/ppt/notesSlides/notesSlide129.xml" ContentType="application/vnd.openxmlformats-officedocument.presentationml.notesSlide+xml"/>
  <Override PartName="/ppt/slides/slide155.xml" ContentType="application/vnd.openxmlformats-officedocument.presentationml.slide+xml"/>
  <Override PartName="/ppt/slides/slide486.xml" ContentType="application/vnd.openxmlformats-officedocument.presentationml.slide+xml"/>
  <Override PartName="/ppt/slides/slide502.xml" ContentType="application/vnd.openxmlformats-officedocument.presentationml.slide+xml"/>
  <Override PartName="/ppt/slides/slide833.xml" ContentType="application/vnd.openxmlformats-officedocument.presentationml.slide+xml"/>
  <Override PartName="/ppt/slides/slide978.xml" ContentType="application/vnd.openxmlformats-officedocument.presentationml.slide+xml"/>
  <Override PartName="/ppt/slides/slide341.xml" ContentType="application/vnd.openxmlformats-officedocument.presentationml.slide+xml"/>
  <Override PartName="/ppt/slides/slide672.xml" ContentType="application/vnd.openxmlformats-officedocument.presentationml.slide+xml"/>
  <Override PartName="/ppt/slides/slide909.xml" ContentType="application/vnd.openxmlformats-officedocument.presentationml.slide+xml"/>
  <Override PartName="/ppt/slides/slide1002.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180.xml" ContentType="application/vnd.openxmlformats-officedocument.presentationml.slide+xml"/>
  <Override PartName="/ppt/slides/slide417.xml" ContentType="application/vnd.openxmlformats-officedocument.presentationml.slide+xml"/>
  <Override PartName="/ppt/slides/slide603.xml" ContentType="application/vnd.openxmlformats-officedocument.presentationml.slide+xml"/>
  <Override PartName="/ppt/slides/slide748.xml" ContentType="application/vnd.openxmlformats-officedocument.presentationml.slide+xml"/>
  <Override PartName="/ppt/notesSlides/notesSlide98.xml" ContentType="application/vnd.openxmlformats-officedocument.presentationml.notesSlide+xml"/>
  <Override PartName="/ppt/slides/slide111.xml" ContentType="application/vnd.openxmlformats-officedocument.presentationml.slide+xml"/>
  <Override PartName="/ppt/slides/slide256.xml" ContentType="application/vnd.openxmlformats-officedocument.presentationml.slide+xml"/>
  <Override PartName="/ppt/slides/slide442.xml" ContentType="application/vnd.openxmlformats-officedocument.presentationml.slide+xml"/>
  <Override PartName="/ppt/slides/slide587.xml" ContentType="application/vnd.openxmlformats-officedocument.presentationml.slide+xml"/>
  <Override PartName="/ppt/slides/slide934.xml" ContentType="application/vnd.openxmlformats-officedocument.presentationml.slide+xml"/>
  <Override PartName="/ppt/notesSlides/notesSlide29.xml" ContentType="application/vnd.openxmlformats-officedocument.presentationml.notesSlide+xml"/>
  <Override PartName="/ppt/slides/slide63.xml" ContentType="application/vnd.openxmlformats-officedocument.presentationml.slide+xml"/>
  <Override PartName="/ppt/slides/slide281.xml" ContentType="application/vnd.openxmlformats-officedocument.presentationml.slide+xml"/>
  <Override PartName="/ppt/slides/slide773.xml" ContentType="application/vnd.openxmlformats-officedocument.presentationml.slide+xml"/>
  <Override PartName="/ppt/notesSlides/notesSlide110.xml" ContentType="application/vnd.openxmlformats-officedocument.presentationml.notesSlide+xml"/>
  <Override PartName="/ppt/slides/slide357.xml" ContentType="application/vnd.openxmlformats-officedocument.presentationml.slide+xml"/>
  <Override PartName="/ppt/slides/slide518.xml" ContentType="application/vnd.openxmlformats-officedocument.presentationml.slide+xml"/>
  <Override PartName="/ppt/slides/slide704.xml" ContentType="application/vnd.openxmlformats-officedocument.presentationml.slide+xml"/>
  <Override PartName="/ppt/slides/slide849.xml" ContentType="application/vnd.openxmlformats-officedocument.presentationml.slide+xml"/>
  <Override PartName="/ppt/notesSlides/notesSlide54.xml" ContentType="application/vnd.openxmlformats-officedocument.presentationml.notesSlide+xml"/>
  <Override PartName="/ppt/slides/slide196.xml" ContentType="application/vnd.openxmlformats-officedocument.presentationml.slide+xml"/>
  <Override PartName="/ppt/slides/slide212.xml" ContentType="application/vnd.openxmlformats-officedocument.presentationml.slide+xml"/>
  <Override PartName="/ppt/slides/slide543.xml" ContentType="application/vnd.openxmlformats-officedocument.presentationml.slide+xml"/>
  <Override PartName="/ppt/slides/slide688.xml" ContentType="application/vnd.openxmlformats-officedocument.presentationml.slide+xml"/>
  <Override PartName="/ppt/slides/slide874.xml" ContentType="application/vnd.openxmlformats-officedocument.presentationml.slide+xml"/>
  <Override PartName="/ppt/slides/slide382.xml" ContentType="application/vnd.openxmlformats-officedocument.presentationml.slide+xml"/>
  <Override PartName="/ppt/slides/slide619.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s/slide458.xml" ContentType="application/vnd.openxmlformats-officedocument.presentationml.slide+xml"/>
  <Override PartName="/ppt/slides/slide789.xml" ContentType="application/vnd.openxmlformats-officedocument.presentationml.slide+xml"/>
  <Override PartName="/ppt/slides/slide805.xml" ContentType="application/vnd.openxmlformats-officedocument.presentationml.slide+xml"/>
  <Override PartName="/ppt/notesSlides/notesSlide10.xml" ContentType="application/vnd.openxmlformats-officedocument.presentationml.notesSlide+xml"/>
  <Override PartName="/ppt/slides/slide297.xml" ContentType="application/vnd.openxmlformats-officedocument.presentationml.slide+xml"/>
  <Override PartName="/ppt/slides/slide313.xml" ContentType="application/vnd.openxmlformats-officedocument.presentationml.slide+xml"/>
  <Override PartName="/ppt/slides/slide644.xml" ContentType="application/vnd.openxmlformats-officedocument.presentationml.slide+xml"/>
  <Override PartName="/ppt/slides/slide830.xml" ContentType="application/vnd.openxmlformats-officedocument.presentationml.slide+xml"/>
  <Override PartName="/ppt/slides/slide975.xml" ContentType="application/vnd.openxmlformats-officedocument.presentationml.slide+xml"/>
  <Override PartName="/ppt/notesSlides/notesSlide126.xml" ContentType="application/vnd.openxmlformats-officedocument.presentationml.notesSlide+xml"/>
  <Override PartName="/ppt/slides/slide152.xml" ContentType="application/vnd.openxmlformats-officedocument.presentationml.slide+xml"/>
  <Override PartName="/ppt/slides/slide483.xml" ContentType="application/vnd.openxmlformats-officedocument.presentationml.slide+xml"/>
  <Override PartName="/ppt/slides/slide906.xml" ContentType="application/vnd.openxmlformats-officedocument.presentationml.slide+xml"/>
  <Override PartName="/ppt/notesSlides/notesSlide1.xml" ContentType="application/vnd.openxmlformats-officedocument.presentationml.notesSlide+xml"/>
  <Override PartName="/ppt/slides/slide228.xml" ContentType="application/vnd.openxmlformats-officedocument.presentationml.slide+xml"/>
  <Override PartName="/ppt/slides/slide414.xml" ContentType="application/vnd.openxmlformats-officedocument.presentationml.slide+xml"/>
  <Override PartName="/ppt/slides/slide559.xml" ContentType="application/vnd.openxmlformats-officedocument.presentationml.slide+xml"/>
  <Override PartName="/ppt/slides/slide745.xml" ContentType="application/vnd.openxmlformats-officedocument.presentationml.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253.xml" ContentType="application/vnd.openxmlformats-officedocument.presentationml.slide+xml"/>
  <Override PartName="/ppt/slides/slide398.xml" ContentType="application/vnd.openxmlformats-officedocument.presentationml.slide+xml"/>
  <Override PartName="/ppt/slides/slide584.xml" ContentType="application/vnd.openxmlformats-officedocument.presentationml.slide+xml"/>
  <Override PartName="/ppt/slides/slide600.xml" ContentType="application/vnd.openxmlformats-officedocument.presentationml.slide+xml"/>
  <Override PartName="/ppt/slides/slide931.xml" ContentType="application/vnd.openxmlformats-officedocument.presentationml.slide+xml"/>
  <Override PartName="/ppt/slides/slide60.xml" ContentType="application/vnd.openxmlformats-officedocument.presentationml.slide+xml"/>
  <Override PartName="/ppt/slides/slide329.xml" ContentType="application/vnd.openxmlformats-officedocument.presentationml.slide+xml"/>
  <Override PartName="/ppt/slides/slide770.xml" ContentType="application/vnd.openxmlformats-officedocument.presentationml.slide+xml"/>
  <Override PartName="/ppt/notesSlides/notesSlide26.xml" ContentType="application/vnd.openxmlformats-officedocument.presentationml.notesSlide+xml"/>
  <Override PartName="/ppt/slides/slide168.xml" ContentType="application/vnd.openxmlformats-officedocument.presentationml.slide+xml"/>
  <Override PartName="/ppt/slides/slide515.xml" ContentType="application/vnd.openxmlformats-officedocument.presentationml.slide+xml"/>
  <Override PartName="/ppt/slides/slide701.xml" ContentType="application/vnd.openxmlformats-officedocument.presentationml.slide+xml"/>
  <Override PartName="/ppt/slides/slide846.xml" ContentType="application/vnd.openxmlformats-officedocument.presentationml.slide+xml"/>
  <Override PartName="/ppt/notesSlides/notesSlide51.xml" ContentType="application/vnd.openxmlformats-officedocument.presentationml.notesSlide+xml"/>
  <Override PartName="/ppt/slides/slide354.xml" ContentType="application/vnd.openxmlformats-officedocument.presentationml.slide+xml"/>
  <Override PartName="/ppt/slides/slide499.xml" ContentType="application/vnd.openxmlformats-officedocument.presentationml.slide+xml"/>
  <Override PartName="/ppt/slides/slide540.xml" ContentType="application/vnd.openxmlformats-officedocument.presentationml.slide+xml"/>
  <Override PartName="/ppt/slides/slide685.xml" ContentType="application/vnd.openxmlformats-officedocument.presentationml.slide+xml"/>
  <Override PartName="/ppt/slides/slide193.xml" ContentType="application/vnd.openxmlformats-officedocument.presentationml.slide+xml"/>
  <Override PartName="/ppt/slides/slide871.xml" ContentType="application/vnd.openxmlformats-officedocument.presentationml.slide+xml"/>
  <Override PartName="/ppt/slides/slide124.xml" ContentType="application/vnd.openxmlformats-officedocument.presentationml.slide+xml"/>
  <Override PartName="/ppt/slides/slide269.xml" ContentType="application/vnd.openxmlformats-officedocument.presentationml.slide+xml"/>
  <Override PartName="/ppt/slides/slide616.xml" ContentType="application/vnd.openxmlformats-officedocument.presentationml.slide+xml"/>
  <Override PartName="/ppt/slides/slide802.xml" ContentType="application/vnd.openxmlformats-officedocument.presentationml.slide+xml"/>
  <Override PartName="/ppt/slides/slide947.xml" ContentType="application/vnd.openxmlformats-officedocument.presentationml.slide+xml"/>
  <Override PartName="/ppt/slides/slide76.xml" ContentType="application/vnd.openxmlformats-officedocument.presentationml.slide+xml"/>
  <Override PartName="/ppt/slides/slide310.xml" ContentType="application/vnd.openxmlformats-officedocument.presentationml.slide+xml"/>
  <Override PartName="/ppt/slides/slide455.xml" ContentType="application/vnd.openxmlformats-officedocument.presentationml.slide+xml"/>
  <Override PartName="/ppt/slides/slide641.xml" ContentType="application/vnd.openxmlformats-officedocument.presentationml.slide+xml"/>
  <Override PartName="/ppt/slides/slide786.xml" ContentType="application/vnd.openxmlformats-officedocument.presentationml.slide+xml"/>
  <Override PartName="/ppt/slides/slide972.xml" ContentType="application/vnd.openxmlformats-officedocument.presentationml.slide+xml"/>
  <Override PartName="/ppt/notesSlides/notesSlide123.xml" ContentType="application/vnd.openxmlformats-officedocument.presentationml.notesSlide+xml"/>
  <Override PartName="/ppt/slides/slide294.xml" ContentType="application/vnd.openxmlformats-officedocument.presentationml.slide+xml"/>
  <Override PartName="/ppt/slides/slide480.xml" ContentType="application/vnd.openxmlformats-officedocument.presentationml.slide+xml"/>
  <Override PartName="/ppt/slides/slide717.xml" ContentType="application/vnd.openxmlformats-officedocument.presentationml.slide+xml"/>
  <Override PartName="/ppt/notesSlides/notesSlide67.xml" ContentType="application/vnd.openxmlformats-officedocument.presentationml.notesSlide+xml"/>
  <Override PartName="/ppt/slides/slide225.xml" ContentType="application/vnd.openxmlformats-officedocument.presentationml.slide+xml"/>
  <Override PartName="/ppt/slides/slide556.xml" ContentType="application/vnd.openxmlformats-officedocument.presentationml.slide+xml"/>
  <Override PartName="/ppt/slides/slide903.xml" ContentType="application/vnd.openxmlformats-officedocument.presentationml.slide+xml"/>
  <Override PartName="/ppt/notesSlides/notesSlide92.xml" ContentType="application/vnd.openxmlformats-officedocument.presentationml.notesSlide+xml"/>
  <Override PartName="/ppt/slides/slide32.xml" ContentType="application/vnd.openxmlformats-officedocument.presentationml.slide+xml"/>
  <Override PartName="/ppt/slides/slide395.xml" ContentType="application/vnd.openxmlformats-officedocument.presentationml.slide+xml"/>
  <Override PartName="/ppt/slides/slide411.xml" ContentType="application/vnd.openxmlformats-officedocument.presentationml.slide+xml"/>
  <Override PartName="/ppt/slides/slide742.xml" ContentType="application/vnd.openxmlformats-officedocument.presentationml.slide+xml"/>
  <Override PartName="/ppt/slides/slide887.xml" ContentType="application/vnd.openxmlformats-officedocument.presentationml.slide+xml"/>
  <Override PartName="/ppt/slides/slide250.xml" ContentType="application/vnd.openxmlformats-officedocument.presentationml.slide+xml"/>
  <Override PartName="/ppt/slides/slide581.xml" ContentType="application/vnd.openxmlformats-officedocument.presentationml.slide+xml"/>
  <Override PartName="/ppt/slides/slide818.xml" ContentType="application/vnd.openxmlformats-officedocument.presentationml.slide+xml"/>
  <Override PartName="/ppt/notesSlides/notesSlide23.xml" ContentType="application/vnd.openxmlformats-officedocument.presentationml.notesSlide+xml"/>
  <Override PartName="/ppt/slides/slide326.xml" ContentType="application/vnd.openxmlformats-officedocument.presentationml.slide+xml"/>
  <Override PartName="/ppt/slides/slide512.xml" ContentType="application/vnd.openxmlformats-officedocument.presentationml.slide+xml"/>
  <Override PartName="/ppt/slides/slide657.xml" ContentType="application/vnd.openxmlformats-officedocument.presentationml.slide+xml"/>
  <Override PartName="/ppt/slides/slide988.xml" ContentType="application/vnd.openxmlformats-officedocument.presentationml.slide+xml"/>
  <Override PartName="/ppt/notesSlides/notesSlide139.xml" ContentType="application/vnd.openxmlformats-officedocument.presentationml.notesSlide+xml"/>
  <Override PartName="/ppt/slides/slide165.xml" ContentType="application/vnd.openxmlformats-officedocument.presentationml.slide+xml"/>
  <Override PartName="/ppt/slides/slide351.xml" ContentType="application/vnd.openxmlformats-officedocument.presentationml.slide+xml"/>
  <Override PartName="/ppt/slides/slide496.xml" ContentType="application/vnd.openxmlformats-officedocument.presentationml.slide+xml"/>
  <Override PartName="/ppt/slides/slide843.xml" ContentType="application/vnd.openxmlformats-officedocument.presentationml.slide+xml"/>
  <Override PartName="/ppt/slides/slide190.xml" ContentType="application/vnd.openxmlformats-officedocument.presentationml.slide+xml"/>
  <Override PartName="/ppt/slides/slide682.xml" ContentType="application/vnd.openxmlformats-officedocument.presentationml.slide+xml"/>
  <Override PartName="/ppt/slides/slide919.xml" ContentType="application/vnd.openxmlformats-officedocument.presentationml.slide+xml"/>
  <Override PartName="/ppt/slides/slide48.xml" ContentType="application/vnd.openxmlformats-officedocument.presentationml.slide+xml"/>
  <Override PartName="/ppt/slides/slide427.xml" ContentType="application/vnd.openxmlformats-officedocument.presentationml.slide+xml"/>
  <Override PartName="/ppt/slides/slide613.xml" ContentType="application/vnd.openxmlformats-officedocument.presentationml.slide+xml"/>
  <Override PartName="/ppt/slides/slide758.xml" ContentType="application/vnd.openxmlformats-officedocument.presentationml.slide+xml"/>
  <Override PartName="/ppt/slides/slide944.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66.xml" ContentType="application/vnd.openxmlformats-officedocument.presentationml.slide+xml"/>
  <Override PartName="/ppt/slides/slide452.xml" ContentType="application/vnd.openxmlformats-officedocument.presentationml.slide+xml"/>
  <Override PartName="/ppt/slides/slide597.xml" ContentType="application/vnd.openxmlformats-officedocument.presentationml.slide+xml"/>
  <Override PartName="/ppt/slides/slide783.xml" ContentType="application/vnd.openxmlformats-officedocument.presentationml.slide+xml"/>
  <Override PartName="/ppt/notesSlides/notesSlide39.xml" ContentType="application/vnd.openxmlformats-officedocument.presentationml.notesSlide+xml"/>
  <Override PartName="/ppt/slides/slide291.xml" ContentType="application/vnd.openxmlformats-officedocument.presentationml.slide+xml"/>
  <Override PartName="/ppt/slides/slide528.xml" ContentType="application/vnd.openxmlformats-officedocument.presentationml.slide+xml"/>
  <Override PartName="/ppt/slides/slide859.xml" ContentType="application/vnd.openxmlformats-officedocument.presentationml.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slides/slide367.xml" ContentType="application/vnd.openxmlformats-officedocument.presentationml.slide+xml"/>
  <Override PartName="/ppt/slides/slide698.xml" ContentType="application/vnd.openxmlformats-officedocument.presentationml.slide+xml"/>
  <Override PartName="/ppt/slides/slide714.xml" ContentType="application/vnd.openxmlformats-officedocument.presentationml.slide+xml"/>
  <Override PartName="/ppt/slides/slide900.xml" ContentType="application/vnd.openxmlformats-officedocument.presentationml.slide+xml"/>
  <Override PartName="/ppt/slides/slide222.xml" ContentType="application/vnd.openxmlformats-officedocument.presentationml.slide+xml"/>
  <Override PartName="/ppt/slides/slide553.xml" ContentType="application/vnd.openxmlformats-officedocument.presentationml.slide+xml"/>
  <Override PartName="/ppt/slides/slide884.xml" ContentType="application/vnd.openxmlformats-officedocument.presentationml.slide+xml"/>
  <Override PartName="/ppt/slides/slide392.xml" ContentType="application/vnd.openxmlformats-officedocument.presentationml.slide+xml"/>
  <Override PartName="/ppt/slides/slide629.xml" ContentType="application/vnd.openxmlformats-officedocument.presentationml.slide+xml"/>
  <Override PartName="/ppt/slides/slide815.xml" ContentType="application/vnd.openxmlformats-officedocument.presentationml.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s/slide323.xml" ContentType="application/vnd.openxmlformats-officedocument.presentationml.slide+xml"/>
  <Override PartName="/ppt/slides/slide468.xml" ContentType="application/vnd.openxmlformats-officedocument.presentationml.slide+xml"/>
  <Override PartName="/ppt/slides/slide654.xml" ContentType="application/vnd.openxmlformats-officedocument.presentationml.slide+xml"/>
  <Override PartName="/ppt/slides/slide799.xml" ContentType="application/vnd.openxmlformats-officedocument.presentationml.slide+xml"/>
  <Override PartName="/ppt/slides/slide162.xml" ContentType="application/vnd.openxmlformats-officedocument.presentationml.slide+xml"/>
  <Override PartName="/ppt/slides/slide493.xml" ContentType="application/vnd.openxmlformats-officedocument.presentationml.slide+xml"/>
  <Override PartName="/ppt/slides/slide840.xml" ContentType="application/vnd.openxmlformats-officedocument.presentationml.slide+xml"/>
  <Override PartName="/ppt/slides/slide985.xml" ContentType="application/vnd.openxmlformats-officedocument.presentationml.slide+xml"/>
  <Override PartName="/ppt/notesSlides/notesSlide136.xml" ContentType="application/vnd.openxmlformats-officedocument.presentationml.notesSlide+xml"/>
  <Override PartName="/ppt/slides/slide238.xml" ContentType="application/vnd.openxmlformats-officedocument.presentationml.slide+xml"/>
  <Override PartName="/ppt/slides/slide916.xml" ContentType="application/vnd.openxmlformats-officedocument.presentationml.slide+xml"/>
  <Override PartName="/ppt/slides/slide45.xml" ContentType="application/vnd.openxmlformats-officedocument.presentationml.slide+xml"/>
  <Override PartName="/ppt/slides/slide424.xml" ContentType="application/vnd.openxmlformats-officedocument.presentationml.slide+xml"/>
  <Override PartName="/ppt/slides/slide569.xml" ContentType="application/vnd.openxmlformats-officedocument.presentationml.slide+xml"/>
  <Override PartName="/ppt/slides/slide755.xml" ContentType="application/vnd.openxmlformats-officedocument.presentationml.slide+xml"/>
  <Override PartName="/ppt/slides/slide263.xml" ContentType="application/vnd.openxmlformats-officedocument.presentationml.slide+xml"/>
  <Override PartName="/ppt/slides/slide594.xml" ContentType="application/vnd.openxmlformats-officedocument.presentationml.slide+xml"/>
  <Override PartName="/ppt/slides/slide610.xml" ContentType="application/vnd.openxmlformats-officedocument.presentationml.slide+xml"/>
  <Override PartName="/ppt/slides/slide941.xml" ContentType="application/vnd.openxmlformats-officedocument.presentationml.slide+xml"/>
  <Override PartName="/ppt/notesSlides/notesSlide36.xml" ContentType="application/vnd.openxmlformats-officedocument.presentationml.notesSlide+xml"/>
  <Override PartName="/ppt/slides/slide70.xml" ContentType="application/vnd.openxmlformats-officedocument.presentationml.slide+xml"/>
  <Override PartName="/ppt/slides/slide339.xml" ContentType="application/vnd.openxmlformats-officedocument.presentationml.slide+xml"/>
  <Override PartName="/ppt/slides/slide780.xml" ContentType="application/vnd.openxmlformats-officedocument.presentationml.slide+xml"/>
  <Override PartName="/ppt/slides/slide178.xml" ContentType="application/vnd.openxmlformats-officedocument.presentationml.slide+xml"/>
  <Override PartName="/ppt/slides/slide525.xml" ContentType="application/vnd.openxmlformats-officedocument.presentationml.slide+xml"/>
  <Override PartName="/ppt/slides/slide711.xml" ContentType="application/vnd.openxmlformats-officedocument.presentationml.slide+xml"/>
  <Override PartName="/ppt/slides/slide856.xml" ContentType="application/vnd.openxmlformats-officedocument.presentationml.slide+xml"/>
  <Override PartName="/ppt/notesSlides/notesSlide61.xml" ContentType="application/vnd.openxmlformats-officedocument.presentationml.notesSlide+xml"/>
  <Override PartName="/ppt/slides/slide364.xml" ContentType="application/vnd.openxmlformats-officedocument.presentationml.slide+xml"/>
  <Override PartName="/ppt/slides/slide550.xml" ContentType="application/vnd.openxmlformats-officedocument.presentationml.slide+xml"/>
  <Override PartName="/ppt/slides/slide695.xml" ContentType="application/vnd.openxmlformats-officedocument.presentationml.slide+xml"/>
  <Override PartName="/ppt/slides/slide881.xml" ContentType="application/vnd.openxmlformats-officedocument.presentationml.slide+xml"/>
  <Override PartName="/ppt/slides/slide109.xml" ContentType="application/vnd.openxmlformats-officedocument.presentationml.slide+xml"/>
  <Override PartName="/ppt/slides/slide626.xml" ContentType="application/vnd.openxmlformats-officedocument.presentationml.slide+xml"/>
  <Override PartName="/ppt/notesSlides/notesSlide108.xml" ContentType="application/vnd.openxmlformats-officedocument.presentationml.notesSlide+xml"/>
  <Override PartName="/ppt/slides/slide134.xml" ContentType="application/vnd.openxmlformats-officedocument.presentationml.slide+xml"/>
  <Override PartName="/ppt/slides/slide279.xml" ContentType="application/vnd.openxmlformats-officedocument.presentationml.slide+xml"/>
  <Override PartName="/ppt/slides/slide465.xml" ContentType="application/vnd.openxmlformats-officedocument.presentationml.slide+xml"/>
  <Override PartName="/ppt/slides/slide812.xml" ContentType="application/vnd.openxmlformats-officedocument.presentationml.slide+xml"/>
  <Override PartName="/ppt/slides/slide957.xml" ContentType="application/vnd.openxmlformats-officedocument.presentationml.slide+xml"/>
  <Override PartName="/ppt/slides/slide86.xml" ContentType="application/vnd.openxmlformats-officedocument.presentationml.slide+xml"/>
  <Override PartName="/ppt/slides/slide320.xml" ContentType="application/vnd.openxmlformats-officedocument.presentationml.slide+xml"/>
  <Override PartName="/ppt/slides/slide651.xml" ContentType="application/vnd.openxmlformats-officedocument.presentationml.slide+xml"/>
  <Override PartName="/ppt/slides/slide796.xml" ContentType="application/vnd.openxmlformats-officedocument.presentationml.slide+xml"/>
  <Override PartName="/ppt/slides/slide982.xml" ContentType="application/vnd.openxmlformats-officedocument.presentationml.slide+xml"/>
  <Override PartName="/ppt/notesSlides/notesSlide133.xml" ContentType="application/vnd.openxmlformats-officedocument.presentationml.notesSlide+xml"/>
  <Override PartName="/ppt/slides/slide17.xml" ContentType="application/vnd.openxmlformats-officedocument.presentationml.slide+xml"/>
  <Override PartName="/ppt/slides/slide490.xml" ContentType="application/vnd.openxmlformats-officedocument.presentationml.slide+xml"/>
  <Override PartName="/ppt/slides/slide727.xml" ContentType="application/vnd.openxmlformats-officedocument.presentationml.slide+xml"/>
  <Override PartName="/ppt/notesSlides/notesSlide77.xml" ContentType="application/vnd.openxmlformats-officedocument.presentationml.notesSlide+xml"/>
  <Override PartName="/ppt/slides/slide235.xml" ContentType="application/vnd.openxmlformats-officedocument.presentationml.slide+xml"/>
  <Override PartName="/ppt/slides/slide421.xml" ContentType="application/vnd.openxmlformats-officedocument.presentationml.slide+xml"/>
  <Override PartName="/ppt/slides/slide566.xml" ContentType="application/vnd.openxmlformats-officedocument.presentationml.slide+xml"/>
  <Override PartName="/ppt/slides/slide897.xml" ContentType="application/vnd.openxmlformats-officedocument.presentationml.slide+xml"/>
  <Override PartName="/ppt/slides/slide913.xml" ContentType="application/vnd.openxmlformats-officedocument.presentationml.slide+xml"/>
  <Override PartName="/ppt/slides/slide42.xml" ContentType="application/vnd.openxmlformats-officedocument.presentationml.slide+xml"/>
  <Override PartName="/ppt/slides/slide260.xml" ContentType="application/vnd.openxmlformats-officedocument.presentationml.slide+xml"/>
  <Override PartName="/ppt/slides/slide752.xml" ContentType="application/vnd.openxmlformats-officedocument.presentationml.slide+xml"/>
  <Override PartName="/ppt/slides/slide591.xml" ContentType="application/vnd.openxmlformats-officedocument.presentationml.slide+xml"/>
  <Override PartName="/ppt/slides/slide828.xml" ContentType="application/vnd.openxmlformats-officedocument.presentationml.slide+xml"/>
  <Override PartName="/ppt/notesSlides/notesSlide33.xml" ContentType="application/vnd.openxmlformats-officedocument.presentationml.notesSlide+xml"/>
  <Override PartName="/ppt/slides/slide336.xml" ContentType="application/vnd.openxmlformats-officedocument.presentationml.slide+xml"/>
  <Override PartName="/ppt/slides/slide522.xml" ContentType="application/vnd.openxmlformats-officedocument.presentationml.slide+xml"/>
  <Override PartName="/ppt/slides/slide667.xml" ContentType="application/vnd.openxmlformats-officedocument.presentationml.slide+xml"/>
  <Override PartName="/ppt/slides/slide853.xml" ContentType="application/vnd.openxmlformats-officedocument.presentationml.slide+xml"/>
  <Override PartName="/ppt/slides/slide998.xml" ContentType="application/vnd.openxmlformats-officedocument.presentationml.slide+xml"/>
  <Override PartName="/ppt/slides/slide175.xml" ContentType="application/vnd.openxmlformats-officedocument.presentationml.slide+xml"/>
  <Override PartName="/ppt/slides/slide361.xml" ContentType="application/vnd.openxmlformats-officedocument.presentationml.slide+xml"/>
  <Override PartName="/ppt/slides/slide692.xml" ContentType="application/vnd.openxmlformats-officedocument.presentationml.slide+xml"/>
  <Override PartName="/ppt/slides/slide929.xml" ContentType="application/vnd.openxmlformats-officedocument.presentationml.slide+xml"/>
  <Override PartName="/ppt/slides/slide8.xml" ContentType="application/vnd.openxmlformats-officedocument.presentationml.slide+xml"/>
  <Override PartName="/ppt/slides/slide106.xml" ContentType="application/vnd.openxmlformats-officedocument.presentationml.slide+xml"/>
  <Override PartName="/ppt/slides/slide437.xml" ContentType="application/vnd.openxmlformats-officedocument.presentationml.slide+xml"/>
  <Override PartName="/ppt/slides/slide768.xml" ContentType="application/vnd.openxmlformats-officedocument.presentationml.slide+xml"/>
  <Override PartName="/ppt/slides/slide58.xml" ContentType="application/vnd.openxmlformats-officedocument.presentationml.slide+xml"/>
  <Override PartName="/ppt/slides/slide276.xml" ContentType="application/vnd.openxmlformats-officedocument.presentationml.slide+xml"/>
  <Override PartName="/ppt/slides/slide623.xml" ContentType="application/vnd.openxmlformats-officedocument.presentationml.slide+xml"/>
  <Override PartName="/ppt/slides/slide954.xml" ContentType="application/vnd.openxmlformats-officedocument.presentationml.slide+xml"/>
  <Override PartName="/ppt/notesSlides/notesSlide105.xml" ContentType="application/vnd.openxmlformats-officedocument.presentationml.notesSlide+xml"/>
  <Override PartName="/ppt/slides/slide83.xml" ContentType="application/vnd.openxmlformats-officedocument.presentationml.slide+xml"/>
  <Override PartName="/ppt/slides/slide131.xml" ContentType="application/vnd.openxmlformats-officedocument.presentationml.slide+xml"/>
  <Override PartName="/ppt/slides/slide462.xml" ContentType="application/vnd.openxmlformats-officedocument.presentationml.slide+xml"/>
  <Override PartName="/ppt/slides/slide793.xml" ContentType="application/vnd.openxmlformats-officedocument.presentationml.slide+xml"/>
  <Override PartName="/ppt/notesSlides/notesSlide49.xml" ContentType="application/vnd.openxmlformats-officedocument.presentationml.notesSlide+xml"/>
  <Override PartName="/ppt/notesSlides/notesSlide130.xml" ContentType="application/vnd.openxmlformats-officedocument.presentationml.notesSlide+xml"/>
  <Override PartName="/ppt/slides/slide207.xml" ContentType="application/vnd.openxmlformats-officedocument.presentationml.slide+xml"/>
  <Override PartName="/ppt/slides/slide538.xml" ContentType="application/vnd.openxmlformats-officedocument.presentationml.slide+xml"/>
  <Override PartName="/ppt/slides/slide724.xml" ContentType="application/vnd.openxmlformats-officedocument.presentationml.slide+xml"/>
  <Override PartName="/ppt/slides/slide869.xml" ContentType="application/vnd.openxmlformats-officedocument.presentationml.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232.xml" ContentType="application/vnd.openxmlformats-officedocument.presentationml.slide+xml"/>
  <Override PartName="/ppt/slides/slide377.xml" ContentType="application/vnd.openxmlformats-officedocument.presentationml.slide+xml"/>
  <Override PartName="/ppt/slides/slide563.xml" ContentType="application/vnd.openxmlformats-officedocument.presentationml.slide+xml"/>
  <Override PartName="/ppt/slides/slide910.xml" ContentType="application/vnd.openxmlformats-officedocument.presentationml.slide+xml"/>
  <Override PartName="/ppt/notesMasters/notesMaster1.xml" ContentType="application/vnd.openxmlformats-officedocument.presentationml.notesMaster+xml"/>
  <Override PartName="/ppt/slides/slide308.xml" ContentType="application/vnd.openxmlformats-officedocument.presentationml.slide+xml"/>
  <Override PartName="/ppt/slides/slide894.xml" ContentType="application/vnd.openxmlformats-officedocument.presentationml.slide+xml"/>
  <Override PartName="/ppt/slides/slide147.xml" ContentType="application/vnd.openxmlformats-officedocument.presentationml.slide+xml"/>
  <Override PartName="/ppt/slides/slide639.xml" ContentType="application/vnd.openxmlformats-officedocument.presentationml.slide+xml"/>
  <Override PartName="/ppt/slides/slide825.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333.xml" ContentType="application/vnd.openxmlformats-officedocument.presentationml.slide+xml"/>
  <Override PartName="/ppt/slides/slide380.xml" ContentType="application/vnd.openxmlformats-officedocument.presentationml.slide+xml"/>
  <Override PartName="/ppt/slides/slide478.xml" ContentType="application/vnd.openxmlformats-officedocument.presentationml.slide+xml"/>
  <Override PartName="/ppt/slides/slide617.xml" ContentType="application/vnd.openxmlformats-officedocument.presentationml.slide+xml"/>
  <Override PartName="/ppt/slides/slide664.xml" ContentType="application/vnd.openxmlformats-officedocument.presentationml.slide+xml"/>
  <Override PartName="/ppt/slides/slide948.xml" ContentType="application/vnd.openxmlformats-officedocument.presentationml.slide+xml"/>
  <Override PartName="/ppt/slides/slide995.xml" ContentType="application/vnd.openxmlformats-officedocument.presentationml.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409.xml" ContentType="application/vnd.openxmlformats-officedocument.presentationml.slide+xml"/>
  <Override PartName="/ppt/slides/slide456.xml" ContentType="application/vnd.openxmlformats-officedocument.presentationml.slide+xml"/>
  <Override PartName="/ppt/slides/slide787.xml" ContentType="application/vnd.openxmlformats-officedocument.presentationml.slide+xml"/>
  <Override PartName="/ppt/slides/slide803.xml" ContentType="application/vnd.openxmlformats-officedocument.presentationml.slide+xml"/>
  <Override PartName="/ppt/slides/slide850.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s/slide579.xml" ContentType="application/vnd.openxmlformats-officedocument.presentationml.slide+xml"/>
  <Override PartName="/ppt/slides/slide642.xml" ContentType="application/vnd.openxmlformats-officedocument.presentationml.slide+xml"/>
  <Override PartName="/ppt/slides/slide926.xml" ContentType="application/vnd.openxmlformats-officedocument.presentationml.slide+xml"/>
  <Override PartName="/ppt/slides/slide973.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slides/slide434.xml" ContentType="application/vnd.openxmlformats-officedocument.presentationml.slide+xml"/>
  <Override PartName="/ppt/slides/slide481.xml" ContentType="application/vnd.openxmlformats-officedocument.presentationml.slide+xml"/>
  <Override PartName="/ppt/slides/slide620.xml" ContentType="application/vnd.openxmlformats-officedocument.presentationml.slide+xml"/>
  <Override PartName="/ppt/slides/slide718.xml" ContentType="application/vnd.openxmlformats-officedocument.presentationml.slide+xml"/>
  <Override PartName="/ppt/slides/slide765.xml" ContentType="application/vnd.openxmlformats-officedocument.presentationml.slide+xml"/>
  <Override PartName="/ppt/slides/slide904.xml" ContentType="application/vnd.openxmlformats-officedocument.presentationml.slide+xml"/>
  <Override PartName="/ppt/slides/slide951.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slides/slide412.xml" ContentType="application/vnd.openxmlformats-officedocument.presentationml.slide+xml"/>
  <Override PartName="/ppt/slides/slide557.xml" ContentType="application/vnd.openxmlformats-officedocument.presentationml.slide+xml"/>
  <Override PartName="/ppt/slides/slide743.xml" ContentType="application/vnd.openxmlformats-officedocument.presentationml.slide+xml"/>
  <Override PartName="/ppt/slides/slide790.xml" ContentType="application/vnd.openxmlformats-officedocument.presentationml.slide+xml"/>
  <Override PartName="/ppt/slides/slide888.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s/slide349.xml" ContentType="application/vnd.openxmlformats-officedocument.presentationml.slide+xml"/>
  <Override PartName="/ppt/slides/slide396.xml" ContentType="application/vnd.openxmlformats-officedocument.presentationml.slide+xml"/>
  <Override PartName="/ppt/slides/slide535.xml" ContentType="application/vnd.openxmlformats-officedocument.presentationml.slide+xml"/>
  <Override PartName="/ppt/slides/slide582.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327.xml" ContentType="application/vnd.openxmlformats-officedocument.presentationml.slide+xml"/>
  <Override PartName="/ppt/slides/slide374.xml" ContentType="application/vnd.openxmlformats-officedocument.presentationml.slide+xml"/>
  <Override PartName="/ppt/slides/slide721.xml" ContentType="application/vnd.openxmlformats-officedocument.presentationml.slide+xml"/>
  <Override PartName="/ppt/slides/slide819.xml" ContentType="application/vnd.openxmlformats-officedocument.presentationml.slide+xml"/>
  <Override PartName="/ppt/slides/slide866.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513.xml" ContentType="application/vnd.openxmlformats-officedocument.presentationml.slide+xml"/>
  <Override PartName="/ppt/slides/slide560.xml" ContentType="application/vnd.openxmlformats-officedocument.presentationml.slide+xml"/>
  <Override PartName="/ppt/slides/slide658.xml" ContentType="application/vnd.openxmlformats-officedocument.presentationml.slide+xml"/>
  <Override PartName="/ppt/slides/slide844.xml" ContentType="application/vnd.openxmlformats-officedocument.presentationml.slide+xml"/>
  <Override PartName="/ppt/slides/slide891.xml" ContentType="application/vnd.openxmlformats-officedocument.presentationml.slide+xml"/>
  <Override PartName="/ppt/slides/slide989.xml" ContentType="application/vnd.openxmlformats-officedocument.presentationml.slide+xml"/>
  <Override PartName="/ppt/slideLayouts/slideLayout10.xml" ContentType="application/vnd.openxmlformats-officedocument.presentationml.slideLayout+xml"/>
  <Override PartName="/ppt/slides/slide305.xml" ContentType="application/vnd.openxmlformats-officedocument.presentationml.slide+xml"/>
  <Override PartName="/ppt/slides/slide352.xml" ContentType="application/vnd.openxmlformats-officedocument.presentationml.slide+xml"/>
  <Override PartName="/ppt/slides/slide497.xml" ContentType="application/vnd.openxmlformats-officedocument.presentationml.slide+xml"/>
  <Override PartName="/ppt/slides/slide636.xml" ContentType="application/vnd.openxmlformats-officedocument.presentationml.slide+xml"/>
  <Override PartName="/ppt/slides/slide683.xml" ContentType="application/vnd.openxmlformats-officedocument.presentationml.slide+xml"/>
  <Override PartName="/ppt/slides/slide967.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slides/slide428.xml" ContentType="application/vnd.openxmlformats-officedocument.presentationml.slide+xml"/>
  <Override PartName="/ppt/slides/slide475.xml" ContentType="application/vnd.openxmlformats-officedocument.presentationml.slide+xml"/>
  <Override PartName="/ppt/slides/slide759.xml" ContentType="application/vnd.openxmlformats-officedocument.presentationml.slide+xml"/>
  <Override PartName="/ppt/slides/slide822.xml" ContentType="application/vnd.openxmlformats-officedocument.presentationml.slide+xml"/>
  <Override PartName="/ppt/slides/slide122.xml" ContentType="application/vnd.openxmlformats-officedocument.presentationml.slide+xml"/>
  <Override PartName="/ppt/slides/slide267.xml" ContentType="application/vnd.openxmlformats-officedocument.presentationml.slide+xml"/>
  <Override PartName="/ppt/slides/slide598.xml" ContentType="application/vnd.openxmlformats-officedocument.presentationml.slide+xml"/>
  <Override PartName="/ppt/slides/slide614.xml" ContentType="application/vnd.openxmlformats-officedocument.presentationml.slide+xml"/>
  <Override PartName="/ppt/slides/slide661.xml" ContentType="application/vnd.openxmlformats-officedocument.presentationml.slide+xml"/>
  <Override PartName="/ppt/slides/slide800.xml" ContentType="application/vnd.openxmlformats-officedocument.presentationml.slide+xml"/>
  <Override PartName="/ppt/slides/slide945.xml" ContentType="application/vnd.openxmlformats-officedocument.presentationml.slide+xml"/>
  <Override PartName="/ppt/slides/slide992.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406.xml" ContentType="application/vnd.openxmlformats-officedocument.presentationml.slide+xml"/>
  <Override PartName="/ppt/slides/slide453.xml" ContentType="application/vnd.openxmlformats-officedocument.presentationml.slide+xml"/>
  <Override PartName="/ppt/slides/slide737.xml" ContentType="application/vnd.openxmlformats-officedocument.presentationml.slide+xml"/>
  <Override PartName="/ppt/slides/slide784.xml" ContentType="application/vnd.openxmlformats-officedocument.presentationml.slide+xml"/>
  <Override PartName="/ppt/slides/slide923.xml" ContentType="application/vnd.openxmlformats-officedocument.presentationml.slide+xml"/>
  <Override PartName="/ppt/slides/slide970.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slides/slide431.xml" ContentType="application/vnd.openxmlformats-officedocument.presentationml.slide+xml"/>
  <Override PartName="/ppt/slides/slide529.xml" ContentType="application/vnd.openxmlformats-officedocument.presentationml.slide+xml"/>
  <Override PartName="/ppt/slides/slide576.xml" ContentType="application/vnd.openxmlformats-officedocument.presentationml.slide+xml"/>
  <Override PartName="/ppt/slides/slide715.xml" ContentType="application/vnd.openxmlformats-officedocument.presentationml.slide+xml"/>
  <Override PartName="/ppt/slides/slide762.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slides/slide368.xml" ContentType="application/vnd.openxmlformats-officedocument.presentationml.slide+xml"/>
  <Override PartName="/ppt/slides/slide507.xml" ContentType="application/vnd.openxmlformats-officedocument.presentationml.slide+xml"/>
  <Override PartName="/ppt/slides/slide554.xml" ContentType="application/vnd.openxmlformats-officedocument.presentationml.slide+xml"/>
  <Override PartName="/ppt/slides/slide699.xml" ContentType="application/vnd.openxmlformats-officedocument.presentationml.slide+xml"/>
  <Override PartName="/ppt/slides/slide838.xml" ContentType="application/vnd.openxmlformats-officedocument.presentationml.slide+xml"/>
  <Override PartName="/ppt/slides/slide885.xml" ContentType="application/vnd.openxmlformats-officedocument.presentationml.slide+xml"/>
  <Override PartName="/ppt/slides/slide901.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346.xml" ContentType="application/vnd.openxmlformats-officedocument.presentationml.slide+xml"/>
  <Override PartName="/ppt/slides/slide393.xml" ContentType="application/vnd.openxmlformats-officedocument.presentationml.slide+xml"/>
  <Override PartName="/ppt/slides/slide677.xml" ContentType="application/vnd.openxmlformats-officedocument.presentationml.slide+xml"/>
  <Override PartName="/ppt/slides/slide740.xml" ContentType="application/vnd.openxmlformats-officedocument.presentationml.slide+xml"/>
  <Override PartName="/ppt/slides/slide1007.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469.xml" ContentType="application/vnd.openxmlformats-officedocument.presentationml.slide+xml"/>
  <Override PartName="/ppt/slides/slide532.xml" ContentType="application/vnd.openxmlformats-officedocument.presentationml.slide+xml"/>
  <Override PartName="/ppt/slides/slide816.xml" ContentType="application/vnd.openxmlformats-officedocument.presentationml.slide+xml"/>
  <Override PartName="/ppt/slides/slide863.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324.xml" ContentType="application/vnd.openxmlformats-officedocument.presentationml.slide+xml"/>
  <Override PartName="/ppt/slides/slide371.xml" ContentType="application/vnd.openxmlformats-officedocument.presentationml.slide+xml"/>
  <Override PartName="/ppt/slides/slide510.xml" ContentType="application/vnd.openxmlformats-officedocument.presentationml.slide+xml"/>
  <Override PartName="/ppt/slides/slide608.xml" ContentType="application/vnd.openxmlformats-officedocument.presentationml.slide+xml"/>
  <Override PartName="/ppt/slides/slide655.xml" ContentType="application/vnd.openxmlformats-officedocument.presentationml.slide+xml"/>
  <Override PartName="/ppt/slides/slide939.xml" ContentType="application/vnd.openxmlformats-officedocument.presentationml.slide+xml"/>
  <Override PartName="/ppt/slides/slide986.xml" ContentType="application/vnd.openxmlformats-officedocument.presentationml.slide+xml"/>
  <Override PartName="/ppt/notesSlides/notesSlide137.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302.xml" ContentType="application/vnd.openxmlformats-officedocument.presentationml.slide+xml"/>
  <Override PartName="/ppt/slides/slide447.xml" ContentType="application/vnd.openxmlformats-officedocument.presentationml.slide+xml"/>
  <Override PartName="/ppt/slides/slide494.xml" ContentType="application/vnd.openxmlformats-officedocument.presentationml.slide+xml"/>
  <Override PartName="/ppt/slides/slide778.xml" ContentType="application/vnd.openxmlformats-officedocument.presentationml.slide+xml"/>
  <Override PartName="/ppt/slides/slide841.xml" ContentType="application/vnd.openxmlformats-officedocument.presentationml.slide+xml"/>
  <Override PartName="/ppt/slides/slide1010.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slides/slide425.xml" ContentType="application/vnd.openxmlformats-officedocument.presentationml.slide+xml"/>
  <Override PartName="/ppt/slides/slide472.xml" ContentType="application/vnd.openxmlformats-officedocument.presentationml.slide+xml"/>
  <Override PartName="/ppt/slides/slide633.xml" ContentType="application/vnd.openxmlformats-officedocument.presentationml.slide+xml"/>
  <Override PartName="/ppt/slides/slide680.xml" ContentType="application/vnd.openxmlformats-officedocument.presentationml.slide+xml"/>
  <Override PartName="/ppt/slides/slide917.xml" ContentType="application/vnd.openxmlformats-officedocument.presentationml.slide+xml"/>
  <Override PartName="/ppt/slides/slide964.xml" ContentType="application/vnd.openxmlformats-officedocument.presentationml.slid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slides/slide611.xml" ContentType="application/vnd.openxmlformats-officedocument.presentationml.slide+xml"/>
  <Override PartName="/ppt/slides/slide709.xml" ContentType="application/vnd.openxmlformats-officedocument.presentationml.slide+xml"/>
  <Override PartName="/ppt/slides/slide756.xml" ContentType="application/vnd.openxmlformats-officedocument.presentationml.slide+xml"/>
  <Override PartName="/ppt/slides/slide942.xml" ContentType="application/vnd.openxmlformats-officedocument.presentationml.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slides/slide403.xml" ContentType="application/vnd.openxmlformats-officedocument.presentationml.slide+xml"/>
  <Override PartName="/ppt/slides/slide450.xml" ContentType="application/vnd.openxmlformats-officedocument.presentationml.slide+xml"/>
  <Override PartName="/ppt/slides/slide548.xml" ContentType="application/vnd.openxmlformats-officedocument.presentationml.slide+xml"/>
  <Override PartName="/ppt/slides/slide595.xml" ContentType="application/vnd.openxmlformats-officedocument.presentationml.slide+xml"/>
  <Override PartName="/ppt/slides/slide734.xml" ContentType="application/vnd.openxmlformats-officedocument.presentationml.slide+xml"/>
  <Override PartName="/ppt/slides/slide781.xml" ContentType="application/vnd.openxmlformats-officedocument.presentationml.slide+xml"/>
  <Override PartName="/ppt/slides/slide879.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242.xml" ContentType="application/vnd.openxmlformats-officedocument.presentationml.slide+xml"/>
  <Override PartName="/ppt/slides/slide387.xml" ContentType="application/vnd.openxmlformats-officedocument.presentationml.slide+xml"/>
  <Override PartName="/ppt/slides/slide526.xml" ContentType="application/vnd.openxmlformats-officedocument.presentationml.slide+xml"/>
  <Override PartName="/ppt/slides/slide573.xml" ContentType="application/vnd.openxmlformats-officedocument.presentationml.slide+xml"/>
  <Override PartName="/ppt/slides/slide857.xml" ContentType="application/vnd.openxmlformats-officedocument.presentationml.slide+xml"/>
  <Override PartName="/ppt/slides/slide92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slides/slide318.xml" ContentType="application/vnd.openxmlformats-officedocument.presentationml.slide+xml"/>
  <Override PartName="/ppt/slides/slide365.xml" ContentType="application/vnd.openxmlformats-officedocument.presentationml.slide+xml"/>
  <Override PartName="/ppt/slides/slide649.xml" ContentType="application/vnd.openxmlformats-officedocument.presentationml.slide+xml"/>
  <Override PartName="/ppt/slides/slide696.xml" ContentType="application/vnd.openxmlformats-officedocument.presentationml.slide+xml"/>
  <Override PartName="/ppt/slides/slide712.xml" ContentType="application/vnd.openxmlformats-officedocument.presentationml.slide+xml"/>
  <Override PartName="/ppt/slides/slide157.xml" ContentType="application/vnd.openxmlformats-officedocument.presentationml.slide+xml"/>
  <Override PartName="/ppt/slides/slide220.xml" ContentType="application/vnd.openxmlformats-officedocument.presentationml.slide+xml"/>
  <Override PartName="/ppt/slides/slide488.xml" ContentType="application/vnd.openxmlformats-officedocument.presentationml.slide+xml"/>
  <Override PartName="/ppt/slides/slide504.xml" ContentType="application/vnd.openxmlformats-officedocument.presentationml.slide+xml"/>
  <Override PartName="/ppt/slides/slide551.xml" ContentType="application/vnd.openxmlformats-officedocument.presentationml.slide+xml"/>
  <Override PartName="/ppt/slides/slide835.xml" ContentType="application/vnd.openxmlformats-officedocument.presentationml.slide+xml"/>
  <Override PartName="/ppt/slides/slide882.xml" ContentType="application/vnd.openxmlformats-officedocument.presentationml.slide+xml"/>
  <Override PartName="/ppt/notesSlides/notesSlide40.xml" ContentType="application/vnd.openxmlformats-officedocument.presentationml.notesSlide+xml"/>
  <Override PartName="/ppt/slides/slide343.xml" ContentType="application/vnd.openxmlformats-officedocument.presentationml.slide+xml"/>
  <Override PartName="/ppt/slides/slide390.xml" ContentType="application/vnd.openxmlformats-officedocument.presentationml.slide+xml"/>
  <Override PartName="/ppt/slides/slide627.xml" ContentType="application/vnd.openxmlformats-officedocument.presentationml.slide+xml"/>
  <Override PartName="/ppt/slides/slide674.xml" ContentType="application/vnd.openxmlformats-officedocument.presentationml.slide+xml"/>
  <Override PartName="/ppt/slides/slide813.xml" ContentType="application/vnd.openxmlformats-officedocument.presentationml.slide+xml"/>
  <Override PartName="/ppt/slides/slide860.xml" ContentType="application/vnd.openxmlformats-officedocument.presentationml.slide+xml"/>
  <Override PartName="/ppt/slides/slide958.xml" ContentType="application/vnd.openxmlformats-officedocument.presentationml.slide+xml"/>
  <Override PartName="/ppt/slides/slide1004.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s/slide321.xml" ContentType="application/vnd.openxmlformats-officedocument.presentationml.slide+xml"/>
  <Override PartName="/ppt/slides/slide419.xml" ContentType="application/vnd.openxmlformats-officedocument.presentationml.slide+xml"/>
  <Override PartName="/ppt/slides/slide466.xml" ContentType="application/vnd.openxmlformats-officedocument.presentationml.slide+xml"/>
  <Override PartName="/ppt/slides/slide605.xml" ContentType="application/vnd.openxmlformats-officedocument.presentationml.slide+xml"/>
  <Override PartName="/ppt/slides/slide652.xml" ContentType="application/vnd.openxmlformats-officedocument.presentationml.slide+xml"/>
  <Override PartName="/ppt/slides/slide797.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44.xml" ContentType="application/vnd.openxmlformats-officedocument.presentationml.slide+xml"/>
  <Override PartName="/ppt/slides/slide491.xml" ContentType="application/vnd.openxmlformats-officedocument.presentationml.slide+xml"/>
  <Override PartName="/ppt/slides/slide589.xml" ContentType="application/vnd.openxmlformats-officedocument.presentationml.slide+xml"/>
  <Override PartName="/ppt/slides/slide936.xml" ContentType="application/vnd.openxmlformats-officedocument.presentationml.slide+xml"/>
  <Override PartName="/ppt/slides/slide983.xml" ContentType="application/vnd.openxmlformats-officedocument.presentationml.slide+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slides/slide630.xml" ContentType="application/vnd.openxmlformats-officedocument.presentationml.slide+xml"/>
  <Override PartName="/ppt/slides/slide728.xml" ContentType="application/vnd.openxmlformats-officedocument.presentationml.slide+xml"/>
  <Override PartName="/ppt/slides/slide775.xml" ContentType="application/vnd.openxmlformats-officedocument.presentationml.slide+xml"/>
  <Override PartName="/ppt/slides/slide914.xml" ContentType="application/vnd.openxmlformats-officedocument.presentationml.slide+xml"/>
  <Override PartName="/ppt/slides/slide961.xml" ContentType="application/vnd.openxmlformats-officedocument.presentationml.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422.xml" ContentType="application/vnd.openxmlformats-officedocument.presentationml.slide+xml"/>
  <Override PartName="/ppt/slides/slide567.xml" ContentType="application/vnd.openxmlformats-officedocument.presentationml.slide+xml"/>
  <Override PartName="/ppt/slides/slide706.xml" ContentType="application/vnd.openxmlformats-officedocument.presentationml.slide+xml"/>
  <Override PartName="/ppt/slides/slide753.xml" ContentType="application/vnd.openxmlformats-officedocument.presentationml.slide+xml"/>
  <Override PartName="/ppt/slides/slide898.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slides/slide359.xml" ContentType="application/vnd.openxmlformats-officedocument.presentationml.slide+xml"/>
  <Override PartName="/ppt/slides/slide400.xml" ContentType="application/vnd.openxmlformats-officedocument.presentationml.slide+xml"/>
  <Override PartName="/ppt/slides/slide545.xml" ContentType="application/vnd.openxmlformats-officedocument.presentationml.slide+xml"/>
  <Override PartName="/ppt/slides/slide592.xml" ContentType="application/vnd.openxmlformats-officedocument.presentationml.slide+xml"/>
  <Override PartName="/ppt/slides/slide829.xml" ContentType="application/vnd.openxmlformats-officedocument.presentationml.slide+xml"/>
  <Override PartName="/ppt/slides/slide876.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s/slide337.xml" ContentType="application/vnd.openxmlformats-officedocument.presentationml.slide+xml"/>
  <Override PartName="/ppt/slides/slide384.xml" ContentType="application/vnd.openxmlformats-officedocument.presentationml.slide+xml"/>
  <Override PartName="/ppt/slides/slide668.xml" ContentType="application/vnd.openxmlformats-officedocument.presentationml.slide+xml"/>
  <Override PartName="/ppt/slides/slide731.xml" ContentType="application/vnd.openxmlformats-officedocument.presentationml.slide+xml"/>
  <Override PartName="/ppt/slides/slide999.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523.xml" ContentType="application/vnd.openxmlformats-officedocument.presentationml.slide+xml"/>
  <Override PartName="/ppt/slides/slide570.xml" ContentType="application/vnd.openxmlformats-officedocument.presentationml.slide+xml"/>
  <Override PartName="/ppt/slides/slide807.xml" ContentType="application/vnd.openxmlformats-officedocument.presentationml.slide+xml"/>
  <Override PartName="/ppt/slides/slide854.xml" ContentType="application/vnd.openxmlformats-officedocument.presentationml.slide+xml"/>
  <Override PartName="/ppt/notesSlides/notesSlide12.xml" ContentType="application/vnd.openxmlformats-officedocument.presentationml.notesSlide+xml"/>
  <Override PartName="/ppt/slides/slide299.xml" ContentType="application/vnd.openxmlformats-officedocument.presentationml.slide+xml"/>
  <Override PartName="/ppt/slides/slide315.xml" ContentType="application/vnd.openxmlformats-officedocument.presentationml.slide+xml"/>
  <Override PartName="/ppt/slides/slide362.xml" ContentType="application/vnd.openxmlformats-officedocument.presentationml.slide+xml"/>
  <Override PartName="/ppt/slides/slide501.xml" ContentType="application/vnd.openxmlformats-officedocument.presentationml.slide+xml"/>
  <Override PartName="/ppt/slides/slide646.xml" ContentType="application/vnd.openxmlformats-officedocument.presentationml.slide+xml"/>
  <Override PartName="/ppt/slides/slide693.xml" ContentType="application/vnd.openxmlformats-officedocument.presentationml.slide+xml"/>
  <Override PartName="/ppt/slides/slide832.xml" ContentType="application/vnd.openxmlformats-officedocument.presentationml.slide+xml"/>
  <Override PartName="/ppt/slides/slide977.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slides/slide340.xml" ContentType="application/vnd.openxmlformats-officedocument.presentationml.slide+xml"/>
  <Override PartName="/ppt/slides/slide438.xml" ContentType="application/vnd.openxmlformats-officedocument.presentationml.slide+xml"/>
  <Override PartName="/ppt/slides/slide485.xml" ContentType="application/vnd.openxmlformats-officedocument.presentationml.slide+xml"/>
  <Override PartName="/ppt/slides/slide624.xml" ContentType="application/vnd.openxmlformats-officedocument.presentationml.slide+xml"/>
  <Override PartName="/ppt/slides/slide671.xml" ContentType="application/vnd.openxmlformats-officedocument.presentationml.slide+xml"/>
  <Override PartName="/ppt/slides/slide769.xml" ContentType="application/vnd.openxmlformats-officedocument.presentationml.slide+xml"/>
  <Override PartName="/ppt/slides/slide1001.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slides/slide132.xml" ContentType="application/vnd.openxmlformats-officedocument.presentationml.slide+xml"/>
  <Override PartName="/ppt/slides/slide277.xml" ContentType="application/vnd.openxmlformats-officedocument.presentationml.slide+xml"/>
  <Override PartName="/ppt/slides/slide416.xml" ContentType="application/vnd.openxmlformats-officedocument.presentationml.slide+xml"/>
  <Override PartName="/ppt/slides/slide463.xml" ContentType="application/vnd.openxmlformats-officedocument.presentationml.slide+xml"/>
  <Override PartName="/ppt/slides/slide747.xml" ContentType="application/vnd.openxmlformats-officedocument.presentationml.slide+xml"/>
  <Override PartName="/ppt/slides/slide794.xml" ContentType="application/vnd.openxmlformats-officedocument.presentationml.slide+xml"/>
  <Override PartName="/ppt/slides/slide810.xml" ContentType="application/vnd.openxmlformats-officedocument.presentationml.slide+xml"/>
  <Override PartName="/ppt/slides/slide908.xml" ContentType="application/vnd.openxmlformats-officedocument.presentationml.slide+xml"/>
  <Override PartName="/ppt/slides/slide95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slides/slide539.xml" ContentType="application/vnd.openxmlformats-officedocument.presentationml.slide+xml"/>
  <Override PartName="/ppt/slides/slide586.xml" ContentType="application/vnd.openxmlformats-officedocument.presentationml.slide+xml"/>
  <Override PartName="/ppt/slides/slide602.xml" ContentType="application/vnd.openxmlformats-officedocument.presentationml.slide+xml"/>
  <Override PartName="/ppt/slides/slide933.xml" ContentType="application/vnd.openxmlformats-officedocument.presentationml.slide+xml"/>
  <Override PartName="/ppt/slides/slide980.xml" ContentType="application/vnd.openxmlformats-officedocument.presentationml.slide+xml"/>
  <Override PartName="/ppt/presProps.xml" ContentType="application/vnd.openxmlformats-officedocument.presentationml.presProps+xml"/>
  <Override PartName="/ppt/notesSlides/notesSlide131.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378.xml" ContentType="application/vnd.openxmlformats-officedocument.presentationml.slide+xml"/>
  <Override PartName="/ppt/slides/slide441.xml" ContentType="application/vnd.openxmlformats-officedocument.presentationml.slide+xml"/>
  <Override PartName="/ppt/slides/slide725.xml" ContentType="application/vnd.openxmlformats-officedocument.presentationml.slide+xml"/>
  <Override PartName="/ppt/slides/slide772.xml" ContentType="application/vnd.openxmlformats-officedocument.presentationml.slide+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slides/slide233.xml" ContentType="application/vnd.openxmlformats-officedocument.presentationml.slide+xml"/>
  <Override PartName="/ppt/slides/slide280.xml" ContentType="application/vnd.openxmlformats-officedocument.presentationml.slide+xml"/>
  <Override PartName="/ppt/slides/slide517.xml" ContentType="application/vnd.openxmlformats-officedocument.presentationml.slide+xml"/>
  <Override PartName="/ppt/slides/slide564.xml" ContentType="application/vnd.openxmlformats-officedocument.presentationml.slide+xml"/>
  <Override PartName="/ppt/slides/slide848.xml" ContentType="application/vnd.openxmlformats-officedocument.presentationml.slide+xml"/>
  <Override PartName="/ppt/slides/slide895.xml" ContentType="application/vnd.openxmlformats-officedocument.presentationml.slide+xml"/>
  <Override PartName="/ppt/slides/slide91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211.xml" ContentType="application/vnd.openxmlformats-officedocument.presentationml.slide+xml"/>
  <Override PartName="/ppt/slides/slide309.xml" ContentType="application/vnd.openxmlformats-officedocument.presentationml.slide+xml"/>
  <Override PartName="/ppt/slides/slide356.xml" ContentType="application/vnd.openxmlformats-officedocument.presentationml.slide+xml"/>
  <Override PartName="/ppt/slides/slide687.xml" ContentType="application/vnd.openxmlformats-officedocument.presentationml.slide+xml"/>
  <Override PartName="/ppt/slides/slide703.xml" ContentType="application/vnd.openxmlformats-officedocument.presentationml.slide+xml"/>
  <Override PartName="/ppt/slides/slide750.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479.xml" ContentType="application/vnd.openxmlformats-officedocument.presentationml.slide+xml"/>
  <Override PartName="/ppt/slides/slide542.xml" ContentType="application/vnd.openxmlformats-officedocument.presentationml.slide+xml"/>
  <Override PartName="/ppt/slides/slide826.xml" ContentType="application/vnd.openxmlformats-officedocument.presentationml.slide+xml"/>
  <Override PartName="/ppt/slides/slide873.xml" ContentType="application/vnd.openxmlformats-officedocument.presentationml.slide+xml"/>
  <Default Extension="vml" ContentType="application/vnd.openxmlformats-officedocument.vmlDrawing"/>
  <Override PartName="/ppt/notesSlides/notesSlide31.xml" ContentType="application/vnd.openxmlformats-officedocument.presentationml.notesSlide+xml"/>
  <Override PartName="/ppt/slides/slide126.xml" ContentType="application/vnd.openxmlformats-officedocument.presentationml.slide+xml"/>
  <Override PartName="/ppt/slides/slide173.xml" ContentType="application/vnd.openxmlformats-officedocument.presentationml.slide+xml"/>
  <Override PartName="/ppt/slides/slide334.xml" ContentType="application/vnd.openxmlformats-officedocument.presentationml.slide+xml"/>
  <Override PartName="/ppt/slides/slide381.xml" ContentType="application/vnd.openxmlformats-officedocument.presentationml.slide+xml"/>
  <Override PartName="/ppt/slides/slide520.xml" ContentType="application/vnd.openxmlformats-officedocument.presentationml.slide+xml"/>
  <Override PartName="/ppt/slides/slide618.xml" ContentType="application/vnd.openxmlformats-officedocument.presentationml.slide+xml"/>
  <Override PartName="/ppt/slides/slide665.xml" ContentType="application/vnd.openxmlformats-officedocument.presentationml.slide+xml"/>
  <Override PartName="/ppt/slides/slide804.xml" ContentType="application/vnd.openxmlformats-officedocument.presentationml.slide+xml"/>
  <Override PartName="/ppt/slides/slide851.xml" ContentType="application/vnd.openxmlformats-officedocument.presentationml.slide+xml"/>
  <Override PartName="/ppt/slides/slide949.xml" ContentType="application/vnd.openxmlformats-officedocument.presentationml.slide+xml"/>
  <Override PartName="/ppt/slides/slide996.xml" ContentType="application/vnd.openxmlformats-officedocument.presentationml.slide+xml"/>
  <Override PartName="/ppt/slides/slide78.xml" ContentType="application/vnd.openxmlformats-officedocument.presentationml.slide+xml"/>
  <Override PartName="/ppt/slides/slide312.xml" ContentType="application/vnd.openxmlformats-officedocument.presentationml.slide+xml"/>
  <Override PartName="/ppt/slides/slide457.xml" ContentType="application/vnd.openxmlformats-officedocument.presentationml.slide+xml"/>
  <Override PartName="/ppt/slides/slide643.xml" ContentType="application/vnd.openxmlformats-officedocument.presentationml.slide+xml"/>
  <Override PartName="/ppt/slides/slide690.xml" ContentType="application/vnd.openxmlformats-officedocument.presentationml.slide+xml"/>
  <Override PartName="/ppt/slides/slide788.xml" ContentType="application/vnd.openxmlformats-officedocument.presentationml.slide+xml"/>
  <Override PartName="/ppt/slides/slide927.xml" ContentType="application/vnd.openxmlformats-officedocument.presentationml.slide+xml"/>
  <Override PartName="/ppt/slides/slide974.xml" ContentType="application/vnd.openxmlformats-officedocument.presentationml.slide+xml"/>
  <Override PartName="/ppt/notesSlides/notesSlide125.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49.xml" ContentType="application/vnd.openxmlformats-officedocument.presentationml.slide+xml"/>
  <Override PartName="/ppt/slides/slide296.xml" ContentType="application/vnd.openxmlformats-officedocument.presentationml.slide+xml"/>
  <Override PartName="/ppt/slides/slide435.xml" ContentType="application/vnd.openxmlformats-officedocument.presentationml.slide+xml"/>
  <Override PartName="/ppt/slides/slide482.xml" ContentType="application/vnd.openxmlformats-officedocument.presentationml.slide+xml"/>
  <Override PartName="/ppt/slides/slide719.xml" ContentType="application/vnd.openxmlformats-officedocument.presentationml.slide+xml"/>
  <Override PartName="/ppt/slides/slide766.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27.xml" ContentType="application/vnd.openxmlformats-officedocument.presentationml.slide+xml"/>
  <Override PartName="/ppt/slides/slide274.xml" ContentType="application/vnd.openxmlformats-officedocument.presentationml.slide+xml"/>
  <Override PartName="/ppt/slides/slide558.xml" ContentType="application/vnd.openxmlformats-officedocument.presentationml.slide+xml"/>
  <Override PartName="/ppt/slides/slide621.xml" ContentType="application/vnd.openxmlformats-officedocument.presentationml.slide+xml"/>
  <Override PartName="/ppt/slides/slide905.xml" ContentType="application/vnd.openxmlformats-officedocument.presentationml.slide+xml"/>
  <Override PartName="/ppt/slides/slide952.xml" ContentType="application/vnd.openxmlformats-officedocument.presentationml.slide+xml"/>
  <Override PartName="/ppt/notesSlides/notesSlide47.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397.xml" ContentType="application/vnd.openxmlformats-officedocument.presentationml.slide+xml"/>
  <Override PartName="/ppt/slides/slide413.xml" ContentType="application/vnd.openxmlformats-officedocument.presentationml.slide+xml"/>
  <Override PartName="/ppt/slides/slide460.xml" ContentType="application/vnd.openxmlformats-officedocument.presentationml.slide+xml"/>
  <Override PartName="/ppt/slides/slide744.xml" ContentType="application/vnd.openxmlformats-officedocument.presentationml.slide+xml"/>
  <Override PartName="/ppt/slides/slide791.xml" ContentType="application/vnd.openxmlformats-officedocument.presentationml.slide+xml"/>
  <Override PartName="/ppt/slides/slide889.xml" ContentType="application/vnd.openxmlformats-officedocument.presentationml.slide+xml"/>
  <Override PartName="/ppt/slides/slide930.xml" ContentType="application/vnd.openxmlformats-officedocument.presentationml.slide+xml"/>
  <Default Extension="rels" ContentType="application/vnd.openxmlformats-package.relationships+xml"/>
  <Override PartName="/ppt/slides/slide189.xml" ContentType="application/vnd.openxmlformats-officedocument.presentationml.slide+xml"/>
  <Override PartName="/ppt/slides/slide205.xml" ContentType="application/vnd.openxmlformats-officedocument.presentationml.slide+xml"/>
  <Override PartName="/ppt/slides/slide252.xml" ContentType="application/vnd.openxmlformats-officedocument.presentationml.slide+xml"/>
  <Override PartName="/ppt/slides/slide536.xml" ContentType="application/vnd.openxmlformats-officedocument.presentationml.slide+xml"/>
  <Override PartName="/ppt/slides/slide583.xml" ContentType="application/vnd.openxmlformats-officedocument.presentationml.slide+xml"/>
  <Override PartName="/ppt/slides/slide722.xml" ContentType="application/vnd.openxmlformats-officedocument.presentationml.slide+xml"/>
  <Override PartName="/ppt/slides/slide867.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s/slide375.xml" ContentType="application/vnd.openxmlformats-officedocument.presentationml.slide+xml"/>
  <Override PartName="/ppt/slides/slide514.xml" ContentType="application/vnd.openxmlformats-officedocument.presentationml.slide+xml"/>
  <Override PartName="/ppt/slides/slide561.xml" ContentType="application/vnd.openxmlformats-officedocument.presentationml.slide+xml"/>
  <Override PartName="/ppt/slides/slide659.xml" ContentType="application/vnd.openxmlformats-officedocument.presentationml.slide+xml"/>
  <Override PartName="/ppt/slideLayouts/slideLayout11.xml" ContentType="application/vnd.openxmlformats-officedocument.presentationml.slideLayout+xml"/>
  <Override PartName="/ppt/slides/slide167.xml" ContentType="application/vnd.openxmlformats-officedocument.presentationml.slide+xml"/>
  <Override PartName="/ppt/slides/slide306.xml" ContentType="application/vnd.openxmlformats-officedocument.presentationml.slide+xml"/>
  <Override PartName="/ppt/slides/slide353.xml" ContentType="application/vnd.openxmlformats-officedocument.presentationml.slide+xml"/>
  <Override PartName="/ppt/slides/slide498.xml" ContentType="application/vnd.openxmlformats-officedocument.presentationml.slide+xml"/>
  <Override PartName="/ppt/slides/slide700.xml" ContentType="application/vnd.openxmlformats-officedocument.presentationml.slide+xml"/>
  <Override PartName="/ppt/slides/slide845.xml" ContentType="application/vnd.openxmlformats-officedocument.presentationml.slide+xml"/>
  <Override PartName="/ppt/slides/slide892.xml" ContentType="application/vnd.openxmlformats-officedocument.presentationml.slide+xml"/>
  <Override PartName="/ppt/notesSlides/notesSlide50.xml" ContentType="application/vnd.openxmlformats-officedocument.presentationml.notesSlide+xml"/>
  <Override PartName="/ppt/slides/slide145.xml" ContentType="application/vnd.openxmlformats-officedocument.presentationml.slide+xml"/>
  <Override PartName="/ppt/slides/slide192.xml" ContentType="application/vnd.openxmlformats-officedocument.presentationml.slide+xml"/>
  <Override PartName="/ppt/slides/slide637.xml" ContentType="application/vnd.openxmlformats-officedocument.presentationml.slide+xml"/>
  <Override PartName="/ppt/slides/slide684.xml" ContentType="application/vnd.openxmlformats-officedocument.presentationml.slide+xml"/>
  <Override PartName="/ppt/slides/slide823.xml" ContentType="application/vnd.openxmlformats-officedocument.presentationml.slide+xml"/>
  <Override PartName="/ppt/slides/slide870.xml" ContentType="application/vnd.openxmlformats-officedocument.presentationml.slide+xml"/>
  <Override PartName="/ppt/slides/slide968.xml" ContentType="application/vnd.openxmlformats-officedocument.presentationml.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331.xml" ContentType="application/vnd.openxmlformats-officedocument.presentationml.slide+xml"/>
  <Override PartName="/ppt/slides/slide429.xml" ContentType="application/vnd.openxmlformats-officedocument.presentationml.slide+xml"/>
  <Override PartName="/ppt/slides/slide476.xml" ContentType="application/vnd.openxmlformats-officedocument.presentationml.slide+xml"/>
  <Override PartName="/ppt/slides/slide615.xml" ContentType="application/vnd.openxmlformats-officedocument.presentationml.slide+xml"/>
  <Override PartName="/ppt/slides/slide662.xml" ContentType="application/vnd.openxmlformats-officedocument.presentationml.slide+xml"/>
  <Override PartName="/ppt/slides/slide946.xml" ContentType="application/vnd.openxmlformats-officedocument.presentationml.slide+xml"/>
  <Override PartName="/ppt/slides/slide993.xml" ContentType="application/vnd.openxmlformats-officedocument.presentationml.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68.xml" ContentType="application/vnd.openxmlformats-officedocument.presentationml.slide+xml"/>
  <Override PartName="/ppt/slides/slide407.xml" ContentType="application/vnd.openxmlformats-officedocument.presentationml.slide+xml"/>
  <Override PartName="/ppt/slides/slide454.xml" ContentType="application/vnd.openxmlformats-officedocument.presentationml.slide+xml"/>
  <Override PartName="/ppt/slides/slide599.xml" ContentType="application/vnd.openxmlformats-officedocument.presentationml.slide+xml"/>
  <Override PartName="/ppt/slides/slide738.xml" ContentType="application/vnd.openxmlformats-officedocument.presentationml.slide+xml"/>
  <Override PartName="/ppt/slides/slide785.xml" ContentType="application/vnd.openxmlformats-officedocument.presentationml.slide+xml"/>
  <Override PartName="/ppt/slides/slide801.xml" ContentType="application/vnd.openxmlformats-officedocument.presentationml.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01.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s/slide577.xml" ContentType="application/vnd.openxmlformats-officedocument.presentationml.slide+xml"/>
  <Override PartName="/ppt/slides/slide640.xml" ContentType="application/vnd.openxmlformats-officedocument.presentationml.slide+xml"/>
  <Override PartName="/ppt/slides/slide924.xml" ContentType="application/vnd.openxmlformats-officedocument.presentationml.slide+xml"/>
  <Override PartName="/ppt/slides/slide97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Override PartName="/ppt/slides/slide369.xml" ContentType="application/vnd.openxmlformats-officedocument.presentationml.slide+xml"/>
  <Override PartName="/ppt/slides/slide432.xml" ContentType="application/vnd.openxmlformats-officedocument.presentationml.slide+xml"/>
  <Override PartName="/ppt/slides/slide716.xml" ContentType="application/vnd.openxmlformats-officedocument.presentationml.slide+xml"/>
  <Override PartName="/ppt/slides/slide763.xml" ContentType="application/vnd.openxmlformats-officedocument.presentationml.slide+xml"/>
  <Override PartName="/ppt/slides/slide902.xml" ContentType="application/vnd.openxmlformats-officedocument.presentationml.slide+xml"/>
  <Default Extension="jpeg" ContentType="image/jpeg"/>
  <Override PartName="/ppt/notesSlides/notesSlide100.xml" ContentType="application/vnd.openxmlformats-officedocument.presentationml.notesSlide+xml"/>
  <Override PartName="/ppt/slides/slide31.xml" ContentType="application/vnd.openxmlformats-officedocument.presentationml.slide+xml"/>
  <Override PartName="/ppt/slides/slide224.xml" ContentType="application/vnd.openxmlformats-officedocument.presentationml.slide+xml"/>
  <Override PartName="/ppt/slides/slide271.xml" ContentType="application/vnd.openxmlformats-officedocument.presentationml.slide+xml"/>
  <Override PartName="/ppt/slides/slide410.xml" ContentType="application/vnd.openxmlformats-officedocument.presentationml.slide+xml"/>
  <Override PartName="/ppt/slides/slide508.xml" ContentType="application/vnd.openxmlformats-officedocument.presentationml.slide+xml"/>
  <Override PartName="/ppt/slides/slide555.xml" ContentType="application/vnd.openxmlformats-officedocument.presentationml.slide+xml"/>
  <Override PartName="/ppt/slides/slide741.xml" ContentType="application/vnd.openxmlformats-officedocument.presentationml.slide+xml"/>
  <Override PartName="/ppt/slides/slide839.xml" ContentType="application/vnd.openxmlformats-officedocument.presentationml.slide+xml"/>
  <Override PartName="/ppt/slides/slide886.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2.xml" ContentType="application/vnd.openxmlformats-officedocument.presentationml.slide+xml"/>
  <Override PartName="/ppt/slides/slide347.xml" ContentType="application/vnd.openxmlformats-officedocument.presentationml.slide+xml"/>
  <Override PartName="/ppt/slides/slide394.xml" ContentType="application/vnd.openxmlformats-officedocument.presentationml.slide+xml"/>
  <Override PartName="/ppt/slides/slide533.xml" ContentType="application/vnd.openxmlformats-officedocument.presentationml.slide+xml"/>
  <Override PartName="/ppt/slides/slide580.xml" ContentType="application/vnd.openxmlformats-officedocument.presentationml.slide+xml"/>
  <Override PartName="/ppt/slides/slide678.xml" ContentType="application/vnd.openxmlformats-officedocument.presentationml.slide+xml"/>
  <Override PartName="/ppt/slides/slide1008.xml" ContentType="application/vnd.openxmlformats-officedocument.presentationml.slide+xml"/>
  <Override PartName="/ppt/notesSlides/notesSlide2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72.xml" ContentType="application/vnd.openxmlformats-officedocument.presentationml.slide+xml"/>
  <Override PartName="/ppt/slides/slide609.xml" ContentType="application/vnd.openxmlformats-officedocument.presentationml.slide+xml"/>
  <Override PartName="/ppt/slides/slide817.xml" ContentType="application/vnd.openxmlformats-officedocument.presentationml.slide+xml"/>
  <Override PartName="/ppt/slides/slide864.xml" ContentType="application/vnd.openxmlformats-officedocument.presentationml.slide+xml"/>
  <Override PartName="/ppt/slides/slide117.xml" ContentType="application/vnd.openxmlformats-officedocument.presentationml.slide+xml"/>
  <Override PartName="/ppt/slides/slide164.xml" ContentType="application/vnd.openxmlformats-officedocument.presentationml.slide+xml"/>
  <Override PartName="/ppt/slides/slide448.xml" ContentType="application/vnd.openxmlformats-officedocument.presentationml.slide+xml"/>
  <Override PartName="/ppt/slides/slide495.xml" ContentType="application/vnd.openxmlformats-officedocument.presentationml.slide+xml"/>
  <Override PartName="/ppt/slides/slide511.xml" ContentType="application/vnd.openxmlformats-officedocument.presentationml.slide+xml"/>
  <Override PartName="/ppt/slides/slide656.xml" ContentType="application/vnd.openxmlformats-officedocument.presentationml.slide+xml"/>
  <Override PartName="/ppt/slides/slide842.xml" ContentType="application/vnd.openxmlformats-officedocument.presentationml.slide+xml"/>
  <Override PartName="/ppt/slides/slide987.xml" ContentType="application/vnd.openxmlformats-officedocument.presentationml.slide+xml"/>
  <Override PartName="/ppt/notesSlides/notesSlide138.xml" ContentType="application/vnd.openxmlformats-officedocument.presentationml.notesSlide+xml"/>
  <Override PartName="/ppt/slides/slide69.xml" ContentType="application/vnd.openxmlformats-officedocument.presentationml.slide+xml"/>
  <Override PartName="/ppt/slides/slide287.xml" ContentType="application/vnd.openxmlformats-officedocument.presentationml.slide+xml"/>
  <Override PartName="/ppt/slides/slide303.xml" ContentType="application/vnd.openxmlformats-officedocument.presentationml.slide+xml"/>
  <Override PartName="/ppt/slides/slide350.xml" ContentType="application/vnd.openxmlformats-officedocument.presentationml.slide+xml"/>
  <Override PartName="/ppt/slides/slide634.xml" ContentType="application/vnd.openxmlformats-officedocument.presentationml.slide+xml"/>
  <Override PartName="/ppt/slides/slide681.xml" ContentType="application/vnd.openxmlformats-officedocument.presentationml.slide+xml"/>
  <Override PartName="/ppt/slides/slide779.xml" ContentType="application/vnd.openxmlformats-officedocument.presentationml.slide+xml"/>
  <Override PartName="/ppt/slides/slide918.xml" ContentType="application/vnd.openxmlformats-officedocument.presentationml.slide+xml"/>
  <Override PartName="/ppt/slides/slide965.xml" ContentType="application/vnd.openxmlformats-officedocument.presentationml.slide+xml"/>
  <Override PartName="/ppt/notesSlides/notesSlide116.xml" ContentType="application/vnd.openxmlformats-officedocument.presentationml.notesSlide+xml"/>
  <Override PartName="/ppt/slides/slide47.xml" ContentType="application/vnd.openxmlformats-officedocument.presentationml.slide+xml"/>
  <Override PartName="/ppt/slides/slide426.xml" ContentType="application/vnd.openxmlformats-officedocument.presentationml.slide+xml"/>
  <Override PartName="/ppt/slides/slide757.xml" ContentType="application/vnd.openxmlformats-officedocument.presentationml.slide+xml"/>
  <Override PartName="/ppt/slides/slide120.xml" ContentType="application/vnd.openxmlformats-officedocument.presentationml.slide+xml"/>
  <Override PartName="/ppt/slides/slide265.xml" ContentType="application/vnd.openxmlformats-officedocument.presentationml.slide+xml"/>
  <Override PartName="/ppt/slides/slide596.xml" ContentType="application/vnd.openxmlformats-officedocument.presentationml.slide+xml"/>
  <Override PartName="/ppt/slides/slide612.xml" ContentType="application/vnd.openxmlformats-officedocument.presentationml.slide+xml"/>
  <Override PartName="/ppt/slides/slide943.xml" ContentType="application/vnd.openxmlformats-officedocument.presentationml.slide+xml"/>
  <Override PartName="/ppt/notesSlides/notesSlide38.xml" ContentType="application/vnd.openxmlformats-officedocument.presentationml.notesSlide+xml"/>
  <Override PartName="/ppt/slides/slide72.xml" ContentType="application/vnd.openxmlformats-officedocument.presentationml.slide+xml"/>
  <Override PartName="/ppt/slides/slide451.xml" ContentType="application/vnd.openxmlformats-officedocument.presentationml.slide+xml"/>
  <Override PartName="/ppt/slides/slide782.xml" ContentType="application/vnd.openxmlformats-officedocument.presentationml.slide+xml"/>
  <Override PartName="/ppt/slides/slide290.xml" ContentType="application/vnd.openxmlformats-officedocument.presentationml.slide+xml"/>
  <Override PartName="/ppt/slides/slide527.xml" ContentType="application/vnd.openxmlformats-officedocument.presentationml.slide+xml"/>
  <Override PartName="/ppt/slides/slide713.xml" ContentType="application/vnd.openxmlformats-officedocument.presentationml.slide+xml"/>
  <Override PartName="/ppt/slides/slide858.xml" ContentType="application/vnd.openxmlformats-officedocument.presentationml.slide+xml"/>
  <Override PartName="/ppt/notesSlides/notesSlide63.xml" ContentType="application/vnd.openxmlformats-officedocument.presentationml.notesSlide+xml"/>
  <Override PartName="/ppt/slides/slide221.xml" ContentType="application/vnd.openxmlformats-officedocument.presentationml.slide+xml"/>
  <Override PartName="/ppt/slides/slide366.xml" ContentType="application/vnd.openxmlformats-officedocument.presentationml.slide+xml"/>
  <Override PartName="/ppt/slides/slide552.xml" ContentType="application/vnd.openxmlformats-officedocument.presentationml.slide+xml"/>
  <Override PartName="/ppt/slides/slide697.xml" ContentType="application/vnd.openxmlformats-officedocument.presentationml.slide+xml"/>
  <Override PartName="/ppt/slides/slide883.xml" ContentType="application/vnd.openxmlformats-officedocument.presentationml.slide+xml"/>
  <Override PartName="/ppt/slides/slide391.xml" ContentType="application/vnd.openxmlformats-officedocument.presentationml.slide+xml"/>
  <Override PartName="/ppt/slides/slide628.xml" ContentType="application/vnd.openxmlformats-officedocument.presentationml.slide+xml"/>
  <Override PartName="/ppt/slides/slide136.xml" ContentType="application/vnd.openxmlformats-officedocument.presentationml.slide+xml"/>
  <Override PartName="/ppt/slides/slide467.xml" ContentType="application/vnd.openxmlformats-officedocument.presentationml.slide+xml"/>
  <Override PartName="/ppt/slides/slide814.xml" ContentType="application/vnd.openxmlformats-officedocument.presentationml.slide+xml"/>
  <Override PartName="/ppt/slides/slide959.xml" ContentType="application/vnd.openxmlformats-officedocument.presentationml.slide+xml"/>
  <Override PartName="/ppt/slides/slide88.xml" ContentType="application/vnd.openxmlformats-officedocument.presentationml.slide+xml"/>
  <Override PartName="/ppt/slides/slide322.xml" ContentType="application/vnd.openxmlformats-officedocument.presentationml.slide+xml"/>
  <Override PartName="/ppt/slides/slide653.xml" ContentType="application/vnd.openxmlformats-officedocument.presentationml.slide+xml"/>
  <Override PartName="/ppt/slides/slide798.xml" ContentType="application/vnd.openxmlformats-officedocument.presentationml.slide+xml"/>
  <Override PartName="/ppt/slides/slide984.xml" ContentType="application/vnd.openxmlformats-officedocument.presentationml.slide+xml"/>
  <Override PartName="/ppt/notesSlides/notesSlide135.xml" ContentType="application/vnd.openxmlformats-officedocument.presentationml.notesSlide+xml"/>
  <Override PartName="/ppt/slides/slide19.xml" ContentType="application/vnd.openxmlformats-officedocument.presentationml.slide+xml"/>
  <Override PartName="/ppt/slides/slide161.xml" ContentType="application/vnd.openxmlformats-officedocument.presentationml.slide+xml"/>
  <Override PartName="/ppt/slides/slide492.xml" ContentType="application/vnd.openxmlformats-officedocument.presentationml.slide+xml"/>
  <Override PartName="/ppt/slides/slide729.xml" ContentType="application/vnd.openxmlformats-officedocument.presentationml.slide+xml"/>
  <Override PartName="/ppt/notesSlides/notesSlide79.xml" ContentType="application/vnd.openxmlformats-officedocument.presentationml.notesSlide+xml"/>
  <Override PartName="/ppt/slides/slide237.xml" ContentType="application/vnd.openxmlformats-officedocument.presentationml.slide+xml"/>
  <Override PartName="/ppt/slides/slide423.xml" ContentType="application/vnd.openxmlformats-officedocument.presentationml.slide+xml"/>
  <Override PartName="/ppt/slides/slide568.xml" ContentType="application/vnd.openxmlformats-officedocument.presentationml.slide+xml"/>
  <Override PartName="/ppt/slides/slide899.xml" ContentType="application/vnd.openxmlformats-officedocument.presentationml.slide+xml"/>
  <Override PartName="/ppt/slides/slide915.xml" ContentType="application/vnd.openxmlformats-officedocument.presentationml.slide+xml"/>
  <Override PartName="/ppt/theme/theme2.xml" ContentType="application/vnd.openxmlformats-officedocument.theme+xml"/>
  <Override PartName="/ppt/slides/slide44.xml" ContentType="application/vnd.openxmlformats-officedocument.presentationml.slide+xml"/>
  <Override PartName="/ppt/slides/slide262.xml" ContentType="application/vnd.openxmlformats-officedocument.presentationml.slide+xml"/>
  <Override PartName="/ppt/slides/slide754.xml" ContentType="application/vnd.openxmlformats-officedocument.presentationml.slide+xml"/>
  <Override PartName="/ppt/slides/slide940.xml" ContentType="application/vnd.openxmlformats-officedocument.presentationml.slide+xml"/>
  <Default Extension="emf" ContentType="image/x-emf"/>
  <Override PartName="/ppt/slides/slide593.xml" ContentType="application/vnd.openxmlformats-officedocument.presentationml.slide+xml"/>
  <Override PartName="/ppt/notesSlides/notesSlide35.xml" ContentType="application/vnd.openxmlformats-officedocument.presentationml.notesSlide+xml"/>
  <Override PartName="/ppt/slides/slide338.xml" ContentType="application/vnd.openxmlformats-officedocument.presentationml.slide+xml"/>
  <Override PartName="/ppt/slides/slide524.xml" ContentType="application/vnd.openxmlformats-officedocument.presentationml.slide+xml"/>
  <Override PartName="/ppt/slides/slide669.xml" ContentType="application/vnd.openxmlformats-officedocument.presentationml.slide+xml"/>
  <Override PartName="/ppt/slides/slide855.xml" ContentType="application/vnd.openxmlformats-officedocument.presentationml.slide+xml"/>
  <Override PartName="/ppt/notesSlides/notesSlide60.xml" ContentType="application/vnd.openxmlformats-officedocument.presentationml.notesSlide+xml"/>
  <Override PartName="/ppt/slides/slide177.xml" ContentType="application/vnd.openxmlformats-officedocument.presentationml.slide+xml"/>
  <Override PartName="/ppt/slides/slide363.xml" ContentType="application/vnd.openxmlformats-officedocument.presentationml.slide+xml"/>
  <Override PartName="/ppt/slides/slide694.xml" ContentType="application/vnd.openxmlformats-officedocument.presentationml.slide+xml"/>
  <Override PartName="/ppt/slides/slide710.xml" ContentType="application/vnd.openxmlformats-officedocument.presentationml.slide+xml"/>
  <Override PartName="/ppt/slides/slide108.xml" ContentType="application/vnd.openxmlformats-officedocument.presentationml.slide+xml"/>
  <Override PartName="/ppt/slides/slide439.xml" ContentType="application/vnd.openxmlformats-officedocument.presentationml.slide+xml"/>
  <Override PartName="/ppt/slides/slide880.xml" ContentType="application/vnd.openxmlformats-officedocument.presentationml.slide+xml"/>
  <Override PartName="/ppt/slides/slide278.xml" ContentType="application/vnd.openxmlformats-officedocument.presentationml.slide+xml"/>
  <Override PartName="/ppt/slides/slide625.xml" ContentType="application/vnd.openxmlformats-officedocument.presentationml.slide+xml"/>
  <Override PartName="/ppt/slides/slide811.xml" ContentType="application/vnd.openxmlformats-officedocument.presentationml.slide+xml"/>
  <Override PartName="/ppt/slides/slide956.xml" ContentType="application/vnd.openxmlformats-officedocument.presentationml.slide+xml"/>
  <Override PartName="/ppt/notesSlides/notesSlide107.xml" ContentType="application/vnd.openxmlformats-officedocument.presentationml.notesSlide+xml"/>
  <Override PartName="/ppt/slides/slide85.xml" ContentType="application/vnd.openxmlformats-officedocument.presentationml.slide+xml"/>
  <Override PartName="/ppt/slides/slide133.xml" ContentType="application/vnd.openxmlformats-officedocument.presentationml.slide+xml"/>
  <Override PartName="/ppt/slides/slide464.xml" ContentType="application/vnd.openxmlformats-officedocument.presentationml.slide+xml"/>
  <Override PartName="/ppt/slides/slide650.xml" ContentType="application/vnd.openxmlformats-officedocument.presentationml.slide+xml"/>
  <Override PartName="/ppt/slides/slide795.xml" ContentType="application/vnd.openxmlformats-officedocument.presentationml.slide+xml"/>
  <Override PartName="/ppt/notesSlides/notesSlide132.xml" ContentType="application/vnd.openxmlformats-officedocument.presentationml.notesSlide+xml"/>
  <Override PartName="/ppt/slides/slide209.xml" ContentType="application/vnd.openxmlformats-officedocument.presentationml.slide+xml"/>
  <Override PartName="/ppt/slides/slide981.xml" ContentType="application/vnd.openxmlformats-officedocument.presentationml.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234.xml" ContentType="application/vnd.openxmlformats-officedocument.presentationml.slide+xml"/>
  <Override PartName="/ppt/slides/slide379.xml" ContentType="application/vnd.openxmlformats-officedocument.presentationml.slide+xml"/>
  <Override PartName="/ppt/slides/slide726.xml" ContentType="application/vnd.openxmlformats-officedocument.presentationml.slide+xml"/>
  <Override PartName="/ppt/slides/slide912.xml" ContentType="application/vnd.openxmlformats-officedocument.presentationml.slide+xml"/>
  <Override PartName="/ppt/slides/slide41.xml" ContentType="application/vnd.openxmlformats-officedocument.presentationml.slide+xml"/>
  <Override PartName="/ppt/slides/slide420.xml" ContentType="application/vnd.openxmlformats-officedocument.presentationml.slide+xml"/>
  <Override PartName="/ppt/slides/slide565.xml" ContentType="application/vnd.openxmlformats-officedocument.presentationml.slide+xml"/>
  <Override PartName="/ppt/slides/slide751.xml" ContentType="application/vnd.openxmlformats-officedocument.presentationml.slide+xml"/>
  <Override PartName="/ppt/slides/slide896.xml" ContentType="application/vnd.openxmlformats-officedocument.presentationml.slide+xml"/>
  <Override PartName="/ppt/slides/slide149.xml" ContentType="application/vnd.openxmlformats-officedocument.presentationml.slide+xml"/>
  <Override PartName="/ppt/slides/slide590.xml" ContentType="application/vnd.openxmlformats-officedocument.presentationml.slide+xml"/>
  <Override PartName="/ppt/slides/slide827.xml" ContentType="application/vnd.openxmlformats-officedocument.presentationml.slide+xml"/>
  <Override PartName="/ppt/notesSlides/notesSlide32.xml" ContentType="application/vnd.openxmlformats-officedocument.presentationml.notesSlide+xml"/>
  <Override PartName="/ppt/slides/slide335.xml" ContentType="application/vnd.openxmlformats-officedocument.presentationml.slide+xml"/>
  <Override PartName="/ppt/slides/slide666.xml" ContentType="application/vnd.openxmlformats-officedocument.presentationml.slide+xml"/>
  <Override PartName="/ppt/slides/slide997.xml" ContentType="application/vnd.openxmlformats-officedocument.presentationml.slide+xml"/>
  <Override PartName="/ppt/slides/slide174.xml" ContentType="application/vnd.openxmlformats-officedocument.presentationml.slide+xml"/>
  <Override PartName="/ppt/slides/slide521.xml" ContentType="application/vnd.openxmlformats-officedocument.presentationml.slide+xml"/>
  <Override PartName="/ppt/slides/slide852.xml" ContentType="application/vnd.openxmlformats-officedocument.presentationml.slide+xml"/>
  <Override PartName="/ppt/slides/slide7.xml" ContentType="application/vnd.openxmlformats-officedocument.presentationml.slide+xml"/>
  <Override PartName="/ppt/slides/slide360.xml" ContentType="application/vnd.openxmlformats-officedocument.presentationml.slide+xml"/>
  <Override PartName="/ppt/slides/slide691.xml" ContentType="application/vnd.openxmlformats-officedocument.presentationml.slide+xml"/>
  <Override PartName="/ppt/slides/slide928.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436.xml" ContentType="application/vnd.openxmlformats-officedocument.presentationml.slide+xml"/>
  <Override PartName="/ppt/slides/slide622.xml" ContentType="application/vnd.openxmlformats-officedocument.presentationml.slide+xml"/>
  <Override PartName="/ppt/slides/slide767.xml" ContentType="application/vnd.openxmlformats-officedocument.presentationml.slide+xml"/>
  <Override PartName="/ppt/slides/slide953.xml" ContentType="application/vnd.openxmlformats-officedocument.presentationml.slide+xml"/>
  <Override PartName="/ppt/notesSlides/notesSlide104.xml" ContentType="application/vnd.openxmlformats-officedocument.presentationml.notesSlide+xml"/>
  <Override PartName="/ppt/slides/slide130.xml" ContentType="application/vnd.openxmlformats-officedocument.presentationml.slide+xml"/>
  <Override PartName="/ppt/slides/slide275.xml" ContentType="application/vnd.openxmlformats-officedocument.presentationml.slide+xml"/>
  <Override PartName="/ppt/slides/slide461.xml" ContentType="application/vnd.openxmlformats-officedocument.presentationml.slide+xml"/>
  <Override PartName="/ppt/slides/slide792.xml" ContentType="application/vnd.openxmlformats-officedocument.presentationml.slide+xml"/>
  <Override PartName="/ppt/notesSlides/notesSlide48.xml" ContentType="application/vnd.openxmlformats-officedocument.presentationml.notesSlide+xml"/>
  <Override PartName="/ppt/slides/slide82.xml" ContentType="application/vnd.openxmlformats-officedocument.presentationml.slide+xml"/>
  <Override PartName="/ppt/slides/slide206.xml" ContentType="application/vnd.openxmlformats-officedocument.presentationml.slide+xml"/>
  <Override PartName="/ppt/slides/slide537.xml" ContentType="application/vnd.openxmlformats-officedocument.presentationml.slide+xml"/>
  <Override PartName="/ppt/slides/slide13.xml" ContentType="application/vnd.openxmlformats-officedocument.presentationml.slide+xml"/>
  <Override PartName="/ppt/slides/slide376.xml" ContentType="application/vnd.openxmlformats-officedocument.presentationml.slide+xml"/>
  <Override PartName="/ppt/slides/slide723.xml" ContentType="application/vnd.openxmlformats-officedocument.presentationml.slide+xml"/>
  <Override PartName="/ppt/slides/slide868.xml" ContentType="application/vnd.openxmlformats-officedocument.presentationml.slide+xml"/>
  <Override PartName="/ppt/notesSlides/notesSlide73.xml" ContentType="application/vnd.openxmlformats-officedocument.presentationml.notesSlide+xml"/>
  <Override PartName="/ppt/slides/slide231.xml" ContentType="application/vnd.openxmlformats-officedocument.presentationml.slide+xml"/>
  <Override PartName="/ppt/slides/slide562.xml" ContentType="application/vnd.openxmlformats-officedocument.presentationml.slide+xml"/>
  <Override PartName="/ppt/slides/slide893.xml" ContentType="application/vnd.openxmlformats-officedocument.presentationml.slide+xml"/>
  <Override PartName="/ppt/slides/slide307.xml" ContentType="application/vnd.openxmlformats-officedocument.presentationml.slide+xml"/>
  <Override PartName="/ppt/slides/slide638.xml" ContentType="application/vnd.openxmlformats-officedocument.presentationml.slide+xml"/>
  <Override PartName="/ppt/slides/slide969.xml" ContentType="application/vnd.openxmlformats-officedocument.presentationml.slide+xml"/>
  <Override PartName="/ppt/slides/slide98.xml" ContentType="application/vnd.openxmlformats-officedocument.presentationml.slide+xml"/>
  <Override PartName="/ppt/slides/slide146.xml" ContentType="application/vnd.openxmlformats-officedocument.presentationml.slide+xml"/>
  <Override PartName="/ppt/slides/slide332.xml" ContentType="application/vnd.openxmlformats-officedocument.presentationml.slide+xml"/>
  <Override PartName="/ppt/slides/slide477.xml" ContentType="application/vnd.openxmlformats-officedocument.presentationml.slide+xml"/>
  <Override PartName="/ppt/slides/slide824.xml" ContentType="application/vnd.openxmlformats-officedocument.presentationml.slide+xml"/>
  <Override PartName="/ppt/slides/slide171.xml" ContentType="application/vnd.openxmlformats-officedocument.presentationml.slide+xml"/>
  <Override PartName="/ppt/slides/slide663.xml" ContentType="application/vnd.openxmlformats-officedocument.presentationml.slide+xml"/>
  <Override PartName="/ppt/slides/slide994.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408.xml" ContentType="application/vnd.openxmlformats-officedocument.presentationml.slide+xml"/>
  <Override PartName="/ppt/slides/slide739.xml" ContentType="application/vnd.openxmlformats-officedocument.presentationml.slide+xml"/>
  <Override PartName="/ppt/slides/slide925.xml" ContentType="application/vnd.openxmlformats-officedocument.presentationml.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433.xml" ContentType="application/vnd.openxmlformats-officedocument.presentationml.slide+xml"/>
  <Override PartName="/ppt/slides/slide578.xml" ContentType="application/vnd.openxmlformats-officedocument.presentationml.slide+xml"/>
  <Override PartName="/ppt/slides/slide764.xml" ContentType="application/vnd.openxmlformats-officedocument.presentationml.slide+xml"/>
  <Override PartName="/ppt/slideLayouts/slideLayout6.xml" ContentType="application/vnd.openxmlformats-officedocument.presentationml.slideLayout+xml"/>
  <Override PartName="/ppt/slides/slide272.xml" ContentType="application/vnd.openxmlformats-officedocument.presentationml.slide+xml"/>
  <Override PartName="/ppt/slides/slide509.xml" ContentType="application/vnd.openxmlformats-officedocument.presentationml.slide+xml"/>
  <Override PartName="/ppt/slides/slide950.xml" ContentType="application/vnd.openxmlformats-officedocument.presentationml.slide+xml"/>
  <Override PartName="/ppt/notesSlides/notesSlide45.xml" ContentType="application/vnd.openxmlformats-officedocument.presentationml.notesSlide+xml"/>
  <Override PartName="/ppt/notesSlides/notesSlide101.xml" ContentType="application/vnd.openxmlformats-officedocument.presentationml.notesSlide+xml"/>
  <Override PartName="/ppt/slides/slide348.xml" ContentType="application/vnd.openxmlformats-officedocument.presentationml.slide+xml"/>
  <Override PartName="/ppt/slides/slide679.xml" ContentType="application/vnd.openxmlformats-officedocument.presentationml.slide+xml"/>
  <Override PartName="/ppt/slides/slide1009.xml" ContentType="application/vnd.openxmlformats-officedocument.presentationml.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534.xml" ContentType="application/vnd.openxmlformats-officedocument.presentationml.slide+xml"/>
  <Override PartName="/ppt/slides/slide720.xml" ContentType="application/vnd.openxmlformats-officedocument.presentationml.slide+xml"/>
  <Override PartName="/ppt/slides/slide865.xml" ContentType="application/vnd.openxmlformats-officedocument.presentationml.slide+xml"/>
  <Override PartName="/ppt/notesSlides/notesSlide70.xml" ContentType="application/vnd.openxmlformats-officedocument.presentationml.notesSlide+xml"/>
  <Override PartName="/ppt/slides/slide373.xml" ContentType="application/vnd.openxmlformats-officedocument.presentationml.slide+xml"/>
  <Override PartName="/ppt/slides/slide118.xml" ContentType="application/vnd.openxmlformats-officedocument.presentationml.slide+xml"/>
  <Override PartName="/ppt/slides/slide304.xml" ContentType="application/vnd.openxmlformats-officedocument.presentationml.slide+xml"/>
  <Override PartName="/ppt/slides/slide449.xml" ContentType="application/vnd.openxmlformats-officedocument.presentationml.slide+xml"/>
  <Override PartName="/ppt/slides/slide890.xml" ContentType="application/vnd.openxmlformats-officedocument.presentationml.slide+xml"/>
  <Default Extension="doc" ContentType="application/msword"/>
  <Override PartName="/ppt/slides/slide143.xml" ContentType="application/vnd.openxmlformats-officedocument.presentationml.slide+xml"/>
  <Override PartName="/ppt/slides/slide288.xml" ContentType="application/vnd.openxmlformats-officedocument.presentationml.slide+xml"/>
  <Override PartName="/ppt/slides/slide635.xml" ContentType="application/vnd.openxmlformats-officedocument.presentationml.slide+xml"/>
  <Override PartName="/ppt/slides/slide821.xml" ContentType="application/vnd.openxmlformats-officedocument.presentationml.slide+xml"/>
  <Override PartName="/ppt/slides/slide966.xml" ContentType="application/vnd.openxmlformats-officedocument.presentationml.slide+xml"/>
  <Override PartName="/ppt/notesSlides/notesSlide117.xml" ContentType="application/vnd.openxmlformats-officedocument.presentationml.notesSlide+xml"/>
  <Override PartName="/ppt/slides/slide95.xml" ContentType="application/vnd.openxmlformats-officedocument.presentationml.slide+xml"/>
  <Override PartName="/ppt/slides/slide474.xml" ContentType="application/vnd.openxmlformats-officedocument.presentationml.slide+xml"/>
  <Override PartName="/ppt/slides/slide660.xml" ContentType="application/vnd.openxmlformats-officedocument.presentationml.slide+xml"/>
  <Override PartName="/ppt/slides/slide991.xml" ContentType="application/vnd.openxmlformats-officedocument.presentationml.slide+xml"/>
  <Default Extension="bin" ContentType="application/vnd.openxmlformats-officedocument.oleObject"/>
  <Override PartName="/ppt/notesSlides/notesSlide142.xml" ContentType="application/vnd.openxmlformats-officedocument.presentationml.notesSlide+xml"/>
  <Override PartName="/ppt/slides/slide26.xml" ContentType="application/vnd.openxmlformats-officedocument.presentationml.slide+xml"/>
  <Override PartName="/ppt/slides/slide219.xml" ContentType="application/vnd.openxmlformats-officedocument.presentationml.slide+xml"/>
  <Override PartName="/ppt/slides/slide405.xml" ContentType="application/vnd.openxmlformats-officedocument.presentationml.slide+xml"/>
  <Override PartName="/ppt/slides/slide736.xml" ContentType="application/vnd.openxmlformats-officedocument.presentationml.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s/slide389.xml" ContentType="application/vnd.openxmlformats-officedocument.presentationml.slide+xml"/>
  <Override PartName="/ppt/slides/slide575.xml" ContentType="application/vnd.openxmlformats-officedocument.presentationml.slide+xml"/>
  <Override PartName="/ppt/slides/slide92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s/slide430.xml" ContentType="application/vnd.openxmlformats-officedocument.presentationml.slide+xml"/>
  <Override PartName="/ppt/slides/slide761.xml" ContentType="application/vnd.openxmlformats-officedocument.presentationml.slide+xml"/>
  <Override PartName="/ppt/slides/slide159.xml" ContentType="application/vnd.openxmlformats-officedocument.presentationml.slide+xml"/>
  <Override PartName="/ppt/slides/slide506.xml" ContentType="application/vnd.openxmlformats-officedocument.presentationml.slide+xml"/>
  <Override PartName="/ppt/slides/slide837.xml" ContentType="application/vnd.openxmlformats-officedocument.presentationml.slide+xml"/>
  <Override PartName="/ppt/notesSlides/notesSlide42.xml" ContentType="application/vnd.openxmlformats-officedocument.presentationml.notesSlide+xml"/>
  <Override PartName="/ppt/slides/slide200.xml" ContentType="application/vnd.openxmlformats-officedocument.presentationml.slide+xml"/>
  <Override PartName="/ppt/slides/slide345.xml" ContentType="application/vnd.openxmlformats-officedocument.presentationml.slide+xml"/>
  <Override PartName="/ppt/slides/slide531.xml" ContentType="application/vnd.openxmlformats-officedocument.presentationml.slide+xml"/>
  <Override PartName="/ppt/slides/slide676.xml" ContentType="application/vnd.openxmlformats-officedocument.presentationml.slide+xml"/>
  <Override PartName="/ppt/slides/slide862.xml" ContentType="application/vnd.openxmlformats-officedocument.presentationml.slide+xml"/>
  <Override PartName="/ppt/slides/slide1006.xml" ContentType="application/vnd.openxmlformats-officedocument.presentationml.slide+xml"/>
  <Override PartName="/ppt/notesSlides/notesSlide8.xml" ContentType="application/vnd.openxmlformats-officedocument.presentationml.notesSlide+xml"/>
  <Default Extension="gif" ContentType="image/gif"/>
  <Override PartName="/ppt/slides/slide184.xml" ContentType="application/vnd.openxmlformats-officedocument.presentationml.slide+xml"/>
  <Override PartName="/ppt/slides/slide370.xml" ContentType="application/vnd.openxmlformats-officedocument.presentationml.slide+xml"/>
  <Override PartName="/ppt/slides/slide607.xml" ContentType="application/vnd.openxmlformats-officedocument.presentationml.slide+xml"/>
  <Override PartName="/ppt/slides/slide115.xml" ContentType="application/vnd.openxmlformats-officedocument.presentationml.slide+xml"/>
  <Override PartName="/ppt/slides/slide446.xml" ContentType="application/vnd.openxmlformats-officedocument.presentationml.slide+xml"/>
  <Override PartName="/ppt/slides/slide938.xml" ContentType="application/vnd.openxmlformats-officedocument.presentationml.slide+xml"/>
  <Override PartName="/ppt/slides/slide67.xml" ContentType="application/vnd.openxmlformats-officedocument.presentationml.slide+xml"/>
  <Override PartName="/ppt/slides/slide285.xml" ContentType="application/vnd.openxmlformats-officedocument.presentationml.slide+xml"/>
  <Override PartName="/ppt/slides/slide301.xml" ContentType="application/vnd.openxmlformats-officedocument.presentationml.slide+xml"/>
  <Override PartName="/ppt/slides/slide632.xml" ContentType="application/vnd.openxmlformats-officedocument.presentationml.slide+xml"/>
  <Override PartName="/ppt/slides/slide777.xml" ContentType="application/vnd.openxmlformats-officedocument.presentationml.slide+xml"/>
  <Override PartName="/ppt/slides/slide963.xml" ContentType="application/vnd.openxmlformats-officedocument.presentationml.slide+xml"/>
  <Override PartName="/ppt/notesSlides/notesSlide114.xml" ContentType="application/vnd.openxmlformats-officedocument.presentationml.notesSlide+xml"/>
  <Override PartName="/ppt/slides/slide92.xml" ContentType="application/vnd.openxmlformats-officedocument.presentationml.slide+xml"/>
  <Override PartName="/ppt/slides/slide140.xml" ContentType="application/vnd.openxmlformats-officedocument.presentationml.slide+xml"/>
  <Override PartName="/ppt/slides/slide471.xml" ContentType="application/vnd.openxmlformats-officedocument.presentationml.slide+xml"/>
  <Override PartName="/ppt/slides/slide708.xml" ContentType="application/vnd.openxmlformats-officedocument.presentationml.slide+xml"/>
  <Override PartName="/ppt/notesSlides/notesSlide58.xml" ContentType="application/vnd.openxmlformats-officedocument.presentationml.notesSlide+xml"/>
  <Override PartName="/ppt/slides/slide216.xml" ContentType="application/vnd.openxmlformats-officedocument.presentationml.slide+xml"/>
  <Override PartName="/ppt/slides/slide402.xml" ContentType="application/vnd.openxmlformats-officedocument.presentationml.slide+xml"/>
  <Override PartName="/ppt/slides/slide547.xml" ContentType="application/vnd.openxmlformats-officedocument.presentationml.slide+xml"/>
  <Override PartName="/ppt/slides/slide878.xml" ContentType="application/vnd.openxmlformats-officedocument.presentationml.slide+xml"/>
  <Override PartName="/ppt/notesSlides/notesSlide83.xml" ContentType="application/vnd.openxmlformats-officedocument.presentationml.notesSlide+xml"/>
  <Override PartName="/ppt/slides/slide23.xml" ContentType="application/vnd.openxmlformats-officedocument.presentationml.slide+xml"/>
  <Override PartName="/ppt/slides/slide241.xml" ContentType="application/vnd.openxmlformats-officedocument.presentationml.slide+xml"/>
  <Override PartName="/ppt/slides/slide386.xml" ContentType="application/vnd.openxmlformats-officedocument.presentationml.slide+xml"/>
  <Override PartName="/ppt/slides/slide733.xml" ContentType="application/vnd.openxmlformats-officedocument.presentationml.slide+xml"/>
  <Override PartName="/ppt/slides/slide572.xml" ContentType="application/vnd.openxmlformats-officedocument.presentationml.slide+xml"/>
  <Override PartName="/ppt/slides/slide809.xml" ContentType="application/vnd.openxmlformats-officedocument.presentationml.slide+xml"/>
  <Override PartName="/ppt/notesSlides/notesSlide14.xml" ContentType="application/vnd.openxmlformats-officedocument.presentationml.notesSlide+xml"/>
  <Override PartName="/ppt/slides/slide317.xml" ContentType="application/vnd.openxmlformats-officedocument.presentationml.slide+xml"/>
  <Override PartName="/ppt/slides/slide503.xml" ContentType="application/vnd.openxmlformats-officedocument.presentationml.slide+xml"/>
  <Override PartName="/ppt/slides/slide648.xml" ContentType="application/vnd.openxmlformats-officedocument.presentationml.slide+xml"/>
  <Override PartName="/ppt/slides/slide834.xml" ContentType="application/vnd.openxmlformats-officedocument.presentationml.slide+xml"/>
  <Override PartName="/ppt/slides/slide979.xml" ContentType="application/vnd.openxmlformats-officedocument.presentationml.slide+xml"/>
  <Override PartName="/ppt/slides/slide156.xml" ContentType="application/vnd.openxmlformats-officedocument.presentationml.slide+xml"/>
  <Override PartName="/ppt/slides/slide342.xml" ContentType="application/vnd.openxmlformats-officedocument.presentationml.slide+xml"/>
  <Override PartName="/ppt/slides/slide487.xml" ContentType="application/vnd.openxmlformats-officedocument.presentationml.slide+xml"/>
  <Override PartName="/ppt/slides/slide673.xml" ContentType="application/vnd.openxmlformats-officedocument.presentationml.slide+xml"/>
  <Override PartName="/ppt/slides/slide1003.xml" ContentType="application/vnd.openxmlformats-officedocument.presentationml.slide+xml"/>
  <Override PartName="/ppt/slides/slide181.xml" ContentType="application/vnd.openxmlformats-officedocument.presentationml.slide+xml"/>
  <Override PartName="/ppt/slides/slide418.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39.xml" ContentType="application/vnd.openxmlformats-officedocument.presentationml.slide+xml"/>
  <Override PartName="/ppt/slides/slide257.xml" ContentType="application/vnd.openxmlformats-officedocument.presentationml.slide+xml"/>
  <Override PartName="/ppt/slides/slide604.xml" ContentType="application/vnd.openxmlformats-officedocument.presentationml.slide+xml"/>
  <Override PartName="/ppt/slides/slide749.xml" ContentType="application/vnd.openxmlformats-officedocument.presentationml.slide+xml"/>
  <Override PartName="/ppt/slides/slide935.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slides/slide443.xml" ContentType="application/vnd.openxmlformats-officedocument.presentationml.slide+xml"/>
  <Override PartName="/ppt/slides/slide588.xml" ContentType="application/vnd.openxmlformats-officedocument.presentationml.slide+xml"/>
  <Override PartName="/ppt/slides/slide774.xml" ContentType="application/vnd.openxmlformats-officedocument.presentationml.slide+xml"/>
  <Override PartName="/ppt/slides/slide282.xml" ContentType="application/vnd.openxmlformats-officedocument.presentationml.slide+xml"/>
  <Override PartName="/ppt/slides/slide519.xml" ContentType="application/vnd.openxmlformats-officedocument.presentationml.slide+xml"/>
  <Override PartName="/ppt/slides/slide960.xml" ContentType="application/vnd.openxmlformats-officedocument.presentationml.slide+xml"/>
  <Override PartName="/ppt/notesSlides/notesSlide55.xml" ContentType="application/vnd.openxmlformats-officedocument.presentationml.notesSlide+xml"/>
  <Override PartName="/ppt/notesSlides/notesSlide111.xml" ContentType="application/vnd.openxmlformats-officedocument.presentationml.notesSlide+xml"/>
  <Override PartName="/ppt/slides/slide213.xml" ContentType="application/vnd.openxmlformats-officedocument.presentationml.slide+xml"/>
  <Override PartName="/ppt/slides/slide358.xml" ContentType="application/vnd.openxmlformats-officedocument.presentationml.slide+xml"/>
  <Override PartName="/ppt/slides/slide689.xml" ContentType="application/vnd.openxmlformats-officedocument.presentationml.slide+xml"/>
  <Override PartName="/ppt/slides/slide705.xml" ContentType="application/vnd.openxmlformats-officedocument.presentationml.slide+xml"/>
  <Override PartName="/ppt/slides/slide20.xml" ContentType="application/vnd.openxmlformats-officedocument.presentationml.slide+xml"/>
  <Override PartName="/ppt/slides/slide197.xml" ContentType="application/vnd.openxmlformats-officedocument.presentationml.slide+xml"/>
  <Override PartName="/ppt/slides/slide544.xml" ContentType="application/vnd.openxmlformats-officedocument.presentationml.slide+xml"/>
  <Override PartName="/ppt/slides/slide730.xml" ContentType="application/vnd.openxmlformats-officedocument.presentationml.slide+xml"/>
  <Override PartName="/ppt/slides/slide875.xml" ContentType="application/vnd.openxmlformats-officedocument.presentationml.slide+xml"/>
  <Override PartName="/ppt/notesSlides/notesSlide80.xml" ContentType="application/vnd.openxmlformats-officedocument.presentationml.notesSlide+xml"/>
  <Override PartName="/ppt/slides/slide383.xml" ContentType="application/vnd.openxmlformats-officedocument.presentationml.slide+xml"/>
  <Override PartName="/ppt/slides/slide806.xml" ContentType="application/vnd.openxmlformats-officedocument.presentationml.slide+xml"/>
  <Override PartName="/ppt/notesSlides/notesSlide11.xml" ContentType="application/vnd.openxmlformats-officedocument.presentationml.notesSlide+xml"/>
  <Override PartName="/ppt/slides/slide128.xml" ContentType="application/vnd.openxmlformats-officedocument.presentationml.slide+xml"/>
  <Override PartName="/ppt/slides/slide314.xml" ContentType="application/vnd.openxmlformats-officedocument.presentationml.slide+xml"/>
  <Override PartName="/ppt/slides/slide459.xml" ContentType="application/vnd.openxmlformats-officedocument.presentationml.slide+xml"/>
  <Override PartName="/ppt/slides/slide645.xml" ContentType="application/vnd.openxmlformats-officedocument.presentationml.slide+xml"/>
  <Override PartName="/ppt/slides/slide976.xml" ContentType="application/vnd.openxmlformats-officedocument.presentationml.slide+xml"/>
  <Override PartName="/ppt/notesSlides/notesSlide127.xml" ContentType="application/vnd.openxmlformats-officedocument.presentationml.notesSlide+xml"/>
  <Override PartName="/ppt/slides/slide153.xml" ContentType="application/vnd.openxmlformats-officedocument.presentationml.slide+xml"/>
  <Override PartName="/ppt/slides/slide298.xml" ContentType="application/vnd.openxmlformats-officedocument.presentationml.slide+xml"/>
  <Override PartName="/ppt/slides/slide484.xml" ContentType="application/vnd.openxmlformats-officedocument.presentationml.slide+xml"/>
  <Override PartName="/ppt/slides/slide500.xml" ContentType="application/vnd.openxmlformats-officedocument.presentationml.slide+xml"/>
  <Override PartName="/ppt/slides/slide831.xml" ContentType="application/vnd.openxmlformats-officedocument.presentationml.slide+xml"/>
  <Override PartName="/ppt/slides/slide229.xml" ContentType="application/vnd.openxmlformats-officedocument.presentationml.slide+xml"/>
  <Override PartName="/ppt/slides/slide670.xml" ContentType="application/vnd.openxmlformats-officedocument.presentationml.slide+xml"/>
  <Override PartName="/ppt/slides/slide907.xml" ContentType="application/vnd.openxmlformats-officedocument.presentationml.slide+xml"/>
  <Override PartName="/ppt/slides/slide1000.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399.xml" ContentType="application/vnd.openxmlformats-officedocument.presentationml.slide+xml"/>
  <Override PartName="/ppt/slides/slide415.xml" ContentType="application/vnd.openxmlformats-officedocument.presentationml.slide+xml"/>
  <Override PartName="/ppt/slides/slide601.xml" ContentType="application/vnd.openxmlformats-officedocument.presentationml.slide+xml"/>
  <Override PartName="/ppt/slides/slide746.xml" ContentType="application/vnd.openxmlformats-officedocument.presentationml.slide+xml"/>
  <Override PartName="/ppt/notesSlides/notesSlide96.xml" ContentType="application/vnd.openxmlformats-officedocument.presentationml.notesSlide+xml"/>
  <Override PartName="/ppt/slides/slide254.xml" ContentType="application/vnd.openxmlformats-officedocument.presentationml.slide+xml"/>
  <Override PartName="/ppt/slides/slide440.xml" ContentType="application/vnd.openxmlformats-officedocument.presentationml.slide+xml"/>
  <Override PartName="/ppt/slides/slide585.xml" ContentType="application/vnd.openxmlformats-officedocument.presentationml.slide+xml"/>
  <Override PartName="/ppt/slides/slide771.xml" ContentType="application/vnd.openxmlformats-officedocument.presentationml.slide+xml"/>
  <Override PartName="/ppt/slides/slide932.xml" ContentType="application/vnd.openxmlformats-officedocument.presentationml.slide+xml"/>
  <Override PartName="/ppt/notesSlides/notesSlide27.xml" ContentType="application/vnd.openxmlformats-officedocument.presentationml.notesSlide+xml"/>
  <Override PartName="/ppt/slides/slide61.xml" ContentType="application/vnd.openxmlformats-officedocument.presentationml.slide+xml"/>
  <Override PartName="/ppt/slides/slide516.xml" ContentType="application/vnd.openxmlformats-officedocument.presentationml.slide+xml"/>
  <Override PartName="/ppt/slides/slide169.xml" ContentType="application/vnd.openxmlformats-officedocument.presentationml.slide+xml"/>
  <Override PartName="/ppt/slides/slide355.xml" ContentType="application/vnd.openxmlformats-officedocument.presentationml.slide+xml"/>
  <Override PartName="/ppt/slides/slide702.xml" ContentType="application/vnd.openxmlformats-officedocument.presentationml.slide+xml"/>
  <Override PartName="/ppt/slides/slide847.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94.xml" ContentType="application/vnd.openxmlformats-officedocument.presentationml.slide+xml"/>
  <Override PartName="/ppt/slides/slide210.xml" ContentType="application/vnd.openxmlformats-officedocument.presentationml.slide+xml"/>
  <Override PartName="/ppt/slides/slide541.xml" ContentType="application/vnd.openxmlformats-officedocument.presentationml.slide+xml"/>
  <Override PartName="/ppt/slides/slide686.xml" ContentType="application/vnd.openxmlformats-officedocument.presentationml.slide+xml"/>
  <Override PartName="/ppt/slides/slide872.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012"/>
  </p:notesMasterIdLst>
  <p:sldIdLst>
    <p:sldId id="257" r:id="rId2"/>
    <p:sldId id="1787" r:id="rId3"/>
    <p:sldId id="1788" r:id="rId4"/>
    <p:sldId id="1789" r:id="rId5"/>
    <p:sldId id="1790" r:id="rId6"/>
    <p:sldId id="1791" r:id="rId7"/>
    <p:sldId id="1922" r:id="rId8"/>
    <p:sldId id="1923" r:id="rId9"/>
    <p:sldId id="1924" r:id="rId10"/>
    <p:sldId id="1929" r:id="rId11"/>
    <p:sldId id="1930" r:id="rId12"/>
    <p:sldId id="1925" r:id="rId13"/>
    <p:sldId id="1926" r:id="rId14"/>
    <p:sldId id="1927" r:id="rId15"/>
    <p:sldId id="1928" r:id="rId16"/>
    <p:sldId id="2424" r:id="rId17"/>
    <p:sldId id="926" r:id="rId18"/>
    <p:sldId id="1053" r:id="rId19"/>
    <p:sldId id="1061" r:id="rId20"/>
    <p:sldId id="1062" r:id="rId21"/>
    <p:sldId id="1063" r:id="rId22"/>
    <p:sldId id="1064" r:id="rId23"/>
    <p:sldId id="1065" r:id="rId24"/>
    <p:sldId id="1066" r:id="rId25"/>
    <p:sldId id="1067" r:id="rId26"/>
    <p:sldId id="1068" r:id="rId27"/>
    <p:sldId id="1069" r:id="rId28"/>
    <p:sldId id="1070" r:id="rId29"/>
    <p:sldId id="1071" r:id="rId30"/>
    <p:sldId id="1072" r:id="rId31"/>
    <p:sldId id="1073" r:id="rId32"/>
    <p:sldId id="1074" r:id="rId33"/>
    <p:sldId id="1075" r:id="rId34"/>
    <p:sldId id="1076" r:id="rId35"/>
    <p:sldId id="1077" r:id="rId36"/>
    <p:sldId id="1078" r:id="rId37"/>
    <p:sldId id="1079" r:id="rId38"/>
    <p:sldId id="1080" r:id="rId39"/>
    <p:sldId id="1081" r:id="rId40"/>
    <p:sldId id="1082" r:id="rId41"/>
    <p:sldId id="1083" r:id="rId42"/>
    <p:sldId id="1084" r:id="rId43"/>
    <p:sldId id="1085" r:id="rId44"/>
    <p:sldId id="1086" r:id="rId45"/>
    <p:sldId id="1087" r:id="rId46"/>
    <p:sldId id="1519" r:id="rId47"/>
    <p:sldId id="1520" r:id="rId48"/>
    <p:sldId id="1521" r:id="rId49"/>
    <p:sldId id="1522" r:id="rId50"/>
    <p:sldId id="1931" r:id="rId51"/>
    <p:sldId id="1932" r:id="rId52"/>
    <p:sldId id="1933" r:id="rId53"/>
    <p:sldId id="1934" r:id="rId54"/>
    <p:sldId id="1935" r:id="rId55"/>
    <p:sldId id="1936" r:id="rId56"/>
    <p:sldId id="1937" r:id="rId57"/>
    <p:sldId id="1938" r:id="rId58"/>
    <p:sldId id="1939" r:id="rId59"/>
    <p:sldId id="1940" r:id="rId60"/>
    <p:sldId id="1941" r:id="rId61"/>
    <p:sldId id="1942" r:id="rId62"/>
    <p:sldId id="1943" r:id="rId63"/>
    <p:sldId id="1944" r:id="rId64"/>
    <p:sldId id="1945" r:id="rId65"/>
    <p:sldId id="1946" r:id="rId66"/>
    <p:sldId id="1947" r:id="rId67"/>
    <p:sldId id="1948" r:id="rId68"/>
    <p:sldId id="1974" r:id="rId69"/>
    <p:sldId id="1975" r:id="rId70"/>
    <p:sldId id="1976" r:id="rId71"/>
    <p:sldId id="1977" r:id="rId72"/>
    <p:sldId id="1978" r:id="rId73"/>
    <p:sldId id="1972" r:id="rId74"/>
    <p:sldId id="1973" r:id="rId75"/>
    <p:sldId id="1949" r:id="rId76"/>
    <p:sldId id="1950" r:id="rId77"/>
    <p:sldId id="1951" r:id="rId78"/>
    <p:sldId id="1952" r:id="rId79"/>
    <p:sldId id="1953" r:id="rId80"/>
    <p:sldId id="1966" r:id="rId81"/>
    <p:sldId id="1954" r:id="rId82"/>
    <p:sldId id="1965" r:id="rId83"/>
    <p:sldId id="1955" r:id="rId84"/>
    <p:sldId id="1956" r:id="rId85"/>
    <p:sldId id="1957" r:id="rId86"/>
    <p:sldId id="1958" r:id="rId87"/>
    <p:sldId id="1959" r:id="rId88"/>
    <p:sldId id="2276" r:id="rId89"/>
    <p:sldId id="2277" r:id="rId90"/>
    <p:sldId id="2279" r:id="rId91"/>
    <p:sldId id="2278" r:id="rId92"/>
    <p:sldId id="1961" r:id="rId93"/>
    <p:sldId id="1962" r:id="rId94"/>
    <p:sldId id="1963" r:id="rId95"/>
    <p:sldId id="1517" r:id="rId96"/>
    <p:sldId id="1968" r:id="rId97"/>
    <p:sldId id="1969" r:id="rId98"/>
    <p:sldId id="1970" r:id="rId99"/>
    <p:sldId id="1971" r:id="rId100"/>
    <p:sldId id="1525" r:id="rId101"/>
    <p:sldId id="1982" r:id="rId102"/>
    <p:sldId id="1979" r:id="rId103"/>
    <p:sldId id="1980" r:id="rId104"/>
    <p:sldId id="1967" r:id="rId105"/>
    <p:sldId id="1983" r:id="rId106"/>
    <p:sldId id="1984" r:id="rId107"/>
    <p:sldId id="1985" r:id="rId108"/>
    <p:sldId id="1986" r:id="rId109"/>
    <p:sldId id="1987" r:id="rId110"/>
    <p:sldId id="1988" r:id="rId111"/>
    <p:sldId id="1989" r:id="rId112"/>
    <p:sldId id="1990" r:id="rId113"/>
    <p:sldId id="1991" r:id="rId114"/>
    <p:sldId id="1992" r:id="rId115"/>
    <p:sldId id="1993" r:id="rId116"/>
    <p:sldId id="1994" r:id="rId117"/>
    <p:sldId id="1995" r:id="rId118"/>
    <p:sldId id="2425" r:id="rId119"/>
    <p:sldId id="1996" r:id="rId120"/>
    <p:sldId id="1997" r:id="rId121"/>
    <p:sldId id="2063" r:id="rId122"/>
    <p:sldId id="2064" r:id="rId123"/>
    <p:sldId id="1998" r:id="rId124"/>
    <p:sldId id="1999" r:id="rId125"/>
    <p:sldId id="2000" r:id="rId126"/>
    <p:sldId id="2001" r:id="rId127"/>
    <p:sldId id="2002" r:id="rId128"/>
    <p:sldId id="2003" r:id="rId129"/>
    <p:sldId id="2004" r:id="rId130"/>
    <p:sldId id="2005" r:id="rId131"/>
    <p:sldId id="1089" r:id="rId132"/>
    <p:sldId id="1457" r:id="rId133"/>
    <p:sldId id="1458" r:id="rId134"/>
    <p:sldId id="1500" r:id="rId135"/>
    <p:sldId id="2426" r:id="rId136"/>
    <p:sldId id="1090" r:id="rId137"/>
    <p:sldId id="1091" r:id="rId138"/>
    <p:sldId id="1092" r:id="rId139"/>
    <p:sldId id="1496" r:id="rId140"/>
    <p:sldId id="1497" r:id="rId141"/>
    <p:sldId id="1527" r:id="rId142"/>
    <p:sldId id="1093" r:id="rId143"/>
    <p:sldId id="1459" r:id="rId144"/>
    <p:sldId id="1094" r:id="rId145"/>
    <p:sldId id="1435" r:id="rId146"/>
    <p:sldId id="1436" r:id="rId147"/>
    <p:sldId id="1437" r:id="rId148"/>
    <p:sldId id="1501" r:id="rId149"/>
    <p:sldId id="1096" r:id="rId150"/>
    <p:sldId id="1097" r:id="rId151"/>
    <p:sldId id="1060" r:id="rId152"/>
    <p:sldId id="1098" r:id="rId153"/>
    <p:sldId id="2243" r:id="rId154"/>
    <p:sldId id="2244" r:id="rId155"/>
    <p:sldId id="1099" r:id="rId156"/>
    <p:sldId id="1100" r:id="rId157"/>
    <p:sldId id="1165" r:id="rId158"/>
    <p:sldId id="2006" r:id="rId159"/>
    <p:sldId id="1166" r:id="rId160"/>
    <p:sldId id="2007" r:id="rId161"/>
    <p:sldId id="1101" r:id="rId162"/>
    <p:sldId id="1528" r:id="rId163"/>
    <p:sldId id="1495" r:id="rId164"/>
    <p:sldId id="1461" r:id="rId165"/>
    <p:sldId id="2065" r:id="rId166"/>
    <p:sldId id="2008" r:id="rId167"/>
    <p:sldId id="2009" r:id="rId168"/>
    <p:sldId id="2010" r:id="rId169"/>
    <p:sldId id="1460" r:id="rId170"/>
    <p:sldId id="1102" r:id="rId171"/>
    <p:sldId id="2012" r:id="rId172"/>
    <p:sldId id="1103" r:id="rId173"/>
    <p:sldId id="2014" r:id="rId174"/>
    <p:sldId id="1104" r:id="rId175"/>
    <p:sldId id="1105" r:id="rId176"/>
    <p:sldId id="1106" r:id="rId177"/>
    <p:sldId id="1107" r:id="rId178"/>
    <p:sldId id="1108" r:id="rId179"/>
    <p:sldId id="1109" r:id="rId180"/>
    <p:sldId id="1110" r:id="rId181"/>
    <p:sldId id="1111" r:id="rId182"/>
    <p:sldId id="1112" r:id="rId183"/>
    <p:sldId id="1172" r:id="rId184"/>
    <p:sldId id="1170" r:id="rId185"/>
    <p:sldId id="1171" r:id="rId186"/>
    <p:sldId id="2427" r:id="rId187"/>
    <p:sldId id="2428" r:id="rId188"/>
    <p:sldId id="1113" r:id="rId189"/>
    <p:sldId id="1116" r:id="rId190"/>
    <p:sldId id="1117" r:id="rId191"/>
    <p:sldId id="1118" r:id="rId192"/>
    <p:sldId id="1119" r:id="rId193"/>
    <p:sldId id="1120" r:id="rId194"/>
    <p:sldId id="1121" r:id="rId195"/>
    <p:sldId id="1491" r:id="rId196"/>
    <p:sldId id="1492" r:id="rId197"/>
    <p:sldId id="1510" r:id="rId198"/>
    <p:sldId id="1511" r:id="rId199"/>
    <p:sldId id="1173" r:id="rId200"/>
    <p:sldId id="1174" r:id="rId201"/>
    <p:sldId id="1123" r:id="rId202"/>
    <p:sldId id="1124" r:id="rId203"/>
    <p:sldId id="1125" r:id="rId204"/>
    <p:sldId id="1126" r:id="rId205"/>
    <p:sldId id="1127" r:id="rId206"/>
    <p:sldId id="1502" r:id="rId207"/>
    <p:sldId id="1128" r:id="rId208"/>
    <p:sldId id="1129" r:id="rId209"/>
    <p:sldId id="1130" r:id="rId210"/>
    <p:sldId id="1131" r:id="rId211"/>
    <p:sldId id="1132" r:id="rId212"/>
    <p:sldId id="2066" r:id="rId213"/>
    <p:sldId id="1133" r:id="rId214"/>
    <p:sldId id="1134" r:id="rId215"/>
    <p:sldId id="1136" r:id="rId216"/>
    <p:sldId id="1137" r:id="rId217"/>
    <p:sldId id="1493" r:id="rId218"/>
    <p:sldId id="1504" r:id="rId219"/>
    <p:sldId id="1505" r:id="rId220"/>
    <p:sldId id="1494" r:id="rId221"/>
    <p:sldId id="2067" r:id="rId222"/>
    <p:sldId id="2429" r:id="rId223"/>
    <p:sldId id="2430" r:id="rId224"/>
    <p:sldId id="2431" r:id="rId225"/>
    <p:sldId id="2432" r:id="rId226"/>
    <p:sldId id="1138" r:id="rId227"/>
    <p:sldId id="2433" r:id="rId228"/>
    <p:sldId id="2434" r:id="rId229"/>
    <p:sldId id="2435" r:id="rId230"/>
    <p:sldId id="2436" r:id="rId231"/>
    <p:sldId id="2437" r:id="rId232"/>
    <p:sldId id="1139" r:id="rId233"/>
    <p:sldId id="1140" r:id="rId234"/>
    <p:sldId id="1141" r:id="rId235"/>
    <p:sldId id="1142" r:id="rId236"/>
    <p:sldId id="1143" r:id="rId237"/>
    <p:sldId id="1144" r:id="rId238"/>
    <p:sldId id="1145" r:id="rId239"/>
    <p:sldId id="1146" r:id="rId240"/>
    <p:sldId id="1147" r:id="rId241"/>
    <p:sldId id="1148" r:id="rId242"/>
    <p:sldId id="1463" r:id="rId243"/>
    <p:sldId id="1149" r:id="rId244"/>
    <p:sldId id="1506" r:id="rId245"/>
    <p:sldId id="1507" r:id="rId246"/>
    <p:sldId id="2438" r:id="rId247"/>
    <p:sldId id="1150" r:id="rId248"/>
    <p:sldId id="1151" r:id="rId249"/>
    <p:sldId id="1152" r:id="rId250"/>
    <p:sldId id="1153" r:id="rId251"/>
    <p:sldId id="2015" r:id="rId252"/>
    <p:sldId id="1154" r:id="rId253"/>
    <p:sldId id="1155" r:id="rId254"/>
    <p:sldId id="1156" r:id="rId255"/>
    <p:sldId id="1157" r:id="rId256"/>
    <p:sldId id="1158" r:id="rId257"/>
    <p:sldId id="1508" r:id="rId258"/>
    <p:sldId id="2440" r:id="rId259"/>
    <p:sldId id="1159" r:id="rId260"/>
    <p:sldId id="1160" r:id="rId261"/>
    <p:sldId id="1161" r:id="rId262"/>
    <p:sldId id="1162" r:id="rId263"/>
    <p:sldId id="1163" r:id="rId264"/>
    <p:sldId id="1164" r:id="rId265"/>
    <p:sldId id="1057" r:id="rId266"/>
    <p:sldId id="1181" r:id="rId267"/>
    <p:sldId id="1182" r:id="rId268"/>
    <p:sldId id="1183" r:id="rId269"/>
    <p:sldId id="1184" r:id="rId270"/>
    <p:sldId id="1185" r:id="rId271"/>
    <p:sldId id="1186" r:id="rId272"/>
    <p:sldId id="1187" r:id="rId273"/>
    <p:sldId id="1175" r:id="rId274"/>
    <p:sldId id="1176" r:id="rId275"/>
    <p:sldId id="1177" r:id="rId276"/>
    <p:sldId id="1178" r:id="rId277"/>
    <p:sldId id="1179" r:id="rId278"/>
    <p:sldId id="1180" r:id="rId279"/>
    <p:sldId id="1055" r:id="rId280"/>
    <p:sldId id="1188" r:id="rId281"/>
    <p:sldId id="1189" r:id="rId282"/>
    <p:sldId id="2016" r:id="rId283"/>
    <p:sldId id="2017" r:id="rId284"/>
    <p:sldId id="2018" r:id="rId285"/>
    <p:sldId id="2441" r:id="rId286"/>
    <p:sldId id="1190" r:id="rId287"/>
    <p:sldId id="2241" r:id="rId288"/>
    <p:sldId id="2242" r:id="rId289"/>
    <p:sldId id="1479" r:id="rId290"/>
    <p:sldId id="1464" r:id="rId291"/>
    <p:sldId id="1465" r:id="rId292"/>
    <p:sldId id="1466" r:id="rId293"/>
    <p:sldId id="1467" r:id="rId294"/>
    <p:sldId id="1468" r:id="rId295"/>
    <p:sldId id="1469" r:id="rId296"/>
    <p:sldId id="1470" r:id="rId297"/>
    <p:sldId id="2447" r:id="rId298"/>
    <p:sldId id="2448" r:id="rId299"/>
    <p:sldId id="2444" r:id="rId300"/>
    <p:sldId id="2442" r:id="rId301"/>
    <p:sldId id="2443" r:id="rId302"/>
    <p:sldId id="2446" r:id="rId303"/>
    <p:sldId id="2445" r:id="rId304"/>
    <p:sldId id="1473" r:id="rId305"/>
    <p:sldId id="1476" r:id="rId306"/>
    <p:sldId id="1474" r:id="rId307"/>
    <p:sldId id="1475" r:id="rId308"/>
    <p:sldId id="1477" r:id="rId309"/>
    <p:sldId id="1478" r:id="rId310"/>
    <p:sldId id="1191" r:id="rId311"/>
    <p:sldId id="1509" r:id="rId312"/>
    <p:sldId id="1193" r:id="rId313"/>
    <p:sldId id="1194" r:id="rId314"/>
    <p:sldId id="1195" r:id="rId315"/>
    <p:sldId id="1196" r:id="rId316"/>
    <p:sldId id="1197" r:id="rId317"/>
    <p:sldId id="1198" r:id="rId318"/>
    <p:sldId id="1211" r:id="rId319"/>
    <p:sldId id="1212" r:id="rId320"/>
    <p:sldId id="1207" r:id="rId321"/>
    <p:sldId id="1201" r:id="rId322"/>
    <p:sldId id="1202" r:id="rId323"/>
    <p:sldId id="1203" r:id="rId324"/>
    <p:sldId id="1209" r:id="rId325"/>
    <p:sldId id="2019" r:id="rId326"/>
    <p:sldId id="1210" r:id="rId327"/>
    <p:sldId id="2170" r:id="rId328"/>
    <p:sldId id="2171" r:id="rId329"/>
    <p:sldId id="2245" r:id="rId330"/>
    <p:sldId id="2246" r:id="rId331"/>
    <p:sldId id="2247" r:id="rId332"/>
    <p:sldId id="2020" r:id="rId333"/>
    <p:sldId id="2022" r:id="rId334"/>
    <p:sldId id="1214" r:id="rId335"/>
    <p:sldId id="2029" r:id="rId336"/>
    <p:sldId id="2033" r:id="rId337"/>
    <p:sldId id="2034" r:id="rId338"/>
    <p:sldId id="1215" r:id="rId339"/>
    <p:sldId id="1216" r:id="rId340"/>
    <p:sldId id="2030" r:id="rId341"/>
    <p:sldId id="2031" r:id="rId342"/>
    <p:sldId id="2032" r:id="rId343"/>
    <p:sldId id="1217" r:id="rId344"/>
    <p:sldId id="2101" r:id="rId345"/>
    <p:sldId id="2104" r:id="rId346"/>
    <p:sldId id="2102" r:id="rId347"/>
    <p:sldId id="2103" r:id="rId348"/>
    <p:sldId id="1218" r:id="rId349"/>
    <p:sldId id="1285" r:id="rId350"/>
    <p:sldId id="2025" r:id="rId351"/>
    <p:sldId id="2076" r:id="rId352"/>
    <p:sldId id="2077" r:id="rId353"/>
    <p:sldId id="2078" r:id="rId354"/>
    <p:sldId id="2079" r:id="rId355"/>
    <p:sldId id="2080" r:id="rId356"/>
    <p:sldId id="2081" r:id="rId357"/>
    <p:sldId id="2082" r:id="rId358"/>
    <p:sldId id="2105" r:id="rId359"/>
    <p:sldId id="2106" r:id="rId360"/>
    <p:sldId id="2107" r:id="rId361"/>
    <p:sldId id="2108" r:id="rId362"/>
    <p:sldId id="2110" r:id="rId363"/>
    <p:sldId id="2109" r:id="rId364"/>
    <p:sldId id="2089" r:id="rId365"/>
    <p:sldId id="2111" r:id="rId366"/>
    <p:sldId id="2112" r:id="rId367"/>
    <p:sldId id="2113" r:id="rId368"/>
    <p:sldId id="2114" r:id="rId369"/>
    <p:sldId id="2115" r:id="rId370"/>
    <p:sldId id="2116" r:id="rId371"/>
    <p:sldId id="2117" r:id="rId372"/>
    <p:sldId id="2026" r:id="rId373"/>
    <p:sldId id="2027" r:id="rId374"/>
    <p:sldId id="2028" r:id="rId375"/>
    <p:sldId id="2035" r:id="rId376"/>
    <p:sldId id="2040" r:id="rId377"/>
    <p:sldId id="2039" r:id="rId378"/>
    <p:sldId id="2036" r:id="rId379"/>
    <p:sldId id="2038" r:id="rId380"/>
    <p:sldId id="2037" r:id="rId381"/>
    <p:sldId id="2041" r:id="rId382"/>
    <p:sldId id="2449" r:id="rId383"/>
    <p:sldId id="2450" r:id="rId384"/>
    <p:sldId id="1219" r:id="rId385"/>
    <p:sldId id="2042" r:id="rId386"/>
    <p:sldId id="1248" r:id="rId387"/>
    <p:sldId id="1250" r:id="rId388"/>
    <p:sldId id="1251" r:id="rId389"/>
    <p:sldId id="2074" r:id="rId390"/>
    <p:sldId id="2075" r:id="rId391"/>
    <p:sldId id="1249" r:id="rId392"/>
    <p:sldId id="1254" r:id="rId393"/>
    <p:sldId id="1243" r:id="rId394"/>
    <p:sldId id="1244" r:id="rId395"/>
    <p:sldId id="1245" r:id="rId396"/>
    <p:sldId id="1246" r:id="rId397"/>
    <p:sldId id="1247" r:id="rId398"/>
    <p:sldId id="1281" r:id="rId399"/>
    <p:sldId id="1282" r:id="rId400"/>
    <p:sldId id="1255" r:id="rId401"/>
    <p:sldId id="1256" r:id="rId402"/>
    <p:sldId id="1257" r:id="rId403"/>
    <p:sldId id="1258" r:id="rId404"/>
    <p:sldId id="1261" r:id="rId405"/>
    <p:sldId id="1263" r:id="rId406"/>
    <p:sldId id="1264" r:id="rId407"/>
    <p:sldId id="1265" r:id="rId408"/>
    <p:sldId id="1266" r:id="rId409"/>
    <p:sldId id="1267" r:id="rId410"/>
    <p:sldId id="1268" r:id="rId411"/>
    <p:sldId id="1269" r:id="rId412"/>
    <p:sldId id="1270" r:id="rId413"/>
    <p:sldId id="1271" r:id="rId414"/>
    <p:sldId id="2451" r:id="rId415"/>
    <p:sldId id="2452" r:id="rId416"/>
    <p:sldId id="2453" r:id="rId417"/>
    <p:sldId id="1272" r:id="rId418"/>
    <p:sldId id="2070" r:id="rId419"/>
    <p:sldId id="1273" r:id="rId420"/>
    <p:sldId id="1274" r:id="rId421"/>
    <p:sldId id="2044" r:id="rId422"/>
    <p:sldId id="1275" r:id="rId423"/>
    <p:sldId id="2071" r:id="rId424"/>
    <p:sldId id="2072" r:id="rId425"/>
    <p:sldId id="1276" r:id="rId426"/>
    <p:sldId id="1277" r:id="rId427"/>
    <p:sldId id="1278" r:id="rId428"/>
    <p:sldId id="1279" r:id="rId429"/>
    <p:sldId id="1280" r:id="rId430"/>
    <p:sldId id="1530" r:id="rId431"/>
    <p:sldId id="1283" r:id="rId432"/>
    <p:sldId id="2045" r:id="rId433"/>
    <p:sldId id="1287" r:id="rId434"/>
    <p:sldId id="2073" r:id="rId435"/>
    <p:sldId id="1056" r:id="rId436"/>
    <p:sldId id="1345" r:id="rId437"/>
    <p:sldId id="1289" r:id="rId438"/>
    <p:sldId id="2118" r:id="rId439"/>
    <p:sldId id="1295" r:id="rId440"/>
    <p:sldId id="1296" r:id="rId441"/>
    <p:sldId id="1297" r:id="rId442"/>
    <p:sldId id="1290" r:id="rId443"/>
    <p:sldId id="1291" r:id="rId444"/>
    <p:sldId id="1292" r:id="rId445"/>
    <p:sldId id="1293" r:id="rId446"/>
    <p:sldId id="1298" r:id="rId447"/>
    <p:sldId id="1299" r:id="rId448"/>
    <p:sldId id="1300" r:id="rId449"/>
    <p:sldId id="1301" r:id="rId450"/>
    <p:sldId id="2134" r:id="rId451"/>
    <p:sldId id="2135" r:id="rId452"/>
    <p:sldId id="2138" r:id="rId453"/>
    <p:sldId id="2136" r:id="rId454"/>
    <p:sldId id="2137" r:id="rId455"/>
    <p:sldId id="2139" r:id="rId456"/>
    <p:sldId id="2280" r:id="rId457"/>
    <p:sldId id="2281" r:id="rId458"/>
    <p:sldId id="2283" r:id="rId459"/>
    <p:sldId id="2284" r:id="rId460"/>
    <p:sldId id="2285" r:id="rId461"/>
    <p:sldId id="2119" r:id="rId462"/>
    <p:sldId id="2120" r:id="rId463"/>
    <p:sldId id="2287" r:id="rId464"/>
    <p:sldId id="2289" r:id="rId465"/>
    <p:sldId id="2290" r:id="rId466"/>
    <p:sldId id="1480" r:id="rId467"/>
    <p:sldId id="2140" r:id="rId468"/>
    <p:sldId id="1486" r:id="rId469"/>
    <p:sldId id="1481" r:id="rId470"/>
    <p:sldId id="2121" r:id="rId471"/>
    <p:sldId id="1482" r:id="rId472"/>
    <p:sldId id="2292" r:id="rId473"/>
    <p:sldId id="1483" r:id="rId474"/>
    <p:sldId id="1484" r:id="rId475"/>
    <p:sldId id="1485" r:id="rId476"/>
    <p:sldId id="1302" r:id="rId477"/>
    <p:sldId id="1303" r:id="rId478"/>
    <p:sldId id="1304" r:id="rId479"/>
    <p:sldId id="1305" r:id="rId480"/>
    <p:sldId id="1317" r:id="rId481"/>
    <p:sldId id="1306" r:id="rId482"/>
    <p:sldId id="1307" r:id="rId483"/>
    <p:sldId id="1308" r:id="rId484"/>
    <p:sldId id="1309" r:id="rId485"/>
    <p:sldId id="1310" r:id="rId486"/>
    <p:sldId id="1311" r:id="rId487"/>
    <p:sldId id="1316" r:id="rId488"/>
    <p:sldId id="1312" r:id="rId489"/>
    <p:sldId id="1313" r:id="rId490"/>
    <p:sldId id="1314" r:id="rId491"/>
    <p:sldId id="1058" r:id="rId492"/>
    <p:sldId id="1318" r:id="rId493"/>
    <p:sldId id="1348" r:id="rId494"/>
    <p:sldId id="2053" r:id="rId495"/>
    <p:sldId id="1319" r:id="rId496"/>
    <p:sldId id="1531" r:id="rId497"/>
    <p:sldId id="1349" r:id="rId498"/>
    <p:sldId id="1350" r:id="rId499"/>
    <p:sldId id="1351" r:id="rId500"/>
    <p:sldId id="1352" r:id="rId501"/>
    <p:sldId id="1353" r:id="rId502"/>
    <p:sldId id="1354" r:id="rId503"/>
    <p:sldId id="1355" r:id="rId504"/>
    <p:sldId id="2046" r:id="rId505"/>
    <p:sldId id="2052" r:id="rId506"/>
    <p:sldId id="1533" r:id="rId507"/>
    <p:sldId id="1534" r:id="rId508"/>
    <p:sldId id="2293" r:id="rId509"/>
    <p:sldId id="2294" r:id="rId510"/>
    <p:sldId id="2295" r:id="rId511"/>
    <p:sldId id="1546" r:id="rId512"/>
    <p:sldId id="1547" r:id="rId513"/>
    <p:sldId id="1548" r:id="rId514"/>
    <p:sldId id="1549" r:id="rId515"/>
    <p:sldId id="1550" r:id="rId516"/>
    <p:sldId id="1551" r:id="rId517"/>
    <p:sldId id="1552" r:id="rId518"/>
    <p:sldId id="1553" r:id="rId519"/>
    <p:sldId id="1554" r:id="rId520"/>
    <p:sldId id="1555" r:id="rId521"/>
    <p:sldId id="1556" r:id="rId522"/>
    <p:sldId id="1663" r:id="rId523"/>
    <p:sldId id="1664" r:id="rId524"/>
    <p:sldId id="1665" r:id="rId525"/>
    <p:sldId id="1666" r:id="rId526"/>
    <p:sldId id="1667" r:id="rId527"/>
    <p:sldId id="1668" r:id="rId528"/>
    <p:sldId id="1669" r:id="rId529"/>
    <p:sldId id="1670" r:id="rId530"/>
    <p:sldId id="1671" r:id="rId531"/>
    <p:sldId id="1673" r:id="rId532"/>
    <p:sldId id="1674" r:id="rId533"/>
    <p:sldId id="1675" r:id="rId534"/>
    <p:sldId id="2456" r:id="rId535"/>
    <p:sldId id="2454" r:id="rId536"/>
    <p:sldId id="2455" r:id="rId537"/>
    <p:sldId id="1676" r:id="rId538"/>
    <p:sldId id="1677" r:id="rId539"/>
    <p:sldId id="1678" r:id="rId540"/>
    <p:sldId id="1679" r:id="rId541"/>
    <p:sldId id="1680" r:id="rId542"/>
    <p:sldId id="1681" r:id="rId543"/>
    <p:sldId id="1682" r:id="rId544"/>
    <p:sldId id="1683" r:id="rId545"/>
    <p:sldId id="1684" r:id="rId546"/>
    <p:sldId id="1685" r:id="rId547"/>
    <p:sldId id="1686" r:id="rId548"/>
    <p:sldId id="1687" r:id="rId549"/>
    <p:sldId id="1688" r:id="rId550"/>
    <p:sldId id="1689" r:id="rId551"/>
    <p:sldId id="1690" r:id="rId552"/>
    <p:sldId id="1691" r:id="rId553"/>
    <p:sldId id="1692" r:id="rId554"/>
    <p:sldId id="1696" r:id="rId555"/>
    <p:sldId id="1697" r:id="rId556"/>
    <p:sldId id="1698" r:id="rId557"/>
    <p:sldId id="1699" r:id="rId558"/>
    <p:sldId id="1700" r:id="rId559"/>
    <p:sldId id="1701" r:id="rId560"/>
    <p:sldId id="2122" r:id="rId561"/>
    <p:sldId id="2123" r:id="rId562"/>
    <p:sldId id="1702" r:id="rId563"/>
    <p:sldId id="1703" r:id="rId564"/>
    <p:sldId id="1704" r:id="rId565"/>
    <p:sldId id="1705" r:id="rId566"/>
    <p:sldId id="1557" r:id="rId567"/>
    <p:sldId id="1706" r:id="rId568"/>
    <p:sldId id="1559" r:id="rId569"/>
    <p:sldId id="1560" r:id="rId570"/>
    <p:sldId id="1561" r:id="rId571"/>
    <p:sldId id="1562" r:id="rId572"/>
    <p:sldId id="1563" r:id="rId573"/>
    <p:sldId id="1565" r:id="rId574"/>
    <p:sldId id="1711" r:id="rId575"/>
    <p:sldId id="1567" r:id="rId576"/>
    <p:sldId id="1568" r:id="rId577"/>
    <p:sldId id="1569" r:id="rId578"/>
    <p:sldId id="1570" r:id="rId579"/>
    <p:sldId id="1707" r:id="rId580"/>
    <p:sldId id="1708" r:id="rId581"/>
    <p:sldId id="1709" r:id="rId582"/>
    <p:sldId id="2130" r:id="rId583"/>
    <p:sldId id="2131" r:id="rId584"/>
    <p:sldId id="2457" r:id="rId585"/>
    <p:sldId id="2458" r:id="rId586"/>
    <p:sldId id="1710" r:id="rId587"/>
    <p:sldId id="2124" r:id="rId588"/>
    <p:sldId id="2125" r:id="rId589"/>
    <p:sldId id="1571" r:id="rId590"/>
    <p:sldId id="1572" r:id="rId591"/>
    <p:sldId id="1573" r:id="rId592"/>
    <p:sldId id="2127" r:id="rId593"/>
    <p:sldId id="2128" r:id="rId594"/>
    <p:sldId id="2129" r:id="rId595"/>
    <p:sldId id="1574" r:id="rId596"/>
    <p:sldId id="1575" r:id="rId597"/>
    <p:sldId id="2133" r:id="rId598"/>
    <p:sldId id="1576" r:id="rId599"/>
    <p:sldId id="2132" r:id="rId600"/>
    <p:sldId id="1577" r:id="rId601"/>
    <p:sldId id="1578" r:id="rId602"/>
    <p:sldId id="1579" r:id="rId603"/>
    <p:sldId id="1580" r:id="rId604"/>
    <p:sldId id="1581" r:id="rId605"/>
    <p:sldId id="1582" r:id="rId606"/>
    <p:sldId id="1583" r:id="rId607"/>
    <p:sldId id="1584" r:id="rId608"/>
    <p:sldId id="1585" r:id="rId609"/>
    <p:sldId id="1586" r:id="rId610"/>
    <p:sldId id="1587" r:id="rId611"/>
    <p:sldId id="1588" r:id="rId612"/>
    <p:sldId id="1589" r:id="rId613"/>
    <p:sldId id="1590" r:id="rId614"/>
    <p:sldId id="1591" r:id="rId615"/>
    <p:sldId id="1593" r:id="rId616"/>
    <p:sldId id="1594" r:id="rId617"/>
    <p:sldId id="1595" r:id="rId618"/>
    <p:sldId id="1596" r:id="rId619"/>
    <p:sldId id="1597" r:id="rId620"/>
    <p:sldId id="1598" r:id="rId621"/>
    <p:sldId id="1599" r:id="rId622"/>
    <p:sldId id="1712" r:id="rId623"/>
    <p:sldId id="2152" r:id="rId624"/>
    <p:sldId id="2153" r:id="rId625"/>
    <p:sldId id="2154" r:id="rId626"/>
    <p:sldId id="1600" r:id="rId627"/>
    <p:sldId id="1601" r:id="rId628"/>
    <p:sldId id="1602" r:id="rId629"/>
    <p:sldId id="1603" r:id="rId630"/>
    <p:sldId id="1604" r:id="rId631"/>
    <p:sldId id="1605" r:id="rId632"/>
    <p:sldId id="1606" r:id="rId633"/>
    <p:sldId id="1607" r:id="rId634"/>
    <p:sldId id="1608" r:id="rId635"/>
    <p:sldId id="1609" r:id="rId636"/>
    <p:sldId id="2141" r:id="rId637"/>
    <p:sldId id="2248" r:id="rId638"/>
    <p:sldId id="2249" r:id="rId639"/>
    <p:sldId id="2255" r:id="rId640"/>
    <p:sldId id="2256" r:id="rId641"/>
    <p:sldId id="2273" r:id="rId642"/>
    <p:sldId id="2257" r:id="rId643"/>
    <p:sldId id="2258" r:id="rId644"/>
    <p:sldId id="2259" r:id="rId645"/>
    <p:sldId id="2260" r:id="rId646"/>
    <p:sldId id="2261" r:id="rId647"/>
    <p:sldId id="2262" r:id="rId648"/>
    <p:sldId id="2263" r:id="rId649"/>
    <p:sldId id="2264" r:id="rId650"/>
    <p:sldId id="2265" r:id="rId651"/>
    <p:sldId id="2274" r:id="rId652"/>
    <p:sldId id="2275" r:id="rId653"/>
    <p:sldId id="2266" r:id="rId654"/>
    <p:sldId id="2267" r:id="rId655"/>
    <p:sldId id="2268" r:id="rId656"/>
    <p:sldId id="2269" r:id="rId657"/>
    <p:sldId id="2270" r:id="rId658"/>
    <p:sldId id="2271" r:id="rId659"/>
    <p:sldId id="2272" r:id="rId660"/>
    <p:sldId id="1720" r:id="rId661"/>
    <p:sldId id="1721" r:id="rId662"/>
    <p:sldId id="2459" r:id="rId663"/>
    <p:sldId id="1722" r:id="rId664"/>
    <p:sldId id="1723" r:id="rId665"/>
    <p:sldId id="1724" r:id="rId666"/>
    <p:sldId id="1725" r:id="rId667"/>
    <p:sldId id="1726" r:id="rId668"/>
    <p:sldId id="1782" r:id="rId669"/>
    <p:sldId id="1727" r:id="rId670"/>
    <p:sldId id="1732" r:id="rId671"/>
    <p:sldId id="1733" r:id="rId672"/>
    <p:sldId id="1734" r:id="rId673"/>
    <p:sldId id="1735" r:id="rId674"/>
    <p:sldId id="1736" r:id="rId675"/>
    <p:sldId id="1737" r:id="rId676"/>
    <p:sldId id="1738" r:id="rId677"/>
    <p:sldId id="1739" r:id="rId678"/>
    <p:sldId id="1740" r:id="rId679"/>
    <p:sldId id="1741" r:id="rId680"/>
    <p:sldId id="1742" r:id="rId681"/>
    <p:sldId id="1743" r:id="rId682"/>
    <p:sldId id="1744" r:id="rId683"/>
    <p:sldId id="1745" r:id="rId684"/>
    <p:sldId id="1746" r:id="rId685"/>
    <p:sldId id="1747" r:id="rId686"/>
    <p:sldId id="1748" r:id="rId687"/>
    <p:sldId id="1749" r:id="rId688"/>
    <p:sldId id="1750" r:id="rId689"/>
    <p:sldId id="1751" r:id="rId690"/>
    <p:sldId id="2142" r:id="rId691"/>
    <p:sldId id="2143" r:id="rId692"/>
    <p:sldId id="1752" r:id="rId693"/>
    <p:sldId id="1753" r:id="rId694"/>
    <p:sldId id="1754" r:id="rId695"/>
    <p:sldId id="1755" r:id="rId696"/>
    <p:sldId id="1756" r:id="rId697"/>
    <p:sldId id="1757" r:id="rId698"/>
    <p:sldId id="1758" r:id="rId699"/>
    <p:sldId id="1759" r:id="rId700"/>
    <p:sldId id="1760" r:id="rId701"/>
    <p:sldId id="1761" r:id="rId702"/>
    <p:sldId id="1762" r:id="rId703"/>
    <p:sldId id="1763" r:id="rId704"/>
    <p:sldId id="1764" r:id="rId705"/>
    <p:sldId id="2162" r:id="rId706"/>
    <p:sldId id="2163" r:id="rId707"/>
    <p:sldId id="2164" r:id="rId708"/>
    <p:sldId id="2165" r:id="rId709"/>
    <p:sldId id="1765" r:id="rId710"/>
    <p:sldId id="1766" r:id="rId711"/>
    <p:sldId id="1767" r:id="rId712"/>
    <p:sldId id="1768" r:id="rId713"/>
    <p:sldId id="1769" r:id="rId714"/>
    <p:sldId id="1770" r:id="rId715"/>
    <p:sldId id="1771" r:id="rId716"/>
    <p:sldId id="1772" r:id="rId717"/>
    <p:sldId id="2161" r:id="rId718"/>
    <p:sldId id="1773" r:id="rId719"/>
    <p:sldId id="2160" r:id="rId720"/>
    <p:sldId id="2156" r:id="rId721"/>
    <p:sldId id="2157" r:id="rId722"/>
    <p:sldId id="2158" r:id="rId723"/>
    <p:sldId id="2159" r:id="rId724"/>
    <p:sldId id="1774" r:id="rId725"/>
    <p:sldId id="1775" r:id="rId726"/>
    <p:sldId id="1776" r:id="rId727"/>
    <p:sldId id="1777" r:id="rId728"/>
    <p:sldId id="1779" r:id="rId729"/>
    <p:sldId id="1780" r:id="rId730"/>
    <p:sldId id="1781" r:id="rId731"/>
    <p:sldId id="2146" r:id="rId732"/>
    <p:sldId id="2297" r:id="rId733"/>
    <p:sldId id="2299" r:id="rId734"/>
    <p:sldId id="2300" r:id="rId735"/>
    <p:sldId id="2301" r:id="rId736"/>
    <p:sldId id="2302" r:id="rId737"/>
    <p:sldId id="2303" r:id="rId738"/>
    <p:sldId id="2304" r:id="rId739"/>
    <p:sldId id="2305" r:id="rId740"/>
    <p:sldId id="2306" r:id="rId741"/>
    <p:sldId id="2307" r:id="rId742"/>
    <p:sldId id="2308" r:id="rId743"/>
    <p:sldId id="2309" r:id="rId744"/>
    <p:sldId id="2310" r:id="rId745"/>
    <p:sldId id="2311" r:id="rId746"/>
    <p:sldId id="2312" r:id="rId747"/>
    <p:sldId id="2313" r:id="rId748"/>
    <p:sldId id="2314" r:id="rId749"/>
    <p:sldId id="2315" r:id="rId750"/>
    <p:sldId id="2316" r:id="rId751"/>
    <p:sldId id="2317" r:id="rId752"/>
    <p:sldId id="2318" r:id="rId753"/>
    <p:sldId id="2319" r:id="rId754"/>
    <p:sldId id="2320" r:id="rId755"/>
    <p:sldId id="2321" r:id="rId756"/>
    <p:sldId id="2322" r:id="rId757"/>
    <p:sldId id="2323" r:id="rId758"/>
    <p:sldId id="2324" r:id="rId759"/>
    <p:sldId id="2325" r:id="rId760"/>
    <p:sldId id="2327" r:id="rId761"/>
    <p:sldId id="2328" r:id="rId762"/>
    <p:sldId id="2329" r:id="rId763"/>
    <p:sldId id="2330" r:id="rId764"/>
    <p:sldId id="2331" r:id="rId765"/>
    <p:sldId id="2332" r:id="rId766"/>
    <p:sldId id="2333" r:id="rId767"/>
    <p:sldId id="2334" r:id="rId768"/>
    <p:sldId id="2335" r:id="rId769"/>
    <p:sldId id="2336" r:id="rId770"/>
    <p:sldId id="2337" r:id="rId771"/>
    <p:sldId id="2338" r:id="rId772"/>
    <p:sldId id="2339" r:id="rId773"/>
    <p:sldId id="2340" r:id="rId774"/>
    <p:sldId id="2341" r:id="rId775"/>
    <p:sldId id="2342" r:id="rId776"/>
    <p:sldId id="2343" r:id="rId777"/>
    <p:sldId id="2344" r:id="rId778"/>
    <p:sldId id="2345" r:id="rId779"/>
    <p:sldId id="2346" r:id="rId780"/>
    <p:sldId id="2347" r:id="rId781"/>
    <p:sldId id="2348" r:id="rId782"/>
    <p:sldId id="2349" r:id="rId783"/>
    <p:sldId id="2350" r:id="rId784"/>
    <p:sldId id="2351" r:id="rId785"/>
    <p:sldId id="2352" r:id="rId786"/>
    <p:sldId id="2353" r:id="rId787"/>
    <p:sldId id="2354" r:id="rId788"/>
    <p:sldId id="2355" r:id="rId789"/>
    <p:sldId id="2356" r:id="rId790"/>
    <p:sldId id="2172" r:id="rId791"/>
    <p:sldId id="2173" r:id="rId792"/>
    <p:sldId id="2174" r:id="rId793"/>
    <p:sldId id="2175" r:id="rId794"/>
    <p:sldId id="2176" r:id="rId795"/>
    <p:sldId id="2177" r:id="rId796"/>
    <p:sldId id="2178" r:id="rId797"/>
    <p:sldId id="2179" r:id="rId798"/>
    <p:sldId id="2181" r:id="rId799"/>
    <p:sldId id="2182" r:id="rId800"/>
    <p:sldId id="2184" r:id="rId801"/>
    <p:sldId id="2185" r:id="rId802"/>
    <p:sldId id="2186" r:id="rId803"/>
    <p:sldId id="2187" r:id="rId804"/>
    <p:sldId id="2250" r:id="rId805"/>
    <p:sldId id="2188" r:id="rId806"/>
    <p:sldId id="2189" r:id="rId807"/>
    <p:sldId id="2183" r:id="rId808"/>
    <p:sldId id="2190" r:id="rId809"/>
    <p:sldId id="2191" r:id="rId810"/>
    <p:sldId id="2192" r:id="rId811"/>
    <p:sldId id="2193" r:id="rId812"/>
    <p:sldId id="2251" r:id="rId813"/>
    <p:sldId id="2252" r:id="rId814"/>
    <p:sldId id="2253" r:id="rId815"/>
    <p:sldId id="2254" r:id="rId816"/>
    <p:sldId id="1616" r:id="rId817"/>
    <p:sldId id="2296" r:id="rId818"/>
    <p:sldId id="2194" r:id="rId819"/>
    <p:sldId id="2195" r:id="rId820"/>
    <p:sldId id="2196" r:id="rId821"/>
    <p:sldId id="2197" r:id="rId822"/>
    <p:sldId id="2198" r:id="rId823"/>
    <p:sldId id="2199" r:id="rId824"/>
    <p:sldId id="2201" r:id="rId825"/>
    <p:sldId id="2202" r:id="rId826"/>
    <p:sldId id="2239" r:id="rId827"/>
    <p:sldId id="2240" r:id="rId828"/>
    <p:sldId id="2211" r:id="rId829"/>
    <p:sldId id="2212" r:id="rId830"/>
    <p:sldId id="2213" r:id="rId831"/>
    <p:sldId id="2214" r:id="rId832"/>
    <p:sldId id="2460" r:id="rId833"/>
    <p:sldId id="2461" r:id="rId834"/>
    <p:sldId id="2462" r:id="rId835"/>
    <p:sldId id="2463" r:id="rId836"/>
    <p:sldId id="2464" r:id="rId837"/>
    <p:sldId id="2221" r:id="rId838"/>
    <p:sldId id="2228" r:id="rId839"/>
    <p:sldId id="2229" r:id="rId840"/>
    <p:sldId id="2230" r:id="rId841"/>
    <p:sldId id="2231" r:id="rId842"/>
    <p:sldId id="2232" r:id="rId843"/>
    <p:sldId id="2233" r:id="rId844"/>
    <p:sldId id="2234" r:id="rId845"/>
    <p:sldId id="2235" r:id="rId846"/>
    <p:sldId id="2236" r:id="rId847"/>
    <p:sldId id="2238" r:id="rId848"/>
    <p:sldId id="2215" r:id="rId849"/>
    <p:sldId id="2216" r:id="rId850"/>
    <p:sldId id="2217" r:id="rId851"/>
    <p:sldId id="2218" r:id="rId852"/>
    <p:sldId id="2219" r:id="rId853"/>
    <p:sldId id="2203" r:id="rId854"/>
    <p:sldId id="2204" r:id="rId855"/>
    <p:sldId id="2205" r:id="rId856"/>
    <p:sldId id="2206" r:id="rId857"/>
    <p:sldId id="2207" r:id="rId858"/>
    <p:sldId id="2208" r:id="rId859"/>
    <p:sldId id="2209" r:id="rId860"/>
    <p:sldId id="2210" r:id="rId861"/>
    <p:sldId id="2465" r:id="rId862"/>
    <p:sldId id="2222" r:id="rId863"/>
    <p:sldId id="2223" r:id="rId864"/>
    <p:sldId id="2224" r:id="rId865"/>
    <p:sldId id="2225" r:id="rId866"/>
    <p:sldId id="2226" r:id="rId867"/>
    <p:sldId id="2227" r:id="rId868"/>
    <p:sldId id="2411" r:id="rId869"/>
    <p:sldId id="2418" r:id="rId870"/>
    <p:sldId id="2421" r:id="rId871"/>
    <p:sldId id="2419" r:id="rId872"/>
    <p:sldId id="2420" r:id="rId873"/>
    <p:sldId id="2412" r:id="rId874"/>
    <p:sldId id="2413" r:id="rId875"/>
    <p:sldId id="2414" r:id="rId876"/>
    <p:sldId id="2416" r:id="rId877"/>
    <p:sldId id="2417" r:id="rId878"/>
    <p:sldId id="2422" r:id="rId879"/>
    <p:sldId id="1795" r:id="rId880"/>
    <p:sldId id="1796" r:id="rId881"/>
    <p:sldId id="1797" r:id="rId882"/>
    <p:sldId id="1798" r:id="rId883"/>
    <p:sldId id="1799" r:id="rId884"/>
    <p:sldId id="1800" r:id="rId885"/>
    <p:sldId id="1801" r:id="rId886"/>
    <p:sldId id="1802" r:id="rId887"/>
    <p:sldId id="1803" r:id="rId888"/>
    <p:sldId id="1804" r:id="rId889"/>
    <p:sldId id="1805" r:id="rId890"/>
    <p:sldId id="1806" r:id="rId891"/>
    <p:sldId id="1807" r:id="rId892"/>
    <p:sldId id="1808" r:id="rId893"/>
    <p:sldId id="1809" r:id="rId894"/>
    <p:sldId id="1810" r:id="rId895"/>
    <p:sldId id="1811" r:id="rId896"/>
    <p:sldId id="1812" r:id="rId897"/>
    <p:sldId id="1813" r:id="rId898"/>
    <p:sldId id="1814" r:id="rId899"/>
    <p:sldId id="1815" r:id="rId900"/>
    <p:sldId id="1816" r:id="rId901"/>
    <p:sldId id="1817" r:id="rId902"/>
    <p:sldId id="1818" r:id="rId903"/>
    <p:sldId id="1819" r:id="rId904"/>
    <p:sldId id="1820" r:id="rId905"/>
    <p:sldId id="1821" r:id="rId906"/>
    <p:sldId id="1822" r:id="rId907"/>
    <p:sldId id="1823" r:id="rId908"/>
    <p:sldId id="1824" r:id="rId909"/>
    <p:sldId id="1825" r:id="rId910"/>
    <p:sldId id="1826" r:id="rId911"/>
    <p:sldId id="1827" r:id="rId912"/>
    <p:sldId id="1828" r:id="rId913"/>
    <p:sldId id="1829" r:id="rId914"/>
    <p:sldId id="1830" r:id="rId915"/>
    <p:sldId id="1831" r:id="rId916"/>
    <p:sldId id="1832" r:id="rId917"/>
    <p:sldId id="1833" r:id="rId918"/>
    <p:sldId id="1834" r:id="rId919"/>
    <p:sldId id="1835" r:id="rId920"/>
    <p:sldId id="1836" r:id="rId921"/>
    <p:sldId id="1837" r:id="rId922"/>
    <p:sldId id="1838" r:id="rId923"/>
    <p:sldId id="1839" r:id="rId924"/>
    <p:sldId id="1840" r:id="rId925"/>
    <p:sldId id="1841" r:id="rId926"/>
    <p:sldId id="1842" r:id="rId927"/>
    <p:sldId id="1843" r:id="rId928"/>
    <p:sldId id="1844" r:id="rId929"/>
    <p:sldId id="1845" r:id="rId930"/>
    <p:sldId id="1847" r:id="rId931"/>
    <p:sldId id="2167" r:id="rId932"/>
    <p:sldId id="2168" r:id="rId933"/>
    <p:sldId id="1848" r:id="rId934"/>
    <p:sldId id="1849" r:id="rId935"/>
    <p:sldId id="2147" r:id="rId936"/>
    <p:sldId id="2148" r:id="rId937"/>
    <p:sldId id="2149" r:id="rId938"/>
    <p:sldId id="2150" r:id="rId939"/>
    <p:sldId id="1850" r:id="rId940"/>
    <p:sldId id="1851" r:id="rId941"/>
    <p:sldId id="1852" r:id="rId942"/>
    <p:sldId id="1853" r:id="rId943"/>
    <p:sldId id="1854" r:id="rId944"/>
    <p:sldId id="2169" r:id="rId945"/>
    <p:sldId id="1855" r:id="rId946"/>
    <p:sldId id="1856" r:id="rId947"/>
    <p:sldId id="1857" r:id="rId948"/>
    <p:sldId id="1858" r:id="rId949"/>
    <p:sldId id="1859" r:id="rId950"/>
    <p:sldId id="1860" r:id="rId951"/>
    <p:sldId id="1861" r:id="rId952"/>
    <p:sldId id="2359" r:id="rId953"/>
    <p:sldId id="1793" r:id="rId954"/>
    <p:sldId id="2368" r:id="rId955"/>
    <p:sldId id="2369" r:id="rId956"/>
    <p:sldId id="2372" r:id="rId957"/>
    <p:sldId id="2373" r:id="rId958"/>
    <p:sldId id="2374" r:id="rId959"/>
    <p:sldId id="2375" r:id="rId960"/>
    <p:sldId id="2371" r:id="rId961"/>
    <p:sldId id="2370" r:id="rId962"/>
    <p:sldId id="2361" r:id="rId963"/>
    <p:sldId id="2362" r:id="rId964"/>
    <p:sldId id="2363" r:id="rId965"/>
    <p:sldId id="2364" r:id="rId966"/>
    <p:sldId id="2365" r:id="rId967"/>
    <p:sldId id="2366" r:id="rId968"/>
    <p:sldId id="2367" r:id="rId969"/>
    <p:sldId id="2376" r:id="rId970"/>
    <p:sldId id="2047" r:id="rId971"/>
    <p:sldId id="2048" r:id="rId972"/>
    <p:sldId id="2049" r:id="rId973"/>
    <p:sldId id="2050" r:id="rId974"/>
    <p:sldId id="2377" r:id="rId975"/>
    <p:sldId id="2393" r:id="rId976"/>
    <p:sldId id="2394" r:id="rId977"/>
    <p:sldId id="2395" r:id="rId978"/>
    <p:sldId id="2396" r:id="rId979"/>
    <p:sldId id="2397" r:id="rId980"/>
    <p:sldId id="2398" r:id="rId981"/>
    <p:sldId id="2399" r:id="rId982"/>
    <p:sldId id="2400" r:id="rId983"/>
    <p:sldId id="2401" r:id="rId984"/>
    <p:sldId id="2402" r:id="rId985"/>
    <p:sldId id="2403" r:id="rId986"/>
    <p:sldId id="2404" r:id="rId987"/>
    <p:sldId id="2405" r:id="rId988"/>
    <p:sldId id="2406" r:id="rId989"/>
    <p:sldId id="2407" r:id="rId990"/>
    <p:sldId id="2408" r:id="rId991"/>
    <p:sldId id="2409" r:id="rId992"/>
    <p:sldId id="2410" r:id="rId993"/>
    <p:sldId id="2378" r:id="rId994"/>
    <p:sldId id="2379" r:id="rId995"/>
    <p:sldId id="2380" r:id="rId996"/>
    <p:sldId id="2381" r:id="rId997"/>
    <p:sldId id="2382" r:id="rId998"/>
    <p:sldId id="2383" r:id="rId999"/>
    <p:sldId id="2384" r:id="rId1000"/>
    <p:sldId id="2385" r:id="rId1001"/>
    <p:sldId id="2386" r:id="rId1002"/>
    <p:sldId id="2387" r:id="rId1003"/>
    <p:sldId id="2388" r:id="rId1004"/>
    <p:sldId id="2389" r:id="rId1005"/>
    <p:sldId id="2390" r:id="rId1006"/>
    <p:sldId id="2391" r:id="rId1007"/>
    <p:sldId id="2392" r:id="rId1008"/>
    <p:sldId id="2051" r:id="rId1009"/>
    <p:sldId id="2357" r:id="rId1010"/>
    <p:sldId id="2326" r:id="rId1011"/>
  </p:sldIdLst>
  <p:sldSz cx="9144000" cy="6858000" type="screen4x3"/>
  <p:notesSz cx="6797675"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a:srgbClr val="99CCFF"/>
    <a:srgbClr val="99CC00"/>
    <a:srgbClr val="CCFF33"/>
    <a:srgbClr val="6699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029" autoAdjust="0"/>
    <p:restoredTop sz="94624" autoAdjust="0"/>
  </p:normalViewPr>
  <p:slideViewPr>
    <p:cSldViewPr>
      <p:cViewPr>
        <p:scale>
          <a:sx n="69" d="100"/>
          <a:sy n="69" d="100"/>
        </p:scale>
        <p:origin x="-1386" y="3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671" Type="http://schemas.openxmlformats.org/officeDocument/2006/relationships/slide" Target="slides/slide670.xml"/><Relationship Id="rId769" Type="http://schemas.openxmlformats.org/officeDocument/2006/relationships/slide" Target="slides/slide768.xml"/><Relationship Id="rId976" Type="http://schemas.openxmlformats.org/officeDocument/2006/relationships/slide" Target="slides/slide975.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70" Type="http://schemas.openxmlformats.org/officeDocument/2006/relationships/slide" Target="slides/slide169.xml"/><Relationship Id="rId836" Type="http://schemas.openxmlformats.org/officeDocument/2006/relationships/slide" Target="slides/slide835.xml"/><Relationship Id="rId268" Type="http://schemas.openxmlformats.org/officeDocument/2006/relationships/slide" Target="slides/slide267.xml"/><Relationship Id="rId475" Type="http://schemas.openxmlformats.org/officeDocument/2006/relationships/slide" Target="slides/slide474.xml"/><Relationship Id="rId682" Type="http://schemas.openxmlformats.org/officeDocument/2006/relationships/slide" Target="slides/slide681.xml"/><Relationship Id="rId903" Type="http://schemas.openxmlformats.org/officeDocument/2006/relationships/slide" Target="slides/slide902.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987" Type="http://schemas.openxmlformats.org/officeDocument/2006/relationships/slide" Target="slides/slide986.xml"/><Relationship Id="rId181" Type="http://schemas.openxmlformats.org/officeDocument/2006/relationships/slide" Target="slides/slide180.xml"/><Relationship Id="rId402" Type="http://schemas.openxmlformats.org/officeDocument/2006/relationships/slide" Target="slides/slide401.xml"/><Relationship Id="rId847" Type="http://schemas.openxmlformats.org/officeDocument/2006/relationships/slide" Target="slides/slide846.xml"/><Relationship Id="rId279" Type="http://schemas.openxmlformats.org/officeDocument/2006/relationships/slide" Target="slides/slide278.xml"/><Relationship Id="rId486" Type="http://schemas.openxmlformats.org/officeDocument/2006/relationships/slide" Target="slides/slide485.xml"/><Relationship Id="rId693" Type="http://schemas.openxmlformats.org/officeDocument/2006/relationships/slide" Target="slides/slide692.xml"/><Relationship Id="rId707" Type="http://schemas.openxmlformats.org/officeDocument/2006/relationships/slide" Target="slides/slide706.xml"/><Relationship Id="rId914" Type="http://schemas.openxmlformats.org/officeDocument/2006/relationships/slide" Target="slides/slide913.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760" Type="http://schemas.openxmlformats.org/officeDocument/2006/relationships/slide" Target="slides/slide759.xml"/><Relationship Id="rId998" Type="http://schemas.openxmlformats.org/officeDocument/2006/relationships/slide" Target="slides/slide997.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858" Type="http://schemas.openxmlformats.org/officeDocument/2006/relationships/slide" Target="slides/slide857.xml"/><Relationship Id="rId497" Type="http://schemas.openxmlformats.org/officeDocument/2006/relationships/slide" Target="slides/slide496.xml"/><Relationship Id="rId620" Type="http://schemas.openxmlformats.org/officeDocument/2006/relationships/slide" Target="slides/slide619.xml"/><Relationship Id="rId718" Type="http://schemas.openxmlformats.org/officeDocument/2006/relationships/slide" Target="slides/slide717.xml"/><Relationship Id="rId925" Type="http://schemas.openxmlformats.org/officeDocument/2006/relationships/slide" Target="slides/slide924.xml"/><Relationship Id="rId357" Type="http://schemas.openxmlformats.org/officeDocument/2006/relationships/slide" Target="slides/slide356.xml"/><Relationship Id="rId54" Type="http://schemas.openxmlformats.org/officeDocument/2006/relationships/slide" Target="slides/slide53.xml"/><Relationship Id="rId217" Type="http://schemas.openxmlformats.org/officeDocument/2006/relationships/slide" Target="slides/slide216.xml"/><Relationship Id="rId564" Type="http://schemas.openxmlformats.org/officeDocument/2006/relationships/slide" Target="slides/slide563.xml"/><Relationship Id="rId771" Type="http://schemas.openxmlformats.org/officeDocument/2006/relationships/slide" Target="slides/slide770.xml"/><Relationship Id="rId869" Type="http://schemas.openxmlformats.org/officeDocument/2006/relationships/slide" Target="slides/slide868.xml"/><Relationship Id="rId424" Type="http://schemas.openxmlformats.org/officeDocument/2006/relationships/slide" Target="slides/slide423.xml"/><Relationship Id="rId631" Type="http://schemas.openxmlformats.org/officeDocument/2006/relationships/slide" Target="slides/slide630.xml"/><Relationship Id="rId729" Type="http://schemas.openxmlformats.org/officeDocument/2006/relationships/slide" Target="slides/slide728.xml"/><Relationship Id="rId270" Type="http://schemas.openxmlformats.org/officeDocument/2006/relationships/slide" Target="slides/slide269.xml"/><Relationship Id="rId936" Type="http://schemas.openxmlformats.org/officeDocument/2006/relationships/slide" Target="slides/slide93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782" Type="http://schemas.openxmlformats.org/officeDocument/2006/relationships/slide" Target="slides/slide781.xml"/><Relationship Id="rId228" Type="http://schemas.openxmlformats.org/officeDocument/2006/relationships/slide" Target="slides/slide227.xml"/><Relationship Id="rId435" Type="http://schemas.openxmlformats.org/officeDocument/2006/relationships/slide" Target="slides/slide434.xml"/><Relationship Id="rId642" Type="http://schemas.openxmlformats.org/officeDocument/2006/relationships/slide" Target="slides/slide641.xml"/><Relationship Id="rId281" Type="http://schemas.openxmlformats.org/officeDocument/2006/relationships/slide" Target="slides/slide280.xml"/><Relationship Id="rId502" Type="http://schemas.openxmlformats.org/officeDocument/2006/relationships/slide" Target="slides/slide501.xml"/><Relationship Id="rId947" Type="http://schemas.openxmlformats.org/officeDocument/2006/relationships/slide" Target="slides/slide946.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93" Type="http://schemas.openxmlformats.org/officeDocument/2006/relationships/slide" Target="slides/slide792.xml"/><Relationship Id="rId807" Type="http://schemas.openxmlformats.org/officeDocument/2006/relationships/slide" Target="slides/slide806.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653" Type="http://schemas.openxmlformats.org/officeDocument/2006/relationships/slide" Target="slides/slide652.xml"/><Relationship Id="rId292" Type="http://schemas.openxmlformats.org/officeDocument/2006/relationships/slide" Target="slides/slide291.xml"/><Relationship Id="rId306" Type="http://schemas.openxmlformats.org/officeDocument/2006/relationships/slide" Target="slides/slide305.xml"/><Relationship Id="rId860" Type="http://schemas.openxmlformats.org/officeDocument/2006/relationships/slide" Target="slides/slide859.xml"/><Relationship Id="rId958" Type="http://schemas.openxmlformats.org/officeDocument/2006/relationships/slide" Target="slides/slide957.xml"/><Relationship Id="rId87" Type="http://schemas.openxmlformats.org/officeDocument/2006/relationships/slide" Target="slides/slide86.xml"/><Relationship Id="rId513" Type="http://schemas.openxmlformats.org/officeDocument/2006/relationships/slide" Target="slides/slide512.xml"/><Relationship Id="rId597" Type="http://schemas.openxmlformats.org/officeDocument/2006/relationships/slide" Target="slides/slide596.xml"/><Relationship Id="rId720" Type="http://schemas.openxmlformats.org/officeDocument/2006/relationships/slide" Target="slides/slide719.xml"/><Relationship Id="rId818" Type="http://schemas.openxmlformats.org/officeDocument/2006/relationships/slide" Target="slides/slide817.xml"/><Relationship Id="rId152" Type="http://schemas.openxmlformats.org/officeDocument/2006/relationships/slide" Target="slides/slide151.xml"/><Relationship Id="rId457" Type="http://schemas.openxmlformats.org/officeDocument/2006/relationships/slide" Target="slides/slide456.xml"/><Relationship Id="rId1003" Type="http://schemas.openxmlformats.org/officeDocument/2006/relationships/slide" Target="slides/slide1002.xml"/><Relationship Id="rId664" Type="http://schemas.openxmlformats.org/officeDocument/2006/relationships/slide" Target="slides/slide663.xml"/><Relationship Id="rId871" Type="http://schemas.openxmlformats.org/officeDocument/2006/relationships/slide" Target="slides/slide870.xml"/><Relationship Id="rId969" Type="http://schemas.openxmlformats.org/officeDocument/2006/relationships/slide" Target="slides/slide968.xml"/><Relationship Id="rId14" Type="http://schemas.openxmlformats.org/officeDocument/2006/relationships/slide" Target="slides/slide13.xml"/><Relationship Id="rId317" Type="http://schemas.openxmlformats.org/officeDocument/2006/relationships/slide" Target="slides/slide316.xml"/><Relationship Id="rId524" Type="http://schemas.openxmlformats.org/officeDocument/2006/relationships/slide" Target="slides/slide523.xml"/><Relationship Id="rId731" Type="http://schemas.openxmlformats.org/officeDocument/2006/relationships/slide" Target="slides/slide730.xml"/><Relationship Id="rId98" Type="http://schemas.openxmlformats.org/officeDocument/2006/relationships/slide" Target="slides/slide97.xml"/><Relationship Id="rId163" Type="http://schemas.openxmlformats.org/officeDocument/2006/relationships/slide" Target="slides/slide162.xml"/><Relationship Id="rId370" Type="http://schemas.openxmlformats.org/officeDocument/2006/relationships/slide" Target="slides/slide369.xml"/><Relationship Id="rId829" Type="http://schemas.openxmlformats.org/officeDocument/2006/relationships/slide" Target="slides/slide828.xml"/><Relationship Id="rId1014" Type="http://schemas.openxmlformats.org/officeDocument/2006/relationships/viewProps" Target="viewProps.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882" Type="http://schemas.openxmlformats.org/officeDocument/2006/relationships/slide" Target="slides/slide881.xml"/><Relationship Id="rId25" Type="http://schemas.openxmlformats.org/officeDocument/2006/relationships/slide" Target="slides/slide24.xml"/><Relationship Id="rId328" Type="http://schemas.openxmlformats.org/officeDocument/2006/relationships/slide" Target="slides/slide327.xml"/><Relationship Id="rId535" Type="http://schemas.openxmlformats.org/officeDocument/2006/relationships/slide" Target="slides/slide534.xml"/><Relationship Id="rId742" Type="http://schemas.openxmlformats.org/officeDocument/2006/relationships/slide" Target="slides/slide741.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241" Type="http://schemas.openxmlformats.org/officeDocument/2006/relationships/slide" Target="slides/slide240.xml"/><Relationship Id="rId479" Type="http://schemas.openxmlformats.org/officeDocument/2006/relationships/slide" Target="slides/slide478.xml"/><Relationship Id="rId686" Type="http://schemas.openxmlformats.org/officeDocument/2006/relationships/slide" Target="slides/slide685.xml"/><Relationship Id="rId893" Type="http://schemas.openxmlformats.org/officeDocument/2006/relationships/slide" Target="slides/slide892.xml"/><Relationship Id="rId907" Type="http://schemas.openxmlformats.org/officeDocument/2006/relationships/slide" Target="slides/slide906.xml"/><Relationship Id="rId36" Type="http://schemas.openxmlformats.org/officeDocument/2006/relationships/slide" Target="slides/slide35.xml"/><Relationship Id="rId339" Type="http://schemas.openxmlformats.org/officeDocument/2006/relationships/slide" Target="slides/slide338.xml"/><Relationship Id="rId546" Type="http://schemas.openxmlformats.org/officeDocument/2006/relationships/slide" Target="slides/slide545.xml"/><Relationship Id="rId753" Type="http://schemas.openxmlformats.org/officeDocument/2006/relationships/slide" Target="slides/slide752.xml"/><Relationship Id="rId101" Type="http://schemas.openxmlformats.org/officeDocument/2006/relationships/slide" Target="slides/slide100.xml"/><Relationship Id="rId185" Type="http://schemas.openxmlformats.org/officeDocument/2006/relationships/slide" Target="slides/slide184.xml"/><Relationship Id="rId406" Type="http://schemas.openxmlformats.org/officeDocument/2006/relationships/slide" Target="slides/slide405.xml"/><Relationship Id="rId960" Type="http://schemas.openxmlformats.org/officeDocument/2006/relationships/slide" Target="slides/slide959.xml"/><Relationship Id="rId392" Type="http://schemas.openxmlformats.org/officeDocument/2006/relationships/slide" Target="slides/slide391.xml"/><Relationship Id="rId613" Type="http://schemas.openxmlformats.org/officeDocument/2006/relationships/slide" Target="slides/slide612.xml"/><Relationship Id="rId697" Type="http://schemas.openxmlformats.org/officeDocument/2006/relationships/slide" Target="slides/slide696.xml"/><Relationship Id="rId820" Type="http://schemas.openxmlformats.org/officeDocument/2006/relationships/slide" Target="slides/slide819.xml"/><Relationship Id="rId918" Type="http://schemas.openxmlformats.org/officeDocument/2006/relationships/slide" Target="slides/slide917.xml"/><Relationship Id="rId252" Type="http://schemas.openxmlformats.org/officeDocument/2006/relationships/slide" Target="slides/slide251.xml"/><Relationship Id="rId47" Type="http://schemas.openxmlformats.org/officeDocument/2006/relationships/slide" Target="slides/slide46.xml"/><Relationship Id="rId112" Type="http://schemas.openxmlformats.org/officeDocument/2006/relationships/slide" Target="slides/slide111.xml"/><Relationship Id="rId557" Type="http://schemas.openxmlformats.org/officeDocument/2006/relationships/slide" Target="slides/slide556.xml"/><Relationship Id="rId764" Type="http://schemas.openxmlformats.org/officeDocument/2006/relationships/slide" Target="slides/slide763.xml"/><Relationship Id="rId971" Type="http://schemas.openxmlformats.org/officeDocument/2006/relationships/slide" Target="slides/slide970.xml"/><Relationship Id="rId196" Type="http://schemas.openxmlformats.org/officeDocument/2006/relationships/slide" Target="slides/slide195.xml"/><Relationship Id="rId417" Type="http://schemas.openxmlformats.org/officeDocument/2006/relationships/slide" Target="slides/slide416.xml"/><Relationship Id="rId624" Type="http://schemas.openxmlformats.org/officeDocument/2006/relationships/slide" Target="slides/slide623.xml"/><Relationship Id="rId831" Type="http://schemas.openxmlformats.org/officeDocument/2006/relationships/slide" Target="slides/slide830.xml"/><Relationship Id="rId263" Type="http://schemas.openxmlformats.org/officeDocument/2006/relationships/slide" Target="slides/slide262.xml"/><Relationship Id="rId470" Type="http://schemas.openxmlformats.org/officeDocument/2006/relationships/slide" Target="slides/slide469.xml"/><Relationship Id="rId929" Type="http://schemas.openxmlformats.org/officeDocument/2006/relationships/slide" Target="slides/slide92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775" Type="http://schemas.openxmlformats.org/officeDocument/2006/relationships/slide" Target="slides/slide774.xml"/><Relationship Id="rId982" Type="http://schemas.openxmlformats.org/officeDocument/2006/relationships/slide" Target="slides/slide981.xml"/><Relationship Id="rId428" Type="http://schemas.openxmlformats.org/officeDocument/2006/relationships/slide" Target="slides/slide427.xml"/><Relationship Id="rId635" Type="http://schemas.openxmlformats.org/officeDocument/2006/relationships/slide" Target="slides/slide634.xml"/><Relationship Id="rId842" Type="http://schemas.openxmlformats.org/officeDocument/2006/relationships/slide" Target="slides/slide841.xml"/><Relationship Id="rId274" Type="http://schemas.openxmlformats.org/officeDocument/2006/relationships/slide" Target="slides/slide273.xml"/><Relationship Id="rId481" Type="http://schemas.openxmlformats.org/officeDocument/2006/relationships/slide" Target="slides/slide480.xml"/><Relationship Id="rId702" Type="http://schemas.openxmlformats.org/officeDocument/2006/relationships/slide" Target="slides/slide701.xml"/><Relationship Id="rId69" Type="http://schemas.openxmlformats.org/officeDocument/2006/relationships/slide" Target="slides/slide68.xml"/><Relationship Id="rId134" Type="http://schemas.openxmlformats.org/officeDocument/2006/relationships/slide" Target="slides/slide133.xml"/><Relationship Id="rId579" Type="http://schemas.openxmlformats.org/officeDocument/2006/relationships/slide" Target="slides/slide578.xml"/><Relationship Id="rId786" Type="http://schemas.openxmlformats.org/officeDocument/2006/relationships/slide" Target="slides/slide785.xml"/><Relationship Id="rId993" Type="http://schemas.openxmlformats.org/officeDocument/2006/relationships/slide" Target="slides/slide992.xml"/><Relationship Id="rId341" Type="http://schemas.openxmlformats.org/officeDocument/2006/relationships/slide" Target="slides/slide340.xml"/><Relationship Id="rId439" Type="http://schemas.openxmlformats.org/officeDocument/2006/relationships/slide" Target="slides/slide438.xml"/><Relationship Id="rId646" Type="http://schemas.openxmlformats.org/officeDocument/2006/relationships/slide" Target="slides/slide645.xml"/><Relationship Id="rId201" Type="http://schemas.openxmlformats.org/officeDocument/2006/relationships/slide" Target="slides/slide200.xml"/><Relationship Id="rId285" Type="http://schemas.openxmlformats.org/officeDocument/2006/relationships/slide" Target="slides/slide284.xml"/><Relationship Id="rId506" Type="http://schemas.openxmlformats.org/officeDocument/2006/relationships/slide" Target="slides/slide505.xml"/><Relationship Id="rId853" Type="http://schemas.openxmlformats.org/officeDocument/2006/relationships/slide" Target="slides/slide852.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492" Type="http://schemas.openxmlformats.org/officeDocument/2006/relationships/slide" Target="slides/slide491.xml"/><Relationship Id="rId548" Type="http://schemas.openxmlformats.org/officeDocument/2006/relationships/slide" Target="slides/slide547.xml"/><Relationship Id="rId713" Type="http://schemas.openxmlformats.org/officeDocument/2006/relationships/slide" Target="slides/slide712.xml"/><Relationship Id="rId755" Type="http://schemas.openxmlformats.org/officeDocument/2006/relationships/slide" Target="slides/slide754.xml"/><Relationship Id="rId797" Type="http://schemas.openxmlformats.org/officeDocument/2006/relationships/slide" Target="slides/slide796.xml"/><Relationship Id="rId920" Type="http://schemas.openxmlformats.org/officeDocument/2006/relationships/slide" Target="slides/slide919.xml"/><Relationship Id="rId962" Type="http://schemas.openxmlformats.org/officeDocument/2006/relationships/slide" Target="slides/slide961.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822" Type="http://schemas.openxmlformats.org/officeDocument/2006/relationships/slide" Target="slides/slide821.xml"/><Relationship Id="rId212" Type="http://schemas.openxmlformats.org/officeDocument/2006/relationships/slide" Target="slides/slide211.xml"/><Relationship Id="rId254" Type="http://schemas.openxmlformats.org/officeDocument/2006/relationships/slide" Target="slides/slide253.xml"/><Relationship Id="rId657" Type="http://schemas.openxmlformats.org/officeDocument/2006/relationships/slide" Target="slides/slide656.xml"/><Relationship Id="rId699" Type="http://schemas.openxmlformats.org/officeDocument/2006/relationships/slide" Target="slides/slide698.xml"/><Relationship Id="rId864" Type="http://schemas.openxmlformats.org/officeDocument/2006/relationships/slide" Target="slides/slide86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slide" Target="slides/slide460.xml"/><Relationship Id="rId517" Type="http://schemas.openxmlformats.org/officeDocument/2006/relationships/slide" Target="slides/slide516.xml"/><Relationship Id="rId559" Type="http://schemas.openxmlformats.org/officeDocument/2006/relationships/slide" Target="slides/slide558.xml"/><Relationship Id="rId724" Type="http://schemas.openxmlformats.org/officeDocument/2006/relationships/slide" Target="slides/slide723.xml"/><Relationship Id="rId766" Type="http://schemas.openxmlformats.org/officeDocument/2006/relationships/slide" Target="slides/slide765.xml"/><Relationship Id="rId931" Type="http://schemas.openxmlformats.org/officeDocument/2006/relationships/slide" Target="slides/slide930.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570" Type="http://schemas.openxmlformats.org/officeDocument/2006/relationships/slide" Target="slides/slide569.xml"/><Relationship Id="rId626" Type="http://schemas.openxmlformats.org/officeDocument/2006/relationships/slide" Target="slides/slide625.xml"/><Relationship Id="rId973" Type="http://schemas.openxmlformats.org/officeDocument/2006/relationships/slide" Target="slides/slide972.xml"/><Relationship Id="rId1007" Type="http://schemas.openxmlformats.org/officeDocument/2006/relationships/slide" Target="slides/slide1006.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833" Type="http://schemas.openxmlformats.org/officeDocument/2006/relationships/slide" Target="slides/slide832.xml"/><Relationship Id="rId875" Type="http://schemas.openxmlformats.org/officeDocument/2006/relationships/slide" Target="slides/slide874.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slide" Target="slides/slide471.xml"/><Relationship Id="rId528" Type="http://schemas.openxmlformats.org/officeDocument/2006/relationships/slide" Target="slides/slide527.xml"/><Relationship Id="rId735" Type="http://schemas.openxmlformats.org/officeDocument/2006/relationships/slide" Target="slides/slide734.xml"/><Relationship Id="rId900" Type="http://schemas.openxmlformats.org/officeDocument/2006/relationships/slide" Target="slides/slide899.xml"/><Relationship Id="rId942" Type="http://schemas.openxmlformats.org/officeDocument/2006/relationships/slide" Target="slides/slide941.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581" Type="http://schemas.openxmlformats.org/officeDocument/2006/relationships/slide" Target="slides/slide580.xml"/><Relationship Id="rId777" Type="http://schemas.openxmlformats.org/officeDocument/2006/relationships/slide" Target="slides/slide776.xml"/><Relationship Id="rId984" Type="http://schemas.openxmlformats.org/officeDocument/2006/relationships/slide" Target="slides/slide983.xml"/><Relationship Id="rId71" Type="http://schemas.openxmlformats.org/officeDocument/2006/relationships/slide" Target="slides/slide70.xml"/><Relationship Id="rId234" Type="http://schemas.openxmlformats.org/officeDocument/2006/relationships/slide" Target="slides/slide233.xml"/><Relationship Id="rId637" Type="http://schemas.openxmlformats.org/officeDocument/2006/relationships/slide" Target="slides/slide636.xml"/><Relationship Id="rId679" Type="http://schemas.openxmlformats.org/officeDocument/2006/relationships/slide" Target="slides/slide678.xml"/><Relationship Id="rId802" Type="http://schemas.openxmlformats.org/officeDocument/2006/relationships/slide" Target="slides/slide801.xml"/><Relationship Id="rId844" Type="http://schemas.openxmlformats.org/officeDocument/2006/relationships/slide" Target="slides/slide843.xml"/><Relationship Id="rId886" Type="http://schemas.openxmlformats.org/officeDocument/2006/relationships/slide" Target="slides/slide885.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83" Type="http://schemas.openxmlformats.org/officeDocument/2006/relationships/slide" Target="slides/slide482.xml"/><Relationship Id="rId539" Type="http://schemas.openxmlformats.org/officeDocument/2006/relationships/slide" Target="slides/slide538.xml"/><Relationship Id="rId690" Type="http://schemas.openxmlformats.org/officeDocument/2006/relationships/slide" Target="slides/slide689.xml"/><Relationship Id="rId704" Type="http://schemas.openxmlformats.org/officeDocument/2006/relationships/slide" Target="slides/slide703.xml"/><Relationship Id="rId746" Type="http://schemas.openxmlformats.org/officeDocument/2006/relationships/slide" Target="slides/slide745.xml"/><Relationship Id="rId911" Type="http://schemas.openxmlformats.org/officeDocument/2006/relationships/slide" Target="slides/slide910.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550" Type="http://schemas.openxmlformats.org/officeDocument/2006/relationships/slide" Target="slides/slide549.xml"/><Relationship Id="rId788" Type="http://schemas.openxmlformats.org/officeDocument/2006/relationships/slide" Target="slides/slide787.xml"/><Relationship Id="rId953" Type="http://schemas.openxmlformats.org/officeDocument/2006/relationships/slide" Target="slides/slide952.xml"/><Relationship Id="rId995" Type="http://schemas.openxmlformats.org/officeDocument/2006/relationships/slide" Target="slides/slide994.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648" Type="http://schemas.openxmlformats.org/officeDocument/2006/relationships/slide" Target="slides/slide647.xml"/><Relationship Id="rId813" Type="http://schemas.openxmlformats.org/officeDocument/2006/relationships/slide" Target="slides/slide812.xml"/><Relationship Id="rId855" Type="http://schemas.openxmlformats.org/officeDocument/2006/relationships/slide" Target="slides/slide854.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slide" Target="slides/slide507.xml"/><Relationship Id="rId715" Type="http://schemas.openxmlformats.org/officeDocument/2006/relationships/slide" Target="slides/slide714.xml"/><Relationship Id="rId897" Type="http://schemas.openxmlformats.org/officeDocument/2006/relationships/slide" Target="slides/slide896.xml"/><Relationship Id="rId922" Type="http://schemas.openxmlformats.org/officeDocument/2006/relationships/slide" Target="slides/slide921.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757" Type="http://schemas.openxmlformats.org/officeDocument/2006/relationships/slide" Target="slides/slide756.xml"/><Relationship Id="rId799" Type="http://schemas.openxmlformats.org/officeDocument/2006/relationships/slide" Target="slides/slide798.xml"/><Relationship Id="rId964" Type="http://schemas.openxmlformats.org/officeDocument/2006/relationships/slide" Target="slides/slide963.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561" Type="http://schemas.openxmlformats.org/officeDocument/2006/relationships/slide" Target="slides/slide560.xml"/><Relationship Id="rId617" Type="http://schemas.openxmlformats.org/officeDocument/2006/relationships/slide" Target="slides/slide616.xml"/><Relationship Id="rId659" Type="http://schemas.openxmlformats.org/officeDocument/2006/relationships/slide" Target="slides/slide658.xml"/><Relationship Id="rId824" Type="http://schemas.openxmlformats.org/officeDocument/2006/relationships/slide" Target="slides/slide823.xml"/><Relationship Id="rId866" Type="http://schemas.openxmlformats.org/officeDocument/2006/relationships/slide" Target="slides/slide865.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519" Type="http://schemas.openxmlformats.org/officeDocument/2006/relationships/slide" Target="slides/slide518.xml"/><Relationship Id="rId670" Type="http://schemas.openxmlformats.org/officeDocument/2006/relationships/slide" Target="slides/slide669.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530" Type="http://schemas.openxmlformats.org/officeDocument/2006/relationships/slide" Target="slides/slide529.xml"/><Relationship Id="rId726" Type="http://schemas.openxmlformats.org/officeDocument/2006/relationships/slide" Target="slides/slide725.xml"/><Relationship Id="rId768" Type="http://schemas.openxmlformats.org/officeDocument/2006/relationships/slide" Target="slides/slide767.xml"/><Relationship Id="rId933" Type="http://schemas.openxmlformats.org/officeDocument/2006/relationships/slide" Target="slides/slide932.xml"/><Relationship Id="rId975" Type="http://schemas.openxmlformats.org/officeDocument/2006/relationships/slide" Target="slides/slide974.xml"/><Relationship Id="rId1009" Type="http://schemas.openxmlformats.org/officeDocument/2006/relationships/slide" Target="slides/slide1008.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628" Type="http://schemas.openxmlformats.org/officeDocument/2006/relationships/slide" Target="slides/slide627.xml"/><Relationship Id="rId835" Type="http://schemas.openxmlformats.org/officeDocument/2006/relationships/slide" Target="slides/slide834.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877" Type="http://schemas.openxmlformats.org/officeDocument/2006/relationships/slide" Target="slides/slide876.xml"/><Relationship Id="rId127" Type="http://schemas.openxmlformats.org/officeDocument/2006/relationships/slide" Target="slides/slide126.xml"/><Relationship Id="rId681" Type="http://schemas.openxmlformats.org/officeDocument/2006/relationships/slide" Target="slides/slide680.xml"/><Relationship Id="rId737" Type="http://schemas.openxmlformats.org/officeDocument/2006/relationships/slide" Target="slides/slide736.xml"/><Relationship Id="rId779" Type="http://schemas.openxmlformats.org/officeDocument/2006/relationships/slide" Target="slides/slide778.xml"/><Relationship Id="rId902" Type="http://schemas.openxmlformats.org/officeDocument/2006/relationships/slide" Target="slides/slide901.xml"/><Relationship Id="rId944" Type="http://schemas.openxmlformats.org/officeDocument/2006/relationships/slide" Target="slides/slide943.xml"/><Relationship Id="rId986" Type="http://schemas.openxmlformats.org/officeDocument/2006/relationships/slide" Target="slides/slide985.xml"/><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541" Type="http://schemas.openxmlformats.org/officeDocument/2006/relationships/slide" Target="slides/slide540.xml"/><Relationship Id="rId583" Type="http://schemas.openxmlformats.org/officeDocument/2006/relationships/slide" Target="slides/slide582.xml"/><Relationship Id="rId639" Type="http://schemas.openxmlformats.org/officeDocument/2006/relationships/slide" Target="slides/slide638.xml"/><Relationship Id="rId790" Type="http://schemas.openxmlformats.org/officeDocument/2006/relationships/slide" Target="slides/slide789.xml"/><Relationship Id="rId804" Type="http://schemas.openxmlformats.org/officeDocument/2006/relationships/slide" Target="slides/slide803.xml"/><Relationship Id="rId4" Type="http://schemas.openxmlformats.org/officeDocument/2006/relationships/slide" Target="slides/slide3.xml"/><Relationship Id="rId180" Type="http://schemas.openxmlformats.org/officeDocument/2006/relationships/slide" Target="slides/slide179.xml"/><Relationship Id="rId236" Type="http://schemas.openxmlformats.org/officeDocument/2006/relationships/slide" Target="slides/slide235.xml"/><Relationship Id="rId278" Type="http://schemas.openxmlformats.org/officeDocument/2006/relationships/slide" Target="slides/slide277.xml"/><Relationship Id="rId401" Type="http://schemas.openxmlformats.org/officeDocument/2006/relationships/slide" Target="slides/slide400.xml"/><Relationship Id="rId443" Type="http://schemas.openxmlformats.org/officeDocument/2006/relationships/slide" Target="slides/slide442.xml"/><Relationship Id="rId650" Type="http://schemas.openxmlformats.org/officeDocument/2006/relationships/slide" Target="slides/slide649.xml"/><Relationship Id="rId846" Type="http://schemas.openxmlformats.org/officeDocument/2006/relationships/slide" Target="slides/slide845.xml"/><Relationship Id="rId888" Type="http://schemas.openxmlformats.org/officeDocument/2006/relationships/slide" Target="slides/slide887.xml"/><Relationship Id="rId303" Type="http://schemas.openxmlformats.org/officeDocument/2006/relationships/slide" Target="slides/slide302.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slide" Target="slides/slide705.xml"/><Relationship Id="rId748" Type="http://schemas.openxmlformats.org/officeDocument/2006/relationships/slide" Target="slides/slide747.xml"/><Relationship Id="rId913" Type="http://schemas.openxmlformats.org/officeDocument/2006/relationships/slide" Target="slides/slide912.xml"/><Relationship Id="rId955" Type="http://schemas.openxmlformats.org/officeDocument/2006/relationships/slide" Target="slides/slide95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slide" Target="slides/slide551.xml"/><Relationship Id="rId594" Type="http://schemas.openxmlformats.org/officeDocument/2006/relationships/slide" Target="slides/slide593.xml"/><Relationship Id="rId608" Type="http://schemas.openxmlformats.org/officeDocument/2006/relationships/slide" Target="slides/slide607.xml"/><Relationship Id="rId815" Type="http://schemas.openxmlformats.org/officeDocument/2006/relationships/slide" Target="slides/slide814.xml"/><Relationship Id="rId997" Type="http://schemas.openxmlformats.org/officeDocument/2006/relationships/slide" Target="slides/slide99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857" Type="http://schemas.openxmlformats.org/officeDocument/2006/relationships/slide" Target="slides/slide856.xml"/><Relationship Id="rId899" Type="http://schemas.openxmlformats.org/officeDocument/2006/relationships/slide" Target="slides/slide898.xml"/><Relationship Id="rId1000" Type="http://schemas.openxmlformats.org/officeDocument/2006/relationships/slide" Target="slides/slide999.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661" Type="http://schemas.openxmlformats.org/officeDocument/2006/relationships/slide" Target="slides/slide660.xml"/><Relationship Id="rId717" Type="http://schemas.openxmlformats.org/officeDocument/2006/relationships/slide" Target="slides/slide716.xml"/><Relationship Id="rId759" Type="http://schemas.openxmlformats.org/officeDocument/2006/relationships/slide" Target="slides/slide758.xml"/><Relationship Id="rId924" Type="http://schemas.openxmlformats.org/officeDocument/2006/relationships/slide" Target="slides/slide923.xml"/><Relationship Id="rId966" Type="http://schemas.openxmlformats.org/officeDocument/2006/relationships/slide" Target="slides/slide96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563" Type="http://schemas.openxmlformats.org/officeDocument/2006/relationships/slide" Target="slides/slide562.xml"/><Relationship Id="rId619" Type="http://schemas.openxmlformats.org/officeDocument/2006/relationships/slide" Target="slides/slide618.xml"/><Relationship Id="rId770" Type="http://schemas.openxmlformats.org/officeDocument/2006/relationships/slide" Target="slides/slide769.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826" Type="http://schemas.openxmlformats.org/officeDocument/2006/relationships/slide" Target="slides/slide825.xml"/><Relationship Id="rId868" Type="http://schemas.openxmlformats.org/officeDocument/2006/relationships/slide" Target="slides/slide867.xml"/><Relationship Id="rId1011" Type="http://schemas.openxmlformats.org/officeDocument/2006/relationships/slide" Target="slides/slide1010.xml"/><Relationship Id="rId258" Type="http://schemas.openxmlformats.org/officeDocument/2006/relationships/slide" Target="slides/slide257.xml"/><Relationship Id="rId465" Type="http://schemas.openxmlformats.org/officeDocument/2006/relationships/slide" Target="slides/slide464.xml"/><Relationship Id="rId630" Type="http://schemas.openxmlformats.org/officeDocument/2006/relationships/slide" Target="slides/slide629.xml"/><Relationship Id="rId672" Type="http://schemas.openxmlformats.org/officeDocument/2006/relationships/slide" Target="slides/slide671.xml"/><Relationship Id="rId728" Type="http://schemas.openxmlformats.org/officeDocument/2006/relationships/slide" Target="slides/slide727.xml"/><Relationship Id="rId935" Type="http://schemas.openxmlformats.org/officeDocument/2006/relationships/slide" Target="slides/slide93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574" Type="http://schemas.openxmlformats.org/officeDocument/2006/relationships/slide" Target="slides/slide573.xml"/><Relationship Id="rId977" Type="http://schemas.openxmlformats.org/officeDocument/2006/relationships/slide" Target="slides/slide976.xml"/><Relationship Id="rId171" Type="http://schemas.openxmlformats.org/officeDocument/2006/relationships/slide" Target="slides/slide170.xml"/><Relationship Id="rId227" Type="http://schemas.openxmlformats.org/officeDocument/2006/relationships/slide" Target="slides/slide226.xml"/><Relationship Id="rId781" Type="http://schemas.openxmlformats.org/officeDocument/2006/relationships/slide" Target="slides/slide780.xml"/><Relationship Id="rId837" Type="http://schemas.openxmlformats.org/officeDocument/2006/relationships/slide" Target="slides/slide836.xml"/><Relationship Id="rId879" Type="http://schemas.openxmlformats.org/officeDocument/2006/relationships/slide" Target="slides/slide878.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641" Type="http://schemas.openxmlformats.org/officeDocument/2006/relationships/slide" Target="slides/slide640.xml"/><Relationship Id="rId683" Type="http://schemas.openxmlformats.org/officeDocument/2006/relationships/slide" Target="slides/slide682.xml"/><Relationship Id="rId739" Type="http://schemas.openxmlformats.org/officeDocument/2006/relationships/slide" Target="slides/slide738.xml"/><Relationship Id="rId890" Type="http://schemas.openxmlformats.org/officeDocument/2006/relationships/slide" Target="slides/slide889.xml"/><Relationship Id="rId904" Type="http://schemas.openxmlformats.org/officeDocument/2006/relationships/slide" Target="slides/slide903.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946" Type="http://schemas.openxmlformats.org/officeDocument/2006/relationships/slide" Target="slides/slide945.xml"/><Relationship Id="rId988" Type="http://schemas.openxmlformats.org/officeDocument/2006/relationships/slide" Target="slides/slide987.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585" Type="http://schemas.openxmlformats.org/officeDocument/2006/relationships/slide" Target="slides/slide584.xml"/><Relationship Id="rId750" Type="http://schemas.openxmlformats.org/officeDocument/2006/relationships/slide" Target="slides/slide749.xml"/><Relationship Id="rId792" Type="http://schemas.openxmlformats.org/officeDocument/2006/relationships/slide" Target="slides/slide791.xml"/><Relationship Id="rId806" Type="http://schemas.openxmlformats.org/officeDocument/2006/relationships/slide" Target="slides/slide805.xml"/><Relationship Id="rId848" Type="http://schemas.openxmlformats.org/officeDocument/2006/relationships/slide" Target="slides/slide847.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610" Type="http://schemas.openxmlformats.org/officeDocument/2006/relationships/slide" Target="slides/slide609.xml"/><Relationship Id="rId652" Type="http://schemas.openxmlformats.org/officeDocument/2006/relationships/slide" Target="slides/slide651.xml"/><Relationship Id="rId694" Type="http://schemas.openxmlformats.org/officeDocument/2006/relationships/slide" Target="slides/slide693.xml"/><Relationship Id="rId708" Type="http://schemas.openxmlformats.org/officeDocument/2006/relationships/slide" Target="slides/slide707.xml"/><Relationship Id="rId915" Type="http://schemas.openxmlformats.org/officeDocument/2006/relationships/slide" Target="slides/slide914.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957" Type="http://schemas.openxmlformats.org/officeDocument/2006/relationships/slide" Target="slides/slide956.xml"/><Relationship Id="rId999" Type="http://schemas.openxmlformats.org/officeDocument/2006/relationships/slide" Target="slides/slide998.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slide" Target="slides/slide553.xml"/><Relationship Id="rId596" Type="http://schemas.openxmlformats.org/officeDocument/2006/relationships/slide" Target="slides/slide595.xml"/><Relationship Id="rId761" Type="http://schemas.openxmlformats.org/officeDocument/2006/relationships/slide" Target="slides/slide760.xml"/><Relationship Id="rId817" Type="http://schemas.openxmlformats.org/officeDocument/2006/relationships/slide" Target="slides/slide816.xml"/><Relationship Id="rId859" Type="http://schemas.openxmlformats.org/officeDocument/2006/relationships/slide" Target="slides/slide858.xml"/><Relationship Id="rId1002" Type="http://schemas.openxmlformats.org/officeDocument/2006/relationships/slide" Target="slides/slide1001.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621" Type="http://schemas.openxmlformats.org/officeDocument/2006/relationships/slide" Target="slides/slide620.xml"/><Relationship Id="rId663" Type="http://schemas.openxmlformats.org/officeDocument/2006/relationships/slide" Target="slides/slide662.xml"/><Relationship Id="rId870" Type="http://schemas.openxmlformats.org/officeDocument/2006/relationships/slide" Target="slides/slide869.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719" Type="http://schemas.openxmlformats.org/officeDocument/2006/relationships/slide" Target="slides/slide718.xml"/><Relationship Id="rId926" Type="http://schemas.openxmlformats.org/officeDocument/2006/relationships/slide" Target="slides/slide925.xml"/><Relationship Id="rId968" Type="http://schemas.openxmlformats.org/officeDocument/2006/relationships/slide" Target="slides/slide967.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730" Type="http://schemas.openxmlformats.org/officeDocument/2006/relationships/slide" Target="slides/slide729.xml"/><Relationship Id="rId772" Type="http://schemas.openxmlformats.org/officeDocument/2006/relationships/slide" Target="slides/slide771.xml"/><Relationship Id="rId828" Type="http://schemas.openxmlformats.org/officeDocument/2006/relationships/slide" Target="slides/slide827.xml"/><Relationship Id="rId1013" Type="http://schemas.openxmlformats.org/officeDocument/2006/relationships/presProps" Target="presProps.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632" Type="http://schemas.openxmlformats.org/officeDocument/2006/relationships/slide" Target="slides/slide631.xml"/><Relationship Id="rId271" Type="http://schemas.openxmlformats.org/officeDocument/2006/relationships/slide" Target="slides/slide270.xml"/><Relationship Id="rId674" Type="http://schemas.openxmlformats.org/officeDocument/2006/relationships/slide" Target="slides/slide673.xml"/><Relationship Id="rId881" Type="http://schemas.openxmlformats.org/officeDocument/2006/relationships/slide" Target="slides/slide880.xml"/><Relationship Id="rId937" Type="http://schemas.openxmlformats.org/officeDocument/2006/relationships/slide" Target="slides/slide936.xml"/><Relationship Id="rId979" Type="http://schemas.openxmlformats.org/officeDocument/2006/relationships/slide" Target="slides/slide978.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576" Type="http://schemas.openxmlformats.org/officeDocument/2006/relationships/slide" Target="slides/slide575.xml"/><Relationship Id="rId741" Type="http://schemas.openxmlformats.org/officeDocument/2006/relationships/slide" Target="slides/slide740.xml"/><Relationship Id="rId783" Type="http://schemas.openxmlformats.org/officeDocument/2006/relationships/slide" Target="slides/slide782.xml"/><Relationship Id="rId839" Type="http://schemas.openxmlformats.org/officeDocument/2006/relationships/slide" Target="slides/slide838.xml"/><Relationship Id="rId990" Type="http://schemas.openxmlformats.org/officeDocument/2006/relationships/slide" Target="slides/slide989.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601" Type="http://schemas.openxmlformats.org/officeDocument/2006/relationships/slide" Target="slides/slide600.xml"/><Relationship Id="rId643" Type="http://schemas.openxmlformats.org/officeDocument/2006/relationships/slide" Target="slides/slide642.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850" Type="http://schemas.openxmlformats.org/officeDocument/2006/relationships/slide" Target="slides/slide849.xml"/><Relationship Id="rId892" Type="http://schemas.openxmlformats.org/officeDocument/2006/relationships/slide" Target="slides/slide891.xml"/><Relationship Id="rId906" Type="http://schemas.openxmlformats.org/officeDocument/2006/relationships/slide" Target="slides/slide905.xml"/><Relationship Id="rId948" Type="http://schemas.openxmlformats.org/officeDocument/2006/relationships/slide" Target="slides/slide94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587" Type="http://schemas.openxmlformats.org/officeDocument/2006/relationships/slide" Target="slides/slide586.xml"/><Relationship Id="rId710" Type="http://schemas.openxmlformats.org/officeDocument/2006/relationships/slide" Target="slides/slide709.xml"/><Relationship Id="rId752" Type="http://schemas.openxmlformats.org/officeDocument/2006/relationships/slide" Target="slides/slide751.xml"/><Relationship Id="rId808" Type="http://schemas.openxmlformats.org/officeDocument/2006/relationships/slide" Target="slides/slide80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612" Type="http://schemas.openxmlformats.org/officeDocument/2006/relationships/slide" Target="slides/slide611.xml"/><Relationship Id="rId794" Type="http://schemas.openxmlformats.org/officeDocument/2006/relationships/slide" Target="slides/slide793.xml"/><Relationship Id="rId251" Type="http://schemas.openxmlformats.org/officeDocument/2006/relationships/slide" Target="slides/slide250.xml"/><Relationship Id="rId489" Type="http://schemas.openxmlformats.org/officeDocument/2006/relationships/slide" Target="slides/slide488.xml"/><Relationship Id="rId654" Type="http://schemas.openxmlformats.org/officeDocument/2006/relationships/slide" Target="slides/slide653.xml"/><Relationship Id="rId696" Type="http://schemas.openxmlformats.org/officeDocument/2006/relationships/slide" Target="slides/slide695.xml"/><Relationship Id="rId861" Type="http://schemas.openxmlformats.org/officeDocument/2006/relationships/slide" Target="slides/slide860.xml"/><Relationship Id="rId917" Type="http://schemas.openxmlformats.org/officeDocument/2006/relationships/slide" Target="slides/slide916.xml"/><Relationship Id="rId959" Type="http://schemas.openxmlformats.org/officeDocument/2006/relationships/slide" Target="slides/slide95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slide" Target="slides/slide555.xml"/><Relationship Id="rId721" Type="http://schemas.openxmlformats.org/officeDocument/2006/relationships/slide" Target="slides/slide720.xml"/><Relationship Id="rId763" Type="http://schemas.openxmlformats.org/officeDocument/2006/relationships/slide" Target="slides/slide762.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598" Type="http://schemas.openxmlformats.org/officeDocument/2006/relationships/slide" Target="slides/slide597.xml"/><Relationship Id="rId819" Type="http://schemas.openxmlformats.org/officeDocument/2006/relationships/slide" Target="slides/slide818.xml"/><Relationship Id="rId970" Type="http://schemas.openxmlformats.org/officeDocument/2006/relationships/slide" Target="slides/slide969.xml"/><Relationship Id="rId1004" Type="http://schemas.openxmlformats.org/officeDocument/2006/relationships/slide" Target="slides/slide1003.xml"/><Relationship Id="rId220" Type="http://schemas.openxmlformats.org/officeDocument/2006/relationships/slide" Target="slides/slide219.xml"/><Relationship Id="rId458" Type="http://schemas.openxmlformats.org/officeDocument/2006/relationships/slide" Target="slides/slide457.xml"/><Relationship Id="rId623" Type="http://schemas.openxmlformats.org/officeDocument/2006/relationships/slide" Target="slides/slide622.xml"/><Relationship Id="rId665" Type="http://schemas.openxmlformats.org/officeDocument/2006/relationships/slide" Target="slides/slide664.xml"/><Relationship Id="rId830" Type="http://schemas.openxmlformats.org/officeDocument/2006/relationships/slide" Target="slides/slide829.xml"/><Relationship Id="rId872" Type="http://schemas.openxmlformats.org/officeDocument/2006/relationships/slide" Target="slides/slide871.xml"/><Relationship Id="rId928" Type="http://schemas.openxmlformats.org/officeDocument/2006/relationships/slide" Target="slides/slide927.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567" Type="http://schemas.openxmlformats.org/officeDocument/2006/relationships/slide" Target="slides/slide566.xml"/><Relationship Id="rId732" Type="http://schemas.openxmlformats.org/officeDocument/2006/relationships/slide" Target="slides/slide731.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774" Type="http://schemas.openxmlformats.org/officeDocument/2006/relationships/slide" Target="slides/slide773.xml"/><Relationship Id="rId981" Type="http://schemas.openxmlformats.org/officeDocument/2006/relationships/slide" Target="slides/slide980.xml"/><Relationship Id="rId1015" Type="http://schemas.openxmlformats.org/officeDocument/2006/relationships/theme" Target="theme/theme1.xml"/><Relationship Id="rId427" Type="http://schemas.openxmlformats.org/officeDocument/2006/relationships/slide" Target="slides/slide426.xml"/><Relationship Id="rId469" Type="http://schemas.openxmlformats.org/officeDocument/2006/relationships/slide" Target="slides/slide468.xml"/><Relationship Id="rId634" Type="http://schemas.openxmlformats.org/officeDocument/2006/relationships/slide" Target="slides/slide633.xml"/><Relationship Id="rId676" Type="http://schemas.openxmlformats.org/officeDocument/2006/relationships/slide" Target="slides/slide675.xml"/><Relationship Id="rId841" Type="http://schemas.openxmlformats.org/officeDocument/2006/relationships/slide" Target="slides/slide840.xml"/><Relationship Id="rId883" Type="http://schemas.openxmlformats.org/officeDocument/2006/relationships/slide" Target="slides/slide882.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701" Type="http://schemas.openxmlformats.org/officeDocument/2006/relationships/slide" Target="slides/slide700.xml"/><Relationship Id="rId939" Type="http://schemas.openxmlformats.org/officeDocument/2006/relationships/slide" Target="slides/slide93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578" Type="http://schemas.openxmlformats.org/officeDocument/2006/relationships/slide" Target="slides/slide577.xml"/><Relationship Id="rId743" Type="http://schemas.openxmlformats.org/officeDocument/2006/relationships/slide" Target="slides/slide742.xml"/><Relationship Id="rId785" Type="http://schemas.openxmlformats.org/officeDocument/2006/relationships/slide" Target="slides/slide784.xml"/><Relationship Id="rId950" Type="http://schemas.openxmlformats.org/officeDocument/2006/relationships/slide" Target="slides/slide949.xml"/><Relationship Id="rId992" Type="http://schemas.openxmlformats.org/officeDocument/2006/relationships/slide" Target="slides/slide991.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603" Type="http://schemas.openxmlformats.org/officeDocument/2006/relationships/slide" Target="slides/slide602.xml"/><Relationship Id="rId645" Type="http://schemas.openxmlformats.org/officeDocument/2006/relationships/slide" Target="slides/slide644.xml"/><Relationship Id="rId687" Type="http://schemas.openxmlformats.org/officeDocument/2006/relationships/slide" Target="slides/slide686.xml"/><Relationship Id="rId810" Type="http://schemas.openxmlformats.org/officeDocument/2006/relationships/slide" Target="slides/slide809.xml"/><Relationship Id="rId852" Type="http://schemas.openxmlformats.org/officeDocument/2006/relationships/slide" Target="slides/slide851.xml"/><Relationship Id="rId908" Type="http://schemas.openxmlformats.org/officeDocument/2006/relationships/slide" Target="slides/slide907.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openxmlformats.org/officeDocument/2006/relationships/slide" Target="slides/slide711.xml"/><Relationship Id="rId894" Type="http://schemas.openxmlformats.org/officeDocument/2006/relationships/slide" Target="slides/slide89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slide" Target="slides/slide546.xml"/><Relationship Id="rId589" Type="http://schemas.openxmlformats.org/officeDocument/2006/relationships/slide" Target="slides/slide588.xml"/><Relationship Id="rId754" Type="http://schemas.openxmlformats.org/officeDocument/2006/relationships/slide" Target="slides/slide753.xml"/><Relationship Id="rId796" Type="http://schemas.openxmlformats.org/officeDocument/2006/relationships/slide" Target="slides/slide795.xml"/><Relationship Id="rId961" Type="http://schemas.openxmlformats.org/officeDocument/2006/relationships/slide" Target="slides/slide960.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614" Type="http://schemas.openxmlformats.org/officeDocument/2006/relationships/slide" Target="slides/slide613.xml"/><Relationship Id="rId656" Type="http://schemas.openxmlformats.org/officeDocument/2006/relationships/slide" Target="slides/slide655.xml"/><Relationship Id="rId821" Type="http://schemas.openxmlformats.org/officeDocument/2006/relationships/slide" Target="slides/slide820.xml"/><Relationship Id="rId863" Type="http://schemas.openxmlformats.org/officeDocument/2006/relationships/slide" Target="slides/slide862.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698" Type="http://schemas.openxmlformats.org/officeDocument/2006/relationships/slide" Target="slides/slide697.xml"/><Relationship Id="rId919" Type="http://schemas.openxmlformats.org/officeDocument/2006/relationships/slide" Target="slides/slide918.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723" Type="http://schemas.openxmlformats.org/officeDocument/2006/relationships/slide" Target="slides/slide722.xml"/><Relationship Id="rId765" Type="http://schemas.openxmlformats.org/officeDocument/2006/relationships/slide" Target="slides/slide764.xml"/><Relationship Id="rId930" Type="http://schemas.openxmlformats.org/officeDocument/2006/relationships/slide" Target="slides/slide929.xml"/><Relationship Id="rId972" Type="http://schemas.openxmlformats.org/officeDocument/2006/relationships/slide" Target="slides/slide971.xml"/><Relationship Id="rId1006" Type="http://schemas.openxmlformats.org/officeDocument/2006/relationships/slide" Target="slides/slide1005.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625" Type="http://schemas.openxmlformats.org/officeDocument/2006/relationships/slide" Target="slides/slide624.xml"/><Relationship Id="rId832" Type="http://schemas.openxmlformats.org/officeDocument/2006/relationships/slide" Target="slides/slide831.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667" Type="http://schemas.openxmlformats.org/officeDocument/2006/relationships/slide" Target="slides/slide666.xml"/><Relationship Id="rId874" Type="http://schemas.openxmlformats.org/officeDocument/2006/relationships/slide" Target="slides/slide873.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569" Type="http://schemas.openxmlformats.org/officeDocument/2006/relationships/slide" Target="slides/slide568.xml"/><Relationship Id="rId734" Type="http://schemas.openxmlformats.org/officeDocument/2006/relationships/slide" Target="slides/slide733.xml"/><Relationship Id="rId776" Type="http://schemas.openxmlformats.org/officeDocument/2006/relationships/slide" Target="slides/slide775.xml"/><Relationship Id="rId941" Type="http://schemas.openxmlformats.org/officeDocument/2006/relationships/slide" Target="slides/slide940.xml"/><Relationship Id="rId983" Type="http://schemas.openxmlformats.org/officeDocument/2006/relationships/slide" Target="slides/slide982.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580" Type="http://schemas.openxmlformats.org/officeDocument/2006/relationships/slide" Target="slides/slide579.xml"/><Relationship Id="rId636" Type="http://schemas.openxmlformats.org/officeDocument/2006/relationships/slide" Target="slides/slide635.xml"/><Relationship Id="rId801" Type="http://schemas.openxmlformats.org/officeDocument/2006/relationships/slide" Target="slides/slide800.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843" Type="http://schemas.openxmlformats.org/officeDocument/2006/relationships/slide" Target="slides/slide842.xml"/><Relationship Id="rId885" Type="http://schemas.openxmlformats.org/officeDocument/2006/relationships/slide" Target="slides/slide884.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703" Type="http://schemas.openxmlformats.org/officeDocument/2006/relationships/slide" Target="slides/slide702.xml"/><Relationship Id="rId745" Type="http://schemas.openxmlformats.org/officeDocument/2006/relationships/slide" Target="slides/slide744.xml"/><Relationship Id="rId910" Type="http://schemas.openxmlformats.org/officeDocument/2006/relationships/slide" Target="slides/slide909.xml"/><Relationship Id="rId952" Type="http://schemas.openxmlformats.org/officeDocument/2006/relationships/slide" Target="slides/slide951.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787" Type="http://schemas.openxmlformats.org/officeDocument/2006/relationships/slide" Target="slides/slide786.xml"/><Relationship Id="rId812" Type="http://schemas.openxmlformats.org/officeDocument/2006/relationships/slide" Target="slides/slide811.xml"/><Relationship Id="rId994" Type="http://schemas.openxmlformats.org/officeDocument/2006/relationships/slide" Target="slides/slide993.xml"/><Relationship Id="rId202" Type="http://schemas.openxmlformats.org/officeDocument/2006/relationships/slide" Target="slides/slide201.xml"/><Relationship Id="rId244" Type="http://schemas.openxmlformats.org/officeDocument/2006/relationships/slide" Target="slides/slide243.xml"/><Relationship Id="rId647" Type="http://schemas.openxmlformats.org/officeDocument/2006/relationships/slide" Target="slides/slide646.xml"/><Relationship Id="rId689" Type="http://schemas.openxmlformats.org/officeDocument/2006/relationships/slide" Target="slides/slide688.xml"/><Relationship Id="rId854" Type="http://schemas.openxmlformats.org/officeDocument/2006/relationships/slide" Target="slides/slide853.xml"/><Relationship Id="rId896" Type="http://schemas.openxmlformats.org/officeDocument/2006/relationships/slide" Target="slides/slide895.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714" Type="http://schemas.openxmlformats.org/officeDocument/2006/relationships/slide" Target="slides/slide713.xml"/><Relationship Id="rId756" Type="http://schemas.openxmlformats.org/officeDocument/2006/relationships/slide" Target="slides/slide755.xml"/><Relationship Id="rId921" Type="http://schemas.openxmlformats.org/officeDocument/2006/relationships/slide" Target="slides/slide920.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798" Type="http://schemas.openxmlformats.org/officeDocument/2006/relationships/slide" Target="slides/slide797.xml"/><Relationship Id="rId963" Type="http://schemas.openxmlformats.org/officeDocument/2006/relationships/slide" Target="slides/slide962.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616" Type="http://schemas.openxmlformats.org/officeDocument/2006/relationships/slide" Target="slides/slide615.xml"/><Relationship Id="rId658" Type="http://schemas.openxmlformats.org/officeDocument/2006/relationships/slide" Target="slides/slide657.xml"/><Relationship Id="rId823" Type="http://schemas.openxmlformats.org/officeDocument/2006/relationships/slide" Target="slides/slide822.xml"/><Relationship Id="rId865" Type="http://schemas.openxmlformats.org/officeDocument/2006/relationships/slide" Target="slides/slide864.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725" Type="http://schemas.openxmlformats.org/officeDocument/2006/relationships/slide" Target="slides/slide724.xml"/><Relationship Id="rId932" Type="http://schemas.openxmlformats.org/officeDocument/2006/relationships/slide" Target="slides/slide931.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767" Type="http://schemas.openxmlformats.org/officeDocument/2006/relationships/slide" Target="slides/slide766.xml"/><Relationship Id="rId974" Type="http://schemas.openxmlformats.org/officeDocument/2006/relationships/slide" Target="slides/slide973.xml"/><Relationship Id="rId1008" Type="http://schemas.openxmlformats.org/officeDocument/2006/relationships/slide" Target="slides/slide1007.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627" Type="http://schemas.openxmlformats.org/officeDocument/2006/relationships/slide" Target="slides/slide626.xml"/><Relationship Id="rId669" Type="http://schemas.openxmlformats.org/officeDocument/2006/relationships/slide" Target="slides/slide668.xml"/><Relationship Id="rId834" Type="http://schemas.openxmlformats.org/officeDocument/2006/relationships/slide" Target="slides/slide833.xml"/><Relationship Id="rId876" Type="http://schemas.openxmlformats.org/officeDocument/2006/relationships/slide" Target="slides/slide875.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680" Type="http://schemas.openxmlformats.org/officeDocument/2006/relationships/slide" Target="slides/slide679.xml"/><Relationship Id="rId736" Type="http://schemas.openxmlformats.org/officeDocument/2006/relationships/slide" Target="slides/slide735.xml"/><Relationship Id="rId901" Type="http://schemas.openxmlformats.org/officeDocument/2006/relationships/slide" Target="slides/slide900.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78" Type="http://schemas.openxmlformats.org/officeDocument/2006/relationships/slide" Target="slides/slide777.xml"/><Relationship Id="rId943" Type="http://schemas.openxmlformats.org/officeDocument/2006/relationships/slide" Target="slides/slide942.xml"/><Relationship Id="rId985" Type="http://schemas.openxmlformats.org/officeDocument/2006/relationships/slide" Target="slides/slide984.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638" Type="http://schemas.openxmlformats.org/officeDocument/2006/relationships/slide" Target="slides/slide637.xml"/><Relationship Id="rId803" Type="http://schemas.openxmlformats.org/officeDocument/2006/relationships/slide" Target="slides/slide802.xml"/><Relationship Id="rId845" Type="http://schemas.openxmlformats.org/officeDocument/2006/relationships/slide" Target="slides/slide844.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705" Type="http://schemas.openxmlformats.org/officeDocument/2006/relationships/slide" Target="slides/slide704.xml"/><Relationship Id="rId887" Type="http://schemas.openxmlformats.org/officeDocument/2006/relationships/slide" Target="slides/slide886.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691" Type="http://schemas.openxmlformats.org/officeDocument/2006/relationships/slide" Target="slides/slide690.xml"/><Relationship Id="rId747" Type="http://schemas.openxmlformats.org/officeDocument/2006/relationships/slide" Target="slides/slide746.xml"/><Relationship Id="rId789" Type="http://schemas.openxmlformats.org/officeDocument/2006/relationships/slide" Target="slides/slide788.xml"/><Relationship Id="rId912" Type="http://schemas.openxmlformats.org/officeDocument/2006/relationships/slide" Target="slides/slide911.xml"/><Relationship Id="rId954" Type="http://schemas.openxmlformats.org/officeDocument/2006/relationships/slide" Target="slides/slide953.xml"/><Relationship Id="rId996" Type="http://schemas.openxmlformats.org/officeDocument/2006/relationships/slide" Target="slides/slide995.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51" Type="http://schemas.openxmlformats.org/officeDocument/2006/relationships/slide" Target="slides/slide550.xml"/><Relationship Id="rId593" Type="http://schemas.openxmlformats.org/officeDocument/2006/relationships/slide" Target="slides/slide592.xml"/><Relationship Id="rId607" Type="http://schemas.openxmlformats.org/officeDocument/2006/relationships/slide" Target="slides/slide606.xml"/><Relationship Id="rId649" Type="http://schemas.openxmlformats.org/officeDocument/2006/relationships/slide" Target="slides/slide648.xml"/><Relationship Id="rId814" Type="http://schemas.openxmlformats.org/officeDocument/2006/relationships/slide" Target="slides/slide813.xml"/><Relationship Id="rId856" Type="http://schemas.openxmlformats.org/officeDocument/2006/relationships/slide" Target="slides/slide855.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660" Type="http://schemas.openxmlformats.org/officeDocument/2006/relationships/slide" Target="slides/slide659.xml"/><Relationship Id="rId898" Type="http://schemas.openxmlformats.org/officeDocument/2006/relationships/slide" Target="slides/slide897.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716" Type="http://schemas.openxmlformats.org/officeDocument/2006/relationships/slide" Target="slides/slide715.xml"/><Relationship Id="rId758" Type="http://schemas.openxmlformats.org/officeDocument/2006/relationships/slide" Target="slides/slide757.xml"/><Relationship Id="rId923" Type="http://schemas.openxmlformats.org/officeDocument/2006/relationships/slide" Target="slides/slide922.xml"/><Relationship Id="rId965" Type="http://schemas.openxmlformats.org/officeDocument/2006/relationships/slide" Target="slides/slide964.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562" Type="http://schemas.openxmlformats.org/officeDocument/2006/relationships/slide" Target="slides/slide561.xml"/><Relationship Id="rId618" Type="http://schemas.openxmlformats.org/officeDocument/2006/relationships/slide" Target="slides/slide617.xml"/><Relationship Id="rId825" Type="http://schemas.openxmlformats.org/officeDocument/2006/relationships/slide" Target="slides/slide824.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867" Type="http://schemas.openxmlformats.org/officeDocument/2006/relationships/slide" Target="slides/slide866.xml"/><Relationship Id="rId1010" Type="http://schemas.openxmlformats.org/officeDocument/2006/relationships/slide" Target="slides/slide1009.xml"/><Relationship Id="rId299" Type="http://schemas.openxmlformats.org/officeDocument/2006/relationships/slide" Target="slides/slide298.xml"/><Relationship Id="rId727" Type="http://schemas.openxmlformats.org/officeDocument/2006/relationships/slide" Target="slides/slide726.xml"/><Relationship Id="rId934" Type="http://schemas.openxmlformats.org/officeDocument/2006/relationships/slide" Target="slides/slide933.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780" Type="http://schemas.openxmlformats.org/officeDocument/2006/relationships/slide" Target="slides/slide779.xml"/><Relationship Id="rId226" Type="http://schemas.openxmlformats.org/officeDocument/2006/relationships/slide" Target="slides/slide225.xml"/><Relationship Id="rId433" Type="http://schemas.openxmlformats.org/officeDocument/2006/relationships/slide" Target="slides/slide432.xml"/><Relationship Id="rId878" Type="http://schemas.openxmlformats.org/officeDocument/2006/relationships/slide" Target="slides/slide877.xml"/><Relationship Id="rId640" Type="http://schemas.openxmlformats.org/officeDocument/2006/relationships/slide" Target="slides/slide639.xml"/><Relationship Id="rId738" Type="http://schemas.openxmlformats.org/officeDocument/2006/relationships/slide" Target="slides/slide737.xml"/><Relationship Id="rId945" Type="http://schemas.openxmlformats.org/officeDocument/2006/relationships/slide" Target="slides/slide944.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805" Type="http://schemas.openxmlformats.org/officeDocument/2006/relationships/slide" Target="slides/slide804.xml"/><Relationship Id="rId5" Type="http://schemas.openxmlformats.org/officeDocument/2006/relationships/slide" Target="slides/slide4.xml"/><Relationship Id="rId237" Type="http://schemas.openxmlformats.org/officeDocument/2006/relationships/slide" Target="slides/slide236.xml"/><Relationship Id="rId791" Type="http://schemas.openxmlformats.org/officeDocument/2006/relationships/slide" Target="slides/slide790.xml"/><Relationship Id="rId889" Type="http://schemas.openxmlformats.org/officeDocument/2006/relationships/slide" Target="slides/slide888.xml"/><Relationship Id="rId444" Type="http://schemas.openxmlformats.org/officeDocument/2006/relationships/slide" Target="slides/slide443.xml"/><Relationship Id="rId651" Type="http://schemas.openxmlformats.org/officeDocument/2006/relationships/slide" Target="slides/slide650.xml"/><Relationship Id="rId749" Type="http://schemas.openxmlformats.org/officeDocument/2006/relationships/slide" Target="slides/slide748.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956" Type="http://schemas.openxmlformats.org/officeDocument/2006/relationships/slide" Target="slides/slide955.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816" Type="http://schemas.openxmlformats.org/officeDocument/2006/relationships/slide" Target="slides/slide815.xml"/><Relationship Id="rId1001" Type="http://schemas.openxmlformats.org/officeDocument/2006/relationships/slide" Target="slides/slide1000.xml"/><Relationship Id="rId248" Type="http://schemas.openxmlformats.org/officeDocument/2006/relationships/slide" Target="slides/slide247.xml"/><Relationship Id="rId455" Type="http://schemas.openxmlformats.org/officeDocument/2006/relationships/slide" Target="slides/slide454.xml"/><Relationship Id="rId662" Type="http://schemas.openxmlformats.org/officeDocument/2006/relationships/slide" Target="slides/slide661.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7" Type="http://schemas.openxmlformats.org/officeDocument/2006/relationships/slide" Target="slides/slide966.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827" Type="http://schemas.openxmlformats.org/officeDocument/2006/relationships/slide" Target="slides/slide826.xml"/><Relationship Id="rId1012" Type="http://schemas.openxmlformats.org/officeDocument/2006/relationships/notesMaster" Target="notesMasters/notesMaster1.xml"/><Relationship Id="rId259" Type="http://schemas.openxmlformats.org/officeDocument/2006/relationships/slide" Target="slides/slide258.xml"/><Relationship Id="rId466" Type="http://schemas.openxmlformats.org/officeDocument/2006/relationships/slide" Target="slides/slide465.xml"/><Relationship Id="rId673" Type="http://schemas.openxmlformats.org/officeDocument/2006/relationships/slide" Target="slides/slide672.xml"/><Relationship Id="rId880" Type="http://schemas.openxmlformats.org/officeDocument/2006/relationships/slide" Target="slides/slide879.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978" Type="http://schemas.openxmlformats.org/officeDocument/2006/relationships/slide" Target="slides/slide977.xml"/><Relationship Id="rId740" Type="http://schemas.openxmlformats.org/officeDocument/2006/relationships/slide" Target="slides/slide739.xml"/><Relationship Id="rId838" Type="http://schemas.openxmlformats.org/officeDocument/2006/relationships/slide" Target="slides/slide837.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684" Type="http://schemas.openxmlformats.org/officeDocument/2006/relationships/slide" Target="slides/slide683.xml"/><Relationship Id="rId337" Type="http://schemas.openxmlformats.org/officeDocument/2006/relationships/slide" Target="slides/slide336.xml"/><Relationship Id="rId891" Type="http://schemas.openxmlformats.org/officeDocument/2006/relationships/slide" Target="slides/slide890.xml"/><Relationship Id="rId905" Type="http://schemas.openxmlformats.org/officeDocument/2006/relationships/slide" Target="slides/slide904.xml"/><Relationship Id="rId989" Type="http://schemas.openxmlformats.org/officeDocument/2006/relationships/slide" Target="slides/slide988.xml"/><Relationship Id="rId34" Type="http://schemas.openxmlformats.org/officeDocument/2006/relationships/slide" Target="slides/slide33.xml"/><Relationship Id="rId544" Type="http://schemas.openxmlformats.org/officeDocument/2006/relationships/slide" Target="slides/slide543.xml"/><Relationship Id="rId751" Type="http://schemas.openxmlformats.org/officeDocument/2006/relationships/slide" Target="slides/slide750.xml"/><Relationship Id="rId849" Type="http://schemas.openxmlformats.org/officeDocument/2006/relationships/slide" Target="slides/slide848.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250" Type="http://schemas.openxmlformats.org/officeDocument/2006/relationships/slide" Target="slides/slide249.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slide" Target="slides/slide708.xml"/><Relationship Id="rId916" Type="http://schemas.openxmlformats.org/officeDocument/2006/relationships/slide" Target="slides/slide915.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762" Type="http://schemas.openxmlformats.org/officeDocument/2006/relationships/slide" Target="slides/slide76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261" Type="http://schemas.openxmlformats.org/officeDocument/2006/relationships/slide" Target="slides/slide260.xml"/><Relationship Id="rId499" Type="http://schemas.openxmlformats.org/officeDocument/2006/relationships/slide" Target="slides/slide498.xml"/><Relationship Id="rId927" Type="http://schemas.openxmlformats.org/officeDocument/2006/relationships/slide" Target="slides/slide926.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773" Type="http://schemas.openxmlformats.org/officeDocument/2006/relationships/slide" Target="slides/slide772.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980" Type="http://schemas.openxmlformats.org/officeDocument/2006/relationships/slide" Target="slides/slide979.xml"/><Relationship Id="rId840" Type="http://schemas.openxmlformats.org/officeDocument/2006/relationships/slide" Target="slides/slide839.xml"/><Relationship Id="rId938" Type="http://schemas.openxmlformats.org/officeDocument/2006/relationships/slide" Target="slides/slide937.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700" Type="http://schemas.openxmlformats.org/officeDocument/2006/relationships/slide" Target="slides/slide699.xml"/><Relationship Id="rId132" Type="http://schemas.openxmlformats.org/officeDocument/2006/relationships/slide" Target="slides/slide131.xml"/><Relationship Id="rId784" Type="http://schemas.openxmlformats.org/officeDocument/2006/relationships/slide" Target="slides/slide783.xml"/><Relationship Id="rId991" Type="http://schemas.openxmlformats.org/officeDocument/2006/relationships/slide" Target="slides/slide990.xml"/><Relationship Id="rId437" Type="http://schemas.openxmlformats.org/officeDocument/2006/relationships/slide" Target="slides/slide436.xml"/><Relationship Id="rId644" Type="http://schemas.openxmlformats.org/officeDocument/2006/relationships/slide" Target="slides/slide643.xml"/><Relationship Id="rId851" Type="http://schemas.openxmlformats.org/officeDocument/2006/relationships/slide" Target="slides/slide850.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11" Type="http://schemas.openxmlformats.org/officeDocument/2006/relationships/slide" Target="slides/slide710.xml"/><Relationship Id="rId949" Type="http://schemas.openxmlformats.org/officeDocument/2006/relationships/slide" Target="slides/slide948.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795" Type="http://schemas.openxmlformats.org/officeDocument/2006/relationships/slide" Target="slides/slide794.xml"/><Relationship Id="rId809" Type="http://schemas.openxmlformats.org/officeDocument/2006/relationships/slide" Target="slides/slide808.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 Id="rId655" Type="http://schemas.openxmlformats.org/officeDocument/2006/relationships/slide" Target="slides/slide654.xml"/><Relationship Id="rId862" Type="http://schemas.openxmlformats.org/officeDocument/2006/relationships/slide" Target="slides/slide861.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722" Type="http://schemas.openxmlformats.org/officeDocument/2006/relationships/slide" Target="slides/slide721.xml"/><Relationship Id="rId89" Type="http://schemas.openxmlformats.org/officeDocument/2006/relationships/slide" Target="slides/slide88.xml"/><Relationship Id="rId154" Type="http://schemas.openxmlformats.org/officeDocument/2006/relationships/slide" Target="slides/slide153.xml"/><Relationship Id="rId361" Type="http://schemas.openxmlformats.org/officeDocument/2006/relationships/slide" Target="slides/slide360.xml"/><Relationship Id="rId599" Type="http://schemas.openxmlformats.org/officeDocument/2006/relationships/slide" Target="slides/slide598.xml"/><Relationship Id="rId1005" Type="http://schemas.openxmlformats.org/officeDocument/2006/relationships/slide" Target="slides/slide1004.xml"/><Relationship Id="rId459" Type="http://schemas.openxmlformats.org/officeDocument/2006/relationships/slide" Target="slides/slide458.xml"/><Relationship Id="rId666" Type="http://schemas.openxmlformats.org/officeDocument/2006/relationships/slide" Target="slides/slide665.xml"/><Relationship Id="rId873" Type="http://schemas.openxmlformats.org/officeDocument/2006/relationships/slide" Target="slides/slide872.xml"/><Relationship Id="rId16" Type="http://schemas.openxmlformats.org/officeDocument/2006/relationships/slide" Target="slides/slide15.xml"/><Relationship Id="rId221" Type="http://schemas.openxmlformats.org/officeDocument/2006/relationships/slide" Target="slides/slide220.xml"/><Relationship Id="rId319" Type="http://schemas.openxmlformats.org/officeDocument/2006/relationships/slide" Target="slides/slide318.xml"/><Relationship Id="rId526" Type="http://schemas.openxmlformats.org/officeDocument/2006/relationships/slide" Target="slides/slide525.xml"/><Relationship Id="rId733" Type="http://schemas.openxmlformats.org/officeDocument/2006/relationships/slide" Target="slides/slide732.xml"/><Relationship Id="rId940" Type="http://schemas.openxmlformats.org/officeDocument/2006/relationships/slide" Target="slides/slide939.xml"/><Relationship Id="rId1016" Type="http://schemas.openxmlformats.org/officeDocument/2006/relationships/tableStyles" Target="tableStyles.xml"/><Relationship Id="rId165" Type="http://schemas.openxmlformats.org/officeDocument/2006/relationships/slide" Target="slides/slide164.xml"/><Relationship Id="rId372" Type="http://schemas.openxmlformats.org/officeDocument/2006/relationships/slide" Target="slides/slide371.xml"/><Relationship Id="rId677" Type="http://schemas.openxmlformats.org/officeDocument/2006/relationships/slide" Target="slides/slide676.xml"/><Relationship Id="rId800" Type="http://schemas.openxmlformats.org/officeDocument/2006/relationships/slide" Target="slides/slide799.xml"/><Relationship Id="rId232" Type="http://schemas.openxmlformats.org/officeDocument/2006/relationships/slide" Target="slides/slide231.xml"/><Relationship Id="rId884" Type="http://schemas.openxmlformats.org/officeDocument/2006/relationships/slide" Target="slides/slide883.xml"/><Relationship Id="rId27" Type="http://schemas.openxmlformats.org/officeDocument/2006/relationships/slide" Target="slides/slide26.xml"/><Relationship Id="rId537" Type="http://schemas.openxmlformats.org/officeDocument/2006/relationships/slide" Target="slides/slide536.xml"/><Relationship Id="rId744" Type="http://schemas.openxmlformats.org/officeDocument/2006/relationships/slide" Target="slides/slide743.xml"/><Relationship Id="rId951" Type="http://schemas.openxmlformats.org/officeDocument/2006/relationships/slide" Target="slides/slide950.xml"/><Relationship Id="rId80" Type="http://schemas.openxmlformats.org/officeDocument/2006/relationships/slide" Target="slides/slide79.xml"/><Relationship Id="rId176" Type="http://schemas.openxmlformats.org/officeDocument/2006/relationships/slide" Target="slides/slide175.xml"/><Relationship Id="rId383" Type="http://schemas.openxmlformats.org/officeDocument/2006/relationships/slide" Target="slides/slide382.xml"/><Relationship Id="rId590" Type="http://schemas.openxmlformats.org/officeDocument/2006/relationships/slide" Target="slides/slide589.xml"/><Relationship Id="rId604" Type="http://schemas.openxmlformats.org/officeDocument/2006/relationships/slide" Target="slides/slide603.xml"/><Relationship Id="rId811" Type="http://schemas.openxmlformats.org/officeDocument/2006/relationships/slide" Target="slides/slide810.xml"/><Relationship Id="rId243" Type="http://schemas.openxmlformats.org/officeDocument/2006/relationships/slide" Target="slides/slide242.xml"/><Relationship Id="rId450" Type="http://schemas.openxmlformats.org/officeDocument/2006/relationships/slide" Target="slides/slide449.xml"/><Relationship Id="rId688" Type="http://schemas.openxmlformats.org/officeDocument/2006/relationships/slide" Target="slides/slide687.xml"/><Relationship Id="rId895" Type="http://schemas.openxmlformats.org/officeDocument/2006/relationships/slide" Target="slides/slide894.xml"/><Relationship Id="rId909" Type="http://schemas.openxmlformats.org/officeDocument/2006/relationships/slide" Target="slides/slide90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092599F-57D0-41E0-AA67-0F59E4FF61CA}" type="datetimeFigureOut">
              <a:rPr lang="cs-CZ" smtClean="0"/>
              <a:pPr/>
              <a:t>13.04.2023</a:t>
            </a:fld>
            <a:endParaRPr lang="cs-CZ"/>
          </a:p>
        </p:txBody>
      </p:sp>
      <p:sp>
        <p:nvSpPr>
          <p:cNvPr id="4" name="Zástupný symbol pro obrázek snímk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C685773-27FF-494C-A176-E6645C594662}" type="slidenum">
              <a:rPr lang="cs-CZ" smtClean="0"/>
              <a:pPr/>
              <a:t>‹#›</a:t>
            </a:fld>
            <a:endParaRPr lang="cs-CZ"/>
          </a:p>
        </p:txBody>
      </p:sp>
    </p:spTree>
    <p:extLst>
      <p:ext uri="{BB962C8B-B14F-4D97-AF65-F5344CB8AC3E}">
        <p14:creationId xmlns:p14="http://schemas.microsoft.com/office/powerpoint/2010/main" xmlns="" val="432719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65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7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7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7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75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76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76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77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77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77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77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78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78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78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91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64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64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64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64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65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Vy se připravujete na problematiku lesů, proto připomenu chování katastrálních úřadů</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2</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 zákoně je výčet všech vodních děl, ale v katastru se evidují jen vybraná vodní díla</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222</a:t>
            </a:fld>
            <a:endParaRPr lang="cs-CZ"/>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 rozhodnutí je zřejmý postup při řízeních proti správnímu orgánu- pro úplnost, může následovat ústavní stížnost</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657</a:t>
            </a:fld>
            <a:endParaRPr lang="cs-CZ"/>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658</a:t>
            </a:fld>
            <a:endParaRPr lang="cs-CZ"/>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659</a:t>
            </a:fld>
            <a:endParaRPr lang="cs-CZ"/>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705</a:t>
            </a:fld>
            <a:endParaRPr lang="cs-CZ"/>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Dle správního řádu se korespondence doručuje právnímu zástupci, což v daném případě neplatí, platí zákonná podmínka dle </a:t>
            </a:r>
            <a:r>
              <a:rPr lang="cs-CZ" dirty="0" err="1" smtClean="0"/>
              <a:t>katZ</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706</a:t>
            </a:fld>
            <a:endParaRPr lang="cs-CZ"/>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Informace o vyznačení plomby- důležité a děje se podle </a:t>
            </a:r>
            <a:r>
              <a:rPr lang="cs-CZ" dirty="0" err="1" smtClean="0"/>
              <a:t>katZ</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707</a:t>
            </a:fld>
            <a:endParaRPr lang="cs-CZ"/>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Oznámení o zahájeném řízení podle správního řádu, zasílá se všem, kdo nepodepsal návrh na vklad</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708</a:t>
            </a:fld>
            <a:endParaRPr lang="cs-CZ"/>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717</a:t>
            </a:fld>
            <a:endParaRPr lang="cs-CZ"/>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719</a:t>
            </a:fld>
            <a:endParaRPr lang="cs-CZ"/>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Toto je přehlednější vyrozumění o zápise</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721</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Často jsou diskutované</a:t>
            </a:r>
            <a:r>
              <a:rPr lang="cs-CZ" baseline="0" dirty="0" smtClean="0"/>
              <a:t> studny</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223</a:t>
            </a:fld>
            <a:endParaRPr lang="cs-CZ"/>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722</a:t>
            </a:fld>
            <a:endParaRPr lang="cs-CZ"/>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Pozor, v případech změn zápisů nemusí mít vyrozumění dostatečnou vypovídací hodnotu, doporučuji přiložit i výpis z katastru nemovitostí</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723</a:t>
            </a:fld>
            <a:endParaRPr lang="cs-CZ"/>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Myšlenka NOZ pak zdůrazňuje i význam veřejného </a:t>
            </a:r>
            <a:r>
              <a:rPr lang="cs-CZ" dirty="0" err="1" smtClean="0"/>
              <a:t>sezanamu</a:t>
            </a:r>
            <a:r>
              <a:rPr lang="cs-CZ" dirty="0" smtClean="0"/>
              <a:t>,</a:t>
            </a:r>
            <a:r>
              <a:rPr lang="cs-CZ" baseline="0" dirty="0" smtClean="0"/>
              <a:t> tedy katastru nemovitostí a z toho vyplývají zásady KN</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734</a:t>
            </a:fld>
            <a:endParaRPr lang="cs-CZ"/>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Otázka, jakou roli zde hraje zeměměřič? Vyhotovený geometrický plán je stejně tak důležitý, jako samotná smlouva</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737</a:t>
            </a:fld>
            <a:endParaRPr lang="cs-CZ"/>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738</a:t>
            </a:fld>
            <a:endParaRPr lang="cs-CZ"/>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Příkladem je exekuční řízení</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739</a:t>
            </a:fld>
            <a:endParaRPr lang="cs-CZ"/>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Dědictví k nemovitostem na území ČR projednávali vždy naši notáři či naše soudy do vydání předpisů ze strany EU </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748</a:t>
            </a:fld>
            <a:endParaRPr lang="cs-CZ"/>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I znalost těchto situací je důležitá, pokud se hledá k jednání za zemřelého osoba oprávněná postupovat</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749</a:t>
            </a:fld>
            <a:endParaRPr lang="cs-CZ"/>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Zápis ve prospěch příspěvkové organizace kraje</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752</a:t>
            </a:fld>
            <a:endParaRPr lang="cs-CZ"/>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Příklady zápisu práv vyjádřených v katastru nemovitostí</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753</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224</a:t>
            </a:fld>
            <a:endParaRPr lang="cs-CZ"/>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Smluvené LV 11 000, pokud se nejedná o spoluvlastnictví + poznámka</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754</a:t>
            </a:fld>
            <a:endParaRPr lang="cs-CZ"/>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Známe jména, ale neznáme adresy a RČ či </a:t>
            </a:r>
            <a:r>
              <a:rPr lang="cs-CZ" smtClean="0"/>
              <a:t>datum narození</a:t>
            </a:r>
            <a:endParaRPr lang="cs-CZ"/>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755</a:t>
            </a:fld>
            <a:endParaRPr lang="cs-CZ"/>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Státní podniky za evidence nemovitostí získávaly nemovitosti dle hospodářských smluv, ale pozor, mohou nabývat i na základě kupních smluv</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757</a:t>
            </a:fld>
            <a:endParaRPr lang="cs-CZ"/>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sz="1200" b="1" kern="1200" dirty="0" smtClean="0">
              <a:solidFill>
                <a:schemeClr val="tx1"/>
              </a:solidFill>
              <a:latin typeface="+mn-lt"/>
              <a:ea typeface="+mn-ea"/>
              <a:cs typeface="+mn-cs"/>
            </a:endParaRPr>
          </a:p>
          <a:p>
            <a:r>
              <a:rPr lang="cs-CZ" dirty="0" smtClean="0"/>
              <a:t>Je třeba, aby si vlastník chránil svá práva, včas se domáhal nápravy , ale toto řeší je již pro odborníky na právo !!!</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759</a:t>
            </a:fld>
            <a:endParaRPr lang="cs-CZ"/>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Spoluvlastnictví</a:t>
            </a:r>
            <a:r>
              <a:rPr lang="cs-CZ" baseline="0" dirty="0" smtClean="0"/>
              <a:t> je problém, jednodušší je vždy, když má nemovitost jednoho vlastníka, každý spoluvlastník má svá práva, ale i povinnosti</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760</a:t>
            </a:fld>
            <a:endParaRPr lang="cs-CZ"/>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Připomínám  O vlastnických právech bude mluvit právník ze svého pohledu, obecného, my se zaměříme na vlastnické a spoluvlastnické právo ve vztahu ke katastru nemovitostí, každý je spoluvlastníkem na každé části věci, mohou si upravit jen užívání ke konkrétní části</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761</a:t>
            </a:fld>
            <a:endParaRPr lang="cs-CZ"/>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Zde po krátkou dobu platí předkupní právo</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762</a:t>
            </a:fld>
            <a:endParaRPr lang="cs-CZ"/>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Pojmy- závod, zemědělský závod v katastru nemovitostí nenajdeme</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763</a:t>
            </a:fld>
            <a:endParaRPr lang="cs-CZ"/>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Nejčastěji se podílové spoluvlastnictví zapisuje</a:t>
            </a:r>
            <a:r>
              <a:rPr lang="cs-CZ" baseline="0" dirty="0" smtClean="0"/>
              <a:t> do katastru</a:t>
            </a:r>
            <a:r>
              <a:rPr lang="cs-CZ" dirty="0" smtClean="0"/>
              <a:t> dle výsledku dědického řízení</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764</a:t>
            </a:fld>
            <a:endParaRPr lang="cs-CZ"/>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Nejčastěji se zapíše dle výsledku dědického řízení, pro případy společné výstavby na pozemku bytového domu a po výstavbě přemění spoluvlastnictví na bytové spoluvlastnictví</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767</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225</a:t>
            </a:fld>
            <a:endParaRPr lang="cs-CZ"/>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Bohužel je dohoda minimálně využívána</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768</a:t>
            </a:fld>
            <a:endParaRPr lang="cs-CZ"/>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769</a:t>
            </a:fld>
            <a:endParaRPr lang="cs-CZ"/>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770</a:t>
            </a:fld>
            <a:endParaRPr lang="cs-CZ"/>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771</a:t>
            </a:fld>
            <a:endParaRPr lang="cs-CZ"/>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Nutná podmínka – místně a účelem vymezený</a:t>
            </a:r>
            <a:r>
              <a:rPr lang="cs-CZ" baseline="0" dirty="0" smtClean="0"/>
              <a:t> celek</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772</a:t>
            </a:fld>
            <a:endParaRPr lang="cs-CZ"/>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Několika spoluvlastníkům- znamená nejméně dva…,každý z nich vlastní nadřazenou nemovitost, ke které je potřebná</a:t>
            </a:r>
            <a:r>
              <a:rPr lang="cs-CZ" baseline="0" dirty="0" smtClean="0"/>
              <a:t> další nemovitosti pro přístup..k hlavní věci</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773</a:t>
            </a:fld>
            <a:endParaRPr lang="cs-CZ"/>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774</a:t>
            </a:fld>
            <a:endParaRPr lang="cs-CZ"/>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775</a:t>
            </a:fld>
            <a:endParaRPr lang="cs-CZ"/>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776</a:t>
            </a:fld>
            <a:endParaRPr lang="cs-CZ"/>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Pro zjištění všech vlastníků či spoluvlastníků je možné zjistit pouze přes informaci o pozemku, který je v přídavném spoluvlastnictví</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779</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227</a:t>
            </a:fld>
            <a:endParaRPr lang="cs-CZ"/>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Snímek z katastrální mapy související s přídatným spoluvlastnictvím- souvisí s bytovým spoluvlastnictvím, výhoda, </a:t>
            </a:r>
            <a:r>
              <a:rPr lang="cs-CZ" dirty="0" err="1" smtClean="0"/>
              <a:t>př</a:t>
            </a:r>
            <a:r>
              <a:rPr lang="cs-CZ" dirty="0" smtClean="0"/>
              <a:t> prodeji jednotky bude prodán i příslušný podíl na pozemcích</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782</a:t>
            </a:fld>
            <a:endParaRPr lang="cs-CZ"/>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Sám sobě nelze zřídit</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785</a:t>
            </a:fld>
            <a:endParaRPr lang="cs-CZ"/>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Nadřazenou nemovitostí může být pozemek s garáží, mohou to být jednotky</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787</a:t>
            </a:fld>
            <a:endParaRPr lang="cs-CZ"/>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Opět je nutná znalost této podoby spoluvlastnictví a komunikace s vlastníky, toto spoluvlastnictví je možné v případě chatových osad, zahrádkářských osad, </a:t>
            </a:r>
            <a:r>
              <a:rPr lang="cs-CZ" dirty="0" err="1" smtClean="0"/>
              <a:t>osad</a:t>
            </a:r>
            <a:r>
              <a:rPr lang="cs-CZ" dirty="0" smtClean="0"/>
              <a:t> RD, u bytového spoluvlastnictví..</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789</a:t>
            </a:fld>
            <a:endParaRPr lang="cs-CZ"/>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Pozor- je nová podoba vstupu do </a:t>
            </a:r>
            <a:r>
              <a:rPr lang="cs-CZ" dirty="0" err="1" smtClean="0"/>
              <a:t>RUIANu</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910</a:t>
            </a:fld>
            <a:endParaRPr lang="cs-CZ"/>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Novelou by mělo dojít ke zjednodušení postupů u revize, kde se u RD řeší změny druhu pozemků ze zemědělské na nezemědělskou půdu</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933</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228</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229</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230</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231</a:t>
            </a:fld>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239</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Dopad na oceňování má nejen výměra pozemku dle katastru nemovitostí a dále lesní porosty, což je údaj mimo KN</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9</a:t>
            </a:fld>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8FAFEAC8-058C-459C-8133-BBF7A9723DDC}" type="slidenum">
              <a:rPr lang="cs-CZ" smtClean="0"/>
              <a:pPr/>
              <a:t>267</a:t>
            </a:fld>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272</a:t>
            </a:fld>
            <a:endParaRPr lang="cs-CZ"/>
          </a:p>
        </p:txBody>
      </p:sp>
    </p:spTree>
    <p:extLst>
      <p:ext uri="{BB962C8B-B14F-4D97-AF65-F5344CB8AC3E}">
        <p14:creationId xmlns:p14="http://schemas.microsoft.com/office/powerpoint/2010/main" xmlns="" val="1843243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274</a:t>
            </a:fld>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300</a:t>
            </a:fld>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Zpravidla jsou vyhotovovány GP většího rozsahu, pozor, je možné vyhotovovat</a:t>
            </a:r>
            <a:r>
              <a:rPr lang="cs-CZ" baseline="0" dirty="0" smtClean="0"/>
              <a:t> k jednomu ZPMZ více geometrických plánů- viz vyhláška- přílohy</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301</a:t>
            </a:fld>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302</a:t>
            </a:fld>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Inženýrské sítě budou předmětem zákresu povinně do digitální technické mapy – obcí, krajů</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303</a:t>
            </a:fld>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8E4E9FD-2E75-44B4-9A2A-C93C6A850B31}" type="slidenum">
              <a:rPr lang="cs-CZ" smtClean="0"/>
              <a:pPr/>
              <a:t>322</a:t>
            </a:fld>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398</a:t>
            </a:fld>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Je tedy rozdíl, o jakou stavbu se jedná, pokud se nikdy podle NOZ nespojí s pozemkem, pak  je zápis možný</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416</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Pozor, i dnes se využívají těchto informací související s čištěním katastru nemovitostí</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22</a:t>
            </a:fld>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448</a:t>
            </a:fld>
            <a:endParaRPr 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D0F5120B-26E4-47F6-8CA8-AFC00611D9EF}" type="slidenum">
              <a:rPr lang="cs-CZ" smtClean="0"/>
              <a:pPr/>
              <a:t>481</a:t>
            </a:fld>
            <a:endParaRPr 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502</a:t>
            </a:fld>
            <a:endParaRPr 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Výškopisná měření při THM nebo ZMVM se nepřebírala, ani nebyla po původním zaměření aktualizovaná a stejně tak sítě, které byly dříve v mapách</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523</a:t>
            </a:fld>
            <a:endParaRPr 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Vlastně se převáděly mapy již s číselným určením, ale pouze v analogové podobě- existovaly PČB- přehledy čísel bodů,</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524</a:t>
            </a:fld>
            <a:endParaRPr 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531</a:t>
            </a:fld>
            <a:endParaRPr 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Na rozhraní vznikl</a:t>
            </a:r>
            <a:r>
              <a:rPr lang="cs-CZ" baseline="0" dirty="0" smtClean="0"/>
              <a:t> prostor bez označení parcelním číslem</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532</a:t>
            </a:fld>
            <a:endParaRPr 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533</a:t>
            </a:fld>
            <a:endParaRPr 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534</a:t>
            </a:fld>
            <a:endParaRPr 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535</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Ještě dnes naši znalci z oboru zeměměřictví využívají i těchto dřívějších map, které jsou poskytovány na ZU</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25</a:t>
            </a:fld>
            <a:endParaRPr 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536</a:t>
            </a:fld>
            <a:endParaRPr 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Systém </a:t>
            </a:r>
            <a:r>
              <a:rPr lang="cs-CZ" dirty="0" err="1" smtClean="0"/>
              <a:t>Gusterberg</a:t>
            </a:r>
            <a:r>
              <a:rPr lang="cs-CZ" dirty="0" smtClean="0"/>
              <a:t> pro české země, </a:t>
            </a:r>
            <a:r>
              <a:rPr lang="cs-CZ" dirty="0" err="1" smtClean="0"/>
              <a:t>Sv.Štěpán</a:t>
            </a:r>
            <a:r>
              <a:rPr lang="cs-CZ" dirty="0" smtClean="0"/>
              <a:t> pro Moravu, mapy v S-</a:t>
            </a:r>
            <a:r>
              <a:rPr lang="cs-CZ" dirty="0" err="1" smtClean="0"/>
              <a:t>JTSk</a:t>
            </a:r>
            <a:r>
              <a:rPr lang="cs-CZ" dirty="0" smtClean="0"/>
              <a:t> již tvoří souvislé zobrazení, celé</a:t>
            </a:r>
            <a:r>
              <a:rPr lang="cs-CZ" baseline="0" dirty="0" smtClean="0"/>
              <a:t> mapové listy, katastrální území na sebe navazují..</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537</a:t>
            </a:fld>
            <a:endParaRPr 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Nová měření v daném katastrálním území opět musí sledovat stupeň rozpracovanosti na převodu</a:t>
            </a:r>
            <a:r>
              <a:rPr lang="cs-CZ" baseline="0" dirty="0" smtClean="0"/>
              <a:t> do systému S-JTSK</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538</a:t>
            </a:fld>
            <a:endParaRPr 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539</a:t>
            </a:fld>
            <a:endParaRPr 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540</a:t>
            </a:fld>
            <a:endParaRPr 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 předpisů ČUZK vyplynula povinnost pro zeměměřiče zaměřovat změny v S-JTSK, </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541</a:t>
            </a:fld>
            <a:endParaRPr lang="cs-CZ"/>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542</a:t>
            </a:fld>
            <a:endParaRPr lang="cs-CZ"/>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Údaj vyplývá z přehledů na www.</a:t>
            </a:r>
            <a:r>
              <a:rPr lang="cs-CZ" dirty="0" err="1" smtClean="0"/>
              <a:t>cuzk.cz</a:t>
            </a:r>
            <a:r>
              <a:rPr lang="cs-CZ" dirty="0" smtClean="0"/>
              <a:t>,</a:t>
            </a:r>
            <a:r>
              <a:rPr lang="cs-CZ" baseline="0" dirty="0" smtClean="0"/>
              <a:t> kde je zveřejněn přehled stavu digitalizace po jednotlivých krajích</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543</a:t>
            </a:fld>
            <a:endParaRPr lang="cs-CZ"/>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Přehled činností spojených </a:t>
            </a:r>
            <a:r>
              <a:rPr lang="cs-CZ" sz="1200" kern="1200" baseline="0" dirty="0" smtClean="0">
                <a:solidFill>
                  <a:schemeClr val="tx1"/>
                </a:solidFill>
                <a:latin typeface="+mn-lt"/>
                <a:ea typeface="+mn-ea"/>
                <a:cs typeface="+mn-cs"/>
              </a:rPr>
              <a:t> PŘI ZMĚNĚ SOUŘADNICOVÉHO SYSTÉMU KM-D je uveden v příloze č. 55 </a:t>
            </a:r>
            <a:r>
              <a:rPr lang="cs-CZ" sz="1200" kern="1200" baseline="0" dirty="0" err="1" smtClean="0">
                <a:solidFill>
                  <a:schemeClr val="tx1"/>
                </a:solidFill>
                <a:latin typeface="+mn-lt"/>
                <a:ea typeface="+mn-ea"/>
                <a:cs typeface="+mn-cs"/>
              </a:rPr>
              <a:t>Nádodu</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544</a:t>
            </a:fld>
            <a:endParaRPr lang="cs-CZ"/>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Protože jsou tyto činnosti už v závěrečné fázi, omezím se na to, co je nejdůležitější</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545</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70</a:t>
            </a:fld>
            <a:endParaRPr lang="cs-CZ"/>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546</a:t>
            </a:fld>
            <a:endParaRPr lang="cs-CZ"/>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Srovnávací sestavení je zpravidla zveřejněno v nahlížení do katastru – zřejmé přečíslování parcel , výměry, je vyhotovováno po listech vlastnictví,  pozor platí pro všechny typy obnovy</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547</a:t>
            </a:fld>
            <a:endParaRPr lang="cs-CZ"/>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548</a:t>
            </a:fld>
            <a:endParaRPr lang="cs-CZ"/>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Činnosti související transformacemi provádí zpravidla odbory KU obnovy katastrálního mapování, výjimečně katastrální pracoviště, transformace hranic katastrálního území, návaznost mapových listů…</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549</a:t>
            </a:fld>
            <a:endParaRPr lang="cs-CZ"/>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Je nutný velice dobrý výběr identických bodů , často bylo zjištěno i natočení původních staveb, které se jevily jako původní stavby zaměřené při původním zaměření obsahu mapy</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550</a:t>
            </a:fld>
            <a:endParaRPr lang="cs-CZ"/>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Velká pozornost musela být věnována hranicím katastrálního území a styku mapových listů</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551</a:t>
            </a:fld>
            <a:endParaRPr lang="cs-CZ"/>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552</a:t>
            </a:fld>
            <a:endParaRPr lang="cs-CZ"/>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553</a:t>
            </a:fld>
            <a:endParaRPr lang="cs-CZ"/>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Začátek 2. etapy digitalizace na podkladě přímého měření v terénu – proč je nutné zkvalitnit mapy</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554</a:t>
            </a:fld>
            <a:endParaRPr lang="cs-CZ"/>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Ideální pro celou veřejnost je dosažení přesnosti bodů na hranicích s –kk3</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555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177</a:t>
            </a:fld>
            <a:endParaRPr lang="cs-CZ"/>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Nové mapování bylo nemožné při první etapě, při té se prováděla urychlená digitalizace tak, aby bylo možné využívat digitální mapy pro spojování s dalšími systémy</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556</a:t>
            </a:fld>
            <a:endParaRPr lang="cs-CZ"/>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Digitální mapy budou sloužit jako podklad pro vedení </a:t>
            </a:r>
            <a:r>
              <a:rPr lang="cs-CZ" dirty="0" err="1" smtClean="0"/>
              <a:t>DTMap</a:t>
            </a:r>
            <a:r>
              <a:rPr lang="cs-CZ" dirty="0" smtClean="0"/>
              <a:t> krajů, obcí a DMVS / veřejné správy/</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557</a:t>
            </a:fld>
            <a:endParaRPr lang="cs-CZ"/>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Jedná se vlastně o odstranění nedostatků / důvodem je i skutečnost, že katastr nemovitostí má zajistit materiální publicitu, tzn. co je v katastru evidováno, je tedy správné- vlastně se o kvalitě nemluví jen pro zapisovaná práva ,ale i pro „ technické informace“ evidované k nemovitostem</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558</a:t>
            </a:fld>
            <a:endParaRPr lang="cs-CZ"/>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Veřejnost nahlíží do katastru a zjišťují nesoulady v </a:t>
            </a:r>
            <a:r>
              <a:rPr lang="cs-CZ" dirty="0" err="1" smtClean="0"/>
              <a:t>ortofoto</a:t>
            </a:r>
            <a:r>
              <a:rPr lang="cs-CZ" dirty="0" smtClean="0"/>
              <a:t> proti stavu v kat.mapě</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559</a:t>
            </a:fld>
            <a:endParaRPr lang="cs-CZ"/>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Veřejnost nahlíží do katastru a zjišťují nesoulady v </a:t>
            </a:r>
            <a:r>
              <a:rPr lang="cs-CZ" dirty="0" err="1" smtClean="0"/>
              <a:t>ortofoto</a:t>
            </a:r>
            <a:r>
              <a:rPr lang="cs-CZ" dirty="0" smtClean="0"/>
              <a:t> proti stavu v kat.mapě</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560</a:t>
            </a:fld>
            <a:endParaRPr lang="cs-CZ"/>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Veřejnost nahlíží do katastru a zjišťují nesoulady v </a:t>
            </a:r>
            <a:r>
              <a:rPr lang="cs-CZ" dirty="0" err="1" smtClean="0"/>
              <a:t>ortofoto</a:t>
            </a:r>
            <a:r>
              <a:rPr lang="cs-CZ" dirty="0" smtClean="0"/>
              <a:t> proti stavu v kat.mapě</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561</a:t>
            </a:fld>
            <a:endParaRPr lang="cs-CZ"/>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Uvedené dotazy budete dostávat i vy, proto je nutné umět</a:t>
            </a:r>
            <a:r>
              <a:rPr lang="cs-CZ" baseline="0" dirty="0" smtClean="0"/>
              <a:t> reagovat, mapy nejsou špatné, jen jsou vyhotoveny metodami, které sebou nese i počítání s možnými odchylkami v poloze bodů, ve výměrách..</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562</a:t>
            </a:fld>
            <a:endParaRPr lang="cs-CZ"/>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563</a:t>
            </a:fld>
            <a:endParaRPr lang="cs-CZ"/>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Obnova při pozemkové úpravě je v působnosti Státního pozemkového úřadu</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564</a:t>
            </a:fld>
            <a:endParaRPr lang="cs-CZ"/>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565</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179</a:t>
            </a:fld>
            <a:endParaRPr lang="cs-CZ"/>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568</a:t>
            </a:fld>
            <a:endParaRPr lang="cs-CZ"/>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576</a:t>
            </a:fld>
            <a:endParaRPr lang="cs-CZ"/>
          </a:p>
        </p:txBody>
      </p:sp>
    </p:spTree>
    <p:extLst>
      <p:ext uri="{BB962C8B-B14F-4D97-AF65-F5344CB8AC3E}">
        <p14:creationId xmlns:p14="http://schemas.microsoft.com/office/powerpoint/2010/main" xmlns="" val="18432439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577</a:t>
            </a:fld>
            <a:endParaRPr lang="cs-CZ"/>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 uvedeného vyplývá i nutnost spolupráce se stavebními úřady, jedná se o činnosti, které jsou vykonávány při revizích</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579</a:t>
            </a:fld>
            <a:endParaRPr lang="cs-CZ"/>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580</a:t>
            </a:fld>
            <a:endParaRPr lang="cs-CZ"/>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581</a:t>
            </a:fld>
            <a:endParaRPr lang="cs-CZ"/>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582</a:t>
            </a:fld>
            <a:endParaRPr lang="cs-CZ"/>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583</a:t>
            </a:fld>
            <a:endParaRPr lang="cs-CZ"/>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584</a:t>
            </a:fld>
            <a:endParaRPr lang="cs-CZ"/>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598</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8FAFEAC8-058C-459C-8133-BBF7A9723DDC}" type="slidenum">
              <a:rPr lang="cs-CZ" smtClean="0"/>
              <a:pPr/>
              <a:t>185</a:t>
            </a:fld>
            <a:endParaRPr lang="cs-CZ"/>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599</a:t>
            </a:fld>
            <a:endParaRPr lang="cs-CZ"/>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D0F5120B-26E4-47F6-8CA8-AFC00611D9EF}" type="slidenum">
              <a:rPr lang="cs-CZ" smtClean="0"/>
              <a:pPr/>
              <a:t>615</a:t>
            </a:fld>
            <a:endParaRPr lang="cs-CZ"/>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639</a:t>
            </a:fld>
            <a:endParaRPr lang="cs-CZ"/>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Při opravě hranic</a:t>
            </a:r>
            <a:r>
              <a:rPr lang="cs-CZ" baseline="0" dirty="0" smtClean="0"/>
              <a:t> </a:t>
            </a:r>
            <a:r>
              <a:rPr lang="cs-CZ" dirty="0" smtClean="0"/>
              <a:t>pozemků spolupracují velmi často zeměměřiči, kteří k opravě vyhotoví příslušný geometrický plán a sepíše s dotčenými vlastníky souhlasné prohlášení a ověří jejich totožnost</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640</a:t>
            </a:fld>
            <a:endParaRPr lang="cs-CZ"/>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Při </a:t>
            </a:r>
            <a:r>
              <a:rPr lang="cs-CZ" smtClean="0"/>
              <a:t>opravě hranic</a:t>
            </a:r>
            <a:r>
              <a:rPr lang="cs-CZ" baseline="0" smtClean="0"/>
              <a:t> </a:t>
            </a:r>
            <a:r>
              <a:rPr lang="cs-CZ" smtClean="0"/>
              <a:t>pozemků </a:t>
            </a:r>
            <a:r>
              <a:rPr lang="cs-CZ" dirty="0" smtClean="0"/>
              <a:t>spolupracují velmi často zeměměřiči, kteří k opravě vyhotoví příslušný geometrický plán a sepíše s dotčenými vlastníky souhlasné prohlášení a ověří jejich totožnost</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641</a:t>
            </a:fld>
            <a:endParaRPr lang="cs-CZ"/>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642</a:t>
            </a:fld>
            <a:endParaRPr lang="cs-CZ"/>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643</a:t>
            </a:fld>
            <a:endParaRPr lang="cs-CZ"/>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644</a:t>
            </a:fld>
            <a:endParaRPr lang="cs-CZ"/>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645</a:t>
            </a:fld>
            <a:endParaRPr lang="cs-CZ"/>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646</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Upozornit na dřívější pojem dočasné stavby- garáže na okraji sídliště, odstranění by museli provést na své náklady</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219</a:t>
            </a:fld>
            <a:endParaRPr lang="cs-CZ"/>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Zcela jasně zde se plní ustanovení pro řízení dle</a:t>
            </a:r>
            <a:r>
              <a:rPr lang="cs-CZ" baseline="0" dirty="0" smtClean="0"/>
              <a:t> SŘ</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647</a:t>
            </a:fld>
            <a:endParaRPr lang="cs-CZ"/>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Zcela jasně zde se plní ustanovení pro řízení dle</a:t>
            </a:r>
            <a:r>
              <a:rPr lang="cs-CZ" baseline="0" dirty="0" smtClean="0"/>
              <a:t> SŘ</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648</a:t>
            </a:fld>
            <a:endParaRPr lang="cs-CZ"/>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latin typeface="+mn-lt"/>
                <a:ea typeface="+mn-ea"/>
                <a:cs typeface="+mn-cs"/>
              </a:rPr>
              <a:t> Soudní kontrola  Žaloba podle s.</a:t>
            </a:r>
            <a:r>
              <a:rPr lang="cs-CZ" sz="1200" kern="1200" dirty="0" err="1" smtClean="0">
                <a:solidFill>
                  <a:schemeClr val="tx1"/>
                </a:solidFill>
                <a:latin typeface="+mn-lt"/>
                <a:ea typeface="+mn-ea"/>
                <a:cs typeface="+mn-cs"/>
              </a:rPr>
              <a:t>ř.s</a:t>
            </a:r>
            <a:r>
              <a:rPr lang="cs-CZ"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latin typeface="+mn-lt"/>
                <a:ea typeface="+mn-ea"/>
                <a:cs typeface="+mn-cs"/>
              </a:rPr>
              <a:t> Soudní kontrola  Žaloba podle s.</a:t>
            </a:r>
            <a:r>
              <a:rPr lang="cs-CZ" sz="1200" kern="1200" dirty="0" err="1" smtClean="0">
                <a:solidFill>
                  <a:schemeClr val="tx1"/>
                </a:solidFill>
                <a:latin typeface="+mn-lt"/>
                <a:ea typeface="+mn-ea"/>
                <a:cs typeface="+mn-cs"/>
              </a:rPr>
              <a:t>ř.s</a:t>
            </a:r>
            <a:r>
              <a:rPr lang="cs-CZ"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latin typeface="+mn-lt"/>
                <a:ea typeface="+mn-ea"/>
                <a:cs typeface="+mn-cs"/>
              </a:rPr>
              <a:t> Soudní kontrola  Žaloba podle s.</a:t>
            </a:r>
            <a:r>
              <a:rPr lang="cs-CZ" sz="1200" kern="1200" dirty="0" err="1" smtClean="0">
                <a:solidFill>
                  <a:schemeClr val="tx1"/>
                </a:solidFill>
                <a:latin typeface="+mn-lt"/>
                <a:ea typeface="+mn-ea"/>
                <a:cs typeface="+mn-cs"/>
              </a:rPr>
              <a:t>ř.s</a:t>
            </a:r>
            <a:r>
              <a:rPr lang="cs-CZ" sz="1200" kern="1200" dirty="0" smtClean="0">
                <a:solidFill>
                  <a:schemeClr val="tx1"/>
                </a:solidFill>
                <a:latin typeface="+mn-lt"/>
                <a:ea typeface="+mn-ea"/>
                <a:cs typeface="+mn-cs"/>
              </a:rPr>
              <a:t>. </a:t>
            </a:r>
          </a:p>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649</a:t>
            </a:fld>
            <a:endParaRPr lang="cs-CZ"/>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650</a:t>
            </a:fld>
            <a:endParaRPr lang="cs-CZ"/>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651</a:t>
            </a:fld>
            <a:endParaRPr lang="cs-CZ"/>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652</a:t>
            </a:fld>
            <a:endParaRPr lang="cs-CZ"/>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653</a:t>
            </a:fld>
            <a:endParaRPr lang="cs-CZ"/>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654</a:t>
            </a:fld>
            <a:endParaRPr lang="cs-CZ"/>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655</a:t>
            </a:fld>
            <a:endParaRPr lang="cs-CZ"/>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Ve svém rozhodnutí v</a:t>
            </a:r>
            <a:r>
              <a:rPr lang="cs-CZ" baseline="0" dirty="0" smtClean="0"/>
              <a:t> odůvodnění uvede důvody, proč rozhodl tak jak uvede ve výroku a na závěr uvede poučení</a:t>
            </a:r>
            <a:endParaRPr lang="cs-CZ" dirty="0"/>
          </a:p>
        </p:txBody>
      </p:sp>
      <p:sp>
        <p:nvSpPr>
          <p:cNvPr id="4" name="Zástupný symbol pro číslo snímku 3"/>
          <p:cNvSpPr>
            <a:spLocks noGrp="1"/>
          </p:cNvSpPr>
          <p:nvPr>
            <p:ph type="sldNum" sz="quarter" idx="10"/>
          </p:nvPr>
        </p:nvSpPr>
        <p:spPr/>
        <p:txBody>
          <a:bodyPr/>
          <a:lstStyle/>
          <a:p>
            <a:fld id="{EC685773-27FF-494C-A176-E6645C594662}" type="slidenum">
              <a:rPr lang="cs-CZ" smtClean="0"/>
              <a:pPr/>
              <a:t>656</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A15F044D-BE08-430B-8DDB-A5CC499729C6}" type="datetimeFigureOut">
              <a:rPr lang="cs-CZ" smtClean="0"/>
              <a:pPr/>
              <a:t>13.04.2023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5842438-37DF-4CDC-8FCD-B2CDE0FA9B04}" type="slidenum">
              <a:rPr lang="cs-CZ" smtClean="0"/>
              <a:pPr/>
              <a:t>‹#›</a:t>
            </a:fld>
            <a:endParaRPr lang="cs-CZ"/>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cs-CZ" smtClean="0"/>
              <a:t>Kliknutím lze upravit styl.</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A15F044D-BE08-430B-8DDB-A5CC499729C6}" type="datetimeFigureOut">
              <a:rPr lang="cs-CZ" smtClean="0"/>
              <a:pPr/>
              <a:t>13.04.2023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5842438-37DF-4CDC-8FCD-B2CDE0FA9B04}" type="slidenum">
              <a:rPr lang="cs-CZ" smtClean="0"/>
              <a:pPr/>
              <a:t>‹#›</a:t>
            </a:fld>
            <a:endParaRPr lang="cs-CZ"/>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cs-CZ" smtClean="0"/>
              <a:t>Kliknutím lze upravit styl.</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A15F044D-BE08-430B-8DDB-A5CC499729C6}" type="datetimeFigureOut">
              <a:rPr lang="cs-CZ" smtClean="0"/>
              <a:pPr/>
              <a:t>13.04.2023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5842438-37DF-4CDC-8FCD-B2CDE0FA9B04}" type="slidenum">
              <a:rPr lang="cs-CZ" smtClean="0"/>
              <a:pPr/>
              <a:t>‹#›</a:t>
            </a:fld>
            <a:endParaRPr lang="cs-CZ"/>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15F044D-BE08-430B-8DDB-A5CC499729C6}" type="datetimeFigureOut">
              <a:rPr lang="cs-CZ" smtClean="0"/>
              <a:pPr/>
              <a:t>13.04.2023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5842438-37DF-4CDC-8FCD-B2CDE0FA9B04}" type="slidenum">
              <a:rPr lang="cs-CZ" smtClean="0"/>
              <a:pPr/>
              <a:t>‹#›</a:t>
            </a:fld>
            <a:endParaRPr lang="cs-CZ"/>
          </a:p>
        </p:txBody>
      </p:sp>
      <p:sp>
        <p:nvSpPr>
          <p:cNvPr id="8" name="Title 7"/>
          <p:cNvSpPr>
            <a:spLocks noGrp="1"/>
          </p:cNvSpPr>
          <p:nvPr>
            <p:ph type="title"/>
          </p:nvPr>
        </p:nvSpPr>
        <p:spPr/>
        <p:txBody>
          <a:bodyPr/>
          <a:lstStyle/>
          <a:p>
            <a:r>
              <a:rPr lang="cs-CZ" smtClean="0"/>
              <a:t>Kliknutím lze upravit styl.</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cs-CZ" smtClean="0"/>
              <a:t>Kliknutím lze upravit styl.</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A15F044D-BE08-430B-8DDB-A5CC499729C6}" type="datetimeFigureOut">
              <a:rPr lang="cs-CZ" smtClean="0"/>
              <a:pPr/>
              <a:t>13.04.2023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5842438-37DF-4CDC-8FCD-B2CDE0FA9B04}" type="slidenum">
              <a:rPr lang="cs-CZ" smtClean="0"/>
              <a:pPr/>
              <a:t>‹#›</a:t>
            </a:fld>
            <a:endParaRPr lang="cs-CZ"/>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15F044D-BE08-430B-8DDB-A5CC499729C6}" type="datetimeFigureOut">
              <a:rPr lang="cs-CZ" smtClean="0"/>
              <a:pPr/>
              <a:t>13.04.2023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5842438-37DF-4CDC-8FCD-B2CDE0FA9B04}" type="slidenum">
              <a:rPr lang="cs-CZ" smtClean="0"/>
              <a:pPr/>
              <a:t>‹#›</a:t>
            </a:fld>
            <a:endParaRPr lang="cs-CZ"/>
          </a:p>
        </p:txBody>
      </p:sp>
      <p:sp>
        <p:nvSpPr>
          <p:cNvPr id="8" name="Title 7"/>
          <p:cNvSpPr>
            <a:spLocks noGrp="1"/>
          </p:cNvSpPr>
          <p:nvPr>
            <p:ph type="title"/>
          </p:nvPr>
        </p:nvSpPr>
        <p:spPr/>
        <p:txBody>
          <a:bodyPr/>
          <a:lstStyle/>
          <a:p>
            <a:r>
              <a:rPr lang="cs-CZ" smtClean="0"/>
              <a:t>Kliknutím lze upravit styl.</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cs-CZ" smtClean="0"/>
              <a:t>Kliknutím lze upravit styly předlohy textu.</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A15F044D-BE08-430B-8DDB-A5CC499729C6}" type="datetimeFigureOut">
              <a:rPr lang="cs-CZ" smtClean="0"/>
              <a:pPr/>
              <a:t>13.04.2023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55842438-37DF-4CDC-8FCD-B2CDE0FA9B04}" type="slidenum">
              <a:rPr lang="cs-CZ" smtClean="0"/>
              <a:pPr/>
              <a:t>‹#›</a:t>
            </a:fld>
            <a:endParaRPr lang="cs-CZ"/>
          </a:p>
        </p:txBody>
      </p:sp>
      <p:sp>
        <p:nvSpPr>
          <p:cNvPr id="10" name="Title 9"/>
          <p:cNvSpPr>
            <a:spLocks noGrp="1"/>
          </p:cNvSpPr>
          <p:nvPr>
            <p:ph type="title"/>
          </p:nvPr>
        </p:nvSpPr>
        <p:spPr/>
        <p:txBody>
          <a:bodyPr/>
          <a:lstStyle/>
          <a:p>
            <a:r>
              <a:rPr lang="cs-CZ" smtClean="0"/>
              <a:t>Kliknutím lze upravit styl.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A15F044D-BE08-430B-8DDB-A5CC499729C6}" type="datetimeFigureOut">
              <a:rPr lang="cs-CZ" smtClean="0"/>
              <a:pPr/>
              <a:t>13.04.2023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55842438-37DF-4CDC-8FCD-B2CDE0FA9B04}" type="slidenum">
              <a:rPr lang="cs-CZ" smtClean="0"/>
              <a:pPr/>
              <a:t>‹#›</a:t>
            </a:fld>
            <a:endParaRPr lang="cs-CZ"/>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5F044D-BE08-430B-8DDB-A5CC499729C6}" type="datetimeFigureOut">
              <a:rPr lang="cs-CZ" smtClean="0"/>
              <a:pPr/>
              <a:t>13.04.2023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55842438-37DF-4CDC-8FCD-B2CDE0FA9B04}" type="slidenum">
              <a:rPr lang="cs-CZ" smtClean="0"/>
              <a:pPr/>
              <a:t>‹#›</a:t>
            </a:fld>
            <a:endParaRPr lang="cs-CZ"/>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cs-CZ" smtClean="0"/>
              <a:t>Kliknutím lze upravit styl.</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A15F044D-BE08-430B-8DDB-A5CC499729C6}" type="datetimeFigureOut">
              <a:rPr lang="cs-CZ" smtClean="0"/>
              <a:pPr/>
              <a:t>13.04.2023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5842438-37DF-4CDC-8FCD-B2CDE0FA9B04}" type="slidenum">
              <a:rPr lang="cs-CZ" smtClean="0"/>
              <a:pPr/>
              <a:t>‹#›</a:t>
            </a:fld>
            <a:endParaRPr lang="cs-CZ"/>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A15F044D-BE08-430B-8DDB-A5CC499729C6}" type="datetimeFigureOut">
              <a:rPr lang="cs-CZ" smtClean="0"/>
              <a:pPr/>
              <a:t>13.04.2023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5842438-37DF-4CDC-8FCD-B2CDE0FA9B04}" type="slidenum">
              <a:rPr lang="cs-CZ" smtClean="0"/>
              <a:pPr/>
              <a:t>‹#›</a:t>
            </a:fld>
            <a:endParaRPr lang="cs-CZ"/>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cs-CZ" smtClean="0"/>
              <a:t>Kliknutím lze upravit styl.</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cs-CZ" smtClean="0"/>
              <a:t>Kliknutím lze upravit styl.</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A15F044D-BE08-430B-8DDB-A5CC499729C6}" type="datetimeFigureOut">
              <a:rPr lang="cs-CZ" smtClean="0"/>
              <a:pPr/>
              <a:t>13.04.2023</a:t>
            </a:fld>
            <a:endParaRPr lang="cs-CZ"/>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cs-CZ"/>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55842438-37DF-4CDC-8FCD-B2CDE0FA9B0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0.xml.rels><?xml version="1.0" encoding="UTF-8" standalone="yes"?>
<Relationships xmlns="http://schemas.openxmlformats.org/package/2006/relationships"><Relationship Id="rId3" Type="http://schemas.openxmlformats.org/officeDocument/2006/relationships/hyperlink" Target="https://www.cuzk.cz/Predpisy/Pravni-predpisy-v-oboru-zememerictvi-a-katastru.aspx" TargetMode="External"/><Relationship Id="rId2" Type="http://schemas.openxmlformats.org/officeDocument/2006/relationships/hyperlink" Target="https://www.cuzk.cz/Katastr-nemovitosti/Poskytovani-udaju-z-KN/Zasady-ochrany-osobnim-udaju.aspx" TargetMode="External"/><Relationship Id="rId1" Type="http://schemas.openxmlformats.org/officeDocument/2006/relationships/slideLayout" Target="../slideLayouts/slideLayout2.xml"/><Relationship Id="rId6" Type="http://schemas.openxmlformats.org/officeDocument/2006/relationships/hyperlink" Target="https://www.cuzk.cz/Katastr-nemovitosti/Poskytovani-udaju-z-KN/Dalkovy-pristup/Webove-sluzby-dalkoveho-pristupu.aspx" TargetMode="External"/><Relationship Id="rId5" Type="http://schemas.openxmlformats.org/officeDocument/2006/relationships/hyperlink" Target="https://www.cuzk.cz/Katastr-nemovitosti/Poskytovani-udaju-z-KN/Dalkovy-pristup/Dalkovy-pristup-k-udajum-KN-CR.aspx" TargetMode="External"/><Relationship Id="rId4" Type="http://schemas.openxmlformats.org/officeDocument/2006/relationships/hyperlink" Target="http://nahlizenidokn.cuzk.cz/" TargetMode="External"/></Relationships>
</file>

<file path=ppt/slides/_rels/slide10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2.xml.rels><?xml version="1.0" encoding="UTF-8" standalone="yes"?>
<Relationships xmlns="http://schemas.openxmlformats.org/package/2006/relationships"><Relationship Id="rId2" Type="http://schemas.openxmlformats.org/officeDocument/2006/relationships/hyperlink" Target="https://www.zakonyprolidi.cz/monitor/6239647.htm" TargetMode="External"/><Relationship Id="rId1" Type="http://schemas.openxmlformats.org/officeDocument/2006/relationships/slideLayout" Target="../slideLayouts/slideLayout2.xml"/></Relationships>
</file>

<file path=ppt/slides/_rels/slide10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4.xml.rels><?xml version="1.0" encoding="UTF-8" standalone="yes"?>
<Relationships xmlns="http://schemas.openxmlformats.org/package/2006/relationships"><Relationship Id="rId2" Type="http://schemas.openxmlformats.org/officeDocument/2006/relationships/hyperlink" Target="http://www.cuzk.cz-/" TargetMode="External"/><Relationship Id="rId1" Type="http://schemas.openxmlformats.org/officeDocument/2006/relationships/slideLayout" Target="../slideLayouts/slideLayout2.xml"/></Relationships>
</file>

<file path=ppt/slides/_rels/slide10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8.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1009.xml.rels><?xml version="1.0" encoding="UTF-8" standalone="yes"?>
<Relationships xmlns="http://schemas.openxmlformats.org/package/2006/relationships"><Relationship Id="rId2" Type="http://schemas.openxmlformats.org/officeDocument/2006/relationships/image" Target="../media/image236.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search.seznam.cz/obrazky/?q=Finan&#269;n&#237;%20analytick&#253;%20&#250;&#345;ad&amp;fulltext" TargetMode="External"/><Relationship Id="rId1" Type="http://schemas.openxmlformats.org/officeDocument/2006/relationships/slideLayout" Target="../slideLayouts/slideLayout2.xml"/></Relationships>
</file>

<file path=ppt/slides/_rels/slide1010.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cs.wikipedia.org/wiki/Pr%C3%A1vnick%C3%A1_osoba" TargetMode="External"/><Relationship Id="rId2" Type="http://schemas.openxmlformats.org/officeDocument/2006/relationships/hyperlink" Target="https://cs.wikipedia.org/wiki/D%C4%9Bd%C4%9Bn%C3%AD"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s://cs.wikipedia.org/wiki/Pozemek" TargetMode="External"/><Relationship Id="rId2" Type="http://schemas.openxmlformats.org/officeDocument/2006/relationships/hyperlink" Target="https://cs.wikipedia.org/wiki/Ob%C4%8Dansk%C3%BD_z%C3%A1kon%C3%ADk_(%C4%8Cesko,_2012)"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seznamcsn.agentura-cas.cz/" TargetMode="External"/><Relationship Id="rId2" Type="http://schemas.openxmlformats.org/officeDocument/2006/relationships/hyperlink" Target="https://csnonline.agentura-cas.cz/faq.aspx" TargetMode="External"/><Relationship Id="rId1" Type="http://schemas.openxmlformats.org/officeDocument/2006/relationships/slideLayout" Target="../slideLayouts/slideLayout2.xml"/><Relationship Id="rId4" Type="http://schemas.openxmlformats.org/officeDocument/2006/relationships/hyperlink" Target="https://www.agentura-cas.cz/wp-content/uploads/CAS-Podminky_pouzivani_od_2021.pdf" TargetMode="External"/></Relationships>
</file>

<file path=ppt/slides/_rels/slide1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hyperlink" Target="https://www.zakonyprolidi.cz/cs/1994-200"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http://www.cuzk.cz/" TargetMode="Externa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hyperlink" Target="https://www.zakonyprolidi.cz/cs/1997-151/zneni-20180101?text=katastr" TargetMode="Externa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cs.wikipedia.org/w/index.php?title=Pozemkov%C3%A1_da%C5%88&amp;action=edit&amp;redlink=1" TargetMode="External"/><Relationship Id="rId2" Type="http://schemas.openxmlformats.org/officeDocument/2006/relationships/hyperlink" Target="https://cs.wikipedia.org/wiki/Geod%C3%A9zie" TargetMode="External"/><Relationship Id="rId1" Type="http://schemas.openxmlformats.org/officeDocument/2006/relationships/slideLayout" Target="../slideLayouts/slideLayout2.xml"/><Relationship Id="rId6" Type="http://schemas.openxmlformats.org/officeDocument/2006/relationships/hyperlink" Target="https://cs.wikipedia.org/wiki/%C4%8Cesko" TargetMode="External"/><Relationship Id="rId5" Type="http://schemas.openxmlformats.org/officeDocument/2006/relationships/hyperlink" Target="https://cs.wikipedia.org/wiki/Katastr%C3%A1ln%C3%AD_mapa" TargetMode="External"/><Relationship Id="rId4" Type="http://schemas.openxmlformats.org/officeDocument/2006/relationships/hyperlink" Target="https://cs.wikipedia.org/w/index.php?title=Oper%C3%A1t&amp;action=edit&amp;redlink=1" TargetMode="Externa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hyperlink" Target="file:///\\a200500.katastr.int\cuzk\o14\WEB%20ZKI\Sdilene%20dokumenty\predpisy\1oz\oz_400\oz000400\357-p_13.htm" TargetMode="External"/><Relationship Id="rId2" Type="http://schemas.openxmlformats.org/officeDocument/2006/relationships/hyperlink" Target="file:///\\a200500.katastr.int\cuzk\o14\WEB%20ZKI\Sdilene%20dokumenty\predpisy\1oz\oz_400\oz000400\357_t_02.htm" TargetMode="External"/><Relationship Id="rId1" Type="http://schemas.openxmlformats.org/officeDocument/2006/relationships/slideLayout" Target="../slideLayouts/slideLayout2.xml"/><Relationship Id="rId4" Type="http://schemas.openxmlformats.org/officeDocument/2006/relationships/hyperlink" Target="file:///\\a200500.katastr.int\cuzk\o14\WEB%20ZKI\Sdilene%20dokumenty\predpisy\1oz\oz_400\oz000400\357-p_15.htm" TargetMode="Externa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hyperlink" Target="https://www.zakonyprolidi.cz/cs/2001-254"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hyperlink" Target="https://www.zakonyprolidi.cz/cs/2001-254"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hyperlink" Target="https://www.zakonyprolidi.cz/cs/2007-23"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archivnimapy.cuzk.cz/mapy/map.phtml?dg=co_rastr_1000k,MCR500_op,P_COCM_u&amp;me=-958775.556739,-1282635.97206,-400169.80851,-872110.327503&amp;language=cz&amp;config=cio&amp;resetsession=AL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hyperlink" Target="http://zakony.centrum.cz/obcansky-zakonik-novy/cast-3-hlava-2-dil-4-oddil-1-paragraf-1116" TargetMode="External"/><Relationship Id="rId2" Type="http://schemas.openxmlformats.org/officeDocument/2006/relationships/hyperlink" Target="https://zakony.kurzy.cz/89-2012-obcansky-zakonik/paragraf-1240/" TargetMode="Externa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Dokument_aplikace_Microsoft_Office_Word_97-_20031.doc"/></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hyperlink" Target="https://business.center.cz/business/pravo/zakony/stavebni/poznamky.aspx"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hyperlink" Target="https://www.zakonyprolidi.cz/cs/1996-190" TargetMode="Externa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hyperlink" Target="https://www.zakonyprolidi.cz/cs/2007-26" TargetMode="Externa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3" Type="http://schemas.openxmlformats.org/officeDocument/2006/relationships/hyperlink" Target="https://cs.wikipedia.org/wiki/Pr%C3%A1vn%C3%AD_jedn%C3%A1n%C3%AD" TargetMode="External"/><Relationship Id="rId2" Type="http://schemas.openxmlformats.org/officeDocument/2006/relationships/hyperlink" Target="https://cs.wikipedia.org/wiki/V%C5%AFle" TargetMode="External"/><Relationship Id="rId1" Type="http://schemas.openxmlformats.org/officeDocument/2006/relationships/slideLayout" Target="../slideLayouts/slideLayout2.xml"/><Relationship Id="rId4" Type="http://schemas.openxmlformats.org/officeDocument/2006/relationships/hyperlink" Target="https://cs.wikipedia.org/wiki/Ml%C4%8Den%C3%AD" TargetMode="Externa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hyperlink" Target="http://www.cuzk.cz/" TargetMode="Externa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2" Type="http://schemas.openxmlformats.org/officeDocument/2006/relationships/hyperlink" Target="https://tema.novinky.cz/nejvyssi-soud-ceske-republiky" TargetMode="External"/><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2" Type="http://schemas.openxmlformats.org/officeDocument/2006/relationships/hyperlink" Target="https://business.center.cz/business/pravo/zakony/stavebni/poznamky.aspx" TargetMode="External"/><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2" Type="http://schemas.openxmlformats.org/officeDocument/2006/relationships/hyperlink" Target="https://www.zakonyprolidi.cz/cs/2000-128" TargetMode="External"/><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2" Type="http://schemas.openxmlformats.org/officeDocument/2006/relationships/hyperlink" Target="https://www.zakonyprolidi.cz/cs/2000-128" TargetMode="External"/><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3" Type="http://schemas.openxmlformats.org/officeDocument/2006/relationships/hyperlink" Target="https://www.cuzk.cz/Aktuality-resort/2022/Nova-verze-aplikace-Reklamacni-formulare-RUIAN.aspx" TargetMode="External"/><Relationship Id="rId2" Type="http://schemas.openxmlformats.org/officeDocument/2006/relationships/hyperlink" Target="https://www.cuzk.cz/Aktuality-resort.aspx" TargetMode="Externa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hyperlink" Target="http://reklamace.cuzk.cz/reklamaceRUIAN/" TargetMode="Externa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2" Type="http://schemas.openxmlformats.org/officeDocument/2006/relationships/hyperlink" Target="https://www.zakonyprolidi.cz/cs/1997-151" TargetMode="External"/><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2" Type="http://schemas.openxmlformats.org/officeDocument/2006/relationships/hyperlink" Target="http://www.cuzk.cz/"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3" Type="http://schemas.openxmlformats.org/officeDocument/2006/relationships/hyperlink" Target="https://www.cuzk.cz/getattachment/18f5b995-6142-4279-8860-adbd565331b4/Ohlaseni-zmeny-udaju-o-pozemku.aspx" TargetMode="External"/><Relationship Id="rId2" Type="http://schemas.openxmlformats.org/officeDocument/2006/relationships/hyperlink" Target="http://www.cuzk.cz/" TargetMode="External"/><Relationship Id="rId1" Type="http://schemas.openxmlformats.org/officeDocument/2006/relationships/slideLayout" Target="../slideLayouts/slideLayout2.xml"/><Relationship Id="rId6" Type="http://schemas.openxmlformats.org/officeDocument/2006/relationships/hyperlink" Target="https://www.cuzk.cz/Je-dobre-vedet/Formulare-pro-zapis-udaju-do-KN/Volitelne-prilohy/Volitelne-prilohy/Seznam-vlastniku-a-jinych-opravnenych-(Priloha-E).aspx" TargetMode="External"/><Relationship Id="rId5" Type="http://schemas.openxmlformats.org/officeDocument/2006/relationships/hyperlink" Target="https://www.cuzk.cz/Je-dobre-vedet/Formulare-v-resortu-zememerictvi-a-KN/Volitelne-prilohy/Volitelne-prilohy/Zmenene-udaje-o-pozemcich-(Priloha-I).aspx" TargetMode="External"/><Relationship Id="rId4" Type="http://schemas.openxmlformats.org/officeDocument/2006/relationships/hyperlink" Target="https://druhypozemku.cuzk.cz/vyber/" TargetMode="External"/></Relationships>
</file>

<file path=ppt/slides/_rels/slide47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2" Type="http://schemas.openxmlformats.org/officeDocument/2006/relationships/hyperlink" Target="http://www.cuzk.cz/"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zakonyprolidi.cz/cs/2022-240/zneni-0" TargetMode="External"/><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6.xml.rels><?xml version="1.0" encoding="UTF-8" standalone="yes"?>
<Relationships xmlns="http://schemas.openxmlformats.org/package/2006/relationships"><Relationship Id="rId2" Type="http://schemas.openxmlformats.org/officeDocument/2006/relationships/hyperlink" Target="https://vdp.cuzk.cz/vdp/ruian/vymennyformatspecialni/vyhledej" TargetMode="External"/><Relationship Id="rId1" Type="http://schemas.openxmlformats.org/officeDocument/2006/relationships/slideLayout" Target="../slideLayouts/slideLayout2.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49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3" Type="http://schemas.openxmlformats.org/officeDocument/2006/relationships/image" Target="../media/image128.gif"/><Relationship Id="rId2" Type="http://schemas.openxmlformats.org/officeDocument/2006/relationships/image" Target="../media/image127.gif"/><Relationship Id="rId1" Type="http://schemas.openxmlformats.org/officeDocument/2006/relationships/slideLayout" Target="../slideLayouts/slideLayout2.xml"/></Relationships>
</file>

<file path=ppt/slides/_rels/slide53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7.xml.rels><?xml version="1.0" encoding="UTF-8" standalone="yes"?>
<Relationships xmlns="http://schemas.openxmlformats.org/package/2006/relationships"><Relationship Id="rId3" Type="http://schemas.openxmlformats.org/officeDocument/2006/relationships/hyperlink" Target="https://www.bing.com/images/search?view=detailV2&amp;ccid=AnStCbeH&amp;id=FAA0490D80FABD92B9E2CA59EB759842B80256D8&amp;thid=OIP.AnStCbeHU9f4R4QTQvJwuQHaGA&amp;mediaurl=https://www.cuzk.cz/CUZK/Media/Digitalizace/KATUZE_643530_m.png&amp;cdnurl=https://th.bing.com/th/id/R.0274ad09b78753d7f847841342f270b9?rik=2FYCuEKYdetZyg&amp;pid=ImgRaw&amp;r=0&amp;exph=540&amp;expw=665&amp;q=katastr%c3%a1ln%c3%ad+mapy+km-d&amp;simid=608002958339352361&amp;FORM=IRPRST&amp;ck=85F73CBA935D14FFC939FA360E118885&amp;selectedIndex=30&amp;qpvt=katastr%c3%a1ln%c3%ad+mapy+km-d"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53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2.xml.rels><?xml version="1.0" encoding="UTF-8" standalone="yes"?>
<Relationships xmlns="http://schemas.openxmlformats.org/package/2006/relationships"><Relationship Id="rId3" Type="http://schemas.openxmlformats.org/officeDocument/2006/relationships/hyperlink" Target="http://www.cuzk.cz/"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52.xml.rels><?xml version="1.0" encoding="UTF-8" standalone="yes"?>
<Relationships xmlns="http://schemas.openxmlformats.org/package/2006/relationships"><Relationship Id="rId8" Type="http://schemas.openxmlformats.org/officeDocument/2006/relationships/hyperlink" Target="https://cs.wikipedia.org/wiki/1922" TargetMode="External"/><Relationship Id="rId3" Type="http://schemas.openxmlformats.org/officeDocument/2006/relationships/hyperlink" Target="https://cs.wikipedia.org/wiki/Geod%C3%A9zie" TargetMode="External"/><Relationship Id="rId7" Type="http://schemas.openxmlformats.org/officeDocument/2006/relationships/hyperlink" Target="https://cs.wikipedia.org/wiki/Josef_K%C5%99ov%C3%A1k" TargetMode="External"/><Relationship Id="rId12" Type="http://schemas.openxmlformats.org/officeDocument/2006/relationships/hyperlink" Target="https://cs.wikipedia.org/wiki/Jednotn%C3%A1_trigonometrick%C3%A1_s%C3%AD%C5%A5_katastr%C3%A1ln%C3%AD"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cs.wikipedia.org/wiki/K%C5%99ov%C3%A1kovo_zobrazen%C3%AD" TargetMode="External"/><Relationship Id="rId11" Type="http://schemas.openxmlformats.org/officeDocument/2006/relationships/hyperlink" Target="https://cs.wikipedia.org/wiki/Syst%C3%A9m_jednotn%C3%A9_trigonometrick%C3%A9_s%C3%ADt%C4%9B_katastr%C3%A1ln%C3%AD" TargetMode="External"/><Relationship Id="rId5" Type="http://schemas.openxmlformats.org/officeDocument/2006/relationships/hyperlink" Target="https://cs.wikipedia.org/wiki/Slovensko" TargetMode="External"/><Relationship Id="rId10" Type="http://schemas.openxmlformats.org/officeDocument/2006/relationships/hyperlink" Target="https://cs.wikipedia.org/wiki/Kvadrant_(geometrie)" TargetMode="External"/><Relationship Id="rId4" Type="http://schemas.openxmlformats.org/officeDocument/2006/relationships/hyperlink" Target="https://cs.wikipedia.org/wiki/%C4%8Cesko" TargetMode="External"/><Relationship Id="rId9" Type="http://schemas.openxmlformats.org/officeDocument/2006/relationships/hyperlink" Target="https://cs.wikipedia.org/wiki/%C4%8Ceskoslovensko" TargetMode="External"/></Relationships>
</file>

<file path=ppt/slides/_rels/slide55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5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5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55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55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55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55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56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56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56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56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56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5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5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7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5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57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5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5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5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5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5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5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5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59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5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59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59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0.xml.rels><?xml version="1.0" encoding="UTF-8" standalone="yes"?>
<Relationships xmlns="http://schemas.openxmlformats.org/package/2006/relationships"><Relationship Id="rId2" Type="http://schemas.openxmlformats.org/officeDocument/2006/relationships/hyperlink" Target="http://zakony.kurzy.cz/256-2013-katastralni-zakon/paragraf-35/" TargetMode="External"/><Relationship Id="rId1" Type="http://schemas.openxmlformats.org/officeDocument/2006/relationships/slideLayout" Target="../slideLayouts/slideLayout2.xml"/></Relationships>
</file>

<file path=ppt/slides/_rels/slide6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6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1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1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6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62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6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6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5.xml.rels><?xml version="1.0" encoding="UTF-8" standalone="yes"?>
<Relationships xmlns="http://schemas.openxmlformats.org/package/2006/relationships"><Relationship Id="rId2" Type="http://schemas.openxmlformats.org/officeDocument/2006/relationships/hyperlink" Target="https://tn.nova.cz/zpravodajstvi/clanek/476338-stat-hleda-majitele-a-dedice-63-staveb-muzete-byt-mezi-nimi-i-vy" TargetMode="External"/><Relationship Id="rId1" Type="http://schemas.openxmlformats.org/officeDocument/2006/relationships/slideLayout" Target="../slideLayouts/slideLayout2.xml"/></Relationships>
</file>

<file path=ppt/slides/_rels/slide6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2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6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64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64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64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64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64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64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64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64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64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65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65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65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65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65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65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65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65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65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2.xml.rels><?xml version="1.0" encoding="UTF-8" standalone="yes"?>
<Relationships xmlns="http://schemas.openxmlformats.org/package/2006/relationships"><Relationship Id="rId2" Type="http://schemas.openxmlformats.org/officeDocument/2006/relationships/hyperlink" Target="http://www.cuzk.cz/" TargetMode="External"/><Relationship Id="rId1" Type="http://schemas.openxmlformats.org/officeDocument/2006/relationships/slideLayout" Target="../slideLayouts/slideLayout2.xml"/></Relationships>
</file>

<file path=ppt/slides/_rels/slide6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6.xml.rels><?xml version="1.0" encoding="UTF-8" standalone="yes"?>
<Relationships xmlns="http://schemas.openxmlformats.org/package/2006/relationships"><Relationship Id="rId2" Type="http://schemas.openxmlformats.org/officeDocument/2006/relationships/hyperlink" Target="http://www.cuzk.cz/" TargetMode="External"/><Relationship Id="rId1" Type="http://schemas.openxmlformats.org/officeDocument/2006/relationships/slideLayout" Target="../slideLayouts/slideLayout2.xml"/></Relationships>
</file>

<file path=ppt/slides/_rels/slide687.xml.rels><?xml version="1.0" encoding="UTF-8" standalone="yes"?>
<Relationships xmlns="http://schemas.openxmlformats.org/package/2006/relationships"><Relationship Id="rId3" Type="http://schemas.openxmlformats.org/officeDocument/2006/relationships/hyperlink" Target="https://www.cuzk.cz/Je-dobre-vedet/Formulare-v-resortu-zememerictvi-a-KN/Zapis-vkladem/Navrh-na-vklad/Formular-navrhu-na-vklad.aspx" TargetMode="External"/><Relationship Id="rId2" Type="http://schemas.openxmlformats.org/officeDocument/2006/relationships/hyperlink" Target="https://www.cuzk.cz/Je-dobre-vedet/Formulare-v-resortu-zememerictvi-a-KN/Zapis-vkladem/Navrh-na-vklad/Aplikace-pro-vytvoreni-Navrhu-na-vklad.aspx" TargetMode="External"/><Relationship Id="rId1" Type="http://schemas.openxmlformats.org/officeDocument/2006/relationships/slideLayout" Target="../slideLayouts/slideLayout2.xml"/><Relationship Id="rId5" Type="http://schemas.openxmlformats.org/officeDocument/2006/relationships/hyperlink" Target="https://www.cuzk.cz/Je-dobre-vedet/Formulare-v-resortu-zememerictvi-a-KN/Zapis-vkladem/Navrh-na-vklad/Vzory-vyplneneho-navrhu-na-vklad.aspx" TargetMode="External"/><Relationship Id="rId4" Type="http://schemas.openxmlformats.org/officeDocument/2006/relationships/hyperlink" Target="https://www.cuzk.cz/Je-dobre-vedet/Formulare-v-resortu-zememerictvi-a-KN/Zapis-vkladem/Navrh-na-vklad/Formular-navrhu-na-vklad-ve-formatu-ZFO.aspx" TargetMode="External"/></Relationships>
</file>

<file path=ppt/slides/_rels/slide68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689.xml.rels><?xml version="1.0" encoding="UTF-8" standalone="yes"?>
<Relationships xmlns="http://schemas.openxmlformats.org/package/2006/relationships"><Relationship Id="rId2" Type="http://schemas.openxmlformats.org/officeDocument/2006/relationships/hyperlink" Target="http://www.cuzk.cz/"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hyperlink" Target="https://www.bing.com/ck/a?!&amp;&amp;p=e756b27050792d3bJmltdHM9MTY2NDQwOTYwMCZpZ3VpZD0wMzAyNDU0Mi1mNWVmLTY5ZGMtMWMzNC00ZWQyZjQ4ODY4ZDImaW5zaWQ9NTM4Mg&amp;ptn=3&amp;hsh=3&amp;fclid=03024542-f5ef-69dc-1c34-4ed2f48868d2&amp;u=a1L2ltYWdlcy9zZWFyY2g_cT1xcitrb2Qrb2JyJWMzJWExemVrJmlkPTEyRTcxMTc0QzhGMUY1NDMxRTNCNDdGN0ZFQ0ExQjgzNEY5MTIwRjEmRk9STT1JUUZSQkEmdHNjPUltYWdlSG92ZXJUaXRsZQ&amp;ntb=1" TargetMode="External"/><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hyperlink" Target="https://www.bing.com/ck/a?!&amp;&amp;p=4f8db4ae0b5a7a1cJmltdHM9MTY2NDQwOTYwMCZpZ3VpZD0wMzAyNDU0Mi1mNWVmLTY5ZGMtMWMzNC00ZWQyZjQ4ODY4ZDImaW5zaWQ9NTM2OQ&amp;ptn=3&amp;hsh=3&amp;fclid=03024542-f5ef-69dc-1c34-4ed2f48868d2&amp;u=a1L2ltYWdlcy9zZWFyY2g_cT0lYzQlOGRhcm92JWMzJWJkK2tvZCtvYnIlYzMlYTF6ZWsmaWQ9MTM1Qzk3OTA5RTc1MjlEOEJEMDA4NDFFM0EwMDk4QjlGQzdGNkMzRCZGT1JNPUlRRlJCQQ&amp;ntb=1" TargetMode="External"/></Relationships>
</file>

<file path=ppt/slides/_rels/slide691.xml.rels><?xml version="1.0" encoding="UTF-8" standalone="yes"?>
<Relationships xmlns="http://schemas.openxmlformats.org/package/2006/relationships"><Relationship Id="rId3" Type="http://schemas.openxmlformats.org/officeDocument/2006/relationships/hyperlink" Target="https://nv.cuzk.cz/Web/Help/topics/prirucka_notar.htm" TargetMode="External"/><Relationship Id="rId2" Type="http://schemas.openxmlformats.org/officeDocument/2006/relationships/hyperlink" Target="http://www.cuzk.cz/" TargetMode="External"/><Relationship Id="rId1" Type="http://schemas.openxmlformats.org/officeDocument/2006/relationships/slideLayout" Target="../slideLayouts/slideLayout2.xml"/></Relationships>
</file>

<file path=ppt/slides/_rels/slide6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business.center.cz/business/pravo/zakony/stavebni/poznamky.aspx"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7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70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70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7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7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72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72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72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7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72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7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0.xml.rels><?xml version="1.0" encoding="UTF-8" standalone="yes"?>
<Relationships xmlns="http://schemas.openxmlformats.org/package/2006/relationships"><Relationship Id="rId2" Type="http://schemas.openxmlformats.org/officeDocument/2006/relationships/hyperlink" Target="http://www.cuzk.cu/" TargetMode="External"/><Relationship Id="rId1" Type="http://schemas.openxmlformats.org/officeDocument/2006/relationships/slideLayout" Target="../slideLayouts/slideLayout2.xml"/></Relationships>
</file>

<file path=ppt/slides/_rels/slide7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2.xml.rels><?xml version="1.0" encoding="UTF-8" standalone="yes"?>
<Relationships xmlns="http://schemas.openxmlformats.org/package/2006/relationships"><Relationship Id="rId2" Type="http://schemas.openxmlformats.org/officeDocument/2006/relationships/image" Target="../media/image167.emf"/><Relationship Id="rId1" Type="http://schemas.openxmlformats.org/officeDocument/2006/relationships/slideLayout" Target="../slideLayouts/slideLayout2.xml"/></Relationships>
</file>

<file path=ppt/slides/_rels/slide73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68.jpeg"/><Relationship Id="rId1" Type="http://schemas.openxmlformats.org/officeDocument/2006/relationships/slideLayout" Target="../slideLayouts/slideLayout2.xml"/><Relationship Id="rId6" Type="http://schemas.openxmlformats.org/officeDocument/2006/relationships/image" Target="../media/image170.jpeg"/><Relationship Id="rId5" Type="http://schemas.openxmlformats.org/officeDocument/2006/relationships/image" Target="../media/image169.png"/><Relationship Id="rId4" Type="http://schemas.openxmlformats.org/officeDocument/2006/relationships/image" Target="../media/image20.jpeg"/></Relationships>
</file>

<file path=ppt/slides/_rels/slide73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7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73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73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74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74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7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74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74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7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75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754.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75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75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75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7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6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76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76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76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76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7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76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76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70.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771.xml.rels><?xml version="1.0" encoding="UTF-8" standalone="yes"?>
<Relationships xmlns="http://schemas.openxmlformats.org/package/2006/relationships"><Relationship Id="rId3" Type="http://schemas.openxmlformats.org/officeDocument/2006/relationships/hyperlink" Target="https://cs.wikipedia.org/wiki/Spoluvlastnictv%C3%AD" TargetMode="External"/><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hyperlink" Target="https://cs.wikipedia.org/wiki/Ob%C4%8Dansk%C3%BD_z%C3%A1kon%C3%ADk_(%C4%8Cesko,_2012)" TargetMode="External"/><Relationship Id="rId4" Type="http://schemas.openxmlformats.org/officeDocument/2006/relationships/hyperlink" Target="https://cs.wikipedia.org/wiki/V%C4%9Bc_(pr%C3%A1vo)" TargetMode="External"/></Relationships>
</file>

<file path=ppt/slides/_rels/slide77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77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77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77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77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77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77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77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8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78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78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783.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784.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785.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7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7.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78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xml"/></Relationships>
</file>

<file path=ppt/slides/_rels/slide78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3.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794.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7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zakonyprolidi.cz/cs/1997-151"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0.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81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8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7.xml.rels><?xml version="1.0" encoding="UTF-8" standalone="yes"?>
<Relationships xmlns="http://schemas.openxmlformats.org/package/2006/relationships"><Relationship Id="rId2" Type="http://schemas.openxmlformats.org/officeDocument/2006/relationships/image" Target="../media/image167.emf"/><Relationship Id="rId1" Type="http://schemas.openxmlformats.org/officeDocument/2006/relationships/slideLayout" Target="../slideLayouts/slideLayout2.xml"/></Relationships>
</file>

<file path=ppt/slides/_rels/slide8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8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83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83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836.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8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9.xml.rels><?xml version="1.0" encoding="UTF-8" standalone="yes"?>
<Relationships xmlns="http://schemas.openxmlformats.org/package/2006/relationships"><Relationship Id="rId2" Type="http://schemas.openxmlformats.org/officeDocument/2006/relationships/hyperlink" Target="https://www.zakonyprolidi.cz/cs/2000-458"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4.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8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6.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8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8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3.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864.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865.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8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8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3.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874.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8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5.xml.rels><?xml version="1.0" encoding="UTF-8" standalone="yes"?>
<Relationships xmlns="http://schemas.openxmlformats.org/package/2006/relationships"><Relationship Id="rId2" Type="http://schemas.openxmlformats.org/officeDocument/2006/relationships/hyperlink" Target="http://www.cuzk.cz/" TargetMode="External"/><Relationship Id="rId1" Type="http://schemas.openxmlformats.org/officeDocument/2006/relationships/slideLayout" Target="../slideLayouts/slideLayout2.xml"/></Relationships>
</file>

<file path=ppt/slides/_rels/slide88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88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8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hyperlink" Target="http://www.cuzk.cz/" TargetMode="External"/><Relationship Id="rId1" Type="http://schemas.openxmlformats.org/officeDocument/2006/relationships/slideLayout" Target="../slideLayouts/slideLayout2.xml"/></Relationships>
</file>

<file path=ppt/slides/_rels/slide9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1.xml.rels><?xml version="1.0" encoding="UTF-8" standalone="yes"?>
<Relationships xmlns="http://schemas.openxmlformats.org/package/2006/relationships"><Relationship Id="rId2" Type="http://schemas.openxmlformats.org/officeDocument/2006/relationships/hyperlink" Target="http://www.cuzk.cz/" TargetMode="External"/><Relationship Id="rId1" Type="http://schemas.openxmlformats.org/officeDocument/2006/relationships/slideLayout" Target="../slideLayouts/slideLayout2.xml"/></Relationships>
</file>

<file path=ppt/slides/_rels/slide9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4.xml.rels><?xml version="1.0" encoding="UTF-8" standalone="yes"?>
<Relationships xmlns="http://schemas.openxmlformats.org/package/2006/relationships"><Relationship Id="rId2" Type="http://schemas.openxmlformats.org/officeDocument/2006/relationships/hyperlink" Target="https://www.zakonyprolidi.cz/cs/2009-111" TargetMode="External"/><Relationship Id="rId1" Type="http://schemas.openxmlformats.org/officeDocument/2006/relationships/slideLayout" Target="../slideLayouts/slideLayout2.xml"/></Relationships>
</file>

<file path=ppt/slides/_rels/slide9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7.xml.rels><?xml version="1.0" encoding="UTF-8" standalone="yes"?>
<Relationships xmlns="http://schemas.openxmlformats.org/package/2006/relationships"><Relationship Id="rId3" Type="http://schemas.openxmlformats.org/officeDocument/2006/relationships/hyperlink" Target="https://www.cuzk.cz/Aktuality-resort/2022/Nova-verze-aplikace-Reklamacni-formulare-RUIAN.aspx" TargetMode="External"/><Relationship Id="rId2" Type="http://schemas.openxmlformats.org/officeDocument/2006/relationships/hyperlink" Target="https://www.cuzk.cz/Aktuality-resort.aspx" TargetMode="Externa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hyperlink" Target="http://reklamace.cuzk.cz/reklamaceRUIAN/" TargetMode="External"/></Relationships>
</file>

<file path=ppt/slides/_rels/slide908.xml.rels><?xml version="1.0" encoding="UTF-8" standalone="yes"?>
<Relationships xmlns="http://schemas.openxmlformats.org/package/2006/relationships"><Relationship Id="rId2" Type="http://schemas.openxmlformats.org/officeDocument/2006/relationships/hyperlink" Target="http://www.cuzk.cz/" TargetMode="External"/><Relationship Id="rId1" Type="http://schemas.openxmlformats.org/officeDocument/2006/relationships/slideLayout" Target="../slideLayouts/slideLayout2.xml"/></Relationships>
</file>

<file path=ppt/slides/_rels/slide9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911.xml.rels><?xml version="1.0" encoding="UTF-8" standalone="yes"?>
<Relationships xmlns="http://schemas.openxmlformats.org/package/2006/relationships"><Relationship Id="rId3" Type="http://schemas.openxmlformats.org/officeDocument/2006/relationships/hyperlink" Target="https://www.psp.cz/sqw/historie.sqw?o=9&amp;T=163" TargetMode="External"/><Relationship Id="rId2" Type="http://schemas.openxmlformats.org/officeDocument/2006/relationships/hyperlink" Target="https://www.cuzk.cz/ruian/Ucelove-uzemni-prvky/Volebni-okrsky.aspx" TargetMode="External"/><Relationship Id="rId1" Type="http://schemas.openxmlformats.org/officeDocument/2006/relationships/slideLayout" Target="../slideLayouts/slideLayout2.xml"/></Relationships>
</file>

<file path=ppt/slides/_rels/slide912.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9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5.xml.rels><?xml version="1.0" encoding="UTF-8" standalone="yes"?>
<Relationships xmlns="http://schemas.openxmlformats.org/package/2006/relationships"><Relationship Id="rId2" Type="http://schemas.openxmlformats.org/officeDocument/2006/relationships/hyperlink" Target="http://www.cuzk.cz/" TargetMode="External"/><Relationship Id="rId1" Type="http://schemas.openxmlformats.org/officeDocument/2006/relationships/slideLayout" Target="../slideLayouts/slideLayout2.xml"/></Relationships>
</file>

<file path=ppt/slides/_rels/slide91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9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8.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919.xml.rels><?xml version="1.0" encoding="UTF-8" standalone="yes"?>
<Relationships xmlns="http://schemas.openxmlformats.org/package/2006/relationships"><Relationship Id="rId8" Type="http://schemas.openxmlformats.org/officeDocument/2006/relationships/hyperlink" Target="https://www.cuzk.cz/ruian/Metodika-a-legislativa/Kontroly-prenesene-pusobnosti.aspx" TargetMode="External"/><Relationship Id="rId13" Type="http://schemas.openxmlformats.org/officeDocument/2006/relationships/hyperlink" Target="https://www.cuzk.cz/Uvod/Produkty-a-sluzby/RUIAN/6-Legislativa/Legislativa/20110613-Vzor-verejnopravni-smlouvy-obci.aspx" TargetMode="External"/><Relationship Id="rId3" Type="http://schemas.openxmlformats.org/officeDocument/2006/relationships/hyperlink" Target="https://www.cuzk.cz/Uvod/Produkty-a-sluzby/RUIAN/5-Metodika/Metodika/Zmeny-uzemi-obce.aspx" TargetMode="External"/><Relationship Id="rId7" Type="http://schemas.openxmlformats.org/officeDocument/2006/relationships/hyperlink" Target="https://www.cuzk.cz/ruian/Metodika-a-legislativa/Pozadavky-a-vzory-sdeleni-udaju-od-obci-stavebnich.aspx" TargetMode="External"/><Relationship Id="rId12" Type="http://schemas.openxmlformats.org/officeDocument/2006/relationships/hyperlink" Target="https://www.cuzk.cz/Uvod/Produkty-a-sluzby/RUIAN/6-Legislativa/Legislativa/20110613-Vzor-verejnopravni-smlouvy-obci-(1).aspx" TargetMode="External"/><Relationship Id="rId2" Type="http://schemas.openxmlformats.org/officeDocument/2006/relationships/hyperlink" Target="https://www.cuzk.cz/Uvod/Produkty-a-sluzby/RUIAN/5-Metodika/Metodika/Definice-TEA-SO.aspx" TargetMode="External"/><Relationship Id="rId1" Type="http://schemas.openxmlformats.org/officeDocument/2006/relationships/slideLayout" Target="../slideLayouts/slideLayout2.xml"/><Relationship Id="rId6" Type="http://schemas.openxmlformats.org/officeDocument/2006/relationships/hyperlink" Target="https://www.cuzk.cz/Uvod/Produkty-a-sluzby/RUIAN/5-Metodika/Dopady-novely-stavebniho-zakona/navod-pro-dohledani-listin-v-DP.aspx" TargetMode="External"/><Relationship Id="rId11" Type="http://schemas.openxmlformats.org/officeDocument/2006/relationships/hyperlink" Target="https://www.cuzk.cz/Uvod/Produkty-a-sluzby/RUIAN/6-Legislativa/Legislativa/vyhlaska-RUIAN-1.aspx" TargetMode="External"/><Relationship Id="rId5" Type="http://schemas.openxmlformats.org/officeDocument/2006/relationships/hyperlink" Target="https://www.cuzk.cz/Uvod/Produkty-a-sluzby/RUIAN/1-Editacni-agendovy-system-ISUI/Uzivatelske-postupy-v-ISUI/Oznacovani-nespravnosti.aspx" TargetMode="External"/><Relationship Id="rId10" Type="http://schemas.openxmlformats.org/officeDocument/2006/relationships/hyperlink" Target="https://www.cuzk.cz/Uvod/Produkty-a-sluzby/RUIAN/6-Legislativa/Legislativa/Zakon_c_111_2009_Sb.aspx" TargetMode="External"/><Relationship Id="rId4" Type="http://schemas.openxmlformats.org/officeDocument/2006/relationships/hyperlink" Target="https://www.cuzk.cz/Uvod/Produkty-a-sluzby/RUIAN/5-Metodika/Metodika/zapis-SO-obcemi.aspx" TargetMode="External"/><Relationship Id="rId9" Type="http://schemas.openxmlformats.org/officeDocument/2006/relationships/hyperlink" Target="https://www.cuzk.cz/ruian/Metodika-a-legislativa/Dopady-novely-stavebniho-zakona.aspx"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4.xml.rels><?xml version="1.0" encoding="UTF-8" standalone="yes"?>
<Relationships xmlns="http://schemas.openxmlformats.org/package/2006/relationships"><Relationship Id="rId2" Type="http://schemas.openxmlformats.org/officeDocument/2006/relationships/hyperlink" Target="https://vdp.cuzk.cz/vdp/ruian/vymennyformatspecialni/vyhledej" TargetMode="External"/><Relationship Id="rId1" Type="http://schemas.openxmlformats.org/officeDocument/2006/relationships/slideLayout" Target="../slideLayouts/slideLayout2.xml"/></Relationships>
</file>

<file path=ppt/slides/_rels/slide925.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926.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9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8.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929.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2.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93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9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5.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936.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937.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938.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9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1.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9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4.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9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7.xml.rels><?xml version="1.0" encoding="UTF-8" standalone="yes"?>
<Relationships xmlns="http://schemas.openxmlformats.org/package/2006/relationships"><Relationship Id="rId3" Type="http://schemas.openxmlformats.org/officeDocument/2006/relationships/hyperlink" Target="https://cuzk.cz/DMVS/O-IS-DMVS/Verifikacni-registr.aspx" TargetMode="External"/><Relationship Id="rId2" Type="http://schemas.openxmlformats.org/officeDocument/2006/relationships/hyperlink" Target="http://www.cuzk.cz/" TargetMode="External"/><Relationship Id="rId1" Type="http://schemas.openxmlformats.org/officeDocument/2006/relationships/slideLayout" Target="../slideLayouts/slideLayout2.xml"/></Relationships>
</file>

<file path=ppt/slides/_rels/slide9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0.xml.rels><?xml version="1.0" encoding="UTF-8" standalone="yes"?>
<Relationships xmlns="http://schemas.openxmlformats.org/package/2006/relationships"><Relationship Id="rId3" Type="http://schemas.openxmlformats.org/officeDocument/2006/relationships/hyperlink" Target="https://vtm.zive.cz/Client.Gallery/show.aspx?id_file=566104684&amp;article=216362" TargetMode="External"/><Relationship Id="rId2" Type="http://schemas.openxmlformats.org/officeDocument/2006/relationships/hyperlink" Target="https://www.dtmcr.cz/" TargetMode="External"/><Relationship Id="rId1" Type="http://schemas.openxmlformats.org/officeDocument/2006/relationships/slideLayout" Target="../slideLayouts/slideLayout2.xml"/><Relationship Id="rId4" Type="http://schemas.openxmlformats.org/officeDocument/2006/relationships/image" Target="../media/image228.jpeg"/></Relationships>
</file>

<file path=ppt/slides/_rels/slide951.xml.rels><?xml version="1.0" encoding="UTF-8" standalone="yes"?>
<Relationships xmlns="http://schemas.openxmlformats.org/package/2006/relationships"><Relationship Id="rId3" Type="http://schemas.openxmlformats.org/officeDocument/2006/relationships/hyperlink" Target="https://www.hustopece.cz/kosoctverce-na-silnicich-tercem-roztodivnych-teorii" TargetMode="External"/><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9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1.xml.rels><?xml version="1.0" encoding="UTF-8" standalone="yes"?>
<Relationships xmlns="http://schemas.openxmlformats.org/package/2006/relationships"><Relationship Id="rId2" Type="http://schemas.openxmlformats.org/officeDocument/2006/relationships/hyperlink" Target="http://zakony.kurzy.cz/256-2013-katastralni-zakon/paragraf-25/" TargetMode="External"/><Relationship Id="rId1" Type="http://schemas.openxmlformats.org/officeDocument/2006/relationships/slideLayout" Target="../slideLayouts/slideLayout2.xml"/></Relationships>
</file>

<file path=ppt/slides/_rels/slide9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2.xml.rels><?xml version="1.0" encoding="UTF-8" standalone="yes"?>
<Relationships xmlns="http://schemas.openxmlformats.org/package/2006/relationships"><Relationship Id="rId3" Type="http://schemas.openxmlformats.org/officeDocument/2006/relationships/hyperlink" Target="http://www.cuzk.cz/Katastr-nemovitosti/Poskytovani-udaju-z-KN/Platebni-portal.aspx" TargetMode="External"/><Relationship Id="rId2" Type="http://schemas.openxmlformats.org/officeDocument/2006/relationships/hyperlink" Target="http://www.cuzk.cz/dp" TargetMode="External"/><Relationship Id="rId1" Type="http://schemas.openxmlformats.org/officeDocument/2006/relationships/slideLayout" Target="../slideLayouts/slideLayout2.xml"/></Relationships>
</file>

<file path=ppt/slides/_rels/slide993.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994.xml.rels><?xml version="1.0" encoding="UTF-8" standalone="yes"?>
<Relationships xmlns="http://schemas.openxmlformats.org/package/2006/relationships"><Relationship Id="rId3" Type="http://schemas.openxmlformats.org/officeDocument/2006/relationships/hyperlink" Target="https://info.identitaobcana.cz/" TargetMode="External"/><Relationship Id="rId2" Type="http://schemas.openxmlformats.org/officeDocument/2006/relationships/hyperlink" Target="https://www.cuzk.cz/aplikace-dp/zakladni-informace" TargetMode="External"/><Relationship Id="rId1" Type="http://schemas.openxmlformats.org/officeDocument/2006/relationships/slideLayout" Target="../slideLayouts/slideLayout2.xml"/></Relationships>
</file>

<file path=ppt/slides/_rels/slide995.xml.rels><?xml version="1.0" encoding="UTF-8" standalone="yes"?>
<Relationships xmlns="http://schemas.openxmlformats.org/package/2006/relationships"><Relationship Id="rId8" Type="http://schemas.openxmlformats.org/officeDocument/2006/relationships/hyperlink" Target="https://dpn.cuzk.cz/VyberRizeniDPN/Rizeni/SeznamListin" TargetMode="External"/><Relationship Id="rId3" Type="http://schemas.openxmlformats.org/officeDocument/2006/relationships/hyperlink" Target="https://dpn.cuzk.cz/Napoveda/topics/idh-podminkyuzivaniaplikace.htm" TargetMode="External"/><Relationship Id="rId7" Type="http://schemas.openxmlformats.org/officeDocument/2006/relationships/hyperlink" Target="https://dpn.cuzk.cz/VyberBudovu/Jednotka/InformaceO" TargetMode="External"/><Relationship Id="rId2" Type="http://schemas.openxmlformats.org/officeDocument/2006/relationships/hyperlink" Target="https://info.identitaobcana.cz/" TargetMode="External"/><Relationship Id="rId1" Type="http://schemas.openxmlformats.org/officeDocument/2006/relationships/slideLayout" Target="../slideLayouts/slideLayout2.xml"/><Relationship Id="rId6" Type="http://schemas.openxmlformats.org/officeDocument/2006/relationships/hyperlink" Target="https://dpn.cuzk.cz/VyberBudovu/Stavba/InformaceO" TargetMode="External"/><Relationship Id="rId5" Type="http://schemas.openxmlformats.org/officeDocument/2006/relationships/hyperlink" Target="https://dpn.cuzk.cz/VyberParcelu/Parcela/InformaceO" TargetMode="External"/><Relationship Id="rId4" Type="http://schemas.openxmlformats.org/officeDocument/2006/relationships/hyperlink" Target="https://dpn.cuzk.cz/VyberLV.aspx" TargetMode="External"/><Relationship Id="rId9" Type="http://schemas.openxmlformats.org/officeDocument/2006/relationships/hyperlink" Target="https://dpn.cuzk.cz/" TargetMode="External"/></Relationships>
</file>

<file path=ppt/slides/_rels/slide996.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997.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998.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999.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0" y="5357826"/>
            <a:ext cx="7884368" cy="1285884"/>
          </a:xfrm>
        </p:spPr>
        <p:txBody>
          <a:bodyPr>
            <a:normAutofit fontScale="92500" lnSpcReduction="20000"/>
          </a:bodyPr>
          <a:lstStyle/>
          <a:p>
            <a:r>
              <a:rPr lang="cs-CZ" sz="2800" dirty="0" smtClean="0">
                <a:solidFill>
                  <a:schemeClr val="tx1"/>
                </a:solidFill>
              </a:rPr>
              <a:t>MU- znalci,odhadci – duben, 2023</a:t>
            </a:r>
          </a:p>
          <a:p>
            <a:endParaRPr lang="cs-CZ" sz="2800" b="1" i="1" dirty="0" smtClean="0"/>
          </a:p>
          <a:p>
            <a:r>
              <a:rPr lang="cs-CZ" sz="2800" dirty="0" err="1" smtClean="0">
                <a:solidFill>
                  <a:schemeClr val="tx1"/>
                </a:solidFill>
              </a:rPr>
              <a:t>Ing</a:t>
            </a:r>
            <a:r>
              <a:rPr lang="cs-CZ" sz="2800" dirty="0" smtClean="0">
                <a:solidFill>
                  <a:schemeClr val="tx1"/>
                </a:solidFill>
              </a:rPr>
              <a:t> </a:t>
            </a:r>
            <a:r>
              <a:rPr lang="cs-CZ" sz="2800" dirty="0" err="1" smtClean="0">
                <a:solidFill>
                  <a:schemeClr val="tx1"/>
                </a:solidFill>
              </a:rPr>
              <a:t>Vitulová</a:t>
            </a:r>
            <a:r>
              <a:rPr lang="cs-CZ" sz="2800" dirty="0" smtClean="0">
                <a:solidFill>
                  <a:schemeClr val="tx1"/>
                </a:solidFill>
              </a:rPr>
              <a:t> Naděžda</a:t>
            </a:r>
            <a:endParaRPr lang="cs-CZ" sz="2400" dirty="0">
              <a:solidFill>
                <a:schemeClr val="tx1"/>
              </a:solidFill>
            </a:endParaRPr>
          </a:p>
        </p:txBody>
      </p:sp>
      <p:sp>
        <p:nvSpPr>
          <p:cNvPr id="2" name="Nadpis 1"/>
          <p:cNvSpPr>
            <a:spLocks noGrp="1"/>
          </p:cNvSpPr>
          <p:nvPr>
            <p:ph type="ctrTitle"/>
          </p:nvPr>
        </p:nvSpPr>
        <p:spPr>
          <a:xfrm>
            <a:off x="657252" y="980728"/>
            <a:ext cx="7227116" cy="1470025"/>
          </a:xfrm>
        </p:spPr>
        <p:txBody>
          <a:bodyPr>
            <a:normAutofit fontScale="90000"/>
          </a:bodyPr>
          <a:lstStyle/>
          <a:p>
            <a:pPr marL="182880" indent="0" algn="ctr">
              <a:buNone/>
            </a:pPr>
            <a:r>
              <a:rPr lang="cs-CZ" sz="4800" dirty="0" smtClean="0"/>
              <a:t>Oceňování nemovitostí </a:t>
            </a:r>
            <a:br>
              <a:rPr lang="cs-CZ" sz="4800" dirty="0" smtClean="0"/>
            </a:br>
            <a:r>
              <a:rPr lang="cs-CZ" sz="4800" dirty="0" err="1" smtClean="0"/>
              <a:t>Mendelova</a:t>
            </a:r>
            <a:r>
              <a:rPr lang="cs-CZ" sz="4800" dirty="0" smtClean="0"/>
              <a:t> universita</a:t>
            </a:r>
            <a:endParaRPr lang="cs-CZ" sz="4800" b="1"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54699" y="3265891"/>
            <a:ext cx="2447925" cy="1866900"/>
          </a:xfrm>
          <a:prstGeom prst="rect">
            <a:avLst/>
          </a:prstGeom>
          <a:noFill/>
          <a:ln>
            <a:noFill/>
          </a:ln>
          <a:effectLst/>
          <a:scene3d>
            <a:camera prst="orthographicFront">
              <a:rot lat="0" lon="0" rev="3000000"/>
            </a:camera>
            <a:lightRig rig="threePt" dir="t"/>
          </a:scene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54247" y="4358281"/>
            <a:ext cx="1828800"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895953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500066"/>
          </a:xfrm>
        </p:spPr>
        <p:txBody>
          <a:bodyPr/>
          <a:lstStyle/>
          <a:p>
            <a:pPr>
              <a:buNone/>
            </a:pPr>
            <a:r>
              <a:rPr lang="cs-CZ" sz="2400" dirty="0" smtClean="0"/>
              <a:t>Lesní pozemky, </a:t>
            </a:r>
            <a:r>
              <a:rPr lang="cs-CZ" sz="2400" dirty="0" err="1" smtClean="0"/>
              <a:t>pozemky</a:t>
            </a:r>
            <a:r>
              <a:rPr lang="cs-CZ" sz="2400" dirty="0" smtClean="0"/>
              <a:t> se způsobem využití a ochrany LPF</a:t>
            </a:r>
            <a:endParaRPr lang="cs-CZ" sz="2400" dirty="0"/>
          </a:p>
        </p:txBody>
      </p:sp>
      <p:sp>
        <p:nvSpPr>
          <p:cNvPr id="5" name="Zástupný symbol pro obsah 4"/>
          <p:cNvSpPr>
            <a:spLocks noGrp="1"/>
          </p:cNvSpPr>
          <p:nvPr>
            <p:ph sz="quarter" idx="13"/>
          </p:nvPr>
        </p:nvSpPr>
        <p:spPr>
          <a:xfrm>
            <a:off x="0" y="857232"/>
            <a:ext cx="9144000" cy="6000768"/>
          </a:xfrm>
        </p:spPr>
        <p:txBody>
          <a:bodyPr>
            <a:normAutofit fontScale="92500" lnSpcReduction="20000"/>
          </a:bodyPr>
          <a:lstStyle/>
          <a:p>
            <a:pPr>
              <a:buNone/>
            </a:pPr>
            <a:r>
              <a:rPr lang="cs-CZ" sz="2400" dirty="0" smtClean="0">
                <a:solidFill>
                  <a:schemeClr val="tx1"/>
                </a:solidFill>
              </a:rPr>
              <a:t>Role znalců při oceňování nemovitostí a práce s výměrami:</a:t>
            </a:r>
          </a:p>
          <a:p>
            <a:pPr>
              <a:buNone/>
            </a:pPr>
            <a:endParaRPr lang="cs-CZ" sz="2400" dirty="0" smtClean="0">
              <a:solidFill>
                <a:schemeClr val="tx1"/>
              </a:solidFill>
            </a:endParaRPr>
          </a:p>
          <a:p>
            <a:pPr>
              <a:buNone/>
            </a:pPr>
            <a:r>
              <a:rPr lang="cs-CZ" sz="2400" dirty="0" smtClean="0"/>
              <a:t>Je vhodné ale připomenout dle předpisů platných pro správu katastru platí:</a:t>
            </a:r>
          </a:p>
          <a:p>
            <a:pPr>
              <a:buNone/>
            </a:pPr>
            <a:r>
              <a:rPr lang="cs-CZ" sz="2400" b="1" dirty="0" smtClean="0"/>
              <a:t> Dle § 51 </a:t>
            </a:r>
            <a:r>
              <a:rPr lang="cs-CZ" sz="2400" b="1" dirty="0" err="1" smtClean="0"/>
              <a:t>KatZ</a:t>
            </a:r>
            <a:r>
              <a:rPr lang="cs-CZ" sz="2400" b="1" dirty="0" smtClean="0"/>
              <a:t>- </a:t>
            </a:r>
            <a:endParaRPr lang="cs-CZ" sz="2400" dirty="0" smtClean="0"/>
          </a:p>
          <a:p>
            <a:pPr>
              <a:buNone/>
            </a:pPr>
            <a:r>
              <a:rPr lang="cs-CZ" sz="2400" b="1" dirty="0" smtClean="0"/>
              <a:t>  </a:t>
            </a:r>
            <a:r>
              <a:rPr lang="cs-CZ" sz="2400" b="1" dirty="0" smtClean="0">
                <a:solidFill>
                  <a:srgbClr val="FF0000"/>
                </a:solidFill>
              </a:rPr>
              <a:t>Závaznost údajů katastru</a:t>
            </a:r>
            <a:endParaRPr lang="cs-CZ" sz="2400" dirty="0" smtClean="0">
              <a:solidFill>
                <a:srgbClr val="FF0000"/>
              </a:solidFill>
            </a:endParaRPr>
          </a:p>
          <a:p>
            <a:pPr>
              <a:buNone/>
            </a:pPr>
            <a:r>
              <a:rPr lang="cs-CZ" sz="2400" dirty="0" smtClean="0"/>
              <a:t>  Údaje katastru, a to parcelní číslo, geometrické určení nemovitosti, název a geometrické určení katastrálního území, jsou závazné pro právní jednání týkající se nemovitostí vedených v katastru  </a:t>
            </a:r>
            <a:r>
              <a:rPr lang="cs-CZ" sz="2400" dirty="0" smtClean="0">
                <a:solidFill>
                  <a:srgbClr val="FF0000"/>
                </a:solidFill>
              </a:rPr>
              <a:t>= výměra není závazný údaj !</a:t>
            </a:r>
          </a:p>
          <a:p>
            <a:pPr>
              <a:buNone/>
            </a:pPr>
            <a:r>
              <a:rPr lang="cs-CZ" sz="2400" dirty="0" smtClean="0"/>
              <a:t> Podle §2 </a:t>
            </a:r>
            <a:r>
              <a:rPr lang="cs-CZ" sz="2400" dirty="0" err="1" smtClean="0"/>
              <a:t>písm.g</a:t>
            </a:r>
            <a:r>
              <a:rPr lang="cs-CZ" sz="2400" dirty="0" smtClean="0"/>
              <a:t>) </a:t>
            </a:r>
            <a:r>
              <a:rPr lang="cs-CZ" sz="2400" dirty="0" err="1" smtClean="0"/>
              <a:t>KatZ</a:t>
            </a:r>
            <a:r>
              <a:rPr lang="cs-CZ" sz="2400" dirty="0" smtClean="0"/>
              <a:t> podle zákona se rozumí-</a:t>
            </a:r>
          </a:p>
          <a:p>
            <a:pPr>
              <a:buNone/>
            </a:pPr>
            <a:r>
              <a:rPr lang="cs-CZ" sz="2400" dirty="0" smtClean="0"/>
              <a:t> - </a:t>
            </a:r>
            <a:r>
              <a:rPr lang="cs-CZ" sz="2400" b="1" dirty="0" smtClean="0"/>
              <a:t>výměrou parcely vyjádření plošného obsahu průmětu pozemku do zobrazovací roviny v plošných metrických jednotkách; velikost výměry vyplývá z geometrického určení pozemku a zaokrouhluje se na celé čtvereční metry; výměra parcely je evidována s přesností danou metodami, kterými byla zjištěna, přičemž jejím zpřesněním nejsou dotčena práva k pozemku, </a:t>
            </a:r>
          </a:p>
          <a:p>
            <a:pPr>
              <a:buNone/>
            </a:pPr>
            <a:r>
              <a:rPr lang="cs-CZ" sz="2400" dirty="0" smtClean="0"/>
              <a:t>  </a:t>
            </a:r>
          </a:p>
          <a:p>
            <a:pPr>
              <a:buNone/>
            </a:pPr>
            <a:endParaRPr lang="cs-CZ" sz="2400" dirty="0">
              <a:solidFill>
                <a:schemeClr val="tx1"/>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001156" cy="928670"/>
          </a:xfrm>
        </p:spPr>
        <p:txBody>
          <a:bodyPr/>
          <a:lstStyle/>
          <a:p>
            <a:pPr>
              <a:buNone/>
            </a:pPr>
            <a:r>
              <a:rPr lang="cs-CZ" sz="2800" dirty="0" smtClean="0"/>
              <a:t>Pokračování-</a:t>
            </a:r>
            <a:r>
              <a:rPr lang="cs-CZ" sz="2400" dirty="0" smtClean="0"/>
              <a:t> </a:t>
            </a:r>
            <a:r>
              <a:rPr lang="cs-CZ" sz="2400" dirty="0" smtClean="0">
                <a:solidFill>
                  <a:srgbClr val="FF0000"/>
                </a:solidFill>
              </a:rPr>
              <a:t>poznámka k novele </a:t>
            </a:r>
            <a:r>
              <a:rPr lang="cs-CZ" sz="2400" dirty="0" err="1" smtClean="0">
                <a:solidFill>
                  <a:srgbClr val="FF0000"/>
                </a:solidFill>
              </a:rPr>
              <a:t>katZ</a:t>
            </a:r>
            <a:r>
              <a:rPr lang="cs-CZ" sz="2400" dirty="0" smtClean="0">
                <a:solidFill>
                  <a:srgbClr val="FF0000"/>
                </a:solidFill>
              </a:rPr>
              <a:t> č. 240/2022</a:t>
            </a:r>
            <a:br>
              <a:rPr lang="cs-CZ" sz="2400" dirty="0" smtClean="0">
                <a:solidFill>
                  <a:srgbClr val="FF0000"/>
                </a:solidFill>
              </a:rPr>
            </a:br>
            <a:r>
              <a:rPr lang="cs-CZ" sz="2400" dirty="0" smtClean="0">
                <a:solidFill>
                  <a:srgbClr val="FF0000"/>
                </a:solidFill>
              </a:rPr>
              <a:t>             účinnost od 1.9.2022</a:t>
            </a:r>
            <a:endParaRPr lang="cs-CZ" sz="2400" dirty="0">
              <a:solidFill>
                <a:srgbClr val="FF0000"/>
              </a:solidFill>
            </a:endParaRPr>
          </a:p>
        </p:txBody>
      </p:sp>
      <p:sp>
        <p:nvSpPr>
          <p:cNvPr id="3" name="Zástupný symbol pro obsah 2"/>
          <p:cNvSpPr>
            <a:spLocks noGrp="1"/>
          </p:cNvSpPr>
          <p:nvPr>
            <p:ph sz="quarter" idx="13"/>
          </p:nvPr>
        </p:nvSpPr>
        <p:spPr>
          <a:xfrm>
            <a:off x="428596" y="785794"/>
            <a:ext cx="8215370" cy="5786478"/>
          </a:xfrm>
        </p:spPr>
        <p:txBody>
          <a:bodyPr>
            <a:normAutofit fontScale="70000" lnSpcReduction="20000"/>
          </a:bodyPr>
          <a:lstStyle/>
          <a:p>
            <a:pPr>
              <a:buNone/>
            </a:pPr>
            <a:r>
              <a:rPr lang="cs-CZ" dirty="0" smtClean="0"/>
              <a:t>Cíle návrhu</a:t>
            </a:r>
          </a:p>
          <a:p>
            <a:pPr>
              <a:buNone/>
            </a:pPr>
            <a:r>
              <a:rPr lang="cs-CZ" dirty="0" smtClean="0"/>
              <a:t>   Zákon o provádění mezinárodních sankcích se nově člení na hlavy, což zjednoduší i vnitřní odkazy v rámci jednotlivých ustanovení zákona. Dále aby bylo možné provádět i mezinárodní sankce vyplývající z nového sankčního zákona, rozšiřuje se působnost zákona o provádění mezinárodních sankcí i na sankce vyplývající ze sankčního zákona, které se podřadí pod jednotné označení „mezinárodní sankce“. Novela zákona o civilním letectví rozšiřuje taxativní výčet údajů, které lze podle zákona o civilním letectví do leteckého rejstříku zapsat. Novela zákona o azylu a zákona o pobytů cizinců reaguje na to, že zařazení cizince na příslušný sankční seznam bude mít dopad na postavení tohoto cizince. Dále novela trestního zákoníku rozšiřuje zákonné vymezení trestného činu porušení mezinárodních sankcí.  </a:t>
            </a:r>
          </a:p>
          <a:p>
            <a:endParaRPr lang="cs-CZ" dirty="0" smtClean="0">
              <a:solidFill>
                <a:srgbClr val="FF0000"/>
              </a:solidFill>
            </a:endParaRPr>
          </a:p>
          <a:p>
            <a:pPr>
              <a:buNone/>
            </a:pPr>
            <a:r>
              <a:rPr lang="cs-CZ" dirty="0" smtClean="0">
                <a:solidFill>
                  <a:srgbClr val="FF0000"/>
                </a:solidFill>
              </a:rPr>
              <a:t> Změna souvisí s novelou zákona </a:t>
            </a:r>
            <a:r>
              <a:rPr lang="cs-CZ" dirty="0" smtClean="0"/>
              <a:t>č. 69/2006 Sb., o provádění mezinárodních sankcí,</a:t>
            </a:r>
            <a:endParaRPr lang="cs-CZ" dirty="0" smtClean="0">
              <a:solidFill>
                <a:srgbClr val="FF0000"/>
              </a:solidFill>
            </a:endParaRPr>
          </a:p>
          <a:p>
            <a:pPr>
              <a:buNone/>
            </a:pPr>
            <a:r>
              <a:rPr lang="cs-CZ" dirty="0" smtClean="0"/>
              <a:t> § 22 </a:t>
            </a:r>
          </a:p>
          <a:p>
            <a:pPr marL="502920" indent="-457200">
              <a:buAutoNum type="arabicParenBoth"/>
            </a:pPr>
            <a:r>
              <a:rPr lang="cs-CZ" dirty="0" smtClean="0"/>
              <a:t>Poznámku zapíše katastrální úřad na základě rozhodnutí nebo oznámení soudu, státního zástupce, policejního orgánu, správce daně, správce obchodního závodu, vyvlastňovacího úřadu, pozemkového úřadu, soudního exekutora, dražebníka, </a:t>
            </a:r>
            <a:r>
              <a:rPr lang="cs-CZ" dirty="0" err="1" smtClean="0"/>
              <a:t>insolvenčního</a:t>
            </a:r>
            <a:r>
              <a:rPr lang="cs-CZ" dirty="0" smtClean="0"/>
              <a:t> správce</a:t>
            </a:r>
            <a:r>
              <a:rPr lang="cs-CZ" b="1" dirty="0" smtClean="0"/>
              <a:t>, </a:t>
            </a:r>
            <a:r>
              <a:rPr lang="cs-CZ" b="1" dirty="0" smtClean="0">
                <a:solidFill>
                  <a:srgbClr val="FF0000"/>
                </a:solidFill>
              </a:rPr>
              <a:t>Finančního analytického úřadu …</a:t>
            </a:r>
          </a:p>
          <a:p>
            <a:pPr marL="502920" indent="-457200">
              <a:buNone/>
            </a:pPr>
            <a:r>
              <a:rPr lang="cs-CZ" sz="2400" dirty="0" smtClean="0">
                <a:solidFill>
                  <a:schemeClr val="tx1"/>
                </a:solidFill>
              </a:rPr>
              <a:t>   § 23</a:t>
            </a:r>
            <a:endParaRPr lang="cs-CZ" dirty="0" smtClean="0">
              <a:solidFill>
                <a:schemeClr val="tx1"/>
              </a:solidFill>
            </a:endParaRPr>
          </a:p>
          <a:p>
            <a:pPr marL="502920" indent="-457200">
              <a:buNone/>
            </a:pPr>
            <a:r>
              <a:rPr lang="cs-CZ" dirty="0" smtClean="0"/>
              <a:t>     i) </a:t>
            </a:r>
            <a:r>
              <a:rPr lang="cs-CZ" b="1" dirty="0" smtClean="0">
                <a:solidFill>
                  <a:schemeClr val="accent6"/>
                </a:solidFill>
              </a:rPr>
              <a:t>rozhodnutí</a:t>
            </a:r>
            <a:r>
              <a:rPr lang="cs-CZ" b="1" dirty="0" smtClean="0"/>
              <a:t> nebo </a:t>
            </a:r>
            <a:r>
              <a:rPr lang="cs-CZ" dirty="0" smtClean="0"/>
              <a:t>usnesení o nařízení předběžného opatření, </a:t>
            </a:r>
          </a:p>
          <a:p>
            <a:pPr marL="502920" indent="-457200">
              <a:buNone/>
            </a:pPr>
            <a:r>
              <a:rPr lang="cs-CZ" b="1" dirty="0" smtClean="0"/>
              <a:t>Z důvodové zprávy</a:t>
            </a:r>
            <a:r>
              <a:rPr lang="cs-CZ" dirty="0" smtClean="0"/>
              <a:t> - Novela zákona o provádění mezinárodních sankcí spolu s doprovodnými novelami reaguje na aktuální situaci při provádění mezinárodních sankcí vyplývajících zejména z přímo použitelných předpisů Evropské unie, a dále navazuje na související návrh zákona o omezujících opatřeních proti některým závažným protiprávním jednáním (sankční zákon), jehož gestorem je Ministerstvo zahraničních věcí (dále jen „návrh sankčního zákona“). </a:t>
            </a:r>
            <a:endParaRPr lang="cs-CZ" dirty="0" smtClean="0">
              <a:solidFill>
                <a:srgbClr val="FF0000"/>
              </a:solidFill>
            </a:endParaRPr>
          </a:p>
          <a:p>
            <a:endParaRPr lang="cs-CZ" dirty="0"/>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346" y="0"/>
            <a:ext cx="8715437" cy="642918"/>
          </a:xfrm>
        </p:spPr>
        <p:txBody>
          <a:bodyPr/>
          <a:lstStyle/>
          <a:p>
            <a:pPr>
              <a:buNone/>
            </a:pPr>
            <a:r>
              <a:rPr lang="cs-CZ" sz="2800" dirty="0" smtClean="0"/>
              <a:t>Jak pracovat s informacemi z katastru nemovitostí</a:t>
            </a:r>
            <a:endParaRPr lang="cs-CZ" sz="2800" dirty="0"/>
          </a:p>
        </p:txBody>
      </p:sp>
      <p:sp>
        <p:nvSpPr>
          <p:cNvPr id="4" name="Zástupný symbol pro obsah 3"/>
          <p:cNvSpPr>
            <a:spLocks noGrp="1"/>
          </p:cNvSpPr>
          <p:nvPr>
            <p:ph sz="quarter" idx="13"/>
          </p:nvPr>
        </p:nvSpPr>
        <p:spPr>
          <a:xfrm>
            <a:off x="0" y="731520"/>
            <a:ext cx="9144000" cy="6126480"/>
          </a:xfrm>
        </p:spPr>
        <p:txBody>
          <a:bodyPr>
            <a:normAutofit fontScale="77500" lnSpcReduction="20000"/>
          </a:bodyPr>
          <a:lstStyle/>
          <a:p>
            <a:pPr fontAlgn="base">
              <a:buNone/>
            </a:pPr>
            <a:r>
              <a:rPr lang="cs-CZ" b="1" dirty="0" smtClean="0"/>
              <a:t>Poskytování údajů z KN </a:t>
            </a:r>
          </a:p>
          <a:p>
            <a:pPr fontAlgn="base">
              <a:buNone/>
            </a:pPr>
            <a:r>
              <a:rPr lang="cs-CZ" dirty="0" smtClean="0">
                <a:hlinkClick r:id="rId2"/>
              </a:rPr>
              <a:t>Zásady ochrany osobních údajů</a:t>
            </a:r>
            <a:r>
              <a:rPr lang="cs-CZ" dirty="0" smtClean="0"/>
              <a:t> </a:t>
            </a:r>
            <a:r>
              <a:rPr lang="cs-CZ" dirty="0" smtClean="0">
                <a:solidFill>
                  <a:srgbClr val="FF0000"/>
                </a:solidFill>
              </a:rPr>
              <a:t>!!!!!</a:t>
            </a:r>
            <a:r>
              <a:rPr lang="cs-CZ" dirty="0" smtClean="0"/>
              <a:t/>
            </a:r>
            <a:br>
              <a:rPr lang="cs-CZ" dirty="0" smtClean="0"/>
            </a:br>
            <a:r>
              <a:rPr lang="cs-CZ" dirty="0" smtClean="0"/>
              <a:t/>
            </a:r>
            <a:br>
              <a:rPr lang="cs-CZ" dirty="0" smtClean="0"/>
            </a:br>
            <a:r>
              <a:rPr lang="cs-CZ" dirty="0" smtClean="0"/>
              <a:t>Rozsah a podmínky poskytování údajů z katastru nemovitostí se řídí vyhláškou </a:t>
            </a:r>
            <a:r>
              <a:rPr lang="cs-CZ" dirty="0" smtClean="0">
                <a:hlinkClick r:id="rId3"/>
              </a:rPr>
              <a:t>č. 358/2013 Sb., o poskytování údajů z katastru nemovitostí, v platném znění</a:t>
            </a:r>
            <a:r>
              <a:rPr lang="cs-CZ" dirty="0" smtClean="0"/>
              <a:t>. Mimo obvyklých forem vydávání informací, výpisů, opisů a kopií, dostupných přímo na katastrálních pracovištích, poskytuje ČÚZK některé výstupy rovněž prostřednictvím veřejné sítě Internet. Jsou to bezplatná aplikace </a:t>
            </a:r>
            <a:r>
              <a:rPr lang="cs-CZ" dirty="0" smtClean="0">
                <a:hlinkClick r:id="rId4"/>
              </a:rPr>
              <a:t>Nahlížení do KN</a:t>
            </a:r>
            <a:r>
              <a:rPr lang="cs-CZ" dirty="0" smtClean="0"/>
              <a:t>  (omezený rozsah informací, zdarma), placená aplikace </a:t>
            </a:r>
            <a:r>
              <a:rPr lang="cs-CZ" dirty="0" smtClean="0">
                <a:hlinkClick r:id="rId5"/>
              </a:rPr>
              <a:t>Dálkový přístup k datům KN</a:t>
            </a:r>
            <a:r>
              <a:rPr lang="cs-CZ" dirty="0" smtClean="0"/>
              <a:t> nebo aplikace </a:t>
            </a:r>
            <a:r>
              <a:rPr lang="cs-CZ" dirty="0" smtClean="0">
                <a:hlinkClick r:id="rId6"/>
              </a:rPr>
              <a:t>Webové služby Dálkového přístupu</a:t>
            </a:r>
            <a:r>
              <a:rPr lang="cs-CZ" dirty="0" smtClean="0"/>
              <a:t>.</a:t>
            </a:r>
          </a:p>
          <a:p>
            <a:pPr fontAlgn="base">
              <a:buNone/>
            </a:pPr>
            <a:r>
              <a:rPr lang="cs-CZ" dirty="0" smtClean="0"/>
              <a:t>  Mimo výše zmíněného zajišťují resortní organizace řadu dalších datových služeb. Jde například o poskytování dat KN v elektronické podobě (tyto výstupy z databází katastru nemovitostí lze získat pouze za legislativně stanovených podmínek). Daty v elektronické podobě se rozumí data KN ve stanovených výměnných formátech, obsahující údaje souboru popisných informací (SPI), digitální katastrální mapy (DKM) a rastrová data skenovaných katastrálních map. Tato data poskytují v rámci své působnosti jednotlivá katastrální pracoviště. Výstupy, přesahující rámec jednoho katastrálního pracoviště, zajišťuje ČÚZK, odbor služeb uživatelům.</a:t>
            </a:r>
          </a:p>
          <a:p>
            <a:pPr fontAlgn="base">
              <a:buNone/>
            </a:pPr>
            <a:r>
              <a:rPr lang="cs-CZ" dirty="0" smtClean="0"/>
              <a:t>  </a:t>
            </a:r>
            <a:r>
              <a:rPr lang="cs-CZ" dirty="0" smtClean="0">
                <a:solidFill>
                  <a:srgbClr val="FF0000"/>
                </a:solidFill>
              </a:rPr>
              <a:t>Zvláštní službu představuje poskytování přehledu vlastnických a jiných práv k nemovitostem, evidovaných pro fyzické nebo právnické osoby v rozsahu celé ČR. Pro žadatele, kteří mají ze zákona nárok na bezplatné poskytnutí těchto informací, zajišťuje tuto službu ČÚZK, odbor služeb uživatelům. Pro ostatní zájemce poskytují tuto službu za úplatu všechna katastrální pracoviště v úředních hodinách.</a:t>
            </a:r>
            <a:r>
              <a:rPr lang="cs-CZ" dirty="0" smtClean="0"/>
              <a:t/>
            </a:r>
            <a:br>
              <a:rPr lang="cs-CZ" dirty="0" smtClean="0"/>
            </a:br>
            <a:r>
              <a:rPr lang="cs-CZ" dirty="0" smtClean="0"/>
              <a:t/>
            </a:r>
            <a:br>
              <a:rPr lang="cs-CZ" dirty="0" smtClean="0"/>
            </a:br>
            <a:r>
              <a:rPr lang="cs-CZ" b="1" dirty="0" smtClean="0"/>
              <a:t>Nařízení Evropského parlamentu a Rady (</a:t>
            </a:r>
            <a:r>
              <a:rPr lang="cs-CZ" dirty="0" smtClean="0"/>
              <a:t>EU) na ochranu osobních údajů (</a:t>
            </a:r>
            <a:r>
              <a:rPr lang="cs-CZ" dirty="0" err="1" smtClean="0"/>
              <a:t>General</a:t>
            </a:r>
            <a:r>
              <a:rPr lang="cs-CZ" dirty="0" smtClean="0"/>
              <a:t> Data </a:t>
            </a:r>
            <a:r>
              <a:rPr lang="cs-CZ" dirty="0" err="1" smtClean="0"/>
              <a:t>Protection</a:t>
            </a:r>
            <a:r>
              <a:rPr lang="cs-CZ" dirty="0" smtClean="0"/>
              <a:t> </a:t>
            </a:r>
            <a:r>
              <a:rPr lang="cs-CZ" dirty="0" err="1" smtClean="0"/>
              <a:t>Regulation</a:t>
            </a:r>
            <a:r>
              <a:rPr lang="cs-CZ" dirty="0" smtClean="0"/>
              <a:t> „GDPR“) má dopady na poskytované služby a data Katastru nemovitostí.</a:t>
            </a:r>
          </a:p>
          <a:p>
            <a:pPr>
              <a:buNone/>
            </a:pPr>
            <a:endParaRPr lang="cs-CZ" dirty="0"/>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0"/>
            <a:ext cx="5786477" cy="642918"/>
          </a:xfrm>
        </p:spPr>
        <p:txBody>
          <a:bodyPr/>
          <a:lstStyle/>
          <a:p>
            <a:pPr>
              <a:buNone/>
            </a:pPr>
            <a:r>
              <a:rPr lang="cs-CZ" sz="2800" dirty="0" smtClean="0"/>
              <a:t>Pozor na GDPR</a:t>
            </a:r>
            <a:endParaRPr lang="cs-CZ" sz="2800" dirty="0"/>
          </a:p>
        </p:txBody>
      </p:sp>
      <p:sp>
        <p:nvSpPr>
          <p:cNvPr id="4" name="Zástupný symbol pro obsah 3"/>
          <p:cNvSpPr>
            <a:spLocks noGrp="1"/>
          </p:cNvSpPr>
          <p:nvPr>
            <p:ph sz="quarter" idx="13"/>
          </p:nvPr>
        </p:nvSpPr>
        <p:spPr>
          <a:xfrm>
            <a:off x="0" y="731520"/>
            <a:ext cx="9144000" cy="6126480"/>
          </a:xfrm>
        </p:spPr>
        <p:txBody>
          <a:bodyPr>
            <a:normAutofit fontScale="77500" lnSpcReduction="20000"/>
          </a:bodyPr>
          <a:lstStyle/>
          <a:p>
            <a:pPr fontAlgn="base">
              <a:buNone/>
            </a:pPr>
            <a:r>
              <a:rPr lang="cs-CZ" b="1" dirty="0" smtClean="0"/>
              <a:t> Zásady ochrany osobních údajů </a:t>
            </a:r>
          </a:p>
          <a:p>
            <a:pPr fontAlgn="base">
              <a:buNone/>
            </a:pPr>
            <a:r>
              <a:rPr lang="cs-CZ" b="1" dirty="0" smtClean="0"/>
              <a:t> UPOZORNĚNÍ</a:t>
            </a:r>
          </a:p>
          <a:p>
            <a:pPr fontAlgn="base">
              <a:buNone/>
            </a:pPr>
            <a:r>
              <a:rPr lang="cs-CZ" b="1" dirty="0" smtClean="0"/>
              <a:t>  na povinnost zákonného nakládání s osobními údaji získanými z katastru nemovitostí</a:t>
            </a:r>
          </a:p>
          <a:p>
            <a:pPr fontAlgn="base">
              <a:buNone/>
            </a:pPr>
            <a:r>
              <a:rPr lang="cs-CZ" dirty="0" smtClean="0"/>
              <a:t>   Katastr nemovitostí je v souladu s § 1 odst. 1) zák. č. 256/2013 Sb., o katastru nemovitostí (katastrální zákon) </a:t>
            </a:r>
            <a:r>
              <a:rPr lang="cs-CZ" b="1" dirty="0" smtClean="0"/>
              <a:t>veřejný seznam</a:t>
            </a:r>
            <a:r>
              <a:rPr lang="cs-CZ" dirty="0" smtClean="0"/>
              <a:t>, obsahující soubor údajů o nemovitých věcech, zahrnující jejich soupis, popis, jejich geometrické a polohové určení a zápis práv k těmto nemovitostem. Veřejnost katastru je v souvislostech naší právní úpravy základním předpokladem pro zajištění právní jistoty při nabývání nemovitostí a věcných práv k nim.</a:t>
            </a:r>
            <a:br>
              <a:rPr lang="cs-CZ" dirty="0" smtClean="0"/>
            </a:br>
            <a:r>
              <a:rPr lang="cs-CZ" dirty="0" smtClean="0"/>
              <a:t>Na ochranu osobních údajů, poskytnutých jako součást údajů katastru, se v plném rozsahu vztahuje Obecné nařízení Evropského parlamentu a Rady (EU) 2016/679, o ochraně fyzických osob v souvislosti se zpracováním osobních údajů a o volném pohybu těchto údajů a o zrušení směrnice 95/46/ES (obecné nařízení o ochraně osobních údajů nebo GDPR). </a:t>
            </a:r>
            <a:br>
              <a:rPr lang="cs-CZ" dirty="0" smtClean="0"/>
            </a:br>
            <a:r>
              <a:rPr lang="cs-CZ" u="sng" dirty="0" smtClean="0">
                <a:solidFill>
                  <a:srgbClr val="FF0000"/>
                </a:solidFill>
              </a:rPr>
              <a:t>Skutečnost, že některé osobní údaje soukromých osob jsou veřejně dostupnými údaji ve veřejném seznamu, v žádném případě neznamená, že tyto údaje mohou být dále šířeny, zveřejňovány nebo jinak zpracovávány v rozporu s katastrálním zákonem nebo obecným nařízením o ochraně osobních údajů.</a:t>
            </a:r>
            <a:r>
              <a:rPr lang="cs-CZ" u="sng" dirty="0" smtClean="0"/>
              <a:t>  </a:t>
            </a:r>
            <a:r>
              <a:rPr lang="cs-CZ" dirty="0" smtClean="0"/>
              <a:t/>
            </a:r>
            <a:br>
              <a:rPr lang="cs-CZ" dirty="0" smtClean="0"/>
            </a:br>
            <a:r>
              <a:rPr lang="cs-CZ" b="1" dirty="0" smtClean="0"/>
              <a:t>Údaje katastru lze užít pouze k účelům uvedeným v § 1 odst. 2 katastrálního zákona</a:t>
            </a:r>
            <a:r>
              <a:rPr lang="cs-CZ" dirty="0" smtClean="0"/>
              <a:t>, a to</a:t>
            </a:r>
          </a:p>
          <a:p>
            <a:pPr fontAlgn="base">
              <a:buNone/>
            </a:pPr>
            <a:r>
              <a:rPr lang="cs-CZ" dirty="0" smtClean="0">
                <a:solidFill>
                  <a:srgbClr val="FF0000"/>
                </a:solidFill>
              </a:rPr>
              <a:t>  k ochraně práv k nemovitostem, pro účely daní, poplatků a jiných obdobných peněžitých plnění, k ochraně životního prostředí, k ochraně nerostného bohatství, k ochraně zájmů státní památkové péče, pro rozvoj území, k oceňování nemovitostí, pro účely vědecké, hospodářské a statistické</a:t>
            </a:r>
            <a:r>
              <a:rPr lang="cs-CZ" dirty="0" smtClean="0"/>
              <a:t>,</a:t>
            </a:r>
          </a:p>
          <a:p>
            <a:pPr fontAlgn="base">
              <a:buNone/>
            </a:pPr>
            <a:r>
              <a:rPr lang="cs-CZ" dirty="0" smtClean="0"/>
              <a:t>  pro tvorbu dalších informačních systémů sloužících k účelům uvedeným v písmenu a).</a:t>
            </a:r>
          </a:p>
          <a:p>
            <a:pPr>
              <a:buNone/>
            </a:pPr>
            <a:endParaRPr lang="cs-CZ" dirty="0"/>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3"/>
            <a:ext cx="7500958" cy="571504"/>
          </a:xfrm>
        </p:spPr>
        <p:txBody>
          <a:bodyPr>
            <a:noAutofit/>
          </a:bodyPr>
          <a:lstStyle/>
          <a:p>
            <a:pPr>
              <a:buNone/>
            </a:pPr>
            <a:r>
              <a:rPr lang="cs-CZ" sz="2800" dirty="0" smtClean="0"/>
              <a:t> Novela vyhlášky č.358/2013 Sb.</a:t>
            </a:r>
            <a:endParaRPr lang="cs-CZ" sz="2800" b="1" dirty="0">
              <a:solidFill>
                <a:schemeClr val="tx2">
                  <a:lumMod val="75000"/>
                </a:schemeClr>
              </a:solidFill>
            </a:endParaRPr>
          </a:p>
        </p:txBody>
      </p:sp>
      <p:sp>
        <p:nvSpPr>
          <p:cNvPr id="3" name="Zástupný symbol pro obsah 2"/>
          <p:cNvSpPr>
            <a:spLocks noGrp="1"/>
          </p:cNvSpPr>
          <p:nvPr>
            <p:ph idx="4294967295"/>
          </p:nvPr>
        </p:nvSpPr>
        <p:spPr>
          <a:xfrm>
            <a:off x="357158" y="857232"/>
            <a:ext cx="8427818" cy="5857916"/>
          </a:xfrm>
          <a:prstGeom prst="rect">
            <a:avLst/>
          </a:prstGeom>
        </p:spPr>
        <p:txBody>
          <a:bodyPr>
            <a:noAutofit/>
          </a:bodyPr>
          <a:lstStyle/>
          <a:p>
            <a:pPr marL="448056" lvl="1" indent="-384048">
              <a:lnSpc>
                <a:spcPct val="80000"/>
              </a:lnSpc>
              <a:spcBef>
                <a:spcPts val="0"/>
              </a:spcBef>
              <a:spcAft>
                <a:spcPts val="1200"/>
              </a:spcAft>
              <a:buSzPct val="80000"/>
              <a:buNone/>
            </a:pPr>
            <a:r>
              <a:rPr lang="cs-CZ" sz="2400" b="1" dirty="0" smtClean="0">
                <a:solidFill>
                  <a:srgbClr val="002060"/>
                </a:solidFill>
              </a:rPr>
              <a:t> </a:t>
            </a:r>
            <a:r>
              <a:rPr lang="cs-CZ" sz="1800" b="1" dirty="0" smtClean="0">
                <a:hlinkClick r:id="rId2"/>
              </a:rPr>
              <a:t>Návrh vyhlášky, kterou se mění vyhláška o poskytování údajů z katastru nemovitostí</a:t>
            </a:r>
            <a:endParaRPr lang="cs-CZ" sz="1800" dirty="0" smtClean="0"/>
          </a:p>
          <a:p>
            <a:pPr>
              <a:buNone/>
            </a:pPr>
            <a:r>
              <a:rPr lang="cs-CZ" sz="1800" dirty="0" smtClean="0"/>
              <a:t> Předkládaný návrh vyhlášky reagoval na přijetí obecného nařízení o ochraně osobních údajů a optimalizuje formy poskytování údajů katastru a výše úplat.</a:t>
            </a:r>
          </a:p>
          <a:p>
            <a:pPr>
              <a:buNone/>
            </a:pPr>
            <a:r>
              <a:rPr lang="cs-CZ" sz="1800" dirty="0" smtClean="0"/>
              <a:t>Vydána pod č. 256/2018 Sb./úprava naší legislativy z podnětu nařízení EU/</a:t>
            </a:r>
          </a:p>
          <a:p>
            <a:pPr>
              <a:buNone/>
            </a:pPr>
            <a:endParaRPr lang="cs-CZ" sz="1800" dirty="0" smtClean="0"/>
          </a:p>
          <a:p>
            <a:pPr>
              <a:buNone/>
            </a:pPr>
            <a:r>
              <a:rPr lang="cs-CZ" sz="1800" b="1" dirty="0" smtClean="0"/>
              <a:t> Cíle návrhu-</a:t>
            </a:r>
            <a:r>
              <a:rPr lang="cs-CZ" sz="1800" b="1" dirty="0" smtClean="0">
                <a:solidFill>
                  <a:srgbClr val="FF0000"/>
                </a:solidFill>
              </a:rPr>
              <a:t> reaguje na GDPR</a:t>
            </a:r>
            <a:endParaRPr lang="cs-CZ" sz="1800" dirty="0" smtClean="0">
              <a:solidFill>
                <a:srgbClr val="FF0000"/>
              </a:solidFill>
            </a:endParaRPr>
          </a:p>
          <a:p>
            <a:pPr>
              <a:buNone/>
            </a:pPr>
            <a:r>
              <a:rPr lang="cs-CZ" sz="1800" dirty="0" smtClean="0"/>
              <a:t>  Novela reaguje na Obecné nařízen o ochraně osobních údajů. V souvislosti s poskytováním informací z katastru je nezbytné přehodnotit dosavadní přístup k poskytování údajů katastru v případech, kdy je riziko zneužití údajů katastru zvýšené. Jako situace se zvýšeným rizikem pro práva a svobody fyzických osob se jeví poskytování údajů katastru nemovitostí v případech, kdy jde o údaje hromadné a automatizovaně zpracovatelné. Zvýšené riziko v tomto směru s sebou rovněž nese nedostatečná úprava podmínek šíření údajů katastru. V návrhu vyhlášky je rovněž reagováno na požadavky veřejnosti na to, aby bylo prostřednictvím poskytovatelů ověřených výstupů (kontaktních míst veřejné správy </a:t>
            </a:r>
            <a:r>
              <a:rPr lang="cs-CZ" sz="1800" dirty="0" err="1" smtClean="0"/>
              <a:t>Czech</a:t>
            </a:r>
            <a:r>
              <a:rPr lang="cs-CZ" sz="1800" dirty="0" smtClean="0"/>
              <a:t> POINT) umožněno také poskytování údajů ze sbírky listin katastru.</a:t>
            </a:r>
          </a:p>
          <a:p>
            <a:pPr>
              <a:buNone/>
            </a:pPr>
            <a:endParaRPr lang="cs-CZ" sz="1800" dirty="0" smtClean="0"/>
          </a:p>
          <a:p>
            <a:pPr>
              <a:buNone/>
            </a:pPr>
            <a:r>
              <a:rPr lang="cs-CZ" sz="2000" dirty="0" smtClean="0"/>
              <a:t> </a:t>
            </a:r>
          </a:p>
          <a:p>
            <a:pPr>
              <a:buNone/>
            </a:pPr>
            <a:r>
              <a:rPr lang="cs-CZ" dirty="0" smtClean="0"/>
              <a:t> </a:t>
            </a:r>
            <a:endParaRPr lang="cs-CZ" sz="2800" dirty="0" smtClean="0"/>
          </a:p>
          <a:p>
            <a:pPr lvl="1">
              <a:lnSpc>
                <a:spcPct val="80000"/>
              </a:lnSpc>
              <a:spcBef>
                <a:spcPts val="0"/>
              </a:spcBef>
              <a:spcAft>
                <a:spcPts val="600"/>
              </a:spcAft>
              <a:buNone/>
            </a:pPr>
            <a:endParaRPr lang="cs-CZ" sz="2600" dirty="0" smtClean="0">
              <a:cs typeface="Arial" charset="0"/>
            </a:endParaRPr>
          </a:p>
        </p:txBody>
      </p:sp>
    </p:spTree>
    <p:extLst>
      <p:ext uri="{BB962C8B-B14F-4D97-AF65-F5344CB8AC3E}">
        <p14:creationId xmlns="" xmlns:p14="http://schemas.microsoft.com/office/powerpoint/2010/main" val="1328661199"/>
      </p:ext>
    </p:extLst>
  </p:cSld>
  <p:clrMapOvr>
    <a:masterClrMapping/>
  </p:clrMapOvr>
  <p:timing>
    <p:tnLst>
      <p:par>
        <p:cTn id="1" dur="indefinite" restart="never" nodeType="tmRoot"/>
      </p:par>
    </p:tnLst>
  </p:timing>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5136165" cy="714356"/>
          </a:xfrm>
        </p:spPr>
        <p:txBody>
          <a:bodyPr/>
          <a:lstStyle/>
          <a:p>
            <a:pPr>
              <a:buNone/>
            </a:pPr>
            <a:r>
              <a:rPr lang="cs-CZ" sz="2800" dirty="0" smtClean="0"/>
              <a:t>Pokračování- GDPR - obecně</a:t>
            </a:r>
            <a:endParaRPr lang="cs-CZ" sz="2800" dirty="0"/>
          </a:p>
        </p:txBody>
      </p:sp>
      <p:sp>
        <p:nvSpPr>
          <p:cNvPr id="3" name="Zástupný symbol pro obsah 2"/>
          <p:cNvSpPr>
            <a:spLocks noGrp="1"/>
          </p:cNvSpPr>
          <p:nvPr>
            <p:ph sz="quarter" idx="4294967295"/>
          </p:nvPr>
        </p:nvSpPr>
        <p:spPr>
          <a:xfrm>
            <a:off x="428596" y="731520"/>
            <a:ext cx="8215370" cy="5840752"/>
          </a:xfrm>
          <a:prstGeom prst="rect">
            <a:avLst/>
          </a:prstGeom>
        </p:spPr>
        <p:txBody>
          <a:bodyPr>
            <a:normAutofit fontScale="85000" lnSpcReduction="20000"/>
          </a:bodyPr>
          <a:lstStyle/>
          <a:p>
            <a:pPr>
              <a:buNone/>
            </a:pPr>
            <a:r>
              <a:rPr lang="cs-CZ" sz="2400" b="1" dirty="0" smtClean="0"/>
              <a:t>Katastr nemovitostí a GDPR</a:t>
            </a:r>
            <a:r>
              <a:rPr lang="cs-CZ" sz="2400" dirty="0" smtClean="0"/>
              <a:t>: Nařízení Evropské komise a parlamentu č.2016/679 ze dne 27.dubna 2016/</a:t>
            </a:r>
            <a:r>
              <a:rPr lang="cs-CZ" sz="2400" dirty="0" err="1" smtClean="0"/>
              <a:t>General</a:t>
            </a:r>
            <a:r>
              <a:rPr lang="cs-CZ" sz="2400" dirty="0" smtClean="0"/>
              <a:t> Data </a:t>
            </a:r>
            <a:r>
              <a:rPr lang="cs-CZ" sz="2400" dirty="0" err="1" smtClean="0"/>
              <a:t>Protection</a:t>
            </a:r>
            <a:r>
              <a:rPr lang="cs-CZ" sz="2400" dirty="0" smtClean="0"/>
              <a:t> </a:t>
            </a:r>
            <a:r>
              <a:rPr lang="cs-CZ" sz="2400" dirty="0" err="1" smtClean="0"/>
              <a:t>Regulation</a:t>
            </a:r>
            <a:r>
              <a:rPr lang="cs-CZ" sz="2400" dirty="0" smtClean="0"/>
              <a:t>/- týká se ochrany fyzických osob v souvislosti se zpracováním osobních údajů</a:t>
            </a:r>
          </a:p>
          <a:p>
            <a:pPr>
              <a:buFontTx/>
              <a:buChar char="-"/>
            </a:pPr>
            <a:r>
              <a:rPr lang="cs-CZ" sz="2400" dirty="0" smtClean="0"/>
              <a:t>V ISKN- KN jsou evidovány </a:t>
            </a:r>
            <a:r>
              <a:rPr lang="cs-CZ" sz="2400" b="1" dirty="0" smtClean="0"/>
              <a:t>obecné osobní údaje FO</a:t>
            </a:r>
            <a:r>
              <a:rPr lang="cs-CZ" sz="2400" dirty="0" smtClean="0"/>
              <a:t>- jméno, příjmení, rodné číslo/ pokud není,pak datum narození/,adresa trvalého pobytu/nemá-li ji, pak adresa bydliště/-jsou to údaje pro spolehlivé identifikace osob- postup při zápisu nebude měněn= jedná se o zákonný důvod potřeby těchto údajů,</a:t>
            </a:r>
            <a:r>
              <a:rPr lang="cs-CZ" sz="2400" dirty="0" smtClean="0">
                <a:solidFill>
                  <a:srgbClr val="FF0000"/>
                </a:solidFill>
              </a:rPr>
              <a:t>je nutné zamezit možným duplicitním zápisům osob</a:t>
            </a:r>
          </a:p>
          <a:p>
            <a:pPr>
              <a:buFontTx/>
              <a:buChar char="-"/>
            </a:pPr>
            <a:r>
              <a:rPr lang="cs-CZ" sz="2400" dirty="0" smtClean="0"/>
              <a:t>V ISKN jsou evidovány </a:t>
            </a:r>
            <a:r>
              <a:rPr lang="cs-CZ" sz="2400" b="1" dirty="0" smtClean="0"/>
              <a:t>organizační osobní údaje –</a:t>
            </a:r>
            <a:r>
              <a:rPr lang="cs-CZ" sz="2400" dirty="0" smtClean="0"/>
              <a:t> osobní nebo pracovní adresa, telefonní číslo, e-</a:t>
            </a:r>
            <a:r>
              <a:rPr lang="cs-CZ" sz="2400" dirty="0" err="1" smtClean="0"/>
              <a:t>meilová</a:t>
            </a:r>
            <a:r>
              <a:rPr lang="cs-CZ" sz="2400" dirty="0" smtClean="0"/>
              <a:t> adresa, identifikační čísla vydaná státem</a:t>
            </a:r>
          </a:p>
          <a:p>
            <a:pPr>
              <a:buFontTx/>
              <a:buChar char="-"/>
            </a:pPr>
            <a:r>
              <a:rPr lang="cs-CZ" sz="2400" dirty="0" smtClean="0"/>
              <a:t>Správu katastru dle zákona č. 256/2013 Sb. vykonávají katastrální pracoviště / není novela katastrálního zákona v souvislosti s GDPR/- postupy související s prováděním zápisů do katastru nemovitostí se </a:t>
            </a:r>
            <a:r>
              <a:rPr lang="cs-CZ" sz="2400" b="1" dirty="0" smtClean="0"/>
              <a:t>nemění – </a:t>
            </a:r>
            <a:r>
              <a:rPr lang="cs-CZ" sz="2400" dirty="0" smtClean="0"/>
              <a:t>správní řízení budou nadále probíhá dle kat. zákona a správního řádu z.č. 500/2004 </a:t>
            </a:r>
            <a:r>
              <a:rPr lang="cs-CZ" sz="2400" dirty="0" err="1" smtClean="0"/>
              <a:t>b</a:t>
            </a:r>
            <a:r>
              <a:rPr lang="cs-CZ" sz="2400" dirty="0" smtClean="0"/>
              <a:t>.= obsah dokumentů vydávaných ve správním řízení se nebude měnit</a:t>
            </a:r>
          </a:p>
          <a:p>
            <a:pPr>
              <a:buNone/>
            </a:pPr>
            <a:r>
              <a:rPr lang="cs-CZ" sz="2400" dirty="0" smtClean="0"/>
              <a:t>                                                              = obsah katastru se nemění</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0"/>
            <a:ext cx="8001056" cy="428628"/>
          </a:xfrm>
        </p:spPr>
        <p:txBody>
          <a:bodyPr>
            <a:normAutofit fontScale="90000"/>
          </a:bodyPr>
          <a:lstStyle/>
          <a:p>
            <a:pPr>
              <a:buNone/>
            </a:pPr>
            <a:r>
              <a:rPr lang="cs-CZ" sz="2800" dirty="0" smtClean="0"/>
              <a:t> </a:t>
            </a:r>
            <a:endParaRPr lang="cs-CZ" sz="2800" dirty="0"/>
          </a:p>
        </p:txBody>
      </p:sp>
      <p:sp>
        <p:nvSpPr>
          <p:cNvPr id="5" name="Zástupný symbol pro obsah 4"/>
          <p:cNvSpPr>
            <a:spLocks noGrp="1"/>
          </p:cNvSpPr>
          <p:nvPr>
            <p:ph sz="quarter" idx="4294967295"/>
          </p:nvPr>
        </p:nvSpPr>
        <p:spPr>
          <a:xfrm>
            <a:off x="500034" y="428604"/>
            <a:ext cx="8072494" cy="6286544"/>
          </a:xfrm>
          <a:prstGeom prst="rect">
            <a:avLst/>
          </a:prstGeom>
        </p:spPr>
        <p:txBody>
          <a:bodyPr>
            <a:normAutofit fontScale="77500" lnSpcReduction="20000"/>
          </a:bodyPr>
          <a:lstStyle/>
          <a:p>
            <a:pPr>
              <a:buNone/>
            </a:pPr>
            <a:r>
              <a:rPr lang="cs-CZ" dirty="0" smtClean="0"/>
              <a:t>Na </a:t>
            </a:r>
            <a:r>
              <a:rPr lang="cs-CZ" dirty="0" smtClean="0">
                <a:hlinkClick r:id="rId2"/>
              </a:rPr>
              <a:t>www.</a:t>
            </a:r>
            <a:r>
              <a:rPr lang="cs-CZ" dirty="0" err="1" smtClean="0">
                <a:hlinkClick r:id="rId2"/>
              </a:rPr>
              <a:t>cuzk.cz</a:t>
            </a:r>
            <a:r>
              <a:rPr lang="cs-CZ" dirty="0" smtClean="0">
                <a:hlinkClick r:id="rId2"/>
              </a:rPr>
              <a:t>-</a:t>
            </a:r>
            <a:r>
              <a:rPr lang="cs-CZ" dirty="0" smtClean="0"/>
              <a:t> informace k GDPR</a:t>
            </a:r>
          </a:p>
          <a:p>
            <a:pPr>
              <a:buNone/>
            </a:pPr>
            <a:r>
              <a:rPr lang="cs-CZ" dirty="0" smtClean="0"/>
              <a:t>                  Informace ze stránek ČUZK</a:t>
            </a:r>
          </a:p>
          <a:p>
            <a:pPr>
              <a:buNone/>
            </a:pPr>
            <a:r>
              <a:rPr lang="cs-CZ" b="1" dirty="0" smtClean="0"/>
              <a:t>  Informace podle článku 13 a 14 nařízení Evropského parlamentu a Rady (EU) 2016/679 ze dne 27. dubna 2016 o ochraně fyzických osob v souvislosti se zpracováním osobních údajů a o volném pohybu těchto údajů a o zrušení směrnice 95/46/ES (dále jen „nařízení“) </a:t>
            </a:r>
            <a:endParaRPr lang="cs-CZ" dirty="0" smtClean="0"/>
          </a:p>
          <a:p>
            <a:pPr>
              <a:buNone/>
            </a:pPr>
            <a:r>
              <a:rPr lang="cs-CZ" dirty="0" smtClean="0"/>
              <a:t>   Pokud vůči nám vystupujete jako </a:t>
            </a:r>
            <a:r>
              <a:rPr lang="cs-CZ" b="1" dirty="0" smtClean="0"/>
              <a:t>vlastník nemovitosti nebo oprávněný z jiného věcného práva</a:t>
            </a:r>
            <a:r>
              <a:rPr lang="cs-CZ" dirty="0" smtClean="0"/>
              <a:t>, zpracováváme o Vás tyto osobní údaje: </a:t>
            </a:r>
          </a:p>
          <a:p>
            <a:pPr>
              <a:buNone/>
            </a:pPr>
            <a:r>
              <a:rPr lang="cs-CZ" b="1" dirty="0" smtClean="0"/>
              <a:t>   Kategorie zpracovávaných osobních údajů</a:t>
            </a:r>
            <a:endParaRPr lang="cs-CZ" dirty="0" smtClean="0"/>
          </a:p>
          <a:p>
            <a:pPr>
              <a:buNone/>
            </a:pPr>
            <a:r>
              <a:rPr lang="cs-CZ" dirty="0" smtClean="0"/>
              <a:t>   Základní identifikační údaje: jméno a příjmení, titul, rodné číslo (není-li, pak datum narození), adresa místa trvalého pobytu (není-li, pak adresa bydliště).</a:t>
            </a:r>
            <a:br>
              <a:rPr lang="cs-CZ" dirty="0" smtClean="0"/>
            </a:br>
            <a:r>
              <a:rPr lang="cs-CZ" dirty="0" smtClean="0"/>
              <a:t>Doplňkové údaje: údaj o akademickém titulu, vědecké hodnosti a označení akademického pracovníka vysoké školy titulem docent nebo profesor (dále jen "titul"). </a:t>
            </a:r>
          </a:p>
          <a:p>
            <a:pPr>
              <a:buNone/>
            </a:pPr>
            <a:r>
              <a:rPr lang="cs-CZ" b="1" dirty="0" smtClean="0"/>
              <a:t>  Účel zpracování</a:t>
            </a:r>
            <a:endParaRPr lang="cs-CZ" dirty="0" smtClean="0"/>
          </a:p>
          <a:p>
            <a:pPr>
              <a:buNone/>
            </a:pPr>
            <a:r>
              <a:rPr lang="cs-CZ" dirty="0" smtClean="0"/>
              <a:t>  Zápis práv do katastru. </a:t>
            </a:r>
          </a:p>
          <a:p>
            <a:pPr>
              <a:buNone/>
            </a:pPr>
            <a:r>
              <a:rPr lang="cs-CZ" b="1" dirty="0" smtClean="0"/>
              <a:t> </a:t>
            </a:r>
          </a:p>
          <a:p>
            <a:pPr>
              <a:buNone/>
            </a:pPr>
            <a:r>
              <a:rPr lang="cs-CZ" b="1" dirty="0" smtClean="0"/>
              <a:t> Právní základ pro zpracování  ……….</a:t>
            </a:r>
          </a:p>
          <a:p>
            <a:pPr>
              <a:buNone/>
            </a:pPr>
            <a:r>
              <a:rPr lang="cs-CZ" b="1" dirty="0" smtClean="0"/>
              <a:t> </a:t>
            </a:r>
          </a:p>
          <a:p>
            <a:pPr>
              <a:buNone/>
            </a:pPr>
            <a:r>
              <a:rPr lang="cs-CZ" b="1" dirty="0" smtClean="0"/>
              <a:t> Zdroj, ze kterého údaje pocházejí</a:t>
            </a:r>
          </a:p>
          <a:p>
            <a:pPr>
              <a:buNone/>
            </a:pPr>
            <a:r>
              <a:rPr lang="cs-CZ" dirty="0" smtClean="0"/>
              <a:t>  Tyto údaje pocházejí z podání a listin, podle kterých jsou do katastru prováděny zápisy.</a:t>
            </a:r>
            <a:endParaRPr lang="cs-CZ" b="1" dirty="0" smtClean="0"/>
          </a:p>
          <a:p>
            <a:pPr>
              <a:buNone/>
            </a:pPr>
            <a:r>
              <a:rPr lang="cs-CZ" b="1" dirty="0" smtClean="0">
                <a:solidFill>
                  <a:srgbClr val="FF0000"/>
                </a:solidFill>
              </a:rPr>
              <a:t>Pověřenec pro ochranu osobních údajů  - Mgr. Lubomír Váňa,DIS</a:t>
            </a:r>
            <a:endParaRPr lang="cs-CZ" dirty="0" smtClean="0">
              <a:solidFill>
                <a:srgbClr val="FF0000"/>
              </a:solidFill>
            </a:endParaRPr>
          </a:p>
          <a:p>
            <a:pPr>
              <a:buNone/>
            </a:pPr>
            <a:endParaRPr lang="cs-CZ" dirty="0"/>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207471" cy="571480"/>
          </a:xfrm>
        </p:spPr>
        <p:txBody>
          <a:bodyPr/>
          <a:lstStyle/>
          <a:p>
            <a:pPr>
              <a:buNone/>
            </a:pPr>
            <a:r>
              <a:rPr lang="cs-CZ" sz="2400" dirty="0" smtClean="0"/>
              <a:t>Pokračování-stránky ČÚZK</a:t>
            </a:r>
            <a:endParaRPr lang="cs-CZ" sz="2400" dirty="0"/>
          </a:p>
        </p:txBody>
      </p:sp>
      <p:sp>
        <p:nvSpPr>
          <p:cNvPr id="3" name="Zástupný symbol pro obsah 2"/>
          <p:cNvSpPr>
            <a:spLocks noGrp="1"/>
          </p:cNvSpPr>
          <p:nvPr>
            <p:ph idx="4294967295"/>
          </p:nvPr>
        </p:nvSpPr>
        <p:spPr>
          <a:xfrm>
            <a:off x="0" y="500042"/>
            <a:ext cx="9144000" cy="6357958"/>
          </a:xfrm>
          <a:prstGeom prst="rect">
            <a:avLst/>
          </a:prstGeom>
        </p:spPr>
        <p:txBody>
          <a:bodyPr>
            <a:normAutofit fontScale="55000" lnSpcReduction="20000"/>
          </a:bodyPr>
          <a:lstStyle/>
          <a:p>
            <a:pPr>
              <a:buNone/>
            </a:pPr>
            <a:endParaRPr lang="cs-CZ" dirty="0" smtClean="0"/>
          </a:p>
          <a:p>
            <a:pPr>
              <a:buNone/>
            </a:pPr>
            <a:r>
              <a:rPr lang="cs-CZ" b="1" dirty="0" smtClean="0"/>
              <a:t>Dopady nařízení GDPR na služby a data poskytovaná ČÚZK </a:t>
            </a:r>
          </a:p>
          <a:p>
            <a:pPr>
              <a:buNone/>
            </a:pPr>
            <a:r>
              <a:rPr lang="cs-CZ" dirty="0" smtClean="0"/>
              <a:t>    Úvod </a:t>
            </a:r>
          </a:p>
          <a:p>
            <a:pPr>
              <a:buNone/>
            </a:pPr>
            <a:r>
              <a:rPr lang="cs-CZ" dirty="0" smtClean="0"/>
              <a:t>Dne 25. května 2018 nabývá účinnosti nařízení Evropského parlamentu a Rady, č. 2016/6791, tzv. obecné nařízení o ochraně osobních údajů. Toto nařízení upravuje ochranu osobních údajů a je přímo použitelné ve všech členských státech EU. </a:t>
            </a:r>
          </a:p>
          <a:p>
            <a:pPr>
              <a:buNone/>
            </a:pPr>
            <a:r>
              <a:rPr lang="cs-CZ" dirty="0" smtClean="0"/>
              <a:t>Resort ČÚZK je v rámci svých agend správcem osobních údajů a toto nařízení se vztahuje i na něj. V tomto dokumentu jsou popsány dopady nařízení GDPR na resortem poskytované služby a data katastru nemovitostí. </a:t>
            </a:r>
          </a:p>
          <a:p>
            <a:pPr>
              <a:buNone/>
            </a:pPr>
            <a:r>
              <a:rPr lang="cs-CZ" dirty="0" smtClean="0"/>
              <a:t>Výměnný formát ISKN (VFK)  …..</a:t>
            </a:r>
            <a:endParaRPr lang="cs-CZ" dirty="0"/>
          </a:p>
          <a:p>
            <a:pPr>
              <a:buNone/>
            </a:pPr>
            <a:endParaRPr lang="cs-CZ" dirty="0" smtClean="0"/>
          </a:p>
          <a:p>
            <a:pPr>
              <a:buNone/>
            </a:pPr>
            <a:r>
              <a:rPr lang="cs-CZ" b="1" dirty="0" smtClean="0"/>
              <a:t>Dálkový přístup do katastru nemovitostí (DP) </a:t>
            </a:r>
          </a:p>
          <a:p>
            <a:pPr>
              <a:buNone/>
            </a:pPr>
            <a:r>
              <a:rPr lang="cs-CZ" b="1" dirty="0" smtClean="0"/>
              <a:t>Změna žádosti o založení účtu Se změnou vyhlášky č. 358/2013 Sb. o poskytování údajů z katastru nemovitostí bude muset být každá žádost o založení účtu do DP podána takovým způsobem, aby byla prokázána totožnost žadatele. Stávající uživatelé, kteří tímto způsobem o založení účtu do DP nepožádali, budou vyzváni k jejímu prokázání. Pokud tak neučiní, bude jim odebrána role pro vytváření sestav: „Přehled vlastnictví“ a „Evidence práv pro osobu. To se týká všech typů účtů pro všechny služby poskytované v rámci DP (interaktivní DP, WSDP, WSGP, …). </a:t>
            </a:r>
          </a:p>
          <a:p>
            <a:pPr>
              <a:buNone/>
            </a:pPr>
            <a:r>
              <a:rPr lang="cs-CZ" b="1" dirty="0" smtClean="0"/>
              <a:t> </a:t>
            </a:r>
          </a:p>
          <a:p>
            <a:pPr>
              <a:buNone/>
            </a:pPr>
            <a:r>
              <a:rPr lang="cs-CZ" b="1" dirty="0" smtClean="0"/>
              <a:t> Úprava vyhledávání oprávněného subjektu v  aplikaci DP </a:t>
            </a:r>
          </a:p>
          <a:p>
            <a:pPr>
              <a:buNone/>
            </a:pPr>
            <a:r>
              <a:rPr lang="cs-CZ" b="1" dirty="0" smtClean="0"/>
              <a:t>Do formuláře pro vyhledání oprávněného subjektu bude doplněn atribut datum narození a možnost specifikovat vyhledání oprávněného subjektu zadáním adresy (nové atributy: obec, část obce, ulice, číslo popisné a číslo orientační). </a:t>
            </a:r>
          </a:p>
          <a:p>
            <a:pPr>
              <a:buNone/>
            </a:pPr>
            <a:r>
              <a:rPr lang="cs-CZ" b="1" dirty="0" smtClean="0"/>
              <a:t>Při vyhledávání oprávněných subjektů dojde ke změně v povinnosti zadávaných parametrů. Pro účty běžné (placené) nebo účty pro účely vydávání ověřených výstupů z KN musí být zadáno rodné číslo nebo kombinace jména, příjmení a data narození. </a:t>
            </a:r>
          </a:p>
          <a:p>
            <a:pPr>
              <a:buNone/>
            </a:pPr>
            <a:endParaRPr lang="cs-CZ" b="1" dirty="0" smtClean="0"/>
          </a:p>
          <a:p>
            <a:pPr>
              <a:buNone/>
            </a:pPr>
            <a:r>
              <a:rPr lang="cs-CZ" b="1" dirty="0" smtClean="0">
                <a:solidFill>
                  <a:srgbClr val="FF0000"/>
                </a:solidFill>
              </a:rPr>
              <a:t>Sestava Potvrzení podle čl. 15 GDPR </a:t>
            </a:r>
          </a:p>
          <a:p>
            <a:pPr>
              <a:buNone/>
            </a:pPr>
            <a:r>
              <a:rPr lang="cs-CZ" dirty="0" smtClean="0">
                <a:solidFill>
                  <a:srgbClr val="FF0000"/>
                </a:solidFill>
              </a:rPr>
              <a:t>Tuto novou sestavu budou vyhotovovat katastrální pracoviště na základě žádosti oprávněného subjektu v novém speciálním typu řízení. Obsahem bude přehled evidovaných osobních údajů oprávněného subjektu v ISKN a seznam příjemců těchto údajů. </a:t>
            </a:r>
          </a:p>
          <a:p>
            <a:pPr>
              <a:buNone/>
            </a:pPr>
            <a:r>
              <a:rPr lang="cs-CZ" dirty="0" smtClean="0">
                <a:solidFill>
                  <a:srgbClr val="FF0000"/>
                </a:solidFill>
              </a:rPr>
              <a:t>Závěr…. Výstupy obsahující údaje o přehledu vlastnictví osob </a:t>
            </a:r>
          </a:p>
          <a:p>
            <a:endParaRPr lang="cs-CZ" dirty="0" smtClean="0">
              <a:solidFill>
                <a:srgbClr val="FF0000"/>
              </a:solidFill>
            </a:endParaRP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976" y="571480"/>
            <a:ext cx="5786478" cy="771344"/>
          </a:xfrm>
        </p:spPr>
        <p:txBody>
          <a:bodyPr/>
          <a:lstStyle/>
          <a:p>
            <a:pPr>
              <a:buNone/>
            </a:pPr>
            <a:r>
              <a:rPr lang="cs-CZ" sz="2800" dirty="0" smtClean="0"/>
              <a:t>Pokračování - doplnění</a:t>
            </a:r>
            <a:endParaRPr lang="cs-CZ" sz="2800" dirty="0"/>
          </a:p>
        </p:txBody>
      </p:sp>
      <p:sp>
        <p:nvSpPr>
          <p:cNvPr id="3" name="Zástupný symbol pro obsah 2"/>
          <p:cNvSpPr>
            <a:spLocks noGrp="1"/>
          </p:cNvSpPr>
          <p:nvPr>
            <p:ph sz="quarter" idx="13"/>
          </p:nvPr>
        </p:nvSpPr>
        <p:spPr>
          <a:xfrm>
            <a:off x="357158" y="1500174"/>
            <a:ext cx="8286808" cy="4857784"/>
          </a:xfrm>
        </p:spPr>
        <p:txBody>
          <a:bodyPr/>
          <a:lstStyle/>
          <a:p>
            <a:pPr>
              <a:buNone/>
            </a:pPr>
            <a:r>
              <a:rPr lang="cs-CZ" dirty="0" smtClean="0"/>
              <a:t>Informace o výstupech obsahující údaje o přehledu vlastnictví osob zatím poskytuje ČUZK</a:t>
            </a:r>
          </a:p>
          <a:p>
            <a:pPr>
              <a:buNone/>
            </a:pPr>
            <a:r>
              <a:rPr lang="cs-CZ" dirty="0" smtClean="0"/>
              <a:t>/</a:t>
            </a:r>
            <a:r>
              <a:rPr lang="cs-CZ" b="1" dirty="0" smtClean="0">
                <a:solidFill>
                  <a:srgbClr val="FF0000"/>
                </a:solidFill>
              </a:rPr>
              <a:t> Sestava Potvrzení podle čl. 15 GDPR /</a:t>
            </a:r>
            <a:endParaRPr lang="cs-CZ" dirty="0"/>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
            <a:ext cx="5429256" cy="500042"/>
          </a:xfrm>
        </p:spPr>
        <p:txBody>
          <a:bodyPr>
            <a:noAutofit/>
          </a:bodyPr>
          <a:lstStyle/>
          <a:p>
            <a:pPr>
              <a:buNone/>
            </a:pPr>
            <a:r>
              <a:rPr lang="cs-CZ" sz="2800" dirty="0" smtClean="0"/>
              <a:t>             Pokračování- GDPR</a:t>
            </a:r>
            <a:endParaRPr lang="cs-CZ" sz="2800" b="1" dirty="0">
              <a:solidFill>
                <a:schemeClr val="tx2">
                  <a:lumMod val="75000"/>
                </a:schemeClr>
              </a:solidFill>
            </a:endParaRPr>
          </a:p>
        </p:txBody>
      </p:sp>
      <p:sp>
        <p:nvSpPr>
          <p:cNvPr id="3" name="Zástupný symbol pro obsah 2"/>
          <p:cNvSpPr>
            <a:spLocks noGrp="1"/>
          </p:cNvSpPr>
          <p:nvPr>
            <p:ph idx="4294967295"/>
          </p:nvPr>
        </p:nvSpPr>
        <p:spPr>
          <a:xfrm>
            <a:off x="359024" y="642918"/>
            <a:ext cx="8427818" cy="5857916"/>
          </a:xfrm>
          <a:prstGeom prst="rect">
            <a:avLst/>
          </a:prstGeom>
        </p:spPr>
        <p:txBody>
          <a:bodyPr>
            <a:noAutofit/>
          </a:bodyPr>
          <a:lstStyle/>
          <a:p>
            <a:pPr marL="448056" lvl="1" indent="-384048">
              <a:lnSpc>
                <a:spcPct val="80000"/>
              </a:lnSpc>
              <a:spcBef>
                <a:spcPts val="0"/>
              </a:spcBef>
              <a:spcAft>
                <a:spcPts val="1200"/>
              </a:spcAft>
              <a:buSzPct val="80000"/>
              <a:buNone/>
            </a:pPr>
            <a:r>
              <a:rPr lang="cs-CZ" sz="2400" b="1" dirty="0" smtClean="0">
                <a:solidFill>
                  <a:srgbClr val="002060"/>
                </a:solidFill>
              </a:rPr>
              <a:t> GDPR má vliv pouze na novelu vyhlášky o poskytování údajů:</a:t>
            </a:r>
            <a:endParaRPr lang="cs-CZ" sz="2600" b="1" dirty="0">
              <a:solidFill>
                <a:srgbClr val="FDFD9B"/>
              </a:solidFill>
            </a:endParaRPr>
          </a:p>
          <a:p>
            <a:pPr>
              <a:buFontTx/>
              <a:buChar char="-"/>
            </a:pPr>
            <a:r>
              <a:rPr lang="cs-CZ" sz="2000" dirty="0" smtClean="0"/>
              <a:t>ČUZK má v souvislosti s GDPR zřízenou funkci pověřence</a:t>
            </a:r>
          </a:p>
          <a:p>
            <a:pPr>
              <a:buFontTx/>
              <a:buChar char="-"/>
            </a:pPr>
            <a:r>
              <a:rPr lang="cs-CZ" sz="2000" dirty="0" smtClean="0"/>
              <a:t>Změny se týkají jen </a:t>
            </a:r>
            <a:r>
              <a:rPr lang="cs-CZ" sz="2000" b="1" dirty="0" smtClean="0"/>
              <a:t>dálkového přístupu / DP/</a:t>
            </a:r>
            <a:r>
              <a:rPr lang="cs-CZ" sz="2000" dirty="0" smtClean="0"/>
              <a:t>-žádostí o založení účtu,dále výstupů ,u kterých se vyžaduje prokázání totožnosti žadatele-přehled vlastnictví a evidence práv pro osobu a kopie ze sbírky listin</a:t>
            </a:r>
          </a:p>
          <a:p>
            <a:pPr>
              <a:buNone/>
            </a:pPr>
            <a:r>
              <a:rPr lang="cs-CZ" sz="2000" dirty="0" smtClean="0"/>
              <a:t>   -vyhledávání oprávněného subjektu přes atribut datum narození a pro další vyhledávání bude doplňována adresa</a:t>
            </a:r>
          </a:p>
          <a:p>
            <a:pPr>
              <a:buNone/>
            </a:pPr>
            <a:r>
              <a:rPr lang="cs-CZ" sz="2000" dirty="0" smtClean="0">
                <a:solidFill>
                  <a:srgbClr val="FF0000"/>
                </a:solidFill>
              </a:rPr>
              <a:t>(Pokud nebude žádost doplněna, nebude moci vytvářet sestavu:</a:t>
            </a:r>
          </a:p>
          <a:p>
            <a:pPr>
              <a:buNone/>
            </a:pPr>
            <a:r>
              <a:rPr lang="cs-CZ" sz="2000" dirty="0" smtClean="0">
                <a:solidFill>
                  <a:srgbClr val="FF0000"/>
                </a:solidFill>
              </a:rPr>
              <a:t>    - „Přehled vlastnictví“</a:t>
            </a:r>
          </a:p>
          <a:p>
            <a:pPr>
              <a:buNone/>
            </a:pPr>
            <a:r>
              <a:rPr lang="cs-CZ" sz="2000" dirty="0" smtClean="0">
                <a:solidFill>
                  <a:srgbClr val="FF0000"/>
                </a:solidFill>
              </a:rPr>
              <a:t>    - „Evidence práv pro osobu“</a:t>
            </a:r>
          </a:p>
          <a:p>
            <a:pPr>
              <a:buNone/>
            </a:pPr>
            <a:r>
              <a:rPr lang="cs-CZ" sz="2000" dirty="0" smtClean="0"/>
              <a:t>-pro vydávání těchto sestav je nutné prokázání totožnosti žadatele)</a:t>
            </a:r>
          </a:p>
          <a:p>
            <a:pPr>
              <a:buFontTx/>
              <a:buChar char="-"/>
            </a:pPr>
            <a:r>
              <a:rPr lang="cs-CZ" sz="2000" dirty="0" smtClean="0"/>
              <a:t>Katastrální úřady budou poskytovat na základě žádosti oprávněného subjektu </a:t>
            </a:r>
            <a:r>
              <a:rPr lang="cs-CZ" sz="2000" dirty="0" smtClean="0">
                <a:solidFill>
                  <a:srgbClr val="FF0000"/>
                </a:solidFill>
              </a:rPr>
              <a:t>„Potvrzení podle čl.15 GDPR“</a:t>
            </a:r>
            <a:r>
              <a:rPr lang="cs-CZ" sz="2000" dirty="0" smtClean="0"/>
              <a:t>-obsahem bude přehled evidovaných osobních údajů oprávněného subjektu v ISKN a seznam příjemců těchto údajů.</a:t>
            </a:r>
            <a:endParaRPr lang="cs-CZ" sz="2000" dirty="0" smtClean="0">
              <a:cs typeface="Arial" charset="0"/>
            </a:endParaRPr>
          </a:p>
        </p:txBody>
      </p:sp>
    </p:spTree>
    <p:extLst>
      <p:ext uri="{BB962C8B-B14F-4D97-AF65-F5344CB8AC3E}">
        <p14:creationId xmlns="" xmlns:p14="http://schemas.microsoft.com/office/powerpoint/2010/main" val="1328661199"/>
      </p:ext>
    </p:extLst>
  </p:cSld>
  <p:clrMapOvr>
    <a:masterClrMapping/>
  </p:clrMapOvr>
  <p:timing>
    <p:tnLst>
      <p:par>
        <p:cTn id="1" dur="indefinite" restart="never" nodeType="tmRoot"/>
      </p:par>
    </p:tnLst>
  </p:timing>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3999" cy="500066"/>
          </a:xfrm>
        </p:spPr>
        <p:txBody>
          <a:bodyPr/>
          <a:lstStyle/>
          <a:p>
            <a:pPr>
              <a:buNone/>
            </a:pPr>
            <a:r>
              <a:rPr lang="cs-CZ" sz="2800" dirty="0" smtClean="0"/>
              <a:t>Závěr- přeji hodně úspěchů při vaší znalecké činnosti</a:t>
            </a:r>
            <a:endParaRPr lang="cs-CZ" sz="2800" dirty="0"/>
          </a:p>
        </p:txBody>
      </p:sp>
      <p:pic>
        <p:nvPicPr>
          <p:cNvPr id="1026" name="Picture 2" descr="D:\Pictures\nahlížení-_mapa.jpg"/>
          <p:cNvPicPr>
            <a:picLocks noGrp="1" noChangeAspect="1" noChangeArrowheads="1"/>
          </p:cNvPicPr>
          <p:nvPr>
            <p:ph sz="quarter" idx="13"/>
          </p:nvPr>
        </p:nvPicPr>
        <p:blipFill>
          <a:blip r:embed="rId2"/>
          <a:srcRect/>
          <a:stretch>
            <a:fillRect/>
          </a:stretch>
        </p:blipFill>
        <p:spPr bwMode="auto">
          <a:xfrm>
            <a:off x="1000100" y="1142984"/>
            <a:ext cx="7143800" cy="5072098"/>
          </a:xfrm>
          <a:prstGeom prst="rect">
            <a:avLst/>
          </a:prstGeom>
          <a:noFill/>
        </p:spPr>
      </p:pic>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86180" y="0"/>
            <a:ext cx="12430180" cy="928670"/>
          </a:xfrm>
        </p:spPr>
        <p:txBody>
          <a:bodyPr/>
          <a:lstStyle/>
          <a:p>
            <a:pPr>
              <a:buNone/>
            </a:pPr>
            <a:r>
              <a:rPr lang="cs-CZ" sz="2000" dirty="0" smtClean="0"/>
              <a:t>Závěr-Letecké měřické snímkování </a:t>
            </a:r>
            <a:r>
              <a:rPr lang="cs-CZ" sz="2000" dirty="0" err="1" smtClean="0"/>
              <a:t>ČRv</a:t>
            </a:r>
            <a:r>
              <a:rPr lang="cs-CZ" sz="2000" dirty="0" smtClean="0"/>
              <a:t> letech 2021 a 2022 –Kontrolní</a:t>
            </a:r>
            <a:br>
              <a:rPr lang="cs-CZ" sz="2000" dirty="0" smtClean="0"/>
            </a:br>
            <a:r>
              <a:rPr lang="cs-CZ" sz="2000" dirty="0" smtClean="0"/>
              <a:t> měření pro </a:t>
            </a:r>
            <a:r>
              <a:rPr lang="cs-CZ" sz="2000" dirty="0" err="1" smtClean="0"/>
              <a:t>ortofoto</a:t>
            </a:r>
            <a:r>
              <a:rPr lang="cs-CZ" sz="2000" dirty="0" smtClean="0"/>
              <a:t> </a:t>
            </a:r>
            <a:endParaRPr lang="cs-CZ" sz="2000" dirty="0"/>
          </a:p>
        </p:txBody>
      </p:sp>
      <p:pic>
        <p:nvPicPr>
          <p:cNvPr id="5" name="Zástupný symbol pro obsah 4"/>
          <p:cNvPicPr>
            <a:picLocks noGrp="1"/>
          </p:cNvPicPr>
          <p:nvPr>
            <p:ph sz="quarter" idx="13"/>
          </p:nvPr>
        </p:nvPicPr>
        <p:blipFill>
          <a:blip r:embed="rId2"/>
          <a:srcRect/>
          <a:stretch>
            <a:fillRect/>
          </a:stretch>
        </p:blipFill>
        <p:spPr bwMode="auto">
          <a:xfrm>
            <a:off x="285750" y="1066865"/>
            <a:ext cx="8358188" cy="5170358"/>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0"/>
            <a:ext cx="8572560" cy="714356"/>
          </a:xfrm>
        </p:spPr>
        <p:txBody>
          <a:bodyPr/>
          <a:lstStyle/>
          <a:p>
            <a:pPr>
              <a:buNone/>
            </a:pPr>
            <a:r>
              <a:rPr lang="cs-CZ" sz="2800" dirty="0" smtClean="0"/>
              <a:t>Poznámka k připravované novele </a:t>
            </a:r>
            <a:r>
              <a:rPr lang="cs-CZ" sz="2800" dirty="0" err="1" smtClean="0"/>
              <a:t>KatZ</a:t>
            </a:r>
            <a:endParaRPr lang="cs-CZ" sz="2800" dirty="0"/>
          </a:p>
        </p:txBody>
      </p:sp>
      <p:sp>
        <p:nvSpPr>
          <p:cNvPr id="3" name="Zástupný symbol pro obsah 2"/>
          <p:cNvSpPr>
            <a:spLocks noGrp="1"/>
          </p:cNvSpPr>
          <p:nvPr>
            <p:ph sz="quarter" idx="13"/>
          </p:nvPr>
        </p:nvSpPr>
        <p:spPr>
          <a:xfrm>
            <a:off x="428596" y="642918"/>
            <a:ext cx="8215370" cy="6215082"/>
          </a:xfrm>
        </p:spPr>
        <p:txBody>
          <a:bodyPr>
            <a:normAutofit fontScale="92500" lnSpcReduction="20000"/>
          </a:bodyPr>
          <a:lstStyle/>
          <a:p>
            <a:pPr>
              <a:buNone/>
            </a:pPr>
            <a:r>
              <a:rPr lang="cs-CZ" b="1" dirty="0" smtClean="0"/>
              <a:t> Finanční analytický úřad</a:t>
            </a:r>
            <a:endParaRPr lang="cs-CZ" dirty="0" smtClean="0"/>
          </a:p>
          <a:p>
            <a:pPr>
              <a:buNone/>
            </a:pPr>
            <a:r>
              <a:rPr lang="cs-CZ" dirty="0" smtClean="0"/>
              <a:t>  Správní úřad České republiky</a:t>
            </a:r>
          </a:p>
          <a:p>
            <a:pPr>
              <a:buNone/>
            </a:pPr>
            <a:r>
              <a:rPr lang="cs-CZ" dirty="0" smtClean="0"/>
              <a:t>  Finanční analytický úřad (FAÚ) je správním úřadem České republiky v podřízenosti Ministerstva financí, který plní funkci finanční zpravodajské jednotky. Vznikl v roce 2017 osamostatněním Finančního analytického útvaru, který dle informací ministerstva vznikl již v roce 1996.</a:t>
            </a:r>
          </a:p>
          <a:p>
            <a:endParaRPr lang="cs-CZ" dirty="0" smtClean="0"/>
          </a:p>
          <a:p>
            <a:endParaRPr lang="cs-CZ" dirty="0" smtClean="0"/>
          </a:p>
          <a:p>
            <a:endParaRPr lang="cs-CZ" dirty="0" smtClean="0"/>
          </a:p>
          <a:p>
            <a:pPr>
              <a:buNone/>
            </a:pPr>
            <a:r>
              <a:rPr lang="cs-CZ" sz="2000" dirty="0" smtClean="0">
                <a:solidFill>
                  <a:srgbClr val="FF0000"/>
                </a:solidFill>
              </a:rPr>
              <a:t>  Doplnění </a:t>
            </a:r>
            <a:r>
              <a:rPr lang="cs-CZ" sz="2000" dirty="0" smtClean="0"/>
              <a:t>:V katastru nemovitostí budou zapisovány z podnětů FAÚ sankční poznámky</a:t>
            </a:r>
          </a:p>
          <a:p>
            <a:pPr>
              <a:buNone/>
            </a:pPr>
            <a:r>
              <a:rPr lang="cs-CZ" sz="2000" i="1" dirty="0" smtClean="0"/>
              <a:t>  -</a:t>
            </a:r>
            <a:r>
              <a:rPr lang="cs-CZ" sz="1900" i="1" dirty="0" smtClean="0"/>
              <a:t> Rozhodnutí správního orgánu </a:t>
            </a:r>
            <a:r>
              <a:rPr lang="pt-BR" sz="1900" i="1" dirty="0" smtClean="0"/>
              <a:t>o </a:t>
            </a:r>
            <a:r>
              <a:rPr lang="cs-CZ" sz="1900" i="1" dirty="0" smtClean="0"/>
              <a:t> nařízení předběžného opatření </a:t>
            </a:r>
          </a:p>
          <a:p>
            <a:pPr>
              <a:buNone/>
            </a:pPr>
            <a:r>
              <a:rPr lang="cs-CZ" sz="1900" i="1" dirty="0" smtClean="0"/>
              <a:t>  nebo</a:t>
            </a:r>
            <a:r>
              <a:rPr lang="pt-BR" sz="1900" i="1" dirty="0" smtClean="0"/>
              <a:t> </a:t>
            </a:r>
            <a:endParaRPr lang="cs-CZ" sz="1900" i="1" dirty="0" smtClean="0"/>
          </a:p>
          <a:p>
            <a:pPr>
              <a:buNone/>
            </a:pPr>
            <a:r>
              <a:rPr lang="cs-CZ" sz="1800" i="1" dirty="0" smtClean="0"/>
              <a:t>  - Oznámení o vydaném rozhodnutí o nařízení předběžného opatření </a:t>
            </a:r>
            <a:endParaRPr lang="cs-CZ" sz="2000" i="1" dirty="0" smtClean="0"/>
          </a:p>
          <a:p>
            <a:pPr>
              <a:buNone/>
            </a:pPr>
            <a:r>
              <a:rPr lang="cs-CZ" sz="2000" i="1" dirty="0" smtClean="0"/>
              <a:t>  nebo</a:t>
            </a:r>
          </a:p>
          <a:p>
            <a:pPr>
              <a:buFontTx/>
              <a:buChar char="-"/>
            </a:pPr>
            <a:r>
              <a:rPr lang="cs-CZ" sz="1800" i="1" dirty="0" smtClean="0"/>
              <a:t>Rozhodnutí správního orgánu o zákazu nakládat s nemovitostí</a:t>
            </a:r>
          </a:p>
          <a:p>
            <a:pPr>
              <a:buNone/>
            </a:pPr>
            <a:r>
              <a:rPr lang="cs-CZ" sz="1800" i="1" dirty="0" smtClean="0"/>
              <a:t>  nebo</a:t>
            </a:r>
          </a:p>
          <a:p>
            <a:pPr>
              <a:buFontTx/>
              <a:buChar char="-"/>
            </a:pPr>
            <a:r>
              <a:rPr lang="cs-CZ" sz="1800" i="1" dirty="0" smtClean="0"/>
              <a:t>Oznámení o zákazu nakládat s nemovitostí </a:t>
            </a:r>
          </a:p>
          <a:p>
            <a:pPr>
              <a:buNone/>
            </a:pPr>
            <a:r>
              <a:rPr lang="cs-CZ" sz="1800" b="1" i="1" dirty="0" smtClean="0">
                <a:solidFill>
                  <a:srgbClr val="FF0000"/>
                </a:solidFill>
              </a:rPr>
              <a:t> Jaký bude postup katastrálních úřadů?</a:t>
            </a:r>
            <a:endParaRPr lang="cs-CZ" sz="2000" b="1" dirty="0">
              <a:solidFill>
                <a:srgbClr val="FF0000"/>
              </a:solidFill>
            </a:endParaRPr>
          </a:p>
        </p:txBody>
      </p:sp>
      <p:pic>
        <p:nvPicPr>
          <p:cNvPr id="4" name="Obrázek 3" descr="https://d55-a.sdn.cz/d_55/c_img_gU_Z/7fWCHW.png?fl=res%2C112%2C112%2C2">
            <a:hlinkClick r:id="rId2"/>
          </p:cNvPr>
          <p:cNvPicPr/>
          <p:nvPr/>
        </p:nvPicPr>
        <p:blipFill>
          <a:blip r:embed="rId3"/>
          <a:srcRect/>
          <a:stretch>
            <a:fillRect/>
          </a:stretch>
        </p:blipFill>
        <p:spPr bwMode="auto">
          <a:xfrm>
            <a:off x="7286644" y="2786058"/>
            <a:ext cx="1028700" cy="1028700"/>
          </a:xfrm>
          <a:prstGeom prst="rect">
            <a:avLst/>
          </a:prstGeom>
          <a:noFill/>
          <a:ln w="9525">
            <a:noFill/>
            <a:miter lim="800000"/>
            <a:headEnd/>
            <a:tailEnd/>
          </a:ln>
        </p:spPr>
      </p:pic>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800" dirty="0" smtClean="0"/>
              <a:t>Témata k přemýšlení</a:t>
            </a:r>
            <a:endParaRPr lang="cs-CZ" sz="2800" dirty="0"/>
          </a:p>
        </p:txBody>
      </p:sp>
      <p:pic>
        <p:nvPicPr>
          <p:cNvPr id="1026" name="Picture 2" descr="D:\Pictures\smajlík.jpg"/>
          <p:cNvPicPr>
            <a:picLocks noGrp="1" noChangeAspect="1" noChangeArrowheads="1"/>
          </p:cNvPicPr>
          <p:nvPr>
            <p:ph sz="quarter" idx="13"/>
          </p:nvPr>
        </p:nvPicPr>
        <p:blipFill>
          <a:blip r:embed="rId2"/>
          <a:srcRect/>
          <a:stretch>
            <a:fillRect/>
          </a:stretch>
        </p:blipFill>
        <p:spPr bwMode="auto">
          <a:xfrm>
            <a:off x="1500166" y="1000108"/>
            <a:ext cx="4714908" cy="4214842"/>
          </a:xfrm>
          <a:prstGeom prst="rect">
            <a:avLst/>
          </a:prstGeom>
          <a:noFill/>
        </p:spPr>
      </p:pic>
    </p:spTree>
    <p:extLst>
      <p:ext uri="{BB962C8B-B14F-4D97-AF65-F5344CB8AC3E}">
        <p14:creationId xmlns:p14="http://schemas.microsoft.com/office/powerpoint/2010/main" xmlns="" val="42043599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001156" cy="928670"/>
          </a:xfrm>
        </p:spPr>
        <p:txBody>
          <a:bodyPr/>
          <a:lstStyle/>
          <a:p>
            <a:pPr>
              <a:buNone/>
            </a:pPr>
            <a:r>
              <a:rPr lang="cs-CZ" sz="2800" dirty="0" smtClean="0"/>
              <a:t>    Poznámka k připravované novele </a:t>
            </a:r>
            <a:r>
              <a:rPr lang="cs-CZ" sz="2800" dirty="0" err="1" smtClean="0"/>
              <a:t>katZ</a:t>
            </a:r>
            <a:endParaRPr lang="cs-CZ" sz="2800" dirty="0"/>
          </a:p>
        </p:txBody>
      </p:sp>
      <p:sp>
        <p:nvSpPr>
          <p:cNvPr id="3" name="Zástupný symbol pro obsah 2"/>
          <p:cNvSpPr>
            <a:spLocks noGrp="1"/>
          </p:cNvSpPr>
          <p:nvPr>
            <p:ph sz="quarter" idx="13"/>
          </p:nvPr>
        </p:nvSpPr>
        <p:spPr>
          <a:xfrm>
            <a:off x="428596" y="785794"/>
            <a:ext cx="8215370" cy="5857916"/>
          </a:xfrm>
        </p:spPr>
        <p:txBody>
          <a:bodyPr>
            <a:normAutofit fontScale="85000" lnSpcReduction="10000"/>
          </a:bodyPr>
          <a:lstStyle/>
          <a:p>
            <a:pPr>
              <a:buNone/>
            </a:pPr>
            <a:r>
              <a:rPr lang="cs-CZ" b="1" dirty="0" smtClean="0"/>
              <a:t> Připravovaná novela zákona č. 26/2000 Sb. o dražbách</a:t>
            </a:r>
          </a:p>
          <a:p>
            <a:pPr>
              <a:buNone/>
            </a:pPr>
            <a:r>
              <a:rPr lang="cs-CZ" dirty="0" smtClean="0"/>
              <a:t>  Cíle návrhu</a:t>
            </a:r>
          </a:p>
          <a:p>
            <a:pPr>
              <a:buNone/>
            </a:pPr>
            <a:r>
              <a:rPr lang="cs-CZ" dirty="0" smtClean="0"/>
              <a:t>   Návrh reaguje na dříve předložený zákon o veřejných dražbách, který v návaznosti na občanský zákoník upravuje dražbu jako zvláštní způsob uzavření smlouvy, na jehož základě dochází k původnímu nabytí vlastnického práva k vydražené věci. Předkládaný návrh upravuje živnost potřebnou k provádění veřejných dražeb tak, že rozděluje dražby dobrovolné a nedobrovolné s tím, že pro každou jsou stanoveny individuální podmínky provozování živnosti. Návrh vzhledem k nové koncepci dražeb obsahuje také změnu daňových zákonů s ohledem na datum uskutečnění zdanitelného plnění nebo změnu zákona o podnikání na kapitálovém trhu ve vztahu k dražbě cenných papírů.</a:t>
            </a:r>
          </a:p>
          <a:p>
            <a:pPr>
              <a:buNone/>
            </a:pPr>
            <a:r>
              <a:rPr lang="cs-CZ" dirty="0" smtClean="0"/>
              <a:t>  ČÁST PÁTÁ </a:t>
            </a:r>
          </a:p>
          <a:p>
            <a:pPr>
              <a:buNone/>
            </a:pPr>
            <a:r>
              <a:rPr lang="cs-CZ" b="1" dirty="0" smtClean="0"/>
              <a:t> Změna katastrálního zákona </a:t>
            </a:r>
            <a:endParaRPr lang="cs-CZ" dirty="0" smtClean="0"/>
          </a:p>
          <a:p>
            <a:pPr>
              <a:buNone/>
            </a:pPr>
            <a:r>
              <a:rPr lang="cs-CZ" dirty="0" smtClean="0"/>
              <a:t> Čl. IX </a:t>
            </a:r>
          </a:p>
          <a:p>
            <a:pPr>
              <a:buNone/>
            </a:pPr>
            <a:r>
              <a:rPr lang="cs-CZ" dirty="0" smtClean="0"/>
              <a:t>  V § 23 odst. 1 písm. j) zákona č. 256/2013 Sb., o katastru nemovitostí (katastrální zákon), se slova „dražby nedobrovolné“ nahrazují slovy „</a:t>
            </a:r>
            <a:r>
              <a:rPr lang="cs-CZ" dirty="0" smtClean="0">
                <a:solidFill>
                  <a:srgbClr val="FF0000"/>
                </a:solidFill>
              </a:rPr>
              <a:t>nucené dražby“.</a:t>
            </a:r>
          </a:p>
          <a:p>
            <a:pPr>
              <a:buNone/>
            </a:pPr>
            <a:r>
              <a:rPr lang="cs-CZ" sz="2000" dirty="0" smtClean="0"/>
              <a:t>  </a:t>
            </a:r>
            <a:r>
              <a:rPr lang="cs-CZ" sz="2000" b="1" dirty="0" smtClean="0"/>
              <a:t>j) uzavření smlouvy o provedení </a:t>
            </a:r>
            <a:r>
              <a:rPr lang="cs-CZ" sz="2000" b="1" strike="sngStrike" dirty="0" smtClean="0">
                <a:solidFill>
                  <a:srgbClr val="FF0000"/>
                </a:solidFill>
              </a:rPr>
              <a:t>dražby nedobrovolné</a:t>
            </a:r>
            <a:r>
              <a:rPr lang="cs-CZ" sz="2000" b="1" dirty="0" smtClean="0"/>
              <a:t>,nucené dražby</a:t>
            </a:r>
            <a:endParaRPr lang="cs-CZ" dirty="0" smtClean="0">
              <a:solidFill>
                <a:srgbClr val="FF0000"/>
              </a:solidFill>
            </a:endParaRPr>
          </a:p>
          <a:p>
            <a:endParaRPr lang="cs-CZ"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214290"/>
            <a:ext cx="8643998" cy="642942"/>
          </a:xfrm>
        </p:spPr>
        <p:txBody>
          <a:bodyPr/>
          <a:lstStyle/>
          <a:p>
            <a:pPr>
              <a:buNone/>
            </a:pPr>
            <a:r>
              <a:rPr lang="cs-CZ" sz="2000" dirty="0" smtClean="0"/>
              <a:t>Návrh zákona, kterým se mění některé zákony v souvislosti s přijetím zákona o vyvlastnění – zákon č.184/2006 Sb</a:t>
            </a:r>
            <a:r>
              <a:rPr lang="cs-CZ" sz="2000" b="0" dirty="0" smtClean="0"/>
              <a:t>.</a:t>
            </a:r>
            <a:endParaRPr lang="cs-CZ" sz="2000" dirty="0"/>
          </a:p>
        </p:txBody>
      </p:sp>
      <p:sp>
        <p:nvSpPr>
          <p:cNvPr id="3" name="Zástupný symbol pro obsah 2"/>
          <p:cNvSpPr>
            <a:spLocks noGrp="1"/>
          </p:cNvSpPr>
          <p:nvPr>
            <p:ph sz="quarter" idx="13"/>
          </p:nvPr>
        </p:nvSpPr>
        <p:spPr>
          <a:xfrm>
            <a:off x="428596" y="1071546"/>
            <a:ext cx="8429684" cy="5286412"/>
          </a:xfrm>
        </p:spPr>
        <p:txBody>
          <a:bodyPr/>
          <a:lstStyle/>
          <a:p>
            <a:pPr>
              <a:buNone/>
            </a:pPr>
            <a:r>
              <a:rPr lang="cs-CZ" dirty="0" smtClean="0"/>
              <a:t>  Předložení návrhu </a:t>
            </a:r>
            <a:r>
              <a:rPr lang="cs-CZ" b="1" dirty="0" smtClean="0"/>
              <a:t>08.11.2022</a:t>
            </a:r>
          </a:p>
          <a:p>
            <a:pPr>
              <a:buNone/>
            </a:pPr>
            <a:r>
              <a:rPr lang="cs-CZ" b="1" dirty="0" smtClean="0"/>
              <a:t>  </a:t>
            </a:r>
            <a:r>
              <a:rPr lang="cs-CZ" dirty="0" smtClean="0"/>
              <a:t>Poslední změna </a:t>
            </a:r>
            <a:r>
              <a:rPr lang="cs-CZ" b="1" dirty="0" smtClean="0"/>
              <a:t>07.12.2022 </a:t>
            </a:r>
          </a:p>
          <a:p>
            <a:pPr>
              <a:buNone/>
            </a:pPr>
            <a:r>
              <a:rPr lang="cs-CZ" dirty="0" smtClean="0"/>
              <a:t>  Stav návrhu </a:t>
            </a:r>
            <a:r>
              <a:rPr lang="cs-CZ" b="1" dirty="0" smtClean="0"/>
              <a:t>Ukončeno připomínkové řízení</a:t>
            </a:r>
          </a:p>
          <a:p>
            <a:pPr>
              <a:buNone/>
            </a:pPr>
            <a:r>
              <a:rPr lang="cs-CZ" b="1" dirty="0" smtClean="0"/>
              <a:t>  </a:t>
            </a:r>
            <a:r>
              <a:rPr lang="cs-CZ" dirty="0" smtClean="0"/>
              <a:t>Předkladatel </a:t>
            </a:r>
            <a:r>
              <a:rPr lang="cs-CZ" b="1" dirty="0" smtClean="0"/>
              <a:t>Ministerstvo pro místní rozvoj</a:t>
            </a:r>
          </a:p>
          <a:p>
            <a:pPr>
              <a:buNone/>
            </a:pPr>
            <a:r>
              <a:rPr lang="cs-CZ" b="1" dirty="0" smtClean="0"/>
              <a:t>  Připravovaná změna v § 23 </a:t>
            </a:r>
            <a:r>
              <a:rPr lang="cs-CZ" b="1" dirty="0" err="1" smtClean="0"/>
              <a:t>katZ</a:t>
            </a:r>
            <a:endParaRPr lang="cs-CZ" b="1" dirty="0" smtClean="0"/>
          </a:p>
          <a:p>
            <a:pPr>
              <a:buNone/>
            </a:pPr>
            <a:r>
              <a:rPr lang="cs-CZ" b="1" dirty="0" smtClean="0">
                <a:solidFill>
                  <a:srgbClr val="FF0000"/>
                </a:solidFill>
              </a:rPr>
              <a:t>  k) zahájeném vyvlastňovacím řízení,</a:t>
            </a:r>
          </a:p>
          <a:p>
            <a:pPr>
              <a:buNone/>
            </a:pPr>
            <a:r>
              <a:rPr lang="cs-CZ" b="1" dirty="0" smtClean="0">
                <a:solidFill>
                  <a:srgbClr val="FF0000"/>
                </a:solidFill>
              </a:rPr>
              <a:t>  l) o vydání rozhodnutí o vyvlastnění,</a:t>
            </a:r>
          </a:p>
          <a:p>
            <a:pPr>
              <a:buNone/>
            </a:pPr>
            <a:r>
              <a:rPr lang="cs-CZ" strike="sngStrike" dirty="0" smtClean="0">
                <a:solidFill>
                  <a:srgbClr val="FF0000"/>
                </a:solidFill>
              </a:rPr>
              <a:t>  l)</a:t>
            </a:r>
            <a:r>
              <a:rPr lang="cs-CZ" dirty="0" smtClean="0"/>
              <a:t> </a:t>
            </a:r>
            <a:r>
              <a:rPr lang="cs-CZ" b="1" dirty="0" smtClean="0"/>
              <a:t>m) zahájení pozemkových úprav,</a:t>
            </a:r>
          </a:p>
          <a:p>
            <a:pPr>
              <a:buNone/>
            </a:pPr>
            <a:r>
              <a:rPr lang="cs-CZ" strike="sngStrike" dirty="0" smtClean="0">
                <a:solidFill>
                  <a:srgbClr val="FF0000"/>
                </a:solidFill>
              </a:rPr>
              <a:t>  m)</a:t>
            </a:r>
            <a:r>
              <a:rPr lang="cs-CZ" dirty="0" smtClean="0"/>
              <a:t> </a:t>
            </a:r>
            <a:r>
              <a:rPr lang="cs-CZ" b="1" dirty="0" smtClean="0"/>
              <a:t>n) rozhodnutí o schválení pozemkových úprav,</a:t>
            </a:r>
            <a:endParaRPr lang="cs-CZ"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0"/>
            <a:ext cx="6715172" cy="571480"/>
          </a:xfrm>
        </p:spPr>
        <p:txBody>
          <a:bodyPr/>
          <a:lstStyle/>
          <a:p>
            <a:pPr>
              <a:buNone/>
            </a:pPr>
            <a:r>
              <a:rPr lang="cs-CZ" sz="2800" dirty="0" smtClean="0">
                <a:solidFill>
                  <a:schemeClr val="tx1"/>
                </a:solidFill>
              </a:rPr>
              <a:t>Novely katastrální vyhlášky</a:t>
            </a:r>
            <a:endParaRPr lang="cs-CZ" sz="2800" dirty="0">
              <a:solidFill>
                <a:schemeClr val="tx1"/>
              </a:solidFill>
            </a:endParaRPr>
          </a:p>
        </p:txBody>
      </p:sp>
      <p:sp>
        <p:nvSpPr>
          <p:cNvPr id="3" name="Zástupný symbol pro obsah 2"/>
          <p:cNvSpPr>
            <a:spLocks noGrp="1"/>
          </p:cNvSpPr>
          <p:nvPr>
            <p:ph sz="quarter" idx="13"/>
          </p:nvPr>
        </p:nvSpPr>
        <p:spPr>
          <a:xfrm>
            <a:off x="285720" y="571480"/>
            <a:ext cx="8572560" cy="6286520"/>
          </a:xfrm>
        </p:spPr>
        <p:txBody>
          <a:bodyPr>
            <a:normAutofit/>
          </a:bodyPr>
          <a:lstStyle/>
          <a:p>
            <a:pPr>
              <a:buNone/>
            </a:pPr>
            <a:endParaRPr lang="cs-CZ" dirty="0" smtClean="0"/>
          </a:p>
          <a:p>
            <a:pPr>
              <a:buNone/>
            </a:pPr>
            <a:r>
              <a:rPr lang="cs-CZ" dirty="0" smtClean="0"/>
              <a:t>Od 1.1.2013 začala platit vyhláška č. 357/2013 Sb.</a:t>
            </a:r>
          </a:p>
          <a:p>
            <a:pPr>
              <a:buNone/>
            </a:pPr>
            <a:endParaRPr lang="cs-CZ" dirty="0" smtClean="0"/>
          </a:p>
          <a:p>
            <a:pPr>
              <a:buNone/>
            </a:pPr>
            <a:r>
              <a:rPr lang="cs-CZ" dirty="0" smtClean="0"/>
              <a:t>První novela velká vyhlášky začala platit od 1.4.2017 pod č. 87/2017 Sb.</a:t>
            </a:r>
          </a:p>
          <a:p>
            <a:pPr>
              <a:buNone/>
            </a:pPr>
            <a:endParaRPr lang="cs-CZ" dirty="0" smtClean="0"/>
          </a:p>
          <a:p>
            <a:pPr>
              <a:buNone/>
            </a:pPr>
            <a:r>
              <a:rPr lang="cs-CZ" dirty="0" smtClean="0"/>
              <a:t>Druhá dílčí novela vyhlášky č. 301/2019 Sb.,účinná od 1.1.2020</a:t>
            </a:r>
          </a:p>
          <a:p>
            <a:pPr>
              <a:buNone/>
            </a:pPr>
            <a:endParaRPr lang="cs-CZ" dirty="0" smtClean="0"/>
          </a:p>
          <a:p>
            <a:pPr>
              <a:buNone/>
            </a:pPr>
            <a:r>
              <a:rPr lang="cs-CZ" dirty="0" smtClean="0"/>
              <a:t>Třetí novela velká vyhlášky č. 346/2022 Sb. účinná od 1.1.2023 a 1.1.2024</a:t>
            </a:r>
            <a:endParaRPr lang="cs-CZ"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00042"/>
          </a:xfrm>
        </p:spPr>
        <p:txBody>
          <a:bodyPr/>
          <a:lstStyle/>
          <a:p>
            <a:pPr>
              <a:buNone/>
            </a:pPr>
            <a:r>
              <a:rPr lang="cs-CZ" sz="2400" dirty="0" smtClean="0"/>
              <a:t>Informace o 1.novele katastrální vyhlášky účinné od 1.4.2017- vyhláška 87/2017 Sb.</a:t>
            </a:r>
            <a:endParaRPr lang="cs-CZ" sz="2400" dirty="0"/>
          </a:p>
        </p:txBody>
      </p:sp>
      <p:sp>
        <p:nvSpPr>
          <p:cNvPr id="3" name="Zástupný symbol pro obsah 2"/>
          <p:cNvSpPr>
            <a:spLocks noGrp="1"/>
          </p:cNvSpPr>
          <p:nvPr>
            <p:ph sz="quarter" idx="13"/>
          </p:nvPr>
        </p:nvSpPr>
        <p:spPr>
          <a:xfrm>
            <a:off x="642910" y="1000108"/>
            <a:ext cx="8072494" cy="5643602"/>
          </a:xfrm>
        </p:spPr>
        <p:txBody>
          <a:bodyPr>
            <a:normAutofit fontScale="70000" lnSpcReduction="20000"/>
          </a:bodyPr>
          <a:lstStyle/>
          <a:p>
            <a:pPr>
              <a:buNone/>
            </a:pPr>
            <a:endParaRPr lang="cs-CZ" sz="2400" dirty="0" smtClean="0"/>
          </a:p>
          <a:p>
            <a:pPr>
              <a:buFontTx/>
              <a:buChar char="-"/>
            </a:pPr>
            <a:r>
              <a:rPr lang="cs-CZ" sz="2400" dirty="0" smtClean="0">
                <a:solidFill>
                  <a:srgbClr val="FF0000"/>
                </a:solidFill>
              </a:rPr>
              <a:t>novela v otázkách technických informací</a:t>
            </a:r>
          </a:p>
          <a:p>
            <a:pPr>
              <a:buFontTx/>
              <a:buChar char="-"/>
            </a:pPr>
            <a:r>
              <a:rPr lang="cs-CZ" sz="2400" dirty="0" smtClean="0">
                <a:solidFill>
                  <a:srgbClr val="FF0000"/>
                </a:solidFill>
              </a:rPr>
              <a:t> novela v otázkách právních informací</a:t>
            </a:r>
          </a:p>
          <a:p>
            <a:pPr>
              <a:buFontTx/>
              <a:buChar char="-"/>
            </a:pPr>
            <a:endParaRPr lang="cs-CZ" sz="2400" dirty="0" smtClean="0"/>
          </a:p>
          <a:p>
            <a:pPr>
              <a:buNone/>
            </a:pPr>
            <a:r>
              <a:rPr lang="cs-CZ" sz="2400" dirty="0" smtClean="0"/>
              <a:t>Novela katastrální vyhlášky byla připravena ČUZK na základě poznatků z praxe- katastrálních úřadů</a:t>
            </a:r>
          </a:p>
          <a:p>
            <a:pPr>
              <a:buNone/>
            </a:pPr>
            <a:r>
              <a:rPr lang="cs-CZ" sz="2400" dirty="0" smtClean="0"/>
              <a:t>                                    - odborné veřejnosti- geodetů</a:t>
            </a:r>
          </a:p>
          <a:p>
            <a:pPr>
              <a:buNone/>
            </a:pPr>
            <a:r>
              <a:rPr lang="cs-CZ" sz="2400" dirty="0" smtClean="0"/>
              <a:t>                                    - veřejnosti, zabývající se právními skutečnostmi</a:t>
            </a:r>
          </a:p>
          <a:p>
            <a:pPr>
              <a:buNone/>
            </a:pPr>
            <a:r>
              <a:rPr lang="cs-CZ" sz="2400" dirty="0" smtClean="0"/>
              <a:t>Novela vyhlášky č. 87/2017 Sb.- v zásadě nemění žádné postupy katastrálních úřadů</a:t>
            </a:r>
          </a:p>
          <a:p>
            <a:pPr>
              <a:buFontTx/>
              <a:buChar char="-"/>
            </a:pPr>
            <a:r>
              <a:rPr lang="cs-CZ" sz="2400" dirty="0" smtClean="0"/>
              <a:t>v právní oblasti využil ČUZK svou pravomoc dle § 66 </a:t>
            </a:r>
            <a:r>
              <a:rPr lang="cs-CZ" sz="2400" dirty="0" err="1" smtClean="0"/>
              <a:t>katZ</a:t>
            </a:r>
            <a:r>
              <a:rPr lang="cs-CZ" sz="2400" dirty="0" smtClean="0"/>
              <a:t> a do vyhlášky byly doplněny listiny pro zápis, výmaz práv a poznámek</a:t>
            </a:r>
          </a:p>
          <a:p>
            <a:pPr>
              <a:buFontTx/>
              <a:buChar char="-"/>
            </a:pPr>
            <a:r>
              <a:rPr lang="cs-CZ" sz="2400" dirty="0" smtClean="0"/>
              <a:t>byl doplněn významně postup KU pro případy existence rozhodnutí soudu na základě mimořádného opravného prostředku- dovolání nebo dle ústavní stížnosti, a to z důvodu ochrany dobré víry osob jednajících v důvěře v zápis provedené v KN</a:t>
            </a:r>
          </a:p>
          <a:p>
            <a:pPr>
              <a:buFontTx/>
              <a:buChar char="-"/>
            </a:pPr>
            <a:r>
              <a:rPr lang="cs-CZ" sz="2400" dirty="0" smtClean="0"/>
              <a:t>informace o možném porušení pořadí zápisů v katastru- závod, rozestavěná stavba</a:t>
            </a:r>
          </a:p>
          <a:p>
            <a:pPr>
              <a:buFontTx/>
              <a:buChar char="-"/>
            </a:pPr>
            <a:r>
              <a:rPr lang="cs-CZ" sz="2400" dirty="0" smtClean="0"/>
              <a:t>jsou odstraněny nedostatky vyplývající z jiných právních předpisů-druhy pozemků, způsoby využití</a:t>
            </a:r>
          </a:p>
          <a:p>
            <a:pPr>
              <a:buFontTx/>
              <a:buChar char="-"/>
            </a:pPr>
            <a:r>
              <a:rPr lang="cs-CZ" sz="2400" dirty="0" smtClean="0"/>
              <a:t>jsou zpřesněny některé texty ve stávající vyhlášce</a:t>
            </a:r>
          </a:p>
          <a:p>
            <a:pPr>
              <a:buNone/>
            </a:pPr>
            <a:endParaRPr lang="cs-CZ"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214290"/>
            <a:ext cx="7520014" cy="571504"/>
          </a:xfrm>
        </p:spPr>
        <p:txBody>
          <a:bodyPr>
            <a:normAutofit/>
          </a:bodyPr>
          <a:lstStyle/>
          <a:p>
            <a:pPr>
              <a:buNone/>
            </a:pPr>
            <a:r>
              <a:rPr lang="cs-CZ" sz="2800" dirty="0" smtClean="0"/>
              <a:t>Pokračování k novele katastrální vyhlášky</a:t>
            </a:r>
            <a:endParaRPr lang="cs-CZ" sz="2800" dirty="0"/>
          </a:p>
        </p:txBody>
      </p:sp>
      <p:sp>
        <p:nvSpPr>
          <p:cNvPr id="3" name="Zástupný symbol pro obsah 2"/>
          <p:cNvSpPr>
            <a:spLocks noGrp="1"/>
          </p:cNvSpPr>
          <p:nvPr>
            <p:ph idx="4294967295"/>
          </p:nvPr>
        </p:nvSpPr>
        <p:spPr>
          <a:xfrm>
            <a:off x="457200" y="1214422"/>
            <a:ext cx="8229600" cy="4929221"/>
          </a:xfrm>
          <a:prstGeom prst="rect">
            <a:avLst/>
          </a:prstGeom>
        </p:spPr>
        <p:txBody>
          <a:bodyPr>
            <a:normAutofit fontScale="92500" lnSpcReduction="20000"/>
          </a:bodyPr>
          <a:lstStyle/>
          <a:p>
            <a:pPr>
              <a:buFontTx/>
              <a:buChar char="-"/>
            </a:pPr>
            <a:r>
              <a:rPr lang="cs-CZ" sz="2400" dirty="0" smtClean="0"/>
              <a:t>jsou upřesněna ustanovení týkající se vytyčování hranic, slučování parcel, konečně vyplývá z novely, že není na překážku slučování parcel nebo částí v případech, kdy věcné břemeno bylo zřízeno pouze ke stavbě, která se stala součástí pozemku</a:t>
            </a:r>
          </a:p>
          <a:p>
            <a:pPr>
              <a:buFontTx/>
              <a:buChar char="-"/>
            </a:pPr>
            <a:r>
              <a:rPr lang="cs-CZ" sz="2400" dirty="0" smtClean="0"/>
              <a:t>jsou doplněna ustanovení týkající se ověřování podpisů na listinách, zejména v elektronické podobě v návaznosti na novelu § 7 </a:t>
            </a:r>
            <a:r>
              <a:rPr lang="cs-CZ" sz="2400" dirty="0" err="1" smtClean="0"/>
              <a:t>katZ</a:t>
            </a:r>
            <a:r>
              <a:rPr lang="cs-CZ" sz="2400" dirty="0" smtClean="0"/>
              <a:t>/ po novele z.č. 298/2016 Sb./ </a:t>
            </a:r>
          </a:p>
          <a:p>
            <a:pPr>
              <a:buNone/>
            </a:pPr>
            <a:r>
              <a:rPr lang="cs-CZ" sz="2400" dirty="0" smtClean="0"/>
              <a:t>Kritika ze strany veřejnosti směřuje ke změnám ,které se týkají způsobů využití- pohřebiště na místo hřbitova, urnového háje</a:t>
            </a:r>
          </a:p>
          <a:p>
            <a:pPr>
              <a:buNone/>
            </a:pPr>
            <a:r>
              <a:rPr lang="cs-CZ" sz="2400" dirty="0" smtClean="0"/>
              <a:t>                                 - mez, stráň</a:t>
            </a:r>
          </a:p>
          <a:p>
            <a:pPr>
              <a:buNone/>
            </a:pPr>
            <a:r>
              <a:rPr lang="cs-CZ" sz="2400" dirty="0" smtClean="0"/>
              <a:t>Poznámka: opět se do katastru vrací zápis dočasného odnětí ze ZPF,LPF</a:t>
            </a:r>
          </a:p>
          <a:p>
            <a:pPr>
              <a:buNone/>
            </a:pPr>
            <a:r>
              <a:rPr lang="cs-CZ" sz="2400" dirty="0" smtClean="0"/>
              <a:t>/zápis dočasného odnětí byl prováděn v evidenci nemovitostí s vyjádřením dílů-bylo jednorázově odstraněno v roce 1998/</a:t>
            </a:r>
            <a:endParaRPr lang="cs-CZ" sz="24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858280" cy="714356"/>
          </a:xfrm>
        </p:spPr>
        <p:txBody>
          <a:bodyPr/>
          <a:lstStyle/>
          <a:p>
            <a:pPr>
              <a:buNone/>
            </a:pPr>
            <a:r>
              <a:rPr lang="cs-CZ" sz="2800" dirty="0" smtClean="0"/>
              <a:t>2.novela vyhlášky č.357/2013</a:t>
            </a:r>
            <a:r>
              <a:rPr lang="cs-CZ" dirty="0" smtClean="0"/>
              <a:t> </a:t>
            </a:r>
            <a:r>
              <a:rPr lang="cs-CZ" sz="2800" dirty="0" smtClean="0"/>
              <a:t>Sb.- č. 301/2019 Sb.</a:t>
            </a:r>
            <a:r>
              <a:rPr lang="cs-CZ" dirty="0" smtClean="0"/>
              <a:t> </a:t>
            </a:r>
            <a:endParaRPr lang="cs-CZ" dirty="0"/>
          </a:p>
        </p:txBody>
      </p:sp>
      <p:sp>
        <p:nvSpPr>
          <p:cNvPr id="3" name="Zástupný symbol pro obsah 2"/>
          <p:cNvSpPr>
            <a:spLocks noGrp="1"/>
          </p:cNvSpPr>
          <p:nvPr>
            <p:ph sz="quarter" idx="13"/>
          </p:nvPr>
        </p:nvSpPr>
        <p:spPr>
          <a:xfrm>
            <a:off x="428596" y="1071546"/>
            <a:ext cx="8215370" cy="5357850"/>
          </a:xfrm>
        </p:spPr>
        <p:txBody>
          <a:bodyPr>
            <a:normAutofit lnSpcReduction="10000"/>
          </a:bodyPr>
          <a:lstStyle/>
          <a:p>
            <a:pPr>
              <a:buNone/>
            </a:pPr>
            <a:r>
              <a:rPr lang="cs-CZ" dirty="0" smtClean="0"/>
              <a:t> V § 69 vyhlášky č. 357/2013 Sb., o katastru nemovitostí (katastrální vyhláška), se doplňuje odstavec 6, který včetně poznámky pod čarou č. 4 zní:</a:t>
            </a:r>
          </a:p>
          <a:p>
            <a:pPr>
              <a:buNone/>
            </a:pPr>
            <a:r>
              <a:rPr lang="cs-CZ" dirty="0" smtClean="0"/>
              <a:t>„</a:t>
            </a:r>
            <a:r>
              <a:rPr lang="cs-CZ" i="1" dirty="0" smtClean="0"/>
              <a:t>(6)</a:t>
            </a:r>
            <a:r>
              <a:rPr lang="cs-CZ" dirty="0" smtClean="0">
                <a:solidFill>
                  <a:srgbClr val="FF0000"/>
                </a:solidFill>
              </a:rPr>
              <a:t> Nejsou-li v listině vydané za podmínek stanovených přímo použitelným předpisem Evropské unie</a:t>
            </a:r>
            <a:r>
              <a:rPr lang="cs-CZ" baseline="30000" dirty="0" smtClean="0">
                <a:solidFill>
                  <a:srgbClr val="FF0000"/>
                </a:solidFill>
              </a:rPr>
              <a:t>4</a:t>
            </a:r>
            <a:r>
              <a:rPr lang="cs-CZ" dirty="0" smtClean="0">
                <a:solidFill>
                  <a:srgbClr val="FF0000"/>
                </a:solidFill>
              </a:rPr>
              <a:t>), která prokazuje univerzální právní nástupnictví, uvedena práva nebo nemovitosti, kterých se právní nástupnictví týká, protože to neumožňuje právní řád státu, ve kterém byla listina vydána, zapíše katastrální úřad změnu vlastnického nebo jiného věcného práva na základě této listiny a prohlášení právního nástupce s náležitostmi podle § 66 odst. 4 písm. a) až d) a f).</a:t>
            </a:r>
          </a:p>
          <a:p>
            <a:pPr>
              <a:buNone/>
            </a:pPr>
            <a:r>
              <a:rPr lang="cs-CZ" i="1" baseline="30000" dirty="0" smtClean="0"/>
              <a:t>4</a:t>
            </a:r>
            <a:r>
              <a:rPr lang="cs-CZ" i="1" dirty="0" smtClean="0"/>
              <a:t>)</a:t>
            </a:r>
            <a:r>
              <a:rPr lang="cs-CZ" dirty="0" smtClean="0"/>
              <a:t> Nařízení Evropského parlamentu a Rady (EU) č. 650/2012 ze dne 4. července 2012 o příslušnosti, rozhodném právu, uznávání a výkonu rozhodnutí a přijímání a výkonu veřejných listin v dědických věcech a o vytvoření evropského dědického osvědčení.“- </a:t>
            </a:r>
            <a:r>
              <a:rPr lang="cs-CZ" b="1" dirty="0" smtClean="0"/>
              <a:t>účinnost od 1.1.2020</a:t>
            </a:r>
          </a:p>
          <a:p>
            <a:endParaRPr lang="cs-CZ"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28662" y="0"/>
            <a:ext cx="7572428" cy="571480"/>
          </a:xfrm>
        </p:spPr>
        <p:txBody>
          <a:bodyPr/>
          <a:lstStyle/>
          <a:p>
            <a:pPr>
              <a:buNone/>
            </a:pPr>
            <a:r>
              <a:rPr lang="cs-CZ" sz="2800" dirty="0" smtClean="0"/>
              <a:t>Pokračování- zdůvodnění změny vyhlášky</a:t>
            </a:r>
            <a:endParaRPr lang="cs-CZ" sz="2800" dirty="0"/>
          </a:p>
        </p:txBody>
      </p:sp>
      <p:sp>
        <p:nvSpPr>
          <p:cNvPr id="3" name="Zástupný symbol pro obsah 2"/>
          <p:cNvSpPr>
            <a:spLocks noGrp="1"/>
          </p:cNvSpPr>
          <p:nvPr>
            <p:ph sz="quarter" idx="13"/>
          </p:nvPr>
        </p:nvSpPr>
        <p:spPr>
          <a:xfrm>
            <a:off x="285720" y="785794"/>
            <a:ext cx="8643998" cy="5929354"/>
          </a:xfrm>
        </p:spPr>
        <p:txBody>
          <a:bodyPr>
            <a:normAutofit fontScale="92500"/>
          </a:bodyPr>
          <a:lstStyle/>
          <a:p>
            <a:pPr>
              <a:buNone/>
            </a:pPr>
            <a:r>
              <a:rPr lang="cs-CZ" b="1" dirty="0" smtClean="0"/>
              <a:t>Vysvětlení dle důvodové zprávy:</a:t>
            </a:r>
          </a:p>
          <a:p>
            <a:pPr>
              <a:buNone/>
            </a:pPr>
            <a:r>
              <a:rPr lang="cs-CZ" dirty="0" smtClean="0"/>
              <a:t>  Doplněním ustanovení odstavce 6 do § 69 vyhlášky je účinně reagováno na situaci nastalou při zápisech práv do katastru nemovitostí na základě </a:t>
            </a:r>
            <a:r>
              <a:rPr lang="cs-CZ" dirty="0" smtClean="0">
                <a:solidFill>
                  <a:srgbClr val="FF0000"/>
                </a:solidFill>
              </a:rPr>
              <a:t>evropských dědických osvědčení</a:t>
            </a:r>
            <a:r>
              <a:rPr lang="cs-CZ" dirty="0" smtClean="0"/>
              <a:t>, kdy</a:t>
            </a:r>
            <a:r>
              <a:rPr lang="cs-CZ" b="1" dirty="0" smtClean="0">
                <a:solidFill>
                  <a:srgbClr val="FF0000"/>
                </a:solidFill>
              </a:rPr>
              <a:t> zejména německé soudy </a:t>
            </a:r>
            <a:r>
              <a:rPr lang="cs-CZ" dirty="0" smtClean="0"/>
              <a:t>v souvislosti se zásadou univerzální sukcese dovozují nepřípustnost uvádět jednotlivé předměty pozůstalosti v jimi vydaných evropských dědických osvědčeních, čímž znemožňují provedení zápisů práv do katastru nemovitostí v souladu s českým právním řádem. Navrhovanou změnou jsou tak nově stanoveny listiny pro zápis práv do katastru nemovitostí v případě univerzální sukcese s mezinárodním prvkem. Aplikace tohoto ustanovení je možná pouze za podmínek, že se jedná o univerzální sukcesi, v listině nejsou uvedena práva nebo nemovitosti, na něž se univerzální sukcese vztahuje, a zároveň jejich uvedení v listině brání právní řád členského státu Evropské unie, ve kterém byla tato listina vydána.</a:t>
            </a:r>
          </a:p>
          <a:p>
            <a:pPr>
              <a:buNone/>
            </a:pPr>
            <a:r>
              <a:rPr lang="cs-CZ" dirty="0" smtClean="0"/>
              <a:t>  /</a:t>
            </a:r>
            <a:r>
              <a:rPr lang="cs-CZ" i="1" dirty="0" smtClean="0"/>
              <a:t>Univerzální sukcese</a:t>
            </a:r>
            <a:r>
              <a:rPr lang="cs-CZ" dirty="0" smtClean="0"/>
              <a:t> spočívá v převzetí všech práv a povinností právního předchůdce. Je tomu tak především v případě </a:t>
            </a:r>
            <a:r>
              <a:rPr lang="cs-CZ" dirty="0" smtClean="0">
                <a:hlinkClick r:id="rId2" tooltip="Dědění"/>
              </a:rPr>
              <a:t>dědění</a:t>
            </a:r>
            <a:r>
              <a:rPr lang="cs-CZ" dirty="0" smtClean="0"/>
              <a:t>, také ovšem při splynutí nebo sloučení </a:t>
            </a:r>
            <a:r>
              <a:rPr lang="cs-CZ" dirty="0" smtClean="0">
                <a:hlinkClick r:id="rId3" tooltip="Právnická osoba"/>
              </a:rPr>
              <a:t>právnických osob</a:t>
            </a:r>
            <a:r>
              <a:rPr lang="cs-CZ" dirty="0" smtClean="0"/>
              <a:t>. / </a:t>
            </a:r>
          </a:p>
          <a:p>
            <a:endParaRPr lang="cs-CZ" dirty="0" smtClean="0"/>
          </a:p>
          <a:p>
            <a:endParaRPr lang="cs-CZ"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785818"/>
          </a:xfrm>
        </p:spPr>
        <p:txBody>
          <a:bodyPr/>
          <a:lstStyle/>
          <a:p>
            <a:pPr>
              <a:buNone/>
            </a:pPr>
            <a:r>
              <a:rPr lang="cs-CZ" sz="2400" dirty="0" smtClean="0">
                <a:solidFill>
                  <a:srgbClr val="FF0000"/>
                </a:solidFill>
              </a:rPr>
              <a:t>Poznámka k 3. novele katastrální vyhlášky č. 346/2022 Sb.</a:t>
            </a:r>
            <a:endParaRPr lang="cs-CZ" sz="2400" dirty="0">
              <a:solidFill>
                <a:srgbClr val="FF0000"/>
              </a:solidFill>
            </a:endParaRPr>
          </a:p>
        </p:txBody>
      </p:sp>
      <p:sp>
        <p:nvSpPr>
          <p:cNvPr id="3" name="Zástupný symbol pro obsah 2"/>
          <p:cNvSpPr>
            <a:spLocks noGrp="1"/>
          </p:cNvSpPr>
          <p:nvPr>
            <p:ph sz="quarter" idx="13"/>
          </p:nvPr>
        </p:nvSpPr>
        <p:spPr>
          <a:xfrm>
            <a:off x="0" y="1214422"/>
            <a:ext cx="9144000" cy="5357850"/>
          </a:xfrm>
        </p:spPr>
        <p:txBody>
          <a:bodyPr>
            <a:normAutofit fontScale="92500" lnSpcReduction="20000"/>
          </a:bodyPr>
          <a:lstStyle/>
          <a:p>
            <a:pPr>
              <a:buNone/>
            </a:pPr>
            <a:r>
              <a:rPr lang="cs-CZ" dirty="0" smtClean="0"/>
              <a:t> Novela se týká- technických informací</a:t>
            </a:r>
          </a:p>
          <a:p>
            <a:pPr>
              <a:buNone/>
            </a:pPr>
            <a:r>
              <a:rPr lang="cs-CZ" dirty="0" smtClean="0"/>
              <a:t>                       </a:t>
            </a:r>
            <a:r>
              <a:rPr lang="cs-CZ" dirty="0" smtClean="0">
                <a:solidFill>
                  <a:srgbClr val="FF0000"/>
                </a:solidFill>
              </a:rPr>
              <a:t>- práv, poznámek ,upozornění</a:t>
            </a:r>
          </a:p>
          <a:p>
            <a:pPr>
              <a:buNone/>
            </a:pPr>
            <a:r>
              <a:rPr lang="cs-CZ" dirty="0" smtClean="0"/>
              <a:t>                       - jsou zrušeny vzory geometrických plánů, které jsou v přílohách č. 19 až 21 dosud platné </a:t>
            </a:r>
            <a:r>
              <a:rPr lang="cs-CZ" dirty="0" err="1" smtClean="0"/>
              <a:t>katV</a:t>
            </a:r>
            <a:r>
              <a:rPr lang="cs-CZ" dirty="0" smtClean="0"/>
              <a:t>. – vhodné využívat pokyny,stanoviska… zveřejňována na www.</a:t>
            </a:r>
            <a:r>
              <a:rPr lang="cs-CZ" dirty="0" err="1" smtClean="0"/>
              <a:t>cuzk.cz</a:t>
            </a:r>
            <a:endParaRPr lang="cs-CZ" dirty="0" smtClean="0"/>
          </a:p>
          <a:p>
            <a:pPr>
              <a:buNone/>
            </a:pPr>
            <a:r>
              <a:rPr lang="cs-CZ" dirty="0" smtClean="0">
                <a:solidFill>
                  <a:srgbClr val="FF0000"/>
                </a:solidFill>
              </a:rPr>
              <a:t> Novela byla vydána 23.11.2022</a:t>
            </a:r>
          </a:p>
          <a:p>
            <a:pPr>
              <a:buNone/>
            </a:pPr>
            <a:r>
              <a:rPr lang="cs-CZ" dirty="0" smtClean="0"/>
              <a:t> Cíle návrhu novely </a:t>
            </a:r>
            <a:r>
              <a:rPr lang="cs-CZ" dirty="0" err="1" smtClean="0"/>
              <a:t>katV</a:t>
            </a:r>
            <a:r>
              <a:rPr lang="cs-CZ" dirty="0" smtClean="0"/>
              <a:t> :</a:t>
            </a:r>
            <a:endParaRPr lang="cs-CZ" b="1" dirty="0" smtClean="0"/>
          </a:p>
          <a:p>
            <a:pPr>
              <a:buNone/>
            </a:pPr>
            <a:r>
              <a:rPr lang="cs-CZ" dirty="0" smtClean="0"/>
              <a:t>  Návrhem jsou podrobněji upravovány postupy při zápisu poznámek a upozornění v souladu se současnými poznatky soudní judikatury a stanovují se další listiny pro zápis vkladem a poznámkou. Návrh také doplňuje vybrané prvky polohopisu katastrální mapy a upřesňuje postupy při výkonu zeměměřických činností pro účely katastru. Návrh dále zjednodušuje podání žádosti o potvrzení geometrického plánu prostřednictvím webové služby. V souvislosti s novelou zákona o ochraně přírody a krajiny se nově upravují typy a způsoby ochrany nemovitosti.</a:t>
            </a:r>
          </a:p>
          <a:p>
            <a:pPr>
              <a:buNone/>
            </a:pPr>
            <a:r>
              <a:rPr lang="cs-CZ" dirty="0" smtClean="0">
                <a:solidFill>
                  <a:srgbClr val="FF0000"/>
                </a:solidFill>
              </a:rPr>
              <a:t>  Závěrem- poznámek se týká i novela </a:t>
            </a:r>
            <a:r>
              <a:rPr lang="cs-CZ" dirty="0" err="1" smtClean="0">
                <a:solidFill>
                  <a:srgbClr val="FF0000"/>
                </a:solidFill>
              </a:rPr>
              <a:t>katZ</a:t>
            </a:r>
            <a:r>
              <a:rPr lang="cs-CZ" dirty="0" smtClean="0">
                <a:solidFill>
                  <a:srgbClr val="FF0000"/>
                </a:solidFill>
              </a:rPr>
              <a:t> účinná od 1.9.2022- zákon č. 240/2022 Sb.</a:t>
            </a:r>
          </a:p>
          <a:p>
            <a:endParaRPr lang="cs-CZ" dirty="0" smtClean="0"/>
          </a:p>
          <a:p>
            <a:endParaRPr lang="cs-CZ"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500066"/>
          </a:xfrm>
        </p:spPr>
        <p:txBody>
          <a:bodyPr/>
          <a:lstStyle/>
          <a:p>
            <a:pPr>
              <a:buNone/>
            </a:pPr>
            <a:r>
              <a:rPr lang="cs-CZ" sz="2400" dirty="0" smtClean="0"/>
              <a:t>Lesní pozemky, </a:t>
            </a:r>
            <a:r>
              <a:rPr lang="cs-CZ" sz="2400" dirty="0" err="1" smtClean="0"/>
              <a:t>pozemky</a:t>
            </a:r>
            <a:r>
              <a:rPr lang="cs-CZ" sz="2400" dirty="0" smtClean="0"/>
              <a:t> se způsobem využití a ochrany LPF</a:t>
            </a:r>
            <a:endParaRPr lang="cs-CZ" sz="2400" dirty="0"/>
          </a:p>
        </p:txBody>
      </p:sp>
      <p:sp>
        <p:nvSpPr>
          <p:cNvPr id="5" name="Zástupný symbol pro obsah 4"/>
          <p:cNvSpPr>
            <a:spLocks noGrp="1"/>
          </p:cNvSpPr>
          <p:nvPr>
            <p:ph sz="quarter" idx="13"/>
          </p:nvPr>
        </p:nvSpPr>
        <p:spPr>
          <a:xfrm>
            <a:off x="0" y="857232"/>
            <a:ext cx="9144000" cy="6000768"/>
          </a:xfrm>
        </p:spPr>
        <p:txBody>
          <a:bodyPr>
            <a:normAutofit fontScale="85000" lnSpcReduction="20000"/>
          </a:bodyPr>
          <a:lstStyle/>
          <a:p>
            <a:pPr>
              <a:buNone/>
            </a:pPr>
            <a:r>
              <a:rPr lang="cs-CZ" sz="2400" dirty="0" smtClean="0">
                <a:solidFill>
                  <a:schemeClr val="tx1"/>
                </a:solidFill>
              </a:rPr>
              <a:t>Role znalců při oceňování nemovitostí a práce s výměrami:</a:t>
            </a:r>
          </a:p>
          <a:p>
            <a:pPr>
              <a:buNone/>
            </a:pPr>
            <a:endParaRPr lang="cs-CZ" sz="2400" dirty="0" smtClean="0">
              <a:solidFill>
                <a:schemeClr val="tx1"/>
              </a:solidFill>
            </a:endParaRPr>
          </a:p>
          <a:p>
            <a:pPr>
              <a:buNone/>
            </a:pPr>
            <a:r>
              <a:rPr lang="cs-CZ" sz="2400" dirty="0" smtClean="0"/>
              <a:t> Z praxe je známo, že výměra  evidovaná  v katastru nemovitostí slouží:</a:t>
            </a:r>
          </a:p>
          <a:p>
            <a:pPr lvl="0">
              <a:buNone/>
            </a:pPr>
            <a:r>
              <a:rPr lang="cs-CZ" sz="2400" dirty="0" smtClean="0"/>
              <a:t> - k určení kupní ceny</a:t>
            </a:r>
          </a:p>
          <a:p>
            <a:pPr lvl="0">
              <a:buNone/>
            </a:pPr>
            <a:r>
              <a:rPr lang="cs-CZ" sz="2400" dirty="0" smtClean="0"/>
              <a:t> - sledují banky při zřizování zástavního práva</a:t>
            </a:r>
          </a:p>
          <a:p>
            <a:pPr lvl="0">
              <a:buNone/>
            </a:pPr>
            <a:r>
              <a:rPr lang="cs-CZ" sz="2400" dirty="0" smtClean="0"/>
              <a:t> - k určení ceny při zřizování věcného břemene k části pozemku</a:t>
            </a:r>
          </a:p>
          <a:p>
            <a:pPr lvl="0">
              <a:buNone/>
            </a:pPr>
            <a:r>
              <a:rPr lang="cs-CZ" sz="2400" b="1" dirty="0" smtClean="0"/>
              <a:t> - k oceňování </a:t>
            </a:r>
            <a:endParaRPr lang="cs-CZ" sz="2400" dirty="0" smtClean="0"/>
          </a:p>
          <a:p>
            <a:pPr lvl="0">
              <a:buNone/>
            </a:pPr>
            <a:r>
              <a:rPr lang="cs-CZ" sz="2400" b="1" dirty="0" smtClean="0"/>
              <a:t> - uvádí se do daňového přiznání finančnímu úřadu…</a:t>
            </a:r>
            <a:endParaRPr lang="cs-CZ" sz="2400" dirty="0" smtClean="0"/>
          </a:p>
          <a:p>
            <a:endParaRPr lang="cs-CZ" sz="2400" dirty="0" smtClean="0"/>
          </a:p>
          <a:p>
            <a:pPr>
              <a:buNone/>
            </a:pPr>
            <a:r>
              <a:rPr lang="cs-CZ" sz="2400" b="1" dirty="0" smtClean="0"/>
              <a:t> Výměra není z pohledu katastru nemovitostí závazný údaj, ale z pohledu jiných předpisů je velmi významným údajem.</a:t>
            </a:r>
            <a:endParaRPr lang="cs-CZ" sz="2400" dirty="0" smtClean="0"/>
          </a:p>
          <a:p>
            <a:pPr>
              <a:buNone/>
            </a:pPr>
            <a:r>
              <a:rPr lang="cs-CZ" sz="2400" b="1" dirty="0" smtClean="0"/>
              <a:t>  Výměra souvisí s hranicemi pozemků zobrazených v katastrální mapě a pro výpočet možné odchylky platí vzorce uvedené v příloze katastrální vyhlášky. Není zde na místě otázka, jak se může změnit i ocenění takového pozemku? Není vhodné vlastníky na tuto skutečnost upozornit? Může se jednat o odchylky v ocenění významné jak z pohledu vlastníka, který právo pozbývá či toho, kdo právo nabývá? Nenabývá méně? Nenabývá více?</a:t>
            </a:r>
            <a:endParaRPr lang="cs-CZ" sz="2400" dirty="0" smtClean="0"/>
          </a:p>
          <a:p>
            <a:pPr>
              <a:buNone/>
            </a:pPr>
            <a:endParaRPr lang="cs-CZ" sz="2400" dirty="0" smtClean="0"/>
          </a:p>
          <a:p>
            <a:pPr>
              <a:buNone/>
            </a:pPr>
            <a:endParaRPr lang="cs-CZ" sz="2400" dirty="0">
              <a:solidFill>
                <a:schemeClr val="tx1"/>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500042"/>
          </a:xfrm>
        </p:spPr>
        <p:txBody>
          <a:bodyPr/>
          <a:lstStyle/>
          <a:p>
            <a:pPr>
              <a:buNone/>
            </a:pPr>
            <a:r>
              <a:rPr lang="cs-CZ" sz="2800" dirty="0" smtClean="0"/>
              <a:t>Významná úprava pro veřejnost !!!</a:t>
            </a:r>
            <a:endParaRPr lang="cs-CZ" sz="2800" dirty="0"/>
          </a:p>
        </p:txBody>
      </p:sp>
      <p:sp>
        <p:nvSpPr>
          <p:cNvPr id="3" name="Zástupný symbol pro obsah 2"/>
          <p:cNvSpPr>
            <a:spLocks noGrp="1"/>
          </p:cNvSpPr>
          <p:nvPr>
            <p:ph sz="quarter" idx="13"/>
          </p:nvPr>
        </p:nvSpPr>
        <p:spPr>
          <a:xfrm>
            <a:off x="500034" y="571480"/>
            <a:ext cx="8143932" cy="6429420"/>
          </a:xfrm>
        </p:spPr>
        <p:txBody>
          <a:bodyPr>
            <a:normAutofit fontScale="62500" lnSpcReduction="20000"/>
          </a:bodyPr>
          <a:lstStyle/>
          <a:p>
            <a:pPr>
              <a:buNone/>
            </a:pPr>
            <a:r>
              <a:rPr lang="cs-CZ" dirty="0" smtClean="0">
                <a:solidFill>
                  <a:srgbClr val="FF0000"/>
                </a:solidFill>
              </a:rPr>
              <a:t>Významně  navržena úprava  </a:t>
            </a:r>
            <a:r>
              <a:rPr lang="cs-CZ" dirty="0" err="1" smtClean="0">
                <a:solidFill>
                  <a:srgbClr val="FF0000"/>
                </a:solidFill>
              </a:rPr>
              <a:t>ust</a:t>
            </a:r>
            <a:r>
              <a:rPr lang="cs-CZ" dirty="0" smtClean="0">
                <a:solidFill>
                  <a:srgbClr val="FF0000"/>
                </a:solidFill>
              </a:rPr>
              <a:t>. § 28 </a:t>
            </a:r>
            <a:r>
              <a:rPr lang="cs-CZ" b="1" dirty="0" smtClean="0">
                <a:solidFill>
                  <a:srgbClr val="FF0000"/>
                </a:solidFill>
              </a:rPr>
              <a:t>Poznámky</a:t>
            </a:r>
          </a:p>
          <a:p>
            <a:pPr>
              <a:buNone/>
            </a:pPr>
            <a:r>
              <a:rPr lang="cs-CZ" dirty="0" smtClean="0"/>
              <a:t>   Katastrální úřad zkoumá, zda jsou listiny podle odstavce 1 bez chyb v psaní a počtech a bez jiných zřejmých nesprávností</a:t>
            </a:r>
            <a:r>
              <a:rPr lang="cs-CZ" b="1" dirty="0" smtClean="0"/>
              <a:t>, zda obsah těchto listin odůvodňuje navrhovaný zápis poznámky a zda nemovitosti v nich uvedené jsou označeny podle katastrálního zákona. Je-li návrh na zápis poznámky doložen listinou, která odůvodňuje zápis jiné poznámky, než jaká má být zapsána podle návrhu, vyzve katastrální úřad navrhovatele k odstranění tohoto rozporu; přitom navrhovatele poučí o tom, jaká poznámka a z jakých důvodů může být na základě doložené listiny zapsána. Pokud žadatel neodstraní rozpor ve lhůtě stanovené katastrálním úřadem, katastrální úřad zápis poznámky neprovede a vrátí navrhovateli listiny předložené k zápisu. Pokud v případě poznámky zapisované na základě žalobního návrhu předloží listinu pro její zápis katastrálnímu úřadu soud, zapíše katastrální úřad takovou poznámku, která odpovídá předložené listině.</a:t>
            </a:r>
          </a:p>
          <a:p>
            <a:pPr>
              <a:buNone/>
            </a:pPr>
            <a:r>
              <a:rPr lang="cs-CZ" b="1" dirty="0" smtClean="0"/>
              <a:t>    </a:t>
            </a:r>
            <a:r>
              <a:rPr lang="cs-CZ" b="1" dirty="0" smtClean="0">
                <a:solidFill>
                  <a:srgbClr val="FF0000"/>
                </a:solidFill>
              </a:rPr>
              <a:t>Při zápisu poznámky na základě soukromé listiny katastrální úřad rovněž zkoumá,</a:t>
            </a:r>
          </a:p>
          <a:p>
            <a:pPr>
              <a:buNone/>
            </a:pPr>
            <a:r>
              <a:rPr lang="cs-CZ" b="1" dirty="0" smtClean="0">
                <a:solidFill>
                  <a:srgbClr val="FF0000"/>
                </a:solidFill>
              </a:rPr>
              <a:t>     zda navrhovaný zápis poznámky navazuje na dosavadní zápisy v katastru a zda byla</a:t>
            </a:r>
          </a:p>
          <a:p>
            <a:pPr>
              <a:buNone/>
            </a:pPr>
            <a:r>
              <a:rPr lang="pl-PL" b="1" dirty="0" smtClean="0">
                <a:solidFill>
                  <a:srgbClr val="FF0000"/>
                </a:solidFill>
              </a:rPr>
              <a:t>     prokázána pravost podpisu podle části páté.</a:t>
            </a:r>
          </a:p>
          <a:p>
            <a:pPr>
              <a:buNone/>
            </a:pPr>
            <a:r>
              <a:rPr lang="cs-CZ" b="1" dirty="0" smtClean="0">
                <a:solidFill>
                  <a:srgbClr val="FF0000"/>
                </a:solidFill>
              </a:rPr>
              <a:t>    Při zápisu poznámky spornosti zápisu podle § 24 odst. 1 věty první a druhé</a:t>
            </a:r>
          </a:p>
          <a:p>
            <a:pPr>
              <a:buNone/>
            </a:pPr>
            <a:r>
              <a:rPr lang="cs-CZ" b="1" dirty="0" smtClean="0">
                <a:solidFill>
                  <a:srgbClr val="FF0000"/>
                </a:solidFill>
              </a:rPr>
              <a:t>    katastrálního zákona katastrální úřad rovněž zkoumá, zda navrhovaný zápis poznámky</a:t>
            </a:r>
          </a:p>
          <a:p>
            <a:pPr>
              <a:buNone/>
            </a:pPr>
            <a:r>
              <a:rPr lang="cs-CZ" b="1" dirty="0" smtClean="0"/>
              <a:t>    navazuje na dosavadní zápisy v katastru, zda o zápis žádá osoba k tomu oprávněná podle §   985 nebo 986 občanského zákoníku a zda bylo prokázáno podání žaloby v případech, kdy je  to podmínkou zápisu poznámky. Při zápisu poznámky spornosti zápisu podle § 24 odst. 1  věty  druhé katastrálního zákona v případě, kdy žádost o zápis poznámky není doložena  žalobním  návrhem, katastrální úřad rovněž zkoumá pravost podpisu žadatele podle části páté. To neplatí, pokud je žádost o zápis poznámky učiněna prostřednictvím datové schrány.</a:t>
            </a:r>
          </a:p>
          <a:p>
            <a:pPr>
              <a:buNone/>
            </a:pPr>
            <a:r>
              <a:rPr lang="cs-CZ" b="1" dirty="0" smtClean="0">
                <a:solidFill>
                  <a:srgbClr val="FF0000"/>
                </a:solidFill>
              </a:rPr>
              <a:t>   Při zápisu poznámek podle § 23 odst. 1 písm. o) a q) katastrálního zákona katastrální úřad rovněž zkoumá, zda navrhovaný zápis poznámky navazuje na dosavadní </a:t>
            </a:r>
            <a:r>
              <a:rPr lang="pl-PL" b="1" dirty="0" smtClean="0">
                <a:solidFill>
                  <a:srgbClr val="FF0000"/>
                </a:solidFill>
              </a:rPr>
              <a:t>zápisy v katastru a zda bylo prokázáno podání žaloby.</a:t>
            </a:r>
          </a:p>
          <a:p>
            <a:pPr>
              <a:buNone/>
            </a:pPr>
            <a:r>
              <a:rPr lang="cs-CZ" b="1" dirty="0" smtClean="0">
                <a:solidFill>
                  <a:srgbClr val="FF0000"/>
                </a:solidFill>
              </a:rPr>
              <a:t>    V případě, kdy je podkladem pro zápis poznámky veřejná listina, která nenavazuje na dosavadní zápisy v katastru, katastrální úřad o zápisu poznámky vyrozumí vlastníka nemovitosti</a:t>
            </a:r>
            <a:endParaRPr lang="cs-CZ" dirty="0">
              <a:solidFill>
                <a:srgbClr val="FF0000"/>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858280" cy="214290"/>
          </a:xfrm>
        </p:spPr>
        <p:txBody>
          <a:bodyPr/>
          <a:lstStyle/>
          <a:p>
            <a:pPr>
              <a:buNone/>
            </a:pPr>
            <a:r>
              <a:rPr lang="cs-CZ" dirty="0" smtClean="0"/>
              <a:t>.</a:t>
            </a:r>
            <a:endParaRPr lang="cs-CZ" dirty="0"/>
          </a:p>
        </p:txBody>
      </p:sp>
      <p:sp>
        <p:nvSpPr>
          <p:cNvPr id="3" name="Zástupný symbol pro obsah 2"/>
          <p:cNvSpPr>
            <a:spLocks noGrp="1"/>
          </p:cNvSpPr>
          <p:nvPr>
            <p:ph sz="quarter" idx="13"/>
          </p:nvPr>
        </p:nvSpPr>
        <p:spPr>
          <a:xfrm>
            <a:off x="285720" y="357166"/>
            <a:ext cx="8643998" cy="6500834"/>
          </a:xfrm>
        </p:spPr>
        <p:txBody>
          <a:bodyPr>
            <a:normAutofit fontScale="92500" lnSpcReduction="10000"/>
          </a:bodyPr>
          <a:lstStyle/>
          <a:p>
            <a:pPr>
              <a:buNone/>
            </a:pPr>
            <a:r>
              <a:rPr lang="cs-CZ" b="1" dirty="0" smtClean="0">
                <a:solidFill>
                  <a:srgbClr val="FF0000"/>
                </a:solidFill>
              </a:rPr>
              <a:t>Poznatek z médií-  co dobrá víra v zápisy v katastru? Připomenutí !!!!</a:t>
            </a:r>
            <a:endParaRPr lang="cs-CZ" b="1" dirty="0" smtClean="0">
              <a:solidFill>
                <a:schemeClr val="tx1"/>
              </a:solidFill>
            </a:endParaRPr>
          </a:p>
          <a:p>
            <a:pPr>
              <a:buNone/>
            </a:pPr>
            <a:r>
              <a:rPr lang="cs-CZ" b="1" dirty="0" smtClean="0"/>
              <a:t> Exekutoři vs. katastr: Díra v systému vezme nemovitost i lidem bez dluhů</a:t>
            </a:r>
            <a:endParaRPr lang="cs-CZ" dirty="0" smtClean="0"/>
          </a:p>
          <a:p>
            <a:pPr>
              <a:buNone/>
            </a:pPr>
            <a:r>
              <a:rPr lang="cs-CZ" dirty="0" smtClean="0"/>
              <a:t> Nový vlastník přišel o nemovitost !!!</a:t>
            </a:r>
          </a:p>
          <a:p>
            <a:pPr>
              <a:buNone/>
            </a:pPr>
            <a:r>
              <a:rPr lang="cs-CZ" dirty="0" smtClean="0"/>
              <a:t>  Pokud je vedena exekuce proti osobě, která vlastní nemovitost, zasílá exekutor na katastrální úřad vyrozumění o zahájení exekuce. Na základě toho se zapíše k osobě povinného jako vlastníka nemovitosti poznámka o vedené exekuci. Poté, co je vyrozumění o zahájení exekuce doručeno dlužníkovi, je mu zapovězeno nakládat se svým majetkem s výjimkou běžné správy. Případný převod nemovitosti by byl relativně neplatný.</a:t>
            </a:r>
          </a:p>
          <a:p>
            <a:pPr>
              <a:buNone/>
            </a:pPr>
            <a:r>
              <a:rPr lang="cs-CZ" dirty="0" smtClean="0"/>
              <a:t>  Pokud je vydán exekuční příkaz k prodeji určité nemovité věci, zasílá exekutor na katastrální úřad tento exekuční příkaz, na základě kterého se zapíše k osobě povinného jako vlastníka nemovitosti poznámka o vydaném exekučním příkazu. Případný převod nemovitosti by poté byl absolutně neplatný.</a:t>
            </a:r>
          </a:p>
          <a:p>
            <a:pPr>
              <a:buNone/>
            </a:pPr>
            <a:r>
              <a:rPr lang="cs-CZ" b="1" dirty="0" smtClean="0">
                <a:solidFill>
                  <a:srgbClr val="FF0000"/>
                </a:solidFill>
              </a:rPr>
              <a:t>Jak postupují katastrální úřady???? Proč dávat pozor na evidované poznámky v katastru, které nebrání další změně vlastnictví !!!</a:t>
            </a:r>
          </a:p>
          <a:p>
            <a:pPr>
              <a:buNone/>
            </a:pPr>
            <a:r>
              <a:rPr lang="cs-CZ" dirty="0" smtClean="0"/>
              <a:t>  </a:t>
            </a:r>
            <a:endParaRPr lang="cs-CZ" b="1" dirty="0" smtClean="0">
              <a:solidFill>
                <a:srgbClr val="FF0000"/>
              </a:solidFill>
            </a:endParaRPr>
          </a:p>
          <a:p>
            <a:endParaRPr lang="cs-CZ"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501090" cy="714356"/>
          </a:xfrm>
        </p:spPr>
        <p:txBody>
          <a:bodyPr/>
          <a:lstStyle/>
          <a:p>
            <a:pPr>
              <a:buNone/>
            </a:pPr>
            <a:r>
              <a:rPr lang="cs-CZ" sz="2400" dirty="0" smtClean="0"/>
              <a:t>3.novela katastrální vyhlášky – vybraná témata  </a:t>
            </a:r>
            <a:endParaRPr lang="cs-CZ" sz="2400" dirty="0"/>
          </a:p>
        </p:txBody>
      </p:sp>
      <p:sp>
        <p:nvSpPr>
          <p:cNvPr id="3" name="Zástupný symbol pro obsah 2"/>
          <p:cNvSpPr>
            <a:spLocks noGrp="1"/>
          </p:cNvSpPr>
          <p:nvPr>
            <p:ph sz="quarter" idx="13"/>
          </p:nvPr>
        </p:nvSpPr>
        <p:spPr>
          <a:xfrm>
            <a:off x="214282" y="857232"/>
            <a:ext cx="8429684" cy="5500726"/>
          </a:xfrm>
        </p:spPr>
        <p:txBody>
          <a:bodyPr>
            <a:normAutofit fontScale="85000" lnSpcReduction="20000"/>
          </a:bodyPr>
          <a:lstStyle/>
          <a:p>
            <a:pPr>
              <a:buNone/>
            </a:pPr>
            <a:r>
              <a:rPr lang="cs-CZ" dirty="0" smtClean="0"/>
              <a:t> </a:t>
            </a:r>
            <a:r>
              <a:rPr lang="cs-CZ" dirty="0" smtClean="0">
                <a:solidFill>
                  <a:srgbClr val="FF0000"/>
                </a:solidFill>
              </a:rPr>
              <a:t>Vybraná témata </a:t>
            </a:r>
            <a:r>
              <a:rPr lang="cs-CZ" dirty="0" smtClean="0"/>
              <a:t>– změny související s jednotkami</a:t>
            </a:r>
            <a:br>
              <a:rPr lang="cs-CZ" dirty="0" smtClean="0"/>
            </a:br>
            <a:r>
              <a:rPr lang="cs-CZ" dirty="0" smtClean="0"/>
              <a:t>                       - změny související se zápisy poznámek,upozornění</a:t>
            </a:r>
          </a:p>
          <a:p>
            <a:endParaRPr lang="cs-CZ" dirty="0" smtClean="0"/>
          </a:p>
          <a:p>
            <a:pPr>
              <a:buNone/>
            </a:pPr>
            <a:r>
              <a:rPr lang="cs-CZ" dirty="0" smtClean="0"/>
              <a:t> Opakování : </a:t>
            </a:r>
          </a:p>
          <a:p>
            <a:pPr>
              <a:buNone/>
            </a:pPr>
            <a:r>
              <a:rPr lang="cs-CZ" dirty="0" smtClean="0"/>
              <a:t> Novela se týká- technických informací</a:t>
            </a:r>
          </a:p>
          <a:p>
            <a:pPr>
              <a:buNone/>
            </a:pPr>
            <a:r>
              <a:rPr lang="cs-CZ" dirty="0" smtClean="0"/>
              <a:t>                       - práv, poznámek ,upozornění</a:t>
            </a:r>
          </a:p>
          <a:p>
            <a:pPr>
              <a:buNone/>
            </a:pPr>
            <a:r>
              <a:rPr lang="cs-CZ" dirty="0" smtClean="0"/>
              <a:t>                       - </a:t>
            </a:r>
            <a:r>
              <a:rPr lang="cs-CZ" dirty="0" smtClean="0">
                <a:solidFill>
                  <a:srgbClr val="FF0000"/>
                </a:solidFill>
              </a:rPr>
              <a:t>jsou zrušeny vzory geometrických plánů, které jsou v přílohách č. 19 až 21 dosud platné </a:t>
            </a:r>
            <a:r>
              <a:rPr lang="cs-CZ" dirty="0" err="1" smtClean="0">
                <a:solidFill>
                  <a:srgbClr val="FF0000"/>
                </a:solidFill>
              </a:rPr>
              <a:t>katV</a:t>
            </a:r>
            <a:r>
              <a:rPr lang="cs-CZ" dirty="0" smtClean="0">
                <a:solidFill>
                  <a:srgbClr val="FF0000"/>
                </a:solidFill>
              </a:rPr>
              <a:t>. – vhodné využívat pokyny,stanoviska… zveřejňována na www.</a:t>
            </a:r>
            <a:r>
              <a:rPr lang="cs-CZ" dirty="0" err="1" smtClean="0">
                <a:solidFill>
                  <a:srgbClr val="FF0000"/>
                </a:solidFill>
              </a:rPr>
              <a:t>cuzk.cz</a:t>
            </a:r>
            <a:endParaRPr lang="cs-CZ" dirty="0" smtClean="0">
              <a:solidFill>
                <a:srgbClr val="FF0000"/>
              </a:solidFill>
            </a:endParaRPr>
          </a:p>
          <a:p>
            <a:pPr>
              <a:buNone/>
            </a:pPr>
            <a:r>
              <a:rPr lang="cs-CZ" dirty="0" smtClean="0"/>
              <a:t> Doporučení ke sledování: ČUZK k problematice geometrických plánů vydal nově pomůcku-</a:t>
            </a:r>
          </a:p>
          <a:p>
            <a:pPr>
              <a:buNone/>
            </a:pPr>
            <a:r>
              <a:rPr lang="cs-CZ" dirty="0" smtClean="0">
                <a:solidFill>
                  <a:srgbClr val="FF0000"/>
                </a:solidFill>
              </a:rPr>
              <a:t> 27.12.2022</a:t>
            </a:r>
            <a:r>
              <a:rPr lang="cs-CZ" dirty="0" smtClean="0"/>
              <a:t>  -  </a:t>
            </a:r>
            <a:r>
              <a:rPr lang="cs-CZ" b="1" dirty="0" smtClean="0"/>
              <a:t>Metodická pomůcka ,Vzory geometrických plánů </a:t>
            </a:r>
          </a:p>
          <a:p>
            <a:pPr>
              <a:buNone/>
            </a:pPr>
            <a:r>
              <a:rPr lang="cs-CZ" b="1" dirty="0" smtClean="0"/>
              <a:t> </a:t>
            </a:r>
            <a:r>
              <a:rPr lang="cs-CZ" b="1" dirty="0" err="1" smtClean="0"/>
              <a:t>č.j</a:t>
            </a:r>
            <a:r>
              <a:rPr lang="cs-CZ" b="1" dirty="0" smtClean="0"/>
              <a:t>. ČÚZK-42787/2022 </a:t>
            </a:r>
            <a:r>
              <a:rPr lang="cs-CZ" dirty="0" smtClean="0"/>
              <a:t>PRAHA </a:t>
            </a:r>
          </a:p>
          <a:p>
            <a:pPr>
              <a:buNone/>
            </a:pPr>
            <a:r>
              <a:rPr lang="cs-CZ" b="1" dirty="0" smtClean="0"/>
              <a:t> ÚVOD </a:t>
            </a:r>
          </a:p>
          <a:p>
            <a:pPr>
              <a:buNone/>
            </a:pPr>
            <a:r>
              <a:rPr lang="cs-CZ" dirty="0" smtClean="0">
                <a:solidFill>
                  <a:srgbClr val="FF0000"/>
                </a:solidFill>
              </a:rPr>
              <a:t>   Vzory geometrických plánů jsou pracovní pomůckou pro vyhotovitele geometrických plánů, která má sloužit jako určité vodítko; jejich úlohou není vyřešit všechny situace, které mohou v praxi nastat, ale vystihnout podstatu obsahu a náležitostí geometrických plánů vyhotovených pro různé účely v souladu s </a:t>
            </a:r>
            <a:r>
              <a:rPr lang="cs-CZ" dirty="0" err="1" smtClean="0">
                <a:solidFill>
                  <a:srgbClr val="FF0000"/>
                </a:solidFill>
              </a:rPr>
              <a:t>KatZ</a:t>
            </a:r>
            <a:r>
              <a:rPr lang="cs-CZ" dirty="0" smtClean="0">
                <a:solidFill>
                  <a:srgbClr val="FF0000"/>
                </a:solidFill>
              </a:rPr>
              <a:t>. </a:t>
            </a:r>
            <a:endParaRPr lang="cs-CZ" dirty="0">
              <a:solidFill>
                <a:srgbClr val="FF0000"/>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714356"/>
          </a:xfrm>
        </p:spPr>
        <p:txBody>
          <a:bodyPr/>
          <a:lstStyle/>
          <a:p>
            <a:pPr>
              <a:buNone/>
            </a:pPr>
            <a:r>
              <a:rPr lang="cs-CZ" dirty="0" smtClean="0"/>
              <a:t> </a:t>
            </a:r>
            <a:r>
              <a:rPr lang="cs-CZ" sz="2800" dirty="0" smtClean="0"/>
              <a:t>Novela katastrální vyhlášky č.346/2022 Sb.</a:t>
            </a:r>
            <a:endParaRPr lang="cs-CZ" sz="2800" dirty="0"/>
          </a:p>
        </p:txBody>
      </p:sp>
      <p:sp>
        <p:nvSpPr>
          <p:cNvPr id="3" name="Zástupný symbol pro obsah 2"/>
          <p:cNvSpPr>
            <a:spLocks noGrp="1"/>
          </p:cNvSpPr>
          <p:nvPr>
            <p:ph sz="quarter" idx="13"/>
          </p:nvPr>
        </p:nvSpPr>
        <p:spPr>
          <a:xfrm>
            <a:off x="428596" y="571480"/>
            <a:ext cx="8215370" cy="6643734"/>
          </a:xfrm>
        </p:spPr>
        <p:txBody>
          <a:bodyPr>
            <a:normAutofit fontScale="70000" lnSpcReduction="20000"/>
          </a:bodyPr>
          <a:lstStyle/>
          <a:p>
            <a:endParaRPr lang="cs-CZ" dirty="0" smtClean="0">
              <a:solidFill>
                <a:srgbClr val="FF0000"/>
              </a:solidFill>
            </a:endParaRPr>
          </a:p>
          <a:p>
            <a:pPr>
              <a:buNone/>
            </a:pPr>
            <a:r>
              <a:rPr lang="cs-CZ" sz="2600" dirty="0" smtClean="0">
                <a:solidFill>
                  <a:srgbClr val="FF0000"/>
                </a:solidFill>
              </a:rPr>
              <a:t> Z důvodové zprávy:</a:t>
            </a:r>
          </a:p>
          <a:p>
            <a:pPr>
              <a:buNone/>
            </a:pPr>
            <a:r>
              <a:rPr lang="cs-CZ" b="1" dirty="0" smtClean="0">
                <a:solidFill>
                  <a:srgbClr val="FF0000"/>
                </a:solidFill>
              </a:rPr>
              <a:t>  </a:t>
            </a:r>
          </a:p>
          <a:p>
            <a:pPr>
              <a:buNone/>
            </a:pPr>
            <a:r>
              <a:rPr lang="cs-CZ" b="1" dirty="0" smtClean="0"/>
              <a:t>  Vysvětlení nezbytnosti navrhované právní úpravy, odůvodnění jejích hlavních</a:t>
            </a:r>
          </a:p>
          <a:p>
            <a:pPr>
              <a:buNone/>
            </a:pPr>
            <a:r>
              <a:rPr lang="cs-CZ" b="1" dirty="0" smtClean="0"/>
              <a:t>  principů</a:t>
            </a:r>
          </a:p>
          <a:p>
            <a:pPr>
              <a:buNone/>
            </a:pPr>
            <a:r>
              <a:rPr lang="cs-CZ" dirty="0" smtClean="0"/>
              <a:t>   Katastrální vyhláška byla od jejího vydání novelizována dvakrát, podstatnějším způsobem</a:t>
            </a:r>
          </a:p>
          <a:p>
            <a:pPr>
              <a:buNone/>
            </a:pPr>
            <a:r>
              <a:rPr lang="cs-CZ" dirty="0" smtClean="0"/>
              <a:t>   pouze jednou, a to v roce 2017. </a:t>
            </a:r>
            <a:r>
              <a:rPr lang="cs-CZ" b="1" dirty="0" smtClean="0">
                <a:solidFill>
                  <a:srgbClr val="FF0000"/>
                </a:solidFill>
              </a:rPr>
              <a:t>Od té doby již došlo k dalšímu posunu a vývoji technické praxe i odborných názorů a soudní judikatury, a to zejména v oblasti aplikace občanského zákoníku.</a:t>
            </a:r>
          </a:p>
          <a:p>
            <a:endParaRPr lang="cs-CZ" dirty="0" smtClean="0"/>
          </a:p>
          <a:p>
            <a:pPr>
              <a:buNone/>
            </a:pPr>
            <a:r>
              <a:rPr lang="cs-CZ" dirty="0" smtClean="0"/>
              <a:t>  Po dalších pěti letech účinnosti vyhlášky tak byly identifikovány situace, pro které katastrální vyhláška nenabízí žádné řešení nebo je řešení vyplývající ze stávajícího znění nevhodné.</a:t>
            </a:r>
          </a:p>
          <a:p>
            <a:pPr>
              <a:buNone/>
            </a:pPr>
            <a:r>
              <a:rPr lang="cs-CZ" dirty="0" smtClean="0"/>
              <a:t>  Rovněž v tomto období vstoupily v účinnost nové právní předpisy, na které je třeba reagovat,</a:t>
            </a:r>
          </a:p>
          <a:p>
            <a:pPr>
              <a:buNone/>
            </a:pPr>
            <a:r>
              <a:rPr lang="cs-CZ" dirty="0" smtClean="0"/>
              <a:t>  například zákon č. 51/2020 Sb., o územně správním členění státu a o změně souvisejících</a:t>
            </a:r>
          </a:p>
          <a:p>
            <a:pPr>
              <a:buNone/>
            </a:pPr>
            <a:r>
              <a:rPr lang="cs-CZ" dirty="0" smtClean="0"/>
              <a:t>  zákonů (zákon o územně správním členění státu), zákon č. 364/2021 Sb., kterým se mění</a:t>
            </a:r>
          </a:p>
          <a:p>
            <a:pPr>
              <a:buNone/>
            </a:pPr>
            <a:r>
              <a:rPr lang="cs-CZ" dirty="0" smtClean="0"/>
              <a:t>  některé zákony v souvislosti s implementací předpisů Evropské unie v oblasti invazních</a:t>
            </a:r>
          </a:p>
          <a:p>
            <a:pPr>
              <a:buNone/>
            </a:pPr>
            <a:r>
              <a:rPr lang="cs-CZ" dirty="0" smtClean="0"/>
              <a:t>  nepůvodních druhů, zákon č. 88/2021 Sb., </a:t>
            </a:r>
            <a:r>
              <a:rPr lang="cs-CZ" b="1" dirty="0" smtClean="0"/>
              <a:t>kterým se mění zákon č. 44/1988 Sb., o ochraně a využití nerostného bohatství (horní zákon), ve znění pozdějších předpisů, a další související zákony nebo zákon č. 481/2020 Sb., kterým se mění zákon č. 139/2002 Sb., o pozemkových úpravách a pozemkových úřadech a o změně zákona č. 229/1991 Sb., o úpravě vlastnických vztahů k půdě a jinému zemědělskému majetku, ve znění pozdějších předpisů, ve znění pozdějších předpisů, a další související zákony.</a:t>
            </a:r>
            <a:endParaRPr lang="cs-CZ" b="1"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643966" cy="785794"/>
          </a:xfrm>
        </p:spPr>
        <p:txBody>
          <a:bodyPr/>
          <a:lstStyle/>
          <a:p>
            <a:pPr>
              <a:buNone/>
            </a:pPr>
            <a:r>
              <a:rPr lang="cs-CZ" sz="2800" dirty="0" smtClean="0"/>
              <a:t>Novela vyhlášky reaguje na připomínky-</a:t>
            </a:r>
            <a:endParaRPr lang="cs-CZ" sz="2800" dirty="0"/>
          </a:p>
        </p:txBody>
      </p:sp>
      <p:sp>
        <p:nvSpPr>
          <p:cNvPr id="3" name="Zástupný symbol pro obsah 2"/>
          <p:cNvSpPr>
            <a:spLocks noGrp="1"/>
          </p:cNvSpPr>
          <p:nvPr>
            <p:ph sz="quarter" idx="13"/>
          </p:nvPr>
        </p:nvSpPr>
        <p:spPr>
          <a:xfrm>
            <a:off x="214282" y="785794"/>
            <a:ext cx="8715436" cy="5572164"/>
          </a:xfrm>
        </p:spPr>
        <p:txBody>
          <a:bodyPr>
            <a:normAutofit fontScale="92500" lnSpcReduction="20000"/>
          </a:bodyPr>
          <a:lstStyle/>
          <a:p>
            <a:pPr>
              <a:buNone/>
            </a:pPr>
            <a:r>
              <a:rPr lang="cs-CZ" dirty="0" smtClean="0"/>
              <a:t> VOP podněty/Veřejného ochránce práv/- týká se jednotek</a:t>
            </a:r>
          </a:p>
          <a:p>
            <a:pPr>
              <a:buNone/>
            </a:pPr>
            <a:r>
              <a:rPr lang="cs-CZ" dirty="0" smtClean="0"/>
              <a:t> Příloha č. </a:t>
            </a:r>
            <a:r>
              <a:rPr lang="cs-CZ" dirty="0" err="1" smtClean="0"/>
              <a:t>j</a:t>
            </a:r>
            <a:r>
              <a:rPr lang="cs-CZ" dirty="0" smtClean="0"/>
              <a:t>. KVOP-37026/2022/S Brno 28. června 2022 Připomínky veřejného ochránce práv k návrhu vyhlášky, kterou se mění vyhláška č. 357/2013 Sb., o katastru nemovitostí (katastrální vyhláška), ve znění vyhlášky č. 87/2017 Sb. a vyhlášky č. 301/2019 Sb. (č. </a:t>
            </a:r>
            <a:r>
              <a:rPr lang="cs-CZ" dirty="0" err="1" smtClean="0"/>
              <a:t>j</a:t>
            </a:r>
            <a:r>
              <a:rPr lang="cs-CZ" dirty="0" smtClean="0"/>
              <a:t>. předkladatele ČÚZK-05553/2022-11) KONKRÉTNÍ PŘIPOMÍNKY Má připomínka se vztahuje k problematice, kterou předložená novela katastrální vyhlášky [1] neupravuje, a proto navrhuji její doplnění. Konkrétně doporučuji úpravu vybraných ustanovení (konkrétní změny uvádím na konci) </a:t>
            </a:r>
            <a:r>
              <a:rPr lang="cs-CZ" dirty="0" smtClean="0">
                <a:solidFill>
                  <a:srgbClr val="FF0000"/>
                </a:solidFill>
              </a:rPr>
              <a:t>tak, aby katastrální úřad mohl v katastru vyznačit upozornění, že prohlášení vlastníka domu odpovídá rozhodnutí stavebního úřadu, tedy že počet bytových jednotek odpovídá počtu bytů. Požadavek na novelizaci </a:t>
            </a:r>
            <a:r>
              <a:rPr lang="cs-CZ" dirty="0" smtClean="0"/>
              <a:t>vychází ze skutečnosti, že se stále častěji setkávám s problémem, který se týká zejména přestavby stávajících bytových domů, ale i novostaveb bytových nebo rodinných domů. Majitel domu nejprve realizuje stavbu bez potřebného povolení stavebního úřadu nebo v rozporu s ním. Následně na základě prohlášení vlastníka dům rozdělí na bytové jednotky, jejichž počet přesahuje počet stavebním úřadem povolených bytů. Jelikož není povinnost při zápisu prohlášení zkoumat, zda počet bytových jednotek odpovídá počtu bytů, které povolil stavební úřad,</a:t>
            </a:r>
            <a:endParaRPr lang="cs-CZ"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7786710" cy="785794"/>
          </a:xfrm>
        </p:spPr>
        <p:txBody>
          <a:bodyPr/>
          <a:lstStyle/>
          <a:p>
            <a:pPr>
              <a:buNone/>
            </a:pPr>
            <a:r>
              <a:rPr lang="cs-CZ" sz="2800" dirty="0" smtClean="0"/>
              <a:t>Novela vyhlášky reaguje na připomínky-</a:t>
            </a:r>
            <a:endParaRPr lang="cs-CZ" sz="2800" dirty="0"/>
          </a:p>
        </p:txBody>
      </p:sp>
      <p:sp>
        <p:nvSpPr>
          <p:cNvPr id="3" name="Zástupný symbol pro obsah 2"/>
          <p:cNvSpPr>
            <a:spLocks noGrp="1"/>
          </p:cNvSpPr>
          <p:nvPr>
            <p:ph sz="quarter" idx="13"/>
          </p:nvPr>
        </p:nvSpPr>
        <p:spPr>
          <a:xfrm>
            <a:off x="0" y="571480"/>
            <a:ext cx="9144000" cy="6286520"/>
          </a:xfrm>
        </p:spPr>
        <p:txBody>
          <a:bodyPr>
            <a:normAutofit fontScale="25000" lnSpcReduction="20000"/>
          </a:bodyPr>
          <a:lstStyle/>
          <a:p>
            <a:pPr>
              <a:buNone/>
            </a:pPr>
            <a:endParaRPr lang="cs-CZ" dirty="0" smtClean="0"/>
          </a:p>
          <a:p>
            <a:pPr>
              <a:buNone/>
            </a:pPr>
            <a:r>
              <a:rPr lang="cs-CZ" sz="6400" dirty="0" smtClean="0"/>
              <a:t>Připomínky </a:t>
            </a:r>
            <a:r>
              <a:rPr lang="cs-CZ" sz="6400" b="1" dirty="0" smtClean="0"/>
              <a:t>Ministerstva spravedlnosti- </a:t>
            </a:r>
            <a:r>
              <a:rPr lang="cs-CZ" sz="6400" dirty="0" smtClean="0"/>
              <a:t>zápis </a:t>
            </a:r>
            <a:r>
              <a:rPr lang="cs-CZ" sz="6400" dirty="0" err="1" smtClean="0"/>
              <a:t>svěřenského</a:t>
            </a:r>
            <a:r>
              <a:rPr lang="cs-CZ" sz="6400" dirty="0" smtClean="0"/>
              <a:t> fondu</a:t>
            </a:r>
          </a:p>
          <a:p>
            <a:pPr>
              <a:buNone/>
            </a:pPr>
            <a:r>
              <a:rPr lang="cs-CZ" sz="6400" b="1" dirty="0" smtClean="0"/>
              <a:t>                 </a:t>
            </a:r>
          </a:p>
          <a:p>
            <a:pPr>
              <a:buNone/>
            </a:pPr>
            <a:r>
              <a:rPr lang="cs-CZ" sz="6400" b="1" dirty="0" smtClean="0"/>
              <a:t>                  Ministerstva financí </a:t>
            </a:r>
            <a:r>
              <a:rPr lang="cs-CZ" sz="6400" b="1" dirty="0" smtClean="0">
                <a:solidFill>
                  <a:srgbClr val="FF0000"/>
                </a:solidFill>
              </a:rPr>
              <a:t>– cenové údaje, velikost podlahové plochy jednotek</a:t>
            </a:r>
          </a:p>
          <a:p>
            <a:pPr>
              <a:buNone/>
            </a:pPr>
            <a:r>
              <a:rPr lang="cs-CZ" sz="6400" b="1" dirty="0" smtClean="0"/>
              <a:t>                </a:t>
            </a:r>
          </a:p>
          <a:p>
            <a:pPr>
              <a:buNone/>
            </a:pPr>
            <a:r>
              <a:rPr lang="cs-CZ" sz="6400" b="1" dirty="0" smtClean="0"/>
              <a:t>                  Hospodářská komora ČR </a:t>
            </a:r>
            <a:r>
              <a:rPr lang="cs-CZ" sz="6400" dirty="0" smtClean="0"/>
              <a:t>- Máme za to, že KATASTR je klíčovým veřejným seznamem (seznamem hlavní povahy), neboť je dominantní ve vztahu k jiným veřejným seznamům a rejstříkům, je široce využívaný a </a:t>
            </a:r>
            <a:r>
              <a:rPr lang="cs-CZ" sz="6400" b="1" dirty="0" smtClean="0"/>
              <a:t>měl by obsahovat odkazy na tyto jiné seznamy </a:t>
            </a:r>
            <a:r>
              <a:rPr lang="cs-CZ" sz="6400" dirty="0" smtClean="0"/>
              <a:t>a rejstříky tak</a:t>
            </a:r>
            <a:r>
              <a:rPr lang="cs-CZ" sz="6400" dirty="0" smtClean="0">
                <a:solidFill>
                  <a:srgbClr val="FF0000"/>
                </a:solidFill>
              </a:rPr>
              <a:t>, aby byla zajištěna právní jistota vlastníků a jiných oprávněných při nahlížení do těchto údajů včetně jejich </a:t>
            </a:r>
            <a:r>
              <a:rPr lang="cs-CZ" sz="6400" dirty="0" err="1" smtClean="0">
                <a:solidFill>
                  <a:srgbClr val="FF0000"/>
                </a:solidFill>
              </a:rPr>
              <a:t>dohledatelnosti</a:t>
            </a:r>
            <a:r>
              <a:rPr lang="cs-CZ" sz="6400" dirty="0" smtClean="0"/>
              <a:t>. Požadavek na ověření hodnoty zápisu v jiném veřejném seznamu nebo rejstříku je nesystematický a v době internetu nevhodný. Státní správa se nově snaží mít vše, pokud možno, zahrnuto v jednotném zobrazení a přístupu. Bude-li moci uživatel jednoduše použít odkaz, vzroste srozumitelnost všech veřejných seznamů a rejstříků i státní správy. 	</a:t>
            </a:r>
          </a:p>
          <a:p>
            <a:pPr>
              <a:buNone/>
            </a:pPr>
            <a:r>
              <a:rPr lang="cs-CZ" sz="6400" dirty="0" smtClean="0"/>
              <a:t>                                                    - </a:t>
            </a:r>
            <a:r>
              <a:rPr lang="cs-CZ" sz="6400" b="1" dirty="0" smtClean="0"/>
              <a:t>Obáváme se, že by vypuštění vzorů prohloubilo </a:t>
            </a:r>
            <a:r>
              <a:rPr lang="cs-CZ" sz="6400" dirty="0" smtClean="0"/>
              <a:t>tzv. „katastrální folklór“, kdy bude každé katastrální pracoviště požadovat grafické znázornění GP jinak.  !!!!!</a:t>
            </a:r>
          </a:p>
          <a:p>
            <a:pPr>
              <a:buNone/>
            </a:pPr>
            <a:endParaRPr lang="cs-CZ" sz="6400" dirty="0" smtClean="0"/>
          </a:p>
          <a:p>
            <a:pPr>
              <a:buNone/>
            </a:pPr>
            <a:endParaRPr lang="cs-CZ" sz="6400" dirty="0" smtClean="0"/>
          </a:p>
          <a:p>
            <a:pPr>
              <a:buNone/>
            </a:pPr>
            <a:r>
              <a:rPr lang="cs-CZ" sz="6400" dirty="0" smtClean="0"/>
              <a:t>/</a:t>
            </a:r>
            <a:r>
              <a:rPr lang="cs-CZ" sz="6400" b="1" dirty="0" smtClean="0"/>
              <a:t>Vysvětlení důvodu zrušení příloh 19 až  21 </a:t>
            </a:r>
            <a:r>
              <a:rPr lang="cs-CZ" sz="6400" dirty="0" smtClean="0"/>
              <a:t>- Smyslem právního předpisu však není vytváření a šíření metodických a instruktážních materiálů, k tomuto účelu budou využity internetové stránky. Skutečnost, že v minulosti byly vzory pro některé situace zahrnuty do vyhlášky, neznamená, že jde o řešení vhodné – naopak, dlouhodobé praktické zkušenosti ukazují na jeho nevhodnost. V úvahu je třeba vzít především následující skutečnosti. 	/</a:t>
            </a:r>
          </a:p>
          <a:p>
            <a:pPr>
              <a:buNone/>
            </a:pPr>
            <a:r>
              <a:rPr lang="cs-CZ" sz="6400" dirty="0" smtClean="0"/>
              <a:t> 	</a:t>
            </a:r>
          </a:p>
          <a:p>
            <a:endParaRPr lang="cs-CZ" dirty="0" smtClean="0"/>
          </a:p>
          <a:p>
            <a:pPr>
              <a:buNone/>
            </a:pPr>
            <a:endParaRPr lang="cs-CZ" dirty="0" smtClean="0"/>
          </a:p>
          <a:p>
            <a:pPr>
              <a:buNone/>
            </a:pPr>
            <a:r>
              <a:rPr lang="cs-CZ" dirty="0" smtClean="0"/>
              <a:t>                 </a:t>
            </a:r>
            <a:endParaRPr lang="cs-CZ"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785794"/>
          </a:xfrm>
        </p:spPr>
        <p:txBody>
          <a:bodyPr/>
          <a:lstStyle/>
          <a:p>
            <a:pPr>
              <a:buNone/>
            </a:pPr>
            <a:r>
              <a:rPr lang="cs-CZ" sz="2800" dirty="0" smtClean="0"/>
              <a:t>Novela vyhlášky reaguje na připomínky- zajímavost</a:t>
            </a:r>
            <a:endParaRPr lang="cs-CZ" sz="2800" dirty="0"/>
          </a:p>
        </p:txBody>
      </p:sp>
      <p:sp>
        <p:nvSpPr>
          <p:cNvPr id="3" name="Zástupný symbol pro obsah 2"/>
          <p:cNvSpPr>
            <a:spLocks noGrp="1"/>
          </p:cNvSpPr>
          <p:nvPr>
            <p:ph sz="quarter" idx="13"/>
          </p:nvPr>
        </p:nvSpPr>
        <p:spPr>
          <a:xfrm>
            <a:off x="0" y="571480"/>
            <a:ext cx="9144000" cy="6572296"/>
          </a:xfrm>
        </p:spPr>
        <p:txBody>
          <a:bodyPr>
            <a:normAutofit fontScale="70000" lnSpcReduction="20000"/>
          </a:bodyPr>
          <a:lstStyle/>
          <a:p>
            <a:endParaRPr lang="cs-CZ" dirty="0" smtClean="0"/>
          </a:p>
          <a:p>
            <a:pPr>
              <a:buNone/>
            </a:pPr>
            <a:r>
              <a:rPr lang="cs-CZ" dirty="0" smtClean="0"/>
              <a:t>Připomínky - </a:t>
            </a:r>
            <a:r>
              <a:rPr lang="cs-CZ" b="1" dirty="0" smtClean="0"/>
              <a:t>Ministerstvo pro místní rozvoj  - </a:t>
            </a:r>
            <a:r>
              <a:rPr lang="cs-CZ" b="1" dirty="0" smtClean="0">
                <a:solidFill>
                  <a:srgbClr val="FF0000"/>
                </a:solidFill>
              </a:rPr>
              <a:t>Návrh neprošel</a:t>
            </a:r>
            <a:r>
              <a:rPr lang="cs-CZ" b="1" dirty="0" smtClean="0"/>
              <a:t>	</a:t>
            </a:r>
          </a:p>
          <a:p>
            <a:endParaRPr lang="cs-CZ" dirty="0" smtClean="0"/>
          </a:p>
          <a:p>
            <a:pPr>
              <a:buNone/>
            </a:pPr>
            <a:r>
              <a:rPr lang="cs-CZ" dirty="0" smtClean="0"/>
              <a:t>  Požadujeme v § 21 odst. 1 na konci písmene k) slovo „a“ zrušit a za písmeno k) vložit nové </a:t>
            </a:r>
          </a:p>
          <a:p>
            <a:pPr>
              <a:buNone/>
            </a:pPr>
            <a:r>
              <a:rPr lang="cs-CZ" dirty="0" smtClean="0"/>
              <a:t>  písmeno l), které zní: </a:t>
            </a:r>
          </a:p>
          <a:p>
            <a:pPr>
              <a:buNone/>
            </a:pPr>
            <a:r>
              <a:rPr lang="cs-CZ" dirty="0" smtClean="0"/>
              <a:t> „</a:t>
            </a:r>
            <a:r>
              <a:rPr lang="cs-CZ" i="1" dirty="0" smtClean="0"/>
              <a:t>l</a:t>
            </a:r>
            <a:r>
              <a:rPr lang="cs-CZ" b="1" i="1" dirty="0" smtClean="0">
                <a:solidFill>
                  <a:srgbClr val="FF0000"/>
                </a:solidFill>
              </a:rPr>
              <a:t>) rozhodnutí soudu, kterým byla vlastníkovi nemovitosti uložena povinnost zdržet se působení imisí podle § 1013 občanského zákoníku, a“. </a:t>
            </a:r>
          </a:p>
          <a:p>
            <a:pPr>
              <a:buNone/>
            </a:pPr>
            <a:r>
              <a:rPr lang="cs-CZ" b="1" i="1" dirty="0" smtClean="0">
                <a:solidFill>
                  <a:srgbClr val="FF0000"/>
                </a:solidFill>
              </a:rPr>
              <a:t>  Smysl- </a:t>
            </a:r>
            <a:r>
              <a:rPr lang="cs-CZ" dirty="0" smtClean="0"/>
              <a:t>Navrhovaná úprava v souladu s Programovým prohlášením vlády významně napomůže dodržování právních povinností při poskytování sdíleného ubytování prostřednictvím online platformy a je proto vhodné ji přijmout v nejkratší možné době. 	</a:t>
            </a:r>
          </a:p>
          <a:p>
            <a:pPr>
              <a:buNone/>
            </a:pPr>
            <a:r>
              <a:rPr lang="cs-CZ" i="1" dirty="0" smtClean="0"/>
              <a:t>  Pozor- návrh nebyl v konečném znění vyhlášky akceptován- návrh zrušila </a:t>
            </a:r>
            <a:r>
              <a:rPr lang="cs-CZ" dirty="0" smtClean="0"/>
              <a:t>LEGISLATIVNÍ RADA VLÁDY ČESKÉ REPUBLIKY ,PRACOVNÍ KOMISE PRO SOUKROMÉ PRÁVO </a:t>
            </a:r>
            <a:r>
              <a:rPr lang="cs-CZ" i="1" dirty="0" smtClean="0"/>
              <a:t>	 - </a:t>
            </a:r>
            <a:r>
              <a:rPr lang="cs-CZ" b="1" dirty="0" smtClean="0"/>
              <a:t>navrhovaný institut postrádá jakoukoli funkci.</a:t>
            </a:r>
            <a:endParaRPr lang="cs-CZ" dirty="0" smtClean="0"/>
          </a:p>
          <a:p>
            <a:endParaRPr lang="cs-CZ" b="1" dirty="0" smtClean="0"/>
          </a:p>
          <a:p>
            <a:pPr>
              <a:buNone/>
            </a:pPr>
            <a:r>
              <a:rPr lang="cs-CZ" b="1" dirty="0" smtClean="0"/>
              <a:t>  Omezení vlastnického práva NOZ</a:t>
            </a:r>
          </a:p>
          <a:p>
            <a:pPr>
              <a:buNone/>
            </a:pPr>
            <a:r>
              <a:rPr lang="cs-CZ" b="1" dirty="0" smtClean="0"/>
              <a:t>  § 1013</a:t>
            </a:r>
          </a:p>
          <a:p>
            <a:pPr>
              <a:buNone/>
            </a:pPr>
            <a:r>
              <a:rPr lang="cs-CZ" b="1" dirty="0" smtClean="0"/>
              <a:t>  (1)</a:t>
            </a:r>
            <a:r>
              <a:rPr lang="cs-CZ" dirty="0" smtClean="0"/>
              <a:t> Vlastník se zdrží všeho, co působí, že odpad, voda, kouř, prach, plyn, pach, světlo, stín, hluk, otřesy a jiné podobné účinky (imise) vnikají na pozemek jiného vlastníka (souseda) v míře nepřiměřené místním poměrům a podstatně omezují obvyklé užívání pozemku; to platí i o vnikání zvířat. Zakazuje se přímo přivádět imise na pozemek jiného vlastníka bez ohledu na míru takových vlivů a na stupeň obtěžování souseda, ledaže se to opírá o zvláštní právní důvod.</a:t>
            </a:r>
          </a:p>
          <a:p>
            <a:pPr>
              <a:buNone/>
            </a:pPr>
            <a:r>
              <a:rPr lang="cs-CZ" b="1" dirty="0" smtClean="0"/>
              <a:t>  (2)</a:t>
            </a:r>
            <a:r>
              <a:rPr lang="cs-CZ" dirty="0" smtClean="0"/>
              <a:t> Jsou-li imise důsledkem provozu závodu nebo podobného zařízení, který byl úředně schválen, má soused právo jen na náhradu újmy v penězích, i když byla újma způsobena okolnostmi, k nimž se při úředním projednávání nepřihlédlo. To neplatí, pokud se při provádění provozu překračuje rozsah, v jakém byl úředně schválen.</a:t>
            </a:r>
          </a:p>
          <a:p>
            <a:endParaRPr lang="cs-CZ" i="1" dirty="0" smtClean="0"/>
          </a:p>
          <a:p>
            <a:endParaRPr lang="cs-CZ" dirty="0" smtClean="0"/>
          </a:p>
          <a:p>
            <a:pPr>
              <a:buNone/>
            </a:pPr>
            <a:r>
              <a:rPr lang="cs-CZ" dirty="0" smtClean="0"/>
              <a:t>                  </a:t>
            </a:r>
            <a:endParaRPr lang="cs-CZ"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785794"/>
          </a:xfrm>
        </p:spPr>
        <p:txBody>
          <a:bodyPr/>
          <a:lstStyle/>
          <a:p>
            <a:pPr>
              <a:buNone/>
            </a:pPr>
            <a:r>
              <a:rPr lang="cs-CZ" sz="2800" dirty="0" smtClean="0"/>
              <a:t>Novela vyhlášky reaguje na připomínky- zajímavost</a:t>
            </a:r>
            <a:endParaRPr lang="cs-CZ" sz="2800" dirty="0"/>
          </a:p>
        </p:txBody>
      </p:sp>
      <p:sp>
        <p:nvSpPr>
          <p:cNvPr id="3" name="Zástupný symbol pro obsah 2"/>
          <p:cNvSpPr>
            <a:spLocks noGrp="1"/>
          </p:cNvSpPr>
          <p:nvPr>
            <p:ph sz="quarter" idx="13"/>
          </p:nvPr>
        </p:nvSpPr>
        <p:spPr>
          <a:xfrm>
            <a:off x="0" y="571480"/>
            <a:ext cx="9144000" cy="6286520"/>
          </a:xfrm>
        </p:spPr>
        <p:txBody>
          <a:bodyPr>
            <a:normAutofit fontScale="70000" lnSpcReduction="20000"/>
          </a:bodyPr>
          <a:lstStyle/>
          <a:p>
            <a:endParaRPr lang="cs-CZ" dirty="0" smtClean="0"/>
          </a:p>
          <a:p>
            <a:pPr>
              <a:buNone/>
            </a:pPr>
            <a:r>
              <a:rPr lang="cs-CZ" dirty="0" smtClean="0"/>
              <a:t>  V českém právu (§ 1013 </a:t>
            </a:r>
            <a:r>
              <a:rPr lang="cs-CZ" dirty="0" smtClean="0">
                <a:hlinkClick r:id="rId2" tooltip="Občanský zákoník (Česko, 2012)"/>
              </a:rPr>
              <a:t>OZ</a:t>
            </a:r>
            <a:r>
              <a:rPr lang="cs-CZ" dirty="0" smtClean="0"/>
              <a:t>) se za </a:t>
            </a:r>
            <a:r>
              <a:rPr lang="cs-CZ" dirty="0" smtClean="0">
                <a:solidFill>
                  <a:srgbClr val="FF0000"/>
                </a:solidFill>
              </a:rPr>
              <a:t>imise chápe i hluk, světlo, pach</a:t>
            </a:r>
            <a:r>
              <a:rPr lang="cs-CZ" dirty="0" smtClean="0"/>
              <a:t>, otřesy a další podobné účinky, které vnikají na </a:t>
            </a:r>
            <a:r>
              <a:rPr lang="cs-CZ" dirty="0" smtClean="0">
                <a:hlinkClick r:id="rId3" tooltip="Pozemek"/>
              </a:rPr>
              <a:t>pozemek</a:t>
            </a:r>
            <a:r>
              <a:rPr lang="cs-CZ" dirty="0" smtClean="0"/>
              <a:t> souseda. </a:t>
            </a:r>
          </a:p>
          <a:p>
            <a:pPr>
              <a:buNone/>
            </a:pPr>
            <a:r>
              <a:rPr lang="cs-CZ" b="1" dirty="0" smtClean="0"/>
              <a:t> Důvod žaloby</a:t>
            </a:r>
            <a:endParaRPr lang="cs-CZ" dirty="0" smtClean="0"/>
          </a:p>
          <a:p>
            <a:pPr fontAlgn="base">
              <a:buNone/>
            </a:pPr>
            <a:r>
              <a:rPr lang="cs-CZ" dirty="0" smtClean="0"/>
              <a:t>   Zásah do práva na ochranu osobnosti musí být </a:t>
            </a:r>
            <a:r>
              <a:rPr lang="cs-CZ" b="1" dirty="0" smtClean="0"/>
              <a:t>neoprávněný</a:t>
            </a:r>
            <a:r>
              <a:rPr lang="cs-CZ" dirty="0" smtClean="0"/>
              <a:t>, tedy v rozporu s právními předpisy. V případě hluku bude zásah neoprávněný vždy, pokud bude hluk překračovat hygienické limity. Zásah bude podle našeho názoru neoprávněný i v případě, kdy hluk překračuje hygienické limity hluku, ale „viník“ má udělenou výjimku k provozu nadlimitního zdroje hluku. V takovém případě sice není porušován zákon o ochraně veřejného zdraví (který udělování výjimek umožňuje), ale jsou porušována dvě ustanovení občanského zákoníku:</a:t>
            </a:r>
          </a:p>
          <a:p>
            <a:pPr lvl="0">
              <a:buNone/>
            </a:pPr>
            <a:r>
              <a:rPr lang="cs-CZ" dirty="0" smtClean="0"/>
              <a:t>  § 1013 odst. 1 (právo nebýt nad míru přiměřenou poměrům omezován při obvyklém užívání pozemku hlukem) a</a:t>
            </a:r>
          </a:p>
          <a:p>
            <a:pPr lvl="0">
              <a:buNone/>
            </a:pPr>
            <a:r>
              <a:rPr lang="cs-CZ" dirty="0" smtClean="0"/>
              <a:t>  § 2900 (povinnost počínat si při svém konání tak, aby újmě na svobodě, životě, zdraví nebo na vlastnictví jiného).</a:t>
            </a:r>
          </a:p>
          <a:p>
            <a:pPr fontAlgn="base"/>
            <a:endParaRPr lang="cs-CZ" dirty="0" smtClean="0"/>
          </a:p>
          <a:p>
            <a:pPr fontAlgn="base">
              <a:buNone/>
            </a:pPr>
            <a:r>
              <a:rPr lang="cs-CZ" dirty="0" smtClean="0"/>
              <a:t>  Poznámka - </a:t>
            </a:r>
            <a:r>
              <a:rPr lang="cs-CZ" b="1" dirty="0" smtClean="0"/>
              <a:t>Metodická pomůcka Ministerstva pro místní rozvoj ČR </a:t>
            </a:r>
            <a:endParaRPr lang="cs-CZ" dirty="0" smtClean="0"/>
          </a:p>
          <a:p>
            <a:pPr fontAlgn="base">
              <a:buNone/>
            </a:pPr>
            <a:r>
              <a:rPr lang="cs-CZ" dirty="0" smtClean="0"/>
              <a:t>  POSKYTOVÁNÍ UBYTOVACÍCH SLUŽEB VE STAVBÁCH URČENÝCH PRO BYDLENÍ  </a:t>
            </a:r>
          </a:p>
          <a:p>
            <a:pPr fontAlgn="base">
              <a:buNone/>
            </a:pPr>
            <a:r>
              <a:rPr lang="cs-CZ" dirty="0" smtClean="0"/>
              <a:t>  Myšlenka -</a:t>
            </a:r>
            <a:r>
              <a:rPr lang="cs-CZ" b="1" dirty="0" smtClean="0"/>
              <a:t>Byt či rodinný dům nelze samovolně využívat k poskytování ubytovacích služeb, neboť tím ze strany vlastníka stavby dochází k užívání stavby v rozporu s jejím účelovým určením. </a:t>
            </a:r>
          </a:p>
          <a:p>
            <a:pPr fontAlgn="base">
              <a:buNone/>
            </a:pPr>
            <a:r>
              <a:rPr lang="cs-CZ" b="1" dirty="0" smtClean="0"/>
              <a:t>  Metodika se opírá –</a:t>
            </a:r>
          </a:p>
          <a:p>
            <a:pPr fontAlgn="base">
              <a:buNone/>
            </a:pPr>
            <a:r>
              <a:rPr lang="cs-CZ" b="1" dirty="0" smtClean="0"/>
              <a:t>  o </a:t>
            </a:r>
            <a:r>
              <a:rPr lang="cs-CZ" dirty="0" smtClean="0"/>
              <a:t>Rozsudek Nejvyššího správního soudu ze dne 6. 11. 2015, č. </a:t>
            </a:r>
            <a:r>
              <a:rPr lang="cs-CZ" dirty="0" err="1" smtClean="0"/>
              <a:t>j</a:t>
            </a:r>
            <a:r>
              <a:rPr lang="cs-CZ" dirty="0" smtClean="0"/>
              <a:t>. 4 As 215/2015-32</a:t>
            </a:r>
          </a:p>
          <a:p>
            <a:pPr fontAlgn="base">
              <a:buNone/>
            </a:pPr>
            <a:r>
              <a:rPr lang="cs-CZ" dirty="0" smtClean="0"/>
              <a:t>  O Rozsudek Městského soudu v Praze ze dne 19. srpna 2021, </a:t>
            </a:r>
            <a:r>
              <a:rPr lang="cs-CZ" dirty="0" err="1" smtClean="0"/>
              <a:t>sp</a:t>
            </a:r>
            <a:r>
              <a:rPr lang="cs-CZ" dirty="0" smtClean="0"/>
              <a:t>. zn. 6 </a:t>
            </a:r>
            <a:r>
              <a:rPr lang="cs-CZ" dirty="0" err="1" smtClean="0"/>
              <a:t>Af</a:t>
            </a:r>
            <a:r>
              <a:rPr lang="cs-CZ" dirty="0" smtClean="0"/>
              <a:t> 20/2020 </a:t>
            </a:r>
          </a:p>
          <a:p>
            <a:pPr fontAlgn="base">
              <a:buNone/>
            </a:pPr>
            <a:r>
              <a:rPr lang="cs-CZ" dirty="0" smtClean="0"/>
              <a:t>  </a:t>
            </a:r>
          </a:p>
          <a:p>
            <a:endParaRPr lang="cs-CZ" i="1" dirty="0" smtClean="0"/>
          </a:p>
          <a:p>
            <a:endParaRPr lang="cs-CZ" dirty="0" smtClean="0"/>
          </a:p>
          <a:p>
            <a:pPr>
              <a:buNone/>
            </a:pPr>
            <a:r>
              <a:rPr lang="cs-CZ" dirty="0" smtClean="0"/>
              <a:t>                  </a:t>
            </a:r>
            <a:endParaRPr lang="cs-CZ"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785794"/>
          </a:xfrm>
        </p:spPr>
        <p:txBody>
          <a:bodyPr/>
          <a:lstStyle/>
          <a:p>
            <a:pPr>
              <a:buNone/>
            </a:pPr>
            <a:r>
              <a:rPr lang="cs-CZ" sz="2800" dirty="0" smtClean="0"/>
              <a:t>Novela vyhlášky reaguje na připomínky- zajímavost</a:t>
            </a:r>
            <a:endParaRPr lang="cs-CZ" sz="2800" dirty="0"/>
          </a:p>
        </p:txBody>
      </p:sp>
      <p:sp>
        <p:nvSpPr>
          <p:cNvPr id="3" name="Zástupný symbol pro obsah 2"/>
          <p:cNvSpPr>
            <a:spLocks noGrp="1"/>
          </p:cNvSpPr>
          <p:nvPr>
            <p:ph sz="quarter" idx="13"/>
          </p:nvPr>
        </p:nvSpPr>
        <p:spPr>
          <a:xfrm>
            <a:off x="0" y="571480"/>
            <a:ext cx="9144000" cy="6286520"/>
          </a:xfrm>
        </p:spPr>
        <p:txBody>
          <a:bodyPr>
            <a:normAutofit/>
          </a:bodyPr>
          <a:lstStyle/>
          <a:p>
            <a:endParaRPr lang="cs-CZ" dirty="0" smtClean="0"/>
          </a:p>
          <a:p>
            <a:pPr>
              <a:buNone/>
            </a:pPr>
            <a:r>
              <a:rPr lang="cs-CZ" dirty="0" smtClean="0"/>
              <a:t>    Uvedená problematika stále pokračuje- ve věci rozhodoval:</a:t>
            </a:r>
          </a:p>
          <a:p>
            <a:pPr>
              <a:buNone/>
            </a:pPr>
            <a:r>
              <a:rPr lang="cs-CZ" dirty="0" smtClean="0"/>
              <a:t> Městský soud v Praze – vyhověl žalobě</a:t>
            </a:r>
          </a:p>
          <a:p>
            <a:pPr>
              <a:buNone/>
            </a:pPr>
            <a:r>
              <a:rPr lang="cs-CZ" dirty="0" smtClean="0"/>
              <a:t> Vrchní soud v Praze rozhodl v roce 2020 opačně</a:t>
            </a:r>
          </a:p>
          <a:p>
            <a:pPr>
              <a:buNone/>
            </a:pPr>
            <a:r>
              <a:rPr lang="cs-CZ" dirty="0" smtClean="0"/>
              <a:t>Nejvyšší soud potvrdil rozhodnutí Vrchního soudu a nyní má být využita možnost podání ústavní stížnost</a:t>
            </a:r>
          </a:p>
          <a:p>
            <a:pPr>
              <a:buNone/>
            </a:pPr>
            <a:r>
              <a:rPr lang="cs-CZ" dirty="0" smtClean="0"/>
              <a:t>/ spor není dořešen- NS soud navrhl podání sousedními vlastníky jednotek žalobu k soudu/</a:t>
            </a:r>
          </a:p>
          <a:p>
            <a:endParaRPr lang="cs-CZ" i="1" dirty="0" smtClean="0"/>
          </a:p>
          <a:p>
            <a:endParaRPr lang="cs-CZ" dirty="0" smtClean="0"/>
          </a:p>
          <a:p>
            <a:pPr>
              <a:buNone/>
            </a:pPr>
            <a:r>
              <a:rPr lang="cs-CZ" dirty="0" smtClean="0"/>
              <a:t>                  </a:t>
            </a:r>
            <a:endParaRPr lang="cs-CZ" dirty="0"/>
          </a:p>
        </p:txBody>
      </p:sp>
      <p:pic>
        <p:nvPicPr>
          <p:cNvPr id="4" name="Obrázek 3" descr="D:\Pictures\otazník2.png"/>
          <p:cNvPicPr/>
          <p:nvPr/>
        </p:nvPicPr>
        <p:blipFill>
          <a:blip r:embed="rId2"/>
          <a:srcRect/>
          <a:stretch>
            <a:fillRect/>
          </a:stretch>
        </p:blipFill>
        <p:spPr bwMode="auto">
          <a:xfrm>
            <a:off x="5786446" y="4500570"/>
            <a:ext cx="942975" cy="1524000"/>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642918"/>
          </a:xfrm>
        </p:spPr>
        <p:txBody>
          <a:bodyPr/>
          <a:lstStyle/>
          <a:p>
            <a:pPr>
              <a:buNone/>
            </a:pPr>
            <a:r>
              <a:rPr lang="cs-CZ" sz="2800" dirty="0" smtClean="0"/>
              <a:t>Novela vyhlášky reaguje na připomínky- zajímavost</a:t>
            </a:r>
            <a:endParaRPr lang="cs-CZ" sz="2800" dirty="0"/>
          </a:p>
        </p:txBody>
      </p:sp>
      <p:sp>
        <p:nvSpPr>
          <p:cNvPr id="3" name="Zástupný symbol pro obsah 2"/>
          <p:cNvSpPr>
            <a:spLocks noGrp="1"/>
          </p:cNvSpPr>
          <p:nvPr>
            <p:ph sz="quarter" idx="13"/>
          </p:nvPr>
        </p:nvSpPr>
        <p:spPr>
          <a:xfrm>
            <a:off x="214282" y="857232"/>
            <a:ext cx="8715436" cy="5715040"/>
          </a:xfrm>
        </p:spPr>
        <p:txBody>
          <a:bodyPr>
            <a:normAutofit/>
          </a:bodyPr>
          <a:lstStyle/>
          <a:p>
            <a:pPr>
              <a:buNone/>
            </a:pPr>
            <a:r>
              <a:rPr lang="cs-CZ" dirty="0" smtClean="0"/>
              <a:t>  Připomínka - </a:t>
            </a:r>
            <a:r>
              <a:rPr lang="cs-CZ" b="1" dirty="0" smtClean="0"/>
              <a:t>Ministerstvo zemědělství - </a:t>
            </a:r>
            <a:r>
              <a:rPr lang="cs-CZ" dirty="0" smtClean="0"/>
              <a:t>Navrhovaná úprava neřeší situace, kdy bude na pozemku </a:t>
            </a:r>
            <a:r>
              <a:rPr lang="cs-CZ" dirty="0" smtClean="0">
                <a:solidFill>
                  <a:srgbClr val="FF0000"/>
                </a:solidFill>
              </a:rPr>
              <a:t>stavba hlavní a dvě stavby vedlejší, přičemž jedna ze staveb vedlejších nebude součástí </a:t>
            </a:r>
            <a:r>
              <a:rPr lang="cs-CZ" dirty="0" smtClean="0"/>
              <a:t>pozemku ani součástí práva stavby. V takovém případě náhledem do katastrální mapy nebude zřejmé, zda je vlastníkem této vedlejší budovy vlastník hlavní stavby, která je součástí pozemku, nebo např. vlastník stavby ležící na sousední parcele. Ze současného znění, které zcela jasně stanovuje podmínku, že zákresu podléhá vedlejší stavba, jež je součástí pozemku nebo práva stavby, vyplývá v souladu se zákonem č. 89/2012 Sb., že vlastnictví vedlejší stavby je odvozeno od vlastníka pozemku. Pokud by vedlejší stavba nebyla součástí pozemku nebo práva stavby, pak není prvkem polohopisu, tedy předmětem zákresu. 	</a:t>
            </a:r>
          </a:p>
          <a:p>
            <a:pPr>
              <a:buNone/>
            </a:pPr>
            <a:r>
              <a:rPr lang="cs-CZ" b="1" dirty="0" smtClean="0"/>
              <a:t>  </a:t>
            </a:r>
            <a:r>
              <a:rPr lang="cs-CZ" b="1" dirty="0" smtClean="0">
                <a:solidFill>
                  <a:srgbClr val="FF0000"/>
                </a:solidFill>
              </a:rPr>
              <a:t>	 Vysvětlení ČUZK </a:t>
            </a:r>
            <a:r>
              <a:rPr lang="cs-CZ" b="1" dirty="0" smtClean="0"/>
              <a:t>- </a:t>
            </a:r>
            <a:r>
              <a:rPr lang="cs-CZ" dirty="0" smtClean="0"/>
              <a:t>Taková situace nemůže nastat, neboť pokud stavba patří jinému vlastníkovi, nemůže být stavbou vedlejší 	- problém staveb hlavních a vedlejších na cizím pozemku!!!</a:t>
            </a:r>
          </a:p>
          <a:p>
            <a:endParaRPr lang="cs-CZ" b="1" dirty="0" smtClean="0"/>
          </a:p>
          <a:p>
            <a:endParaRPr lang="cs-CZ"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500066"/>
          </a:xfrm>
        </p:spPr>
        <p:txBody>
          <a:bodyPr/>
          <a:lstStyle/>
          <a:p>
            <a:pPr>
              <a:buNone/>
            </a:pPr>
            <a:r>
              <a:rPr lang="cs-CZ" sz="2400" dirty="0" smtClean="0"/>
              <a:t>Lesní pozemky, </a:t>
            </a:r>
            <a:r>
              <a:rPr lang="cs-CZ" sz="2400" dirty="0" err="1" smtClean="0"/>
              <a:t>pozemky</a:t>
            </a:r>
            <a:r>
              <a:rPr lang="cs-CZ" sz="2400" dirty="0" smtClean="0"/>
              <a:t> se způsobem využití a ochrany LPF</a:t>
            </a:r>
            <a:endParaRPr lang="cs-CZ" sz="2400" dirty="0"/>
          </a:p>
        </p:txBody>
      </p:sp>
      <p:sp>
        <p:nvSpPr>
          <p:cNvPr id="5" name="Zástupný symbol pro obsah 4"/>
          <p:cNvSpPr>
            <a:spLocks noGrp="1"/>
          </p:cNvSpPr>
          <p:nvPr>
            <p:ph sz="quarter" idx="13"/>
          </p:nvPr>
        </p:nvSpPr>
        <p:spPr>
          <a:xfrm>
            <a:off x="285720" y="857232"/>
            <a:ext cx="8572560" cy="5715040"/>
          </a:xfrm>
        </p:spPr>
        <p:txBody>
          <a:bodyPr>
            <a:normAutofit/>
          </a:bodyPr>
          <a:lstStyle/>
          <a:p>
            <a:pPr>
              <a:buNone/>
            </a:pPr>
            <a:r>
              <a:rPr lang="cs-CZ" sz="2400" dirty="0" smtClean="0"/>
              <a:t> S pozemky pracuje široká veřejnost, což vyplývá z účelu, pro který veřejný seznam slouží.</a:t>
            </a:r>
          </a:p>
          <a:p>
            <a:pPr>
              <a:buNone/>
            </a:pPr>
            <a:r>
              <a:rPr lang="cs-CZ" sz="2400" dirty="0" smtClean="0"/>
              <a:t> Jsou to- orgány ochrany ZPF, LPF, památkáři…</a:t>
            </a:r>
          </a:p>
          <a:p>
            <a:pPr>
              <a:buNone/>
            </a:pPr>
            <a:r>
              <a:rPr lang="cs-CZ" sz="2400" dirty="0" smtClean="0"/>
              <a:t>            - finanční úřady</a:t>
            </a:r>
          </a:p>
          <a:p>
            <a:pPr>
              <a:buNone/>
            </a:pPr>
            <a:r>
              <a:rPr lang="cs-CZ" sz="2400" dirty="0" smtClean="0"/>
              <a:t>            - stavební úřady</a:t>
            </a:r>
          </a:p>
          <a:p>
            <a:pPr>
              <a:buNone/>
            </a:pPr>
            <a:r>
              <a:rPr lang="cs-CZ" sz="2400" dirty="0" smtClean="0"/>
              <a:t>            - soudní </a:t>
            </a:r>
            <a:r>
              <a:rPr lang="cs-CZ" sz="2400" b="1" dirty="0" smtClean="0"/>
              <a:t>znalci, odhadci při oceňování, zeměměřiči při vytyčování hranic a vyhotovování geometrických plánů, realitní makléři</a:t>
            </a:r>
            <a:endParaRPr lang="cs-CZ" sz="2400" dirty="0" smtClean="0"/>
          </a:p>
          <a:p>
            <a:pPr>
              <a:buNone/>
            </a:pPr>
            <a:r>
              <a:rPr lang="cs-CZ" sz="2400" dirty="0" smtClean="0"/>
              <a:t>            - vlastníci,nájemci, </a:t>
            </a:r>
            <a:r>
              <a:rPr lang="cs-CZ" sz="2400" dirty="0" err="1" smtClean="0"/>
              <a:t>pachtýři</a:t>
            </a:r>
            <a:r>
              <a:rPr lang="cs-CZ" sz="2400" dirty="0" smtClean="0"/>
              <a:t>..</a:t>
            </a:r>
          </a:p>
          <a:p>
            <a:pPr>
              <a:buNone/>
            </a:pPr>
            <a:r>
              <a:rPr lang="cs-CZ" sz="2400" dirty="0" smtClean="0"/>
              <a:t> Většinou se s pozemky pracuje dle skutečnosti, tzn. tak, jak se nachází v terénu, pokud je nutné spojit vlastnická a jiná práva s pozemky, proto jsou nutné spolehlivé všechny údaje evidované v katastru nemovitostí.</a:t>
            </a:r>
          </a:p>
          <a:p>
            <a:pPr>
              <a:buNone/>
            </a:pPr>
            <a:endParaRPr lang="cs-CZ" sz="2400" dirty="0">
              <a:solidFill>
                <a:srgbClr val="FF0000"/>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642918"/>
          </a:xfrm>
        </p:spPr>
        <p:txBody>
          <a:bodyPr/>
          <a:lstStyle/>
          <a:p>
            <a:pPr>
              <a:buNone/>
            </a:pPr>
            <a:r>
              <a:rPr lang="cs-CZ" sz="2800" dirty="0" smtClean="0"/>
              <a:t>Novela vyhlášky reaguje na připomínky- opakování</a:t>
            </a:r>
            <a:endParaRPr lang="cs-CZ" sz="2800" dirty="0"/>
          </a:p>
        </p:txBody>
      </p:sp>
      <p:sp>
        <p:nvSpPr>
          <p:cNvPr id="3" name="Zástupný symbol pro obsah 2"/>
          <p:cNvSpPr>
            <a:spLocks noGrp="1"/>
          </p:cNvSpPr>
          <p:nvPr>
            <p:ph sz="quarter" idx="13"/>
          </p:nvPr>
        </p:nvSpPr>
        <p:spPr>
          <a:xfrm>
            <a:off x="0" y="642918"/>
            <a:ext cx="9144000" cy="6215082"/>
          </a:xfrm>
        </p:spPr>
        <p:txBody>
          <a:bodyPr>
            <a:normAutofit fontScale="77500" lnSpcReduction="20000"/>
          </a:bodyPr>
          <a:lstStyle/>
          <a:p>
            <a:pPr>
              <a:buNone/>
            </a:pPr>
            <a:r>
              <a:rPr lang="cs-CZ" dirty="0" smtClean="0"/>
              <a:t>  Připomínka - </a:t>
            </a:r>
            <a:r>
              <a:rPr lang="cs-CZ" b="1" dirty="0" smtClean="0"/>
              <a:t>Úřad pro zastupování státu ve věcech majetkových </a:t>
            </a:r>
            <a:r>
              <a:rPr lang="cs-CZ" dirty="0" smtClean="0"/>
              <a:t>Zajistit upozornění na zahájená dodatečná projednání dědictví/pozůstalosti v případech u nemovitého majetku evidovaného v katastru nemovitostí u nedostatečně identifikovaných vlastníků v případech, kdy skutečný vlastník podal podnět k dodatečnému projednání dědictví/pozůstalosti bez součinnosti ÚZSVM ze strany soudních komisařů 	</a:t>
            </a:r>
          </a:p>
          <a:p>
            <a:pPr>
              <a:buNone/>
            </a:pPr>
            <a:r>
              <a:rPr lang="cs-CZ" b="1" dirty="0" smtClean="0"/>
              <a:t> Stanovisko pracovní komise pro soukromé právo -</a:t>
            </a:r>
          </a:p>
          <a:p>
            <a:pPr lvl="0">
              <a:buNone/>
            </a:pPr>
            <a:r>
              <a:rPr lang="cs-CZ" b="1" dirty="0" smtClean="0"/>
              <a:t>   - doplnění odstavce 7 do § 67</a:t>
            </a:r>
            <a:r>
              <a:rPr lang="cs-CZ" dirty="0" smtClean="0"/>
              <a:t>, který zní: „</a:t>
            </a:r>
            <a:r>
              <a:rPr lang="cs-CZ" i="1" dirty="0" smtClean="0">
                <a:solidFill>
                  <a:srgbClr val="FF0000"/>
                </a:solidFill>
              </a:rPr>
              <a:t>Vlastnické právo státu k nemovitosti, na kterou se podle § 65 odst. 9 katastrálního zákona pohlíží jako na opuštěnou, se zapíše na základě prohlášení Úřadu pro zastupování státu ve věcech majetkových o vzniku práva, pokud obsahuje náležitosti podle § 66 odst. 4 písm. a) </a:t>
            </a:r>
            <a:r>
              <a:rPr lang="cs-CZ" i="1" dirty="0" err="1" smtClean="0">
                <a:solidFill>
                  <a:srgbClr val="FF0000"/>
                </a:solidFill>
              </a:rPr>
              <a:t>a</a:t>
            </a:r>
            <a:r>
              <a:rPr lang="cs-CZ" i="1" dirty="0" smtClean="0">
                <a:solidFill>
                  <a:srgbClr val="FF0000"/>
                </a:solidFill>
              </a:rPr>
              <a:t> c) až f), známé údaje o osobě, v jejíž prospěch je vlastnické právo v katastru dosud zapsáno, a prohlášení o tom, že postupem podle § 65 katastrálního zákona se nepodařilo vlastníka nemovitosti zjistit a že marně uplynula lhůta, po jejímž uplynutí se podle jiného právního předpisu má za to, že nemovitost je opuštěná.</a:t>
            </a:r>
            <a:r>
              <a:rPr lang="cs-CZ" dirty="0" smtClean="0">
                <a:solidFill>
                  <a:srgbClr val="FF0000"/>
                </a:solidFill>
              </a:rPr>
              <a:t>“</a:t>
            </a:r>
          </a:p>
          <a:p>
            <a:pPr>
              <a:buNone/>
            </a:pPr>
            <a:r>
              <a:rPr lang="cs-CZ" dirty="0" smtClean="0"/>
              <a:t>  K tomuto návrhu je třeba připomenout, že ke dni 1. 1. 2024 se </a:t>
            </a:r>
            <a:r>
              <a:rPr lang="cs-CZ" b="1" dirty="0" smtClean="0"/>
              <a:t>Česká republika nestane vlastníkem uvedených nemovitých věcí</a:t>
            </a:r>
            <a:r>
              <a:rPr lang="cs-CZ" dirty="0" smtClean="0"/>
              <a:t> (jak se občas nesprávně uvádí); pouze začne působit vyvratitelná domněnka upravená v § 1050 odst. 2 OZ, dle něhož „</a:t>
            </a:r>
            <a:r>
              <a:rPr lang="cs-CZ" i="1" dirty="0" smtClean="0"/>
              <a:t>Nevykonává-li vlastník vlastnické právo k nemovité věci po dobu deseti let, má se za to, že ji opustil</a:t>
            </a:r>
            <a:r>
              <a:rPr lang="cs-CZ" dirty="0" smtClean="0"/>
              <a:t>.“. Ze zápisu by tak mělo být naprosto zřejmé, že ČR dosud není vlastník, resp. že je zapsána jako vlastník pouze „podmíněně“ z titulu uvedené vyvratitelné domněnky. </a:t>
            </a:r>
            <a:r>
              <a:rPr lang="cs-CZ" b="1" dirty="0" smtClean="0"/>
              <a:t>	</a:t>
            </a:r>
          </a:p>
          <a:p>
            <a:pPr>
              <a:buNone/>
            </a:pPr>
            <a:r>
              <a:rPr lang="cs-CZ" b="1" dirty="0" smtClean="0"/>
              <a:t>  Pracovní komise konstatovala, že s navrhovaným řešením souhlasí, ovšem je nutné, aby zápis reflektoval skutečnost, že stát dosud není vlastníkem, pouze mu svědčí výše uvedená vyvratitelná domněnka vlastnického práva.</a:t>
            </a:r>
            <a:endParaRPr lang="cs-CZ" dirty="0" smtClean="0"/>
          </a:p>
          <a:p>
            <a:endParaRPr lang="cs-CZ"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929718" cy="714356"/>
          </a:xfrm>
        </p:spPr>
        <p:txBody>
          <a:bodyPr/>
          <a:lstStyle/>
          <a:p>
            <a:pPr>
              <a:buNone/>
            </a:pPr>
            <a:r>
              <a:rPr lang="cs-CZ" sz="2400" dirty="0" smtClean="0"/>
              <a:t>Změna </a:t>
            </a:r>
            <a:r>
              <a:rPr lang="cs-CZ" sz="2400" dirty="0" err="1" smtClean="0"/>
              <a:t>katV</a:t>
            </a:r>
            <a:r>
              <a:rPr lang="cs-CZ" sz="2400" dirty="0" smtClean="0"/>
              <a:t> související s jednotkami-</a:t>
            </a:r>
            <a:r>
              <a:rPr lang="cs-CZ" sz="2400" dirty="0" smtClean="0">
                <a:solidFill>
                  <a:srgbClr val="FF0000"/>
                </a:solidFill>
              </a:rPr>
              <a:t>účinnost od 1.1.2024</a:t>
            </a:r>
            <a:endParaRPr lang="cs-CZ" sz="2400" dirty="0"/>
          </a:p>
        </p:txBody>
      </p:sp>
      <p:sp>
        <p:nvSpPr>
          <p:cNvPr id="3" name="Zástupný symbol pro obsah 2"/>
          <p:cNvSpPr>
            <a:spLocks noGrp="1"/>
          </p:cNvSpPr>
          <p:nvPr>
            <p:ph sz="quarter" idx="13"/>
          </p:nvPr>
        </p:nvSpPr>
        <p:spPr>
          <a:xfrm>
            <a:off x="0" y="642918"/>
            <a:ext cx="9144000" cy="6215082"/>
          </a:xfrm>
        </p:spPr>
        <p:txBody>
          <a:bodyPr>
            <a:normAutofit/>
          </a:bodyPr>
          <a:lstStyle/>
          <a:p>
            <a:pPr>
              <a:buNone/>
            </a:pPr>
            <a:endParaRPr lang="cs-CZ" dirty="0" smtClean="0"/>
          </a:p>
          <a:p>
            <a:pPr>
              <a:buNone/>
            </a:pPr>
            <a:r>
              <a:rPr lang="cs-CZ" dirty="0" smtClean="0"/>
              <a:t>Z důvodové zprávy k novela § 15 </a:t>
            </a:r>
            <a:r>
              <a:rPr lang="cs-CZ" dirty="0" err="1" smtClean="0"/>
              <a:t>katV</a:t>
            </a:r>
            <a:endParaRPr lang="cs-CZ" dirty="0" smtClean="0"/>
          </a:p>
          <a:p>
            <a:pPr>
              <a:buNone/>
            </a:pPr>
            <a:endParaRPr lang="cs-CZ" dirty="0" smtClean="0"/>
          </a:p>
          <a:p>
            <a:pPr>
              <a:buNone/>
            </a:pPr>
            <a:r>
              <a:rPr lang="cs-CZ" dirty="0" smtClean="0"/>
              <a:t>Údaje evidované u bytového spoluvlastnictví podle občanského zákoníku a u vlastnictví jednotek podle zákona o vlastnictví bytů se pro potřeby vyměřování daní rozšiřují o údaj </a:t>
            </a:r>
            <a:r>
              <a:rPr lang="cs-CZ" dirty="0" smtClean="0">
                <a:solidFill>
                  <a:srgbClr val="FF0000"/>
                </a:solidFill>
              </a:rPr>
              <a:t>o podlahové ploše jednotky (evidovat se bude podlahová plocha podle prohlášení vlastníka či </a:t>
            </a:r>
            <a:r>
              <a:rPr lang="pl-PL" dirty="0" smtClean="0">
                <a:solidFill>
                  <a:srgbClr val="FF0000"/>
                </a:solidFill>
              </a:rPr>
              <a:t>jiné listiny, podle které se jednotky zapisovaly do katastru).</a:t>
            </a:r>
            <a:endParaRPr lang="cs-CZ" dirty="0">
              <a:solidFill>
                <a:srgbClr val="FF0000"/>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929718" cy="714356"/>
          </a:xfrm>
        </p:spPr>
        <p:txBody>
          <a:bodyPr/>
          <a:lstStyle/>
          <a:p>
            <a:pPr>
              <a:buNone/>
            </a:pPr>
            <a:r>
              <a:rPr lang="cs-CZ" sz="2400" dirty="0" smtClean="0"/>
              <a:t>Změna </a:t>
            </a:r>
            <a:r>
              <a:rPr lang="cs-CZ" sz="2400" dirty="0" err="1" smtClean="0"/>
              <a:t>katV</a:t>
            </a:r>
            <a:r>
              <a:rPr lang="cs-CZ" sz="2400" dirty="0" smtClean="0"/>
              <a:t> související s jednotkami-</a:t>
            </a:r>
            <a:r>
              <a:rPr lang="cs-CZ" sz="2400" dirty="0" smtClean="0">
                <a:solidFill>
                  <a:srgbClr val="FF0000"/>
                </a:solidFill>
              </a:rPr>
              <a:t>účinnost od 1.1.2024</a:t>
            </a:r>
            <a:endParaRPr lang="cs-CZ" sz="2400" dirty="0"/>
          </a:p>
        </p:txBody>
      </p:sp>
      <p:sp>
        <p:nvSpPr>
          <p:cNvPr id="3" name="Zástupný symbol pro obsah 2"/>
          <p:cNvSpPr>
            <a:spLocks noGrp="1"/>
          </p:cNvSpPr>
          <p:nvPr>
            <p:ph sz="quarter" idx="13"/>
          </p:nvPr>
        </p:nvSpPr>
        <p:spPr>
          <a:xfrm>
            <a:off x="0" y="642918"/>
            <a:ext cx="9144000" cy="6215082"/>
          </a:xfrm>
        </p:spPr>
        <p:txBody>
          <a:bodyPr>
            <a:normAutofit fontScale="92500" lnSpcReduction="20000"/>
          </a:bodyPr>
          <a:lstStyle/>
          <a:p>
            <a:pPr>
              <a:buNone/>
            </a:pPr>
            <a:r>
              <a:rPr lang="cs-CZ" dirty="0" smtClean="0"/>
              <a:t>Proč sleduje FU podlahovou plochu jednotky:</a:t>
            </a:r>
          </a:p>
          <a:p>
            <a:pPr>
              <a:buNone/>
            </a:pPr>
            <a:endParaRPr lang="cs-CZ" dirty="0" smtClean="0"/>
          </a:p>
          <a:p>
            <a:pPr>
              <a:buNone/>
            </a:pPr>
            <a:r>
              <a:rPr lang="cs-CZ" dirty="0" smtClean="0">
                <a:solidFill>
                  <a:srgbClr val="FF0000"/>
                </a:solidFill>
              </a:rPr>
              <a:t>Zákon č. 338/1992 </a:t>
            </a:r>
            <a:r>
              <a:rPr lang="cs-CZ" dirty="0" err="1" smtClean="0">
                <a:solidFill>
                  <a:srgbClr val="FF0000"/>
                </a:solidFill>
              </a:rPr>
              <a:t>Sb.</a:t>
            </a:r>
            <a:r>
              <a:rPr lang="cs-CZ" i="1" dirty="0" err="1" smtClean="0">
                <a:solidFill>
                  <a:srgbClr val="FF0000"/>
                </a:solidFill>
              </a:rPr>
              <a:t>Zákon</a:t>
            </a:r>
            <a:r>
              <a:rPr lang="cs-CZ" i="1" dirty="0" smtClean="0">
                <a:solidFill>
                  <a:srgbClr val="FF0000"/>
                </a:solidFill>
              </a:rPr>
              <a:t> </a:t>
            </a:r>
            <a:r>
              <a:rPr lang="cs-CZ" i="1" dirty="0" smtClean="0"/>
              <a:t>České národní rady o dani z nemovitých věcí</a:t>
            </a:r>
            <a:endParaRPr lang="cs-CZ" dirty="0" smtClean="0"/>
          </a:p>
          <a:p>
            <a:pPr>
              <a:buNone/>
            </a:pPr>
            <a:endParaRPr lang="cs-CZ" dirty="0" smtClean="0"/>
          </a:p>
          <a:p>
            <a:pPr>
              <a:buNone/>
            </a:pPr>
            <a:endParaRPr lang="cs-CZ" dirty="0" smtClean="0"/>
          </a:p>
          <a:p>
            <a:pPr>
              <a:buNone/>
            </a:pPr>
            <a:r>
              <a:rPr lang="cs-CZ" b="1" dirty="0" smtClean="0"/>
              <a:t>§ 10</a:t>
            </a:r>
          </a:p>
          <a:p>
            <a:pPr>
              <a:buNone/>
            </a:pPr>
            <a:r>
              <a:rPr lang="cs-CZ" b="1" dirty="0" smtClean="0"/>
              <a:t> Základ daně</a:t>
            </a:r>
          </a:p>
          <a:p>
            <a:pPr>
              <a:buNone/>
            </a:pPr>
            <a:r>
              <a:rPr lang="cs-CZ" b="1" dirty="0" smtClean="0"/>
              <a:t>  (3)</a:t>
            </a:r>
            <a:r>
              <a:rPr lang="cs-CZ" dirty="0" smtClean="0"/>
              <a:t> Základem daně ze staveb a jednotek u jednotky </a:t>
            </a:r>
            <a:r>
              <a:rPr lang="cs-CZ" dirty="0" smtClean="0">
                <a:solidFill>
                  <a:srgbClr val="FF0000"/>
                </a:solidFill>
              </a:rPr>
              <a:t>je upravená podlahová plocha, kterou je výměra podlahové plochy zdanitelné jednotky v m</a:t>
            </a:r>
            <a:r>
              <a:rPr lang="cs-CZ" baseline="30000" dirty="0" smtClean="0">
                <a:solidFill>
                  <a:srgbClr val="FF0000"/>
                </a:solidFill>
              </a:rPr>
              <a:t>2</a:t>
            </a:r>
            <a:r>
              <a:rPr lang="cs-CZ" dirty="0" smtClean="0">
                <a:solidFill>
                  <a:srgbClr val="FF0000"/>
                </a:solidFill>
              </a:rPr>
              <a:t> podle stavu k 1. lednu zdaňovacího období vynásobená</a:t>
            </a:r>
          </a:p>
          <a:p>
            <a:pPr>
              <a:buNone/>
            </a:pPr>
            <a:r>
              <a:rPr lang="cs-CZ" b="1" dirty="0" smtClean="0">
                <a:solidFill>
                  <a:srgbClr val="FF0000"/>
                </a:solidFill>
              </a:rPr>
              <a:t>  a)</a:t>
            </a:r>
            <a:r>
              <a:rPr lang="cs-CZ" dirty="0" smtClean="0">
                <a:solidFill>
                  <a:srgbClr val="FF0000"/>
                </a:solidFill>
              </a:rPr>
              <a:t> koeficientem 1,22, je-li</a:t>
            </a:r>
          </a:p>
          <a:p>
            <a:pPr>
              <a:buNone/>
            </a:pPr>
            <a:r>
              <a:rPr lang="cs-CZ" b="1" dirty="0" smtClean="0"/>
              <a:t>  1.</a:t>
            </a:r>
            <a:r>
              <a:rPr lang="cs-CZ" dirty="0" smtClean="0"/>
              <a:t> tato zdanitelná jednotka v budově bytového domu a</a:t>
            </a:r>
          </a:p>
          <a:p>
            <a:pPr>
              <a:buNone/>
            </a:pPr>
            <a:r>
              <a:rPr lang="cs-CZ" b="1" dirty="0" smtClean="0"/>
              <a:t>  2.</a:t>
            </a:r>
            <a:r>
              <a:rPr lang="cs-CZ" dirty="0" smtClean="0"/>
              <a:t> její součástí podíl na pozemku nebo je-li její vlastník spoluvlastníkem jiného pozemku ve spoluvlastnictví vlastníků takových zdanitelných jednotek užívaného společně s těmito jednotkami, nebo</a:t>
            </a:r>
          </a:p>
          <a:p>
            <a:pPr>
              <a:buNone/>
            </a:pPr>
            <a:r>
              <a:rPr lang="cs-CZ" b="1" dirty="0" smtClean="0"/>
              <a:t>  b)</a:t>
            </a:r>
            <a:r>
              <a:rPr lang="cs-CZ" dirty="0" smtClean="0"/>
              <a:t> koeficientem 1,20 v ostatních případech.</a:t>
            </a:r>
          </a:p>
          <a:p>
            <a:pPr>
              <a:buNone/>
            </a:pPr>
            <a:r>
              <a:rPr lang="cs-CZ" b="1" dirty="0" smtClean="0"/>
              <a:t> (4)</a:t>
            </a:r>
            <a:r>
              <a:rPr lang="cs-CZ" dirty="0" smtClean="0"/>
              <a:t> Podlahová plocha zdanitelné jednotky pro účely daně z nemovitých věcí nezahrnuje podlahovou plochu společných částí nemovité věci v rozsahu podílu na nich, který je zahrnut v jednotce.</a:t>
            </a:r>
          </a:p>
          <a:p>
            <a:pPr>
              <a:buNone/>
            </a:pPr>
            <a:endParaRPr lang="cs-CZ" dirty="0" smtClean="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929718" cy="714356"/>
          </a:xfrm>
        </p:spPr>
        <p:txBody>
          <a:bodyPr/>
          <a:lstStyle/>
          <a:p>
            <a:pPr>
              <a:buNone/>
            </a:pPr>
            <a:r>
              <a:rPr lang="cs-CZ" sz="2400" dirty="0" smtClean="0"/>
              <a:t>Změna </a:t>
            </a:r>
            <a:r>
              <a:rPr lang="cs-CZ" sz="2400" dirty="0" err="1" smtClean="0"/>
              <a:t>katV</a:t>
            </a:r>
            <a:r>
              <a:rPr lang="cs-CZ" sz="2400" dirty="0" smtClean="0"/>
              <a:t> související s jednotkami-</a:t>
            </a:r>
            <a:r>
              <a:rPr lang="cs-CZ" sz="2400" dirty="0" smtClean="0">
                <a:solidFill>
                  <a:srgbClr val="FF0000"/>
                </a:solidFill>
              </a:rPr>
              <a:t>účinnost od 1.1.2024</a:t>
            </a:r>
            <a:endParaRPr lang="cs-CZ" sz="2400" dirty="0"/>
          </a:p>
        </p:txBody>
      </p:sp>
      <p:sp>
        <p:nvSpPr>
          <p:cNvPr id="3" name="Zástupný symbol pro obsah 2"/>
          <p:cNvSpPr>
            <a:spLocks noGrp="1"/>
          </p:cNvSpPr>
          <p:nvPr>
            <p:ph sz="quarter" idx="13"/>
          </p:nvPr>
        </p:nvSpPr>
        <p:spPr>
          <a:xfrm>
            <a:off x="0" y="642918"/>
            <a:ext cx="9144000" cy="6215082"/>
          </a:xfrm>
        </p:spPr>
        <p:txBody>
          <a:bodyPr>
            <a:normAutofit fontScale="70000" lnSpcReduction="20000"/>
          </a:bodyPr>
          <a:lstStyle/>
          <a:p>
            <a:pPr>
              <a:buNone/>
            </a:pPr>
            <a:r>
              <a:rPr lang="cs-CZ" b="1" dirty="0" smtClean="0"/>
              <a:t> § 15</a:t>
            </a:r>
          </a:p>
          <a:p>
            <a:pPr>
              <a:buNone/>
            </a:pPr>
            <a:r>
              <a:rPr lang="cs-CZ" b="1" dirty="0" smtClean="0"/>
              <a:t>  Údaje o vlastnickém právu</a:t>
            </a:r>
          </a:p>
          <a:p>
            <a:pPr>
              <a:buNone/>
            </a:pPr>
            <a:r>
              <a:rPr lang="cs-CZ" b="1" dirty="0" smtClean="0"/>
              <a:t>   (3)</a:t>
            </a:r>
            <a:r>
              <a:rPr lang="cs-CZ" dirty="0" smtClean="0"/>
              <a:t> U bytového spoluvlastnictví podle občanského zákoníku se evidují</a:t>
            </a:r>
          </a:p>
          <a:p>
            <a:pPr>
              <a:buNone/>
            </a:pPr>
            <a:r>
              <a:rPr lang="cs-CZ" b="1" dirty="0" smtClean="0"/>
              <a:t>    a)</a:t>
            </a:r>
            <a:r>
              <a:rPr lang="cs-CZ" dirty="0" smtClean="0"/>
              <a:t> údaje o vlastnících jednotek,</a:t>
            </a:r>
          </a:p>
          <a:p>
            <a:pPr>
              <a:buNone/>
            </a:pPr>
            <a:r>
              <a:rPr lang="cs-CZ" b="1" dirty="0" smtClean="0"/>
              <a:t>    b)</a:t>
            </a:r>
            <a:r>
              <a:rPr lang="cs-CZ" dirty="0" smtClean="0"/>
              <a:t> celkový spoluvlastnický podíl každého vlastníka jednotek na společných částech nemovitosti,</a:t>
            </a:r>
          </a:p>
          <a:p>
            <a:pPr>
              <a:buNone/>
            </a:pPr>
            <a:r>
              <a:rPr lang="cs-CZ" b="1" dirty="0" smtClean="0"/>
              <a:t>   c)</a:t>
            </a:r>
            <a:r>
              <a:rPr lang="cs-CZ" dirty="0" smtClean="0"/>
              <a:t> údaje o nemovitosti, ve které jsou jednotky vymezeny,</a:t>
            </a:r>
          </a:p>
          <a:p>
            <a:pPr>
              <a:buNone/>
            </a:pPr>
            <a:r>
              <a:rPr lang="cs-CZ" b="1" dirty="0" smtClean="0"/>
              <a:t>   d)</a:t>
            </a:r>
            <a:r>
              <a:rPr lang="cs-CZ" dirty="0" smtClean="0"/>
              <a:t> údaj o tom, že k užívání jednotky slouží nemovitosti v přídatném spoluvlastnictví, a</a:t>
            </a:r>
          </a:p>
          <a:p>
            <a:pPr>
              <a:buNone/>
            </a:pPr>
            <a:r>
              <a:rPr lang="cs-CZ" b="1" dirty="0" smtClean="0"/>
              <a:t>   e)</a:t>
            </a:r>
            <a:r>
              <a:rPr lang="cs-CZ" dirty="0" smtClean="0"/>
              <a:t> údaj o uložení úplného znění prohlášení do sbírky listin.</a:t>
            </a:r>
          </a:p>
          <a:p>
            <a:pPr>
              <a:buNone/>
            </a:pPr>
            <a:r>
              <a:rPr lang="cs-CZ" b="1" dirty="0" smtClean="0">
                <a:solidFill>
                  <a:srgbClr val="FF0000"/>
                </a:solidFill>
              </a:rPr>
              <a:t>   c)</a:t>
            </a:r>
            <a:r>
              <a:rPr lang="cs-CZ" dirty="0" smtClean="0">
                <a:solidFill>
                  <a:srgbClr val="FF0000"/>
                </a:solidFill>
              </a:rPr>
              <a:t> podlahová plocha bytu nebo nebytového prostoru uvedená v listině, která je podkladem pro zápis jednotky do katastru, pokud je v ní tento údaj obsažen; u souboru bytů a nebytových prostorů se eviduje souhrnná výměra za tento soubor,“.</a:t>
            </a:r>
          </a:p>
          <a:p>
            <a:endParaRPr lang="cs-CZ" b="1" dirty="0" smtClean="0">
              <a:solidFill>
                <a:srgbClr val="FF0000"/>
              </a:solidFill>
            </a:endParaRPr>
          </a:p>
          <a:p>
            <a:pPr>
              <a:buNone/>
            </a:pPr>
            <a:r>
              <a:rPr lang="cs-CZ" b="1" dirty="0" smtClean="0"/>
              <a:t>  (4)</a:t>
            </a:r>
            <a:r>
              <a:rPr lang="cs-CZ" dirty="0" smtClean="0"/>
              <a:t> U vlastnictví jednotek podle zákona o vlastnictví bytů se evidují</a:t>
            </a:r>
          </a:p>
          <a:p>
            <a:pPr>
              <a:buNone/>
            </a:pPr>
            <a:r>
              <a:rPr lang="cs-CZ" b="1" dirty="0" smtClean="0"/>
              <a:t>   a)</a:t>
            </a:r>
            <a:r>
              <a:rPr lang="cs-CZ" dirty="0" smtClean="0"/>
              <a:t> údaje o vlastnících jednotek,</a:t>
            </a:r>
          </a:p>
          <a:p>
            <a:pPr>
              <a:buNone/>
            </a:pPr>
            <a:r>
              <a:rPr lang="cs-CZ" b="1" dirty="0" smtClean="0"/>
              <a:t>   b)</a:t>
            </a:r>
            <a:r>
              <a:rPr lang="cs-CZ" dirty="0" smtClean="0"/>
              <a:t> celkový spoluvlastnický podíl každého vlastníka jednotek na společných částech domu, případně pozemku,</a:t>
            </a:r>
          </a:p>
          <a:p>
            <a:pPr>
              <a:buNone/>
            </a:pPr>
            <a:r>
              <a:rPr lang="cs-CZ" b="1" dirty="0" smtClean="0"/>
              <a:t>   c)</a:t>
            </a:r>
            <a:r>
              <a:rPr lang="cs-CZ" dirty="0" smtClean="0"/>
              <a:t> údaje o domu, ve kterém jsou jednotky vymezeny,</a:t>
            </a:r>
          </a:p>
          <a:p>
            <a:pPr>
              <a:buNone/>
            </a:pPr>
            <a:r>
              <a:rPr lang="cs-CZ" b="1" dirty="0" smtClean="0"/>
              <a:t>  d)</a:t>
            </a:r>
            <a:r>
              <a:rPr lang="cs-CZ" dirty="0" smtClean="0"/>
              <a:t> údaj o tom, že k užívání jednotky slouží nemovitosti v přídatném spoluvlastnictví, a</a:t>
            </a:r>
          </a:p>
          <a:p>
            <a:pPr>
              <a:buNone/>
            </a:pPr>
            <a:r>
              <a:rPr lang="cs-CZ" b="1" dirty="0" smtClean="0"/>
              <a:t>  e)</a:t>
            </a:r>
            <a:r>
              <a:rPr lang="cs-CZ" dirty="0" smtClean="0"/>
              <a:t> údaje o funkčně souvisejících pozemcích, na které se vztahuje § 21 zákona o vlastnictví bytů, a vedlejších stavbách, které tvoří společné části domu, a</a:t>
            </a:r>
          </a:p>
          <a:p>
            <a:pPr>
              <a:buNone/>
            </a:pPr>
            <a:r>
              <a:rPr lang="cs-CZ" b="1" dirty="0" smtClean="0"/>
              <a:t>  f)</a:t>
            </a:r>
            <a:r>
              <a:rPr lang="cs-CZ" dirty="0" smtClean="0"/>
              <a:t> údaj o uložení úplného znění prohlášení do sbírky listin.</a:t>
            </a:r>
          </a:p>
          <a:p>
            <a:pPr>
              <a:buNone/>
            </a:pPr>
            <a:r>
              <a:rPr lang="cs-CZ" b="1" dirty="0" smtClean="0">
                <a:solidFill>
                  <a:srgbClr val="FF0000"/>
                </a:solidFill>
              </a:rPr>
              <a:t>  c)</a:t>
            </a:r>
            <a:r>
              <a:rPr lang="cs-CZ" dirty="0" smtClean="0">
                <a:solidFill>
                  <a:srgbClr val="FF0000"/>
                </a:solidFill>
              </a:rPr>
              <a:t> podlahová plocha jednotky uvedená v listině, která je podkladem pro zápis jednotky do katastru, pokud je v ní tento údaj obsažen</a:t>
            </a:r>
          </a:p>
          <a:p>
            <a:endParaRPr lang="cs-CZ"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7786710" cy="714356"/>
          </a:xfrm>
        </p:spPr>
        <p:txBody>
          <a:bodyPr/>
          <a:lstStyle/>
          <a:p>
            <a:pPr>
              <a:buNone/>
            </a:pPr>
            <a:r>
              <a:rPr lang="cs-CZ" sz="2400" dirty="0" smtClean="0"/>
              <a:t>Změna </a:t>
            </a:r>
            <a:r>
              <a:rPr lang="cs-CZ" sz="2400" dirty="0" err="1" smtClean="0"/>
              <a:t>katV</a:t>
            </a:r>
            <a:r>
              <a:rPr lang="cs-CZ" sz="2400" dirty="0" smtClean="0"/>
              <a:t> související s jednotkami-</a:t>
            </a:r>
            <a:endParaRPr lang="cs-CZ" sz="2400" dirty="0"/>
          </a:p>
        </p:txBody>
      </p:sp>
      <p:sp>
        <p:nvSpPr>
          <p:cNvPr id="3" name="Zástupný symbol pro obsah 2"/>
          <p:cNvSpPr>
            <a:spLocks noGrp="1"/>
          </p:cNvSpPr>
          <p:nvPr>
            <p:ph sz="quarter" idx="13"/>
          </p:nvPr>
        </p:nvSpPr>
        <p:spPr>
          <a:xfrm>
            <a:off x="0" y="642918"/>
            <a:ext cx="9144000" cy="6215082"/>
          </a:xfrm>
        </p:spPr>
        <p:txBody>
          <a:bodyPr>
            <a:normAutofit/>
          </a:bodyPr>
          <a:lstStyle/>
          <a:p>
            <a:pPr>
              <a:buNone/>
            </a:pPr>
            <a:r>
              <a:rPr lang="cs-CZ" dirty="0" smtClean="0"/>
              <a:t>Přechodné ustanovení:</a:t>
            </a:r>
          </a:p>
          <a:p>
            <a:pPr>
              <a:buNone/>
            </a:pPr>
            <a:r>
              <a:rPr lang="cs-CZ" b="1" dirty="0" smtClean="0"/>
              <a:t>  3.</a:t>
            </a:r>
            <a:r>
              <a:rPr lang="cs-CZ" dirty="0" smtClean="0"/>
              <a:t> Katastrální úřad doplní údaje o podlahových plochách podle § 15 této vyhlášky ve znění </a:t>
            </a:r>
            <a:r>
              <a:rPr lang="cs-CZ" dirty="0" smtClean="0">
                <a:solidFill>
                  <a:srgbClr val="FF0000"/>
                </a:solidFill>
              </a:rPr>
              <a:t>účinném od 1. ledna 2024 </a:t>
            </a:r>
            <a:r>
              <a:rPr lang="cs-CZ" dirty="0" smtClean="0"/>
              <a:t>u jednotek zapsaných do 31. prosince 2023 postupně podle pokynů Úřadu</a:t>
            </a:r>
          </a:p>
          <a:p>
            <a:pPr>
              <a:buNone/>
            </a:pPr>
            <a:r>
              <a:rPr lang="cs-CZ" b="1" dirty="0" smtClean="0"/>
              <a:t>------------------------------------------------------------------------------</a:t>
            </a:r>
          </a:p>
          <a:p>
            <a:pPr>
              <a:buNone/>
            </a:pPr>
            <a:r>
              <a:rPr lang="cs-CZ" b="1" dirty="0" smtClean="0"/>
              <a:t>Další změna:</a:t>
            </a:r>
          </a:p>
          <a:p>
            <a:pPr>
              <a:buNone/>
            </a:pPr>
            <a:r>
              <a:rPr lang="cs-CZ" b="1" dirty="0" smtClean="0">
                <a:solidFill>
                  <a:srgbClr val="FF0000"/>
                </a:solidFill>
              </a:rPr>
              <a:t> § 21 </a:t>
            </a:r>
            <a:r>
              <a:rPr lang="cs-CZ" b="1" dirty="0" smtClean="0"/>
              <a:t>změna vyplývající z připomínek VOP</a:t>
            </a:r>
          </a:p>
          <a:p>
            <a:pPr>
              <a:buNone/>
            </a:pPr>
            <a:r>
              <a:rPr lang="cs-CZ" b="1" dirty="0" smtClean="0"/>
              <a:t>  Údaje o upozorněních</a:t>
            </a:r>
          </a:p>
          <a:p>
            <a:endParaRPr lang="cs-CZ" dirty="0" smtClean="0"/>
          </a:p>
          <a:p>
            <a:pPr>
              <a:buNone/>
            </a:pPr>
            <a:r>
              <a:rPr lang="cs-CZ" b="1" dirty="0" smtClean="0">
                <a:solidFill>
                  <a:srgbClr val="FF0000"/>
                </a:solidFill>
              </a:rPr>
              <a:t> f) skutečnost, že jednotka vymezená podle občanského zákoníku je vymezena v souladu s povolením nebo kolaudací podle stavebního zákona,</a:t>
            </a:r>
          </a:p>
          <a:p>
            <a:pPr>
              <a:buNone/>
            </a:pPr>
            <a:r>
              <a:rPr lang="cs-CZ" b="1" dirty="0" smtClean="0"/>
              <a:t> Upozornění bude zapisováno k jednotkám.</a:t>
            </a:r>
            <a:endParaRPr lang="cs-CZ" dirty="0" smtClean="0"/>
          </a:p>
          <a:p>
            <a:endParaRPr lang="cs-CZ"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0"/>
            <a:ext cx="8643998" cy="500042"/>
          </a:xfrm>
        </p:spPr>
        <p:txBody>
          <a:bodyPr/>
          <a:lstStyle/>
          <a:p>
            <a:pPr>
              <a:buNone/>
            </a:pPr>
            <a:r>
              <a:rPr lang="cs-CZ" sz="2800" dirty="0" smtClean="0"/>
              <a:t>Nová</a:t>
            </a:r>
            <a:r>
              <a:rPr lang="cs-CZ" dirty="0" smtClean="0"/>
              <a:t> </a:t>
            </a:r>
            <a:r>
              <a:rPr lang="cs-CZ" sz="2800" dirty="0" smtClean="0"/>
              <a:t>úprava § 21 </a:t>
            </a:r>
            <a:r>
              <a:rPr lang="cs-CZ" sz="2800" dirty="0" err="1" smtClean="0"/>
              <a:t>katV</a:t>
            </a:r>
            <a:r>
              <a:rPr lang="cs-CZ" sz="2800" dirty="0" smtClean="0"/>
              <a:t> - Údaje o upozorněních</a:t>
            </a:r>
            <a:endParaRPr lang="cs-CZ" sz="2800" dirty="0"/>
          </a:p>
        </p:txBody>
      </p:sp>
      <p:sp>
        <p:nvSpPr>
          <p:cNvPr id="3" name="Zástupný symbol pro obsah 2"/>
          <p:cNvSpPr>
            <a:spLocks noGrp="1"/>
          </p:cNvSpPr>
          <p:nvPr>
            <p:ph sz="quarter" idx="13"/>
          </p:nvPr>
        </p:nvSpPr>
        <p:spPr>
          <a:xfrm>
            <a:off x="214282" y="642918"/>
            <a:ext cx="8715436" cy="6215082"/>
          </a:xfrm>
        </p:spPr>
        <p:txBody>
          <a:bodyPr>
            <a:normAutofit fontScale="85000" lnSpcReduction="20000"/>
          </a:bodyPr>
          <a:lstStyle/>
          <a:p>
            <a:pPr>
              <a:buNone/>
            </a:pPr>
            <a:endParaRPr lang="cs-CZ" dirty="0" smtClean="0"/>
          </a:p>
          <a:p>
            <a:pPr>
              <a:buNone/>
            </a:pPr>
            <a:r>
              <a:rPr lang="cs-CZ" dirty="0" smtClean="0"/>
              <a:t>V § 21 odst. 1 se za písmeno d) vkládají nová písmena e) až g), která znějí:</a:t>
            </a:r>
          </a:p>
          <a:p>
            <a:pPr>
              <a:buNone/>
            </a:pPr>
            <a:r>
              <a:rPr lang="cs-CZ" b="1" dirty="0" smtClean="0"/>
              <a:t>  „e</a:t>
            </a:r>
            <a:r>
              <a:rPr lang="cs-CZ" b="1" dirty="0" smtClean="0">
                <a:solidFill>
                  <a:srgbClr val="FF0000"/>
                </a:solidFill>
              </a:rPr>
              <a:t>) podané dovolání nebo ústavní stížnost proti rozhodnutí soudu o žalobě proti rozhodnutí o zamítnutí návrhu na vklad</a:t>
            </a:r>
            <a:r>
              <a:rPr lang="cs-CZ" b="1" dirty="0" smtClean="0"/>
              <a:t>,</a:t>
            </a:r>
            <a:endParaRPr lang="cs-CZ" dirty="0" smtClean="0"/>
          </a:p>
          <a:p>
            <a:pPr>
              <a:buNone/>
            </a:pPr>
            <a:r>
              <a:rPr lang="cs-CZ" b="1" dirty="0" smtClean="0"/>
              <a:t>   f) skutečnost, že jednotka vymezená podle občanského zákoníku je vymezena v souladu s povolením nebo kolaudací podle stavebního zákona,</a:t>
            </a:r>
            <a:endParaRPr lang="cs-CZ" dirty="0" smtClean="0"/>
          </a:p>
          <a:p>
            <a:pPr>
              <a:buNone/>
            </a:pPr>
            <a:r>
              <a:rPr lang="cs-CZ" b="1" dirty="0" smtClean="0"/>
              <a:t>   g) skutečnost, že probíhá řízení o pozůstalosti,“./ souvisí s UZSVM/</a:t>
            </a:r>
          </a:p>
          <a:p>
            <a:pPr>
              <a:buNone/>
            </a:pPr>
            <a:r>
              <a:rPr lang="cs-CZ" b="1" dirty="0" smtClean="0"/>
              <a:t>  </a:t>
            </a:r>
          </a:p>
          <a:p>
            <a:pPr>
              <a:buNone/>
            </a:pPr>
            <a:r>
              <a:rPr lang="cs-CZ" b="1" dirty="0" smtClean="0"/>
              <a:t> Souvisí s novelou - § 67 POZOR NA POSTUPY KU!!!</a:t>
            </a:r>
          </a:p>
          <a:p>
            <a:pPr>
              <a:buNone/>
            </a:pPr>
            <a:r>
              <a:rPr lang="cs-CZ" b="1" dirty="0" smtClean="0"/>
              <a:t> (6)</a:t>
            </a:r>
            <a:r>
              <a:rPr lang="cs-CZ" dirty="0" smtClean="0"/>
              <a:t> Byl-li do katastru proveden zápis na základě pravomocného rozhodnutí orgánu veřejné moci, kterým bylo rozhodnuto o vzniku, změně, zániku, promlčení, existenci nebo neexistenci vlastnického nebo jiného věcného práva, </a:t>
            </a:r>
            <a:r>
              <a:rPr lang="cs-CZ" dirty="0" smtClean="0">
                <a:solidFill>
                  <a:srgbClr val="FF0000"/>
                </a:solidFill>
              </a:rPr>
              <a:t>obnoví katastrální úřad předchozí zápis vlastnického nebo jiného věcného práva na základě</a:t>
            </a:r>
          </a:p>
          <a:p>
            <a:pPr>
              <a:buNone/>
            </a:pPr>
            <a:r>
              <a:rPr lang="cs-CZ" b="1" dirty="0" smtClean="0"/>
              <a:t>  a)</a:t>
            </a:r>
            <a:r>
              <a:rPr lang="cs-CZ" dirty="0" smtClean="0"/>
              <a:t> pravomocného rozhodnutí orgánu veřejné moci, jímž bylo rozhodnutí, které bylo podkladem zápisu, zrušeno, nebo</a:t>
            </a:r>
          </a:p>
          <a:p>
            <a:pPr>
              <a:buNone/>
            </a:pPr>
            <a:r>
              <a:rPr lang="cs-CZ" b="1" dirty="0" smtClean="0"/>
              <a:t>  b)</a:t>
            </a:r>
            <a:r>
              <a:rPr lang="cs-CZ" dirty="0" smtClean="0"/>
              <a:t> pravomocného rozhodnutí orgánu veřejné moci, jímž byla odložena právní moc nebo vykonatelnost rozhodnutí, které bylo podkladem zápisu, nebo potvrzení orgánu veřejné moci o této skutečnosti.</a:t>
            </a:r>
          </a:p>
          <a:p>
            <a:pPr>
              <a:buNone/>
            </a:pPr>
            <a:r>
              <a:rPr lang="cs-CZ" dirty="0" smtClean="0">
                <a:solidFill>
                  <a:srgbClr val="FF0000"/>
                </a:solidFill>
              </a:rPr>
              <a:t> „Společně s obnovením předchozího zápisu vlastnického nebo jiného věcného práva obnoví katastrální úřad i tomu odpovídající zápisy poznámek.“.</a:t>
            </a:r>
          </a:p>
          <a:p>
            <a:endParaRPr lang="cs-CZ" dirty="0" smtClean="0">
              <a:solidFill>
                <a:srgbClr val="FF0000"/>
              </a:solidFill>
            </a:endParaRPr>
          </a:p>
          <a:p>
            <a:endParaRPr lang="cs-CZ"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714356"/>
          </a:xfrm>
        </p:spPr>
        <p:txBody>
          <a:bodyPr/>
          <a:lstStyle/>
          <a:p>
            <a:pPr>
              <a:buNone/>
            </a:pPr>
            <a:r>
              <a:rPr lang="cs-CZ" sz="2800" dirty="0" smtClean="0"/>
              <a:t>Změna v postupech KU u vkladového řízení</a:t>
            </a:r>
            <a:endParaRPr lang="cs-CZ" sz="2800" dirty="0"/>
          </a:p>
        </p:txBody>
      </p:sp>
      <p:sp>
        <p:nvSpPr>
          <p:cNvPr id="3" name="Zástupný symbol pro obsah 2"/>
          <p:cNvSpPr>
            <a:spLocks noGrp="1"/>
          </p:cNvSpPr>
          <p:nvPr>
            <p:ph sz="quarter" idx="13"/>
          </p:nvPr>
        </p:nvSpPr>
        <p:spPr>
          <a:xfrm>
            <a:off x="285720" y="642918"/>
            <a:ext cx="8858280" cy="6215082"/>
          </a:xfrm>
        </p:spPr>
        <p:txBody>
          <a:bodyPr>
            <a:normAutofit fontScale="70000" lnSpcReduction="20000"/>
          </a:bodyPr>
          <a:lstStyle/>
          <a:p>
            <a:pPr>
              <a:buNone/>
            </a:pPr>
            <a:r>
              <a:rPr lang="cs-CZ" b="1" dirty="0" smtClean="0"/>
              <a:t> Změny údajů o právech a upozorněních</a:t>
            </a:r>
          </a:p>
          <a:p>
            <a:pPr>
              <a:buNone/>
            </a:pPr>
            <a:r>
              <a:rPr lang="cs-CZ" b="1" dirty="0" smtClean="0"/>
              <a:t>  § 26</a:t>
            </a:r>
          </a:p>
          <a:p>
            <a:pPr>
              <a:buNone/>
            </a:pPr>
            <a:r>
              <a:rPr lang="cs-CZ" b="1" dirty="0" smtClean="0"/>
              <a:t> Vklad práv k nemovitostem</a:t>
            </a:r>
          </a:p>
          <a:p>
            <a:pPr>
              <a:buNone/>
            </a:pPr>
            <a:r>
              <a:rPr lang="cs-CZ" b="1" dirty="0" smtClean="0"/>
              <a:t>  (1)</a:t>
            </a:r>
            <a:r>
              <a:rPr lang="cs-CZ" dirty="0" smtClean="0"/>
              <a:t> Katastrální úřad vede protokol o vkladech, ve kterém zaznamenává došlé návrhy na vklad, průběh a výsledek vkladového řízení.</a:t>
            </a:r>
          </a:p>
          <a:p>
            <a:pPr>
              <a:buNone/>
            </a:pPr>
            <a:r>
              <a:rPr lang="cs-CZ" b="1" dirty="0" smtClean="0"/>
              <a:t>  (2)</a:t>
            </a:r>
            <a:r>
              <a:rPr lang="cs-CZ" dirty="0" smtClean="0"/>
              <a:t> Po provedení vkladu katastrální úřad odstraní plombu. Katastrální úřad odstraní plombu rovněž po nabytí právní moci rozhodnutí o zastavení vkladového řízení. Byl-li návrh na vklad zamítnut, odstraní katastrální úřad plombu po marném uplynutí lhůty pro podání žaloby nebo po doručení pravomocného rozhodnutí soudu, kterým byla žaloba zamítnuta.</a:t>
            </a:r>
            <a:r>
              <a:rPr lang="cs-CZ" dirty="0" smtClean="0">
                <a:solidFill>
                  <a:srgbClr val="FF0000"/>
                </a:solidFill>
              </a:rPr>
              <a:t>!!!!</a:t>
            </a:r>
            <a:endParaRPr lang="cs-CZ" dirty="0" smtClean="0"/>
          </a:p>
          <a:p>
            <a:pPr>
              <a:buNone/>
            </a:pPr>
            <a:r>
              <a:rPr lang="cs-CZ" b="1" dirty="0" smtClean="0"/>
              <a:t>  (3)</a:t>
            </a:r>
            <a:r>
              <a:rPr lang="cs-CZ" dirty="0" smtClean="0"/>
              <a:t> Ve vyrozumění o provedeném vkladu katastrální úřad uvede</a:t>
            </a:r>
          </a:p>
          <a:p>
            <a:pPr>
              <a:buNone/>
            </a:pPr>
            <a:r>
              <a:rPr lang="cs-CZ" b="1" dirty="0" smtClean="0"/>
              <a:t>   a)</a:t>
            </a:r>
            <a:r>
              <a:rPr lang="cs-CZ" dirty="0" smtClean="0"/>
              <a:t> název katastrálního úřadu,</a:t>
            </a:r>
          </a:p>
          <a:p>
            <a:pPr>
              <a:buNone/>
            </a:pPr>
            <a:r>
              <a:rPr lang="cs-CZ" b="1" dirty="0" smtClean="0"/>
              <a:t>   b)</a:t>
            </a:r>
            <a:r>
              <a:rPr lang="cs-CZ" dirty="0" smtClean="0"/>
              <a:t> název, adresu a kontaktní údaje katastrálního pracoviště,</a:t>
            </a:r>
          </a:p>
          <a:p>
            <a:pPr>
              <a:buNone/>
            </a:pPr>
            <a:r>
              <a:rPr lang="cs-CZ" b="1" dirty="0" smtClean="0"/>
              <a:t>   c)</a:t>
            </a:r>
            <a:r>
              <a:rPr lang="cs-CZ" dirty="0" smtClean="0"/>
              <a:t> text „Vyrozumění o provedeném vkladu do katastru nemovitostí“,</a:t>
            </a:r>
          </a:p>
          <a:p>
            <a:pPr>
              <a:buNone/>
            </a:pPr>
            <a:r>
              <a:rPr lang="cs-CZ" b="1" dirty="0" smtClean="0"/>
              <a:t>   d)</a:t>
            </a:r>
            <a:r>
              <a:rPr lang="cs-CZ" dirty="0" smtClean="0"/>
              <a:t> spisovou značku řízení,</a:t>
            </a:r>
          </a:p>
          <a:p>
            <a:pPr>
              <a:buNone/>
            </a:pPr>
            <a:r>
              <a:rPr lang="cs-CZ" b="1" dirty="0" smtClean="0"/>
              <a:t>   e)</a:t>
            </a:r>
            <a:r>
              <a:rPr lang="cs-CZ" dirty="0" smtClean="0"/>
              <a:t> datum vydání rozhodnutí katastrálního úřadu nebo údaj o tom, že vklad byl povolen soudem, údaj o okamžiku právních účinků vkladu, údaj o datu provedení vkladu, označení listiny, na základě které byl vklad proveden, a</a:t>
            </a:r>
          </a:p>
          <a:p>
            <a:pPr>
              <a:buNone/>
            </a:pPr>
            <a:r>
              <a:rPr lang="cs-CZ" b="1" dirty="0" smtClean="0"/>
              <a:t>   f)</a:t>
            </a:r>
            <a:r>
              <a:rPr lang="cs-CZ" dirty="0" smtClean="0"/>
              <a:t> výpis provedených změn, který obsahuje změnou dotčené údaje výpisu z katastru před vkladem a po vkladu s rozlišením vymazaných a nových údajů.</a:t>
            </a:r>
          </a:p>
          <a:p>
            <a:endParaRPr lang="cs-CZ" dirty="0" smtClean="0"/>
          </a:p>
          <a:p>
            <a:pPr>
              <a:buNone/>
            </a:pPr>
            <a:r>
              <a:rPr lang="cs-CZ" b="1" dirty="0" smtClean="0">
                <a:solidFill>
                  <a:srgbClr val="FF0000"/>
                </a:solidFill>
              </a:rPr>
              <a:t>!!!! V § 26 se na konci textu odstavce 2 doplňují slova „ , odmítnuta nebo bylo řízení o žalobě zastaveno. Bylo-li pravomocné rozhodnutí soudu o povolení nebo zamítnutí vkladu pravomocně zrušeno na základě dovolání nebo ústavní stížnosti, vyznačí katastrální úřad plombu nejpozději následující pracovní den poté, co mu bylo pravomocné rozhodnutí o dovolání nebo ústavní stížnosti doručeno</a:t>
            </a:r>
            <a:endParaRPr lang="cs-CZ" b="1" dirty="0">
              <a:solidFill>
                <a:srgbClr val="FF0000"/>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7358082" cy="642918"/>
          </a:xfrm>
        </p:spPr>
        <p:txBody>
          <a:bodyPr/>
          <a:lstStyle/>
          <a:p>
            <a:pPr>
              <a:buNone/>
            </a:pPr>
            <a:r>
              <a:rPr lang="cs-CZ" sz="2800" dirty="0" smtClean="0"/>
              <a:t>Obecné postupy KU při vkladovém řízení</a:t>
            </a:r>
            <a:endParaRPr lang="cs-CZ" sz="2800" dirty="0"/>
          </a:p>
        </p:txBody>
      </p:sp>
      <p:sp>
        <p:nvSpPr>
          <p:cNvPr id="3" name="Zástupný symbol pro obsah 2"/>
          <p:cNvSpPr>
            <a:spLocks noGrp="1"/>
          </p:cNvSpPr>
          <p:nvPr>
            <p:ph sz="quarter" idx="13"/>
          </p:nvPr>
        </p:nvSpPr>
        <p:spPr>
          <a:xfrm>
            <a:off x="357158" y="571480"/>
            <a:ext cx="8286808" cy="6286520"/>
          </a:xfrm>
        </p:spPr>
        <p:txBody>
          <a:bodyPr>
            <a:normAutofit fontScale="85000" lnSpcReduction="20000"/>
          </a:bodyPr>
          <a:lstStyle/>
          <a:p>
            <a:pPr marL="857250" lvl="1" indent="-457200">
              <a:buNone/>
            </a:pPr>
            <a:r>
              <a:rPr lang="cs-CZ" sz="2600" dirty="0" smtClean="0"/>
              <a:t>   Od 1.1.2014 se zapisuje upozornění o podanou žalobu proti rozhodnutí o zamítnutí návrhu na vklad</a:t>
            </a:r>
          </a:p>
          <a:p>
            <a:pPr marL="857250" lvl="1" indent="-457200">
              <a:buNone/>
            </a:pPr>
            <a:r>
              <a:rPr lang="cs-CZ" sz="2600" dirty="0" smtClean="0"/>
              <a:t>   Od 1.4.2017 / novela č.87/2017 Sb./ se zapisuje upozornění „</a:t>
            </a:r>
            <a:r>
              <a:rPr lang="cs-CZ" sz="2600" b="1" dirty="0" smtClean="0"/>
              <a:t>i)</a:t>
            </a:r>
            <a:r>
              <a:rPr lang="cs-CZ" sz="2600" dirty="0" smtClean="0"/>
              <a:t> o podaném dovolání nebo ústavní stížnost ve věci, o které se zapisuje poznámka spornosti nebo poznámka podle § 23 odst. 1 písm. o) katastrálního zákona</a:t>
            </a:r>
          </a:p>
          <a:p>
            <a:pPr lvl="1">
              <a:buNone/>
            </a:pPr>
            <a:r>
              <a:rPr lang="cs-CZ" dirty="0" smtClean="0"/>
              <a:t>  Pokud katastrální úřad zamítne návrh na vklad, je možné podat </a:t>
            </a:r>
            <a:r>
              <a:rPr lang="cs-CZ" b="1" dirty="0" smtClean="0"/>
              <a:t>žalobu podle části páté o.s.</a:t>
            </a:r>
            <a:r>
              <a:rPr lang="cs-CZ" b="1" dirty="0" err="1" smtClean="0"/>
              <a:t>ř</a:t>
            </a:r>
            <a:r>
              <a:rPr lang="cs-CZ" b="1" dirty="0" smtClean="0"/>
              <a:t>., která :</a:t>
            </a:r>
          </a:p>
          <a:p>
            <a:pPr lvl="1">
              <a:buFontTx/>
              <a:buChar char="-"/>
            </a:pPr>
            <a:r>
              <a:rPr lang="cs-CZ" b="1" dirty="0" smtClean="0"/>
              <a:t>Může být pravomocně zamítnuto / katastrální úřad ukončí řízení a zruší plombu/</a:t>
            </a:r>
          </a:p>
          <a:p>
            <a:pPr lvl="1">
              <a:buFontTx/>
              <a:buChar char="-"/>
            </a:pPr>
            <a:r>
              <a:rPr lang="cs-CZ" b="1" dirty="0" smtClean="0">
                <a:solidFill>
                  <a:srgbClr val="FF0000"/>
                </a:solidFill>
              </a:rPr>
              <a:t>Je- li následně </a:t>
            </a:r>
            <a:r>
              <a:rPr lang="cs-CZ" dirty="0" smtClean="0">
                <a:solidFill>
                  <a:srgbClr val="FF0000"/>
                </a:solidFill>
              </a:rPr>
              <a:t>podáno </a:t>
            </a:r>
            <a:r>
              <a:rPr lang="cs-CZ" b="1" dirty="0" smtClean="0">
                <a:solidFill>
                  <a:srgbClr val="FF0000"/>
                </a:solidFill>
              </a:rPr>
              <a:t>dovolání</a:t>
            </a:r>
            <a:r>
              <a:rPr lang="cs-CZ" dirty="0" smtClean="0">
                <a:solidFill>
                  <a:srgbClr val="FF0000"/>
                </a:solidFill>
              </a:rPr>
              <a:t> k Nejvyššímu soudu </a:t>
            </a:r>
            <a:r>
              <a:rPr lang="cs-CZ" b="1" dirty="0" smtClean="0">
                <a:solidFill>
                  <a:srgbClr val="FF0000"/>
                </a:solidFill>
              </a:rPr>
              <a:t>nebo ústavní stížnost </a:t>
            </a:r>
            <a:r>
              <a:rPr lang="cs-CZ" b="1" dirty="0" smtClean="0"/>
              <a:t>/ mimořádné opravné prostředky/</a:t>
            </a:r>
            <a:r>
              <a:rPr lang="cs-CZ" dirty="0" smtClean="0"/>
              <a:t>, tímto dojde ke </a:t>
            </a:r>
            <a:r>
              <a:rPr lang="cs-CZ" b="1" dirty="0" smtClean="0"/>
              <a:t>„znovuotevření“ pravomocně skončeného vkladového řízení</a:t>
            </a:r>
            <a:endParaRPr lang="cs-CZ" dirty="0" smtClean="0"/>
          </a:p>
          <a:p>
            <a:pPr lvl="1">
              <a:buNone/>
            </a:pPr>
            <a:r>
              <a:rPr lang="cs-CZ" dirty="0" smtClean="0"/>
              <a:t>  Nejvyšší soud nebo Ústavní soud může </a:t>
            </a:r>
            <a:r>
              <a:rPr lang="cs-CZ" b="1" dirty="0" smtClean="0"/>
              <a:t>zrušit rozhodnutí nižšího soudu </a:t>
            </a:r>
            <a:r>
              <a:rPr lang="cs-CZ" dirty="0" smtClean="0"/>
              <a:t>a následně dojde k </a:t>
            </a:r>
            <a:r>
              <a:rPr lang="cs-CZ" b="1" dirty="0" smtClean="0"/>
              <a:t>povolení vkladu, a to zpětně</a:t>
            </a:r>
            <a:r>
              <a:rPr lang="cs-CZ" dirty="0" smtClean="0"/>
              <a:t> s původními právními účinky, </a:t>
            </a:r>
            <a:r>
              <a:rPr lang="cs-CZ" b="1" dirty="0" smtClean="0">
                <a:solidFill>
                  <a:srgbClr val="FF0000"/>
                </a:solidFill>
              </a:rPr>
              <a:t>aniž by riziko takové změny bylo v katastru signalizováno plombou</a:t>
            </a:r>
          </a:p>
          <a:p>
            <a:pPr lvl="2"/>
            <a:r>
              <a:rPr lang="cs-CZ" dirty="0" smtClean="0"/>
              <a:t>/plomba byla již odstraněna po pravomocném ukončení vkladového řízení ,tedy rozhodnutí soudu ,kde byla podána žaloba/</a:t>
            </a:r>
          </a:p>
          <a:p>
            <a:pPr>
              <a:buNone/>
            </a:pPr>
            <a:r>
              <a:rPr lang="cs-CZ" dirty="0" smtClean="0"/>
              <a:t> „Znovuotevření“ pravomocně skončeného vkladového řízení na základě dovolání nebo ústavní stížnosti tak představuje </a:t>
            </a:r>
            <a:r>
              <a:rPr lang="cs-CZ" b="1" dirty="0" smtClean="0"/>
              <a:t>významný zásah do právní jistoty</a:t>
            </a:r>
            <a:r>
              <a:rPr lang="cs-CZ" dirty="0" smtClean="0"/>
              <a:t> při nakládání s nemovitostmi- případní nabyvatelé tímto musí být upozorněni</a:t>
            </a:r>
          </a:p>
          <a:p>
            <a:pPr lvl="1"/>
            <a:endParaRPr lang="cs-CZ" b="1" dirty="0" smtClean="0"/>
          </a:p>
          <a:p>
            <a:pPr marL="1257300" lvl="2" indent="-457200"/>
            <a:endParaRPr lang="cs-CZ" sz="2600"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214290"/>
            <a:ext cx="8143932" cy="500066"/>
          </a:xfrm>
        </p:spPr>
        <p:txBody>
          <a:bodyPr/>
          <a:lstStyle/>
          <a:p>
            <a:pPr>
              <a:buNone/>
            </a:pPr>
            <a:r>
              <a:rPr lang="cs-CZ" sz="2800" dirty="0" smtClean="0"/>
              <a:t>Obecné postupy KU při vkladovém řízení</a:t>
            </a:r>
            <a:endParaRPr lang="cs-CZ" sz="2800" dirty="0"/>
          </a:p>
        </p:txBody>
      </p:sp>
      <p:sp>
        <p:nvSpPr>
          <p:cNvPr id="3" name="Zástupný symbol pro obsah 2"/>
          <p:cNvSpPr>
            <a:spLocks noGrp="1"/>
          </p:cNvSpPr>
          <p:nvPr>
            <p:ph sz="quarter" idx="13"/>
          </p:nvPr>
        </p:nvSpPr>
        <p:spPr>
          <a:xfrm>
            <a:off x="500034" y="857232"/>
            <a:ext cx="8143932" cy="5500726"/>
          </a:xfrm>
        </p:spPr>
        <p:txBody>
          <a:bodyPr>
            <a:normAutofit fontScale="85000" lnSpcReduction="20000"/>
          </a:bodyPr>
          <a:lstStyle/>
          <a:p>
            <a:pPr marL="457200" indent="-457200">
              <a:buNone/>
            </a:pPr>
            <a:r>
              <a:rPr lang="cs-CZ" sz="3000" dirty="0" smtClean="0"/>
              <a:t>   Od 1.1.2023 budou katastrální úřady zapisovat upozornění na základě:</a:t>
            </a:r>
          </a:p>
          <a:p>
            <a:pPr marL="457200" indent="-457200">
              <a:buNone/>
            </a:pPr>
            <a:r>
              <a:rPr lang="cs-CZ" sz="3000" dirty="0" smtClean="0"/>
              <a:t> - Žádosti o zápis upozornění a doložené kopie dovolání s potvrzeným  doručením soudu nebo kopií ústavní stížnosti s potvrzením o doručení soudu</a:t>
            </a:r>
          </a:p>
          <a:p>
            <a:pPr marL="457200" indent="-457200"/>
            <a:endParaRPr lang="cs-CZ" sz="3000" dirty="0" smtClean="0"/>
          </a:p>
          <a:p>
            <a:pPr>
              <a:buNone/>
            </a:pPr>
            <a:r>
              <a:rPr lang="cs-CZ" dirty="0" smtClean="0"/>
              <a:t>Následně :</a:t>
            </a:r>
          </a:p>
          <a:p>
            <a:pPr marL="0" indent="0">
              <a:buNone/>
            </a:pPr>
            <a:r>
              <a:rPr lang="cs-CZ" b="1" dirty="0" smtClean="0">
                <a:solidFill>
                  <a:srgbClr val="FF0000"/>
                </a:solidFill>
              </a:rPr>
              <a:t>Bude-li </a:t>
            </a:r>
            <a:r>
              <a:rPr lang="cs-CZ" b="1" i="1" dirty="0" smtClean="0">
                <a:solidFill>
                  <a:srgbClr val="FF0000"/>
                </a:solidFill>
              </a:rPr>
              <a:t>pravomocné rozhodnutí soudu o povolení nebo zamítnutí vkladu </a:t>
            </a:r>
            <a:r>
              <a:rPr lang="cs-CZ" b="1" i="1" u="sng" dirty="0" smtClean="0">
                <a:solidFill>
                  <a:srgbClr val="FF0000"/>
                </a:solidFill>
              </a:rPr>
              <a:t>pravomocně zrušeno na základě dovolání nebo ústavní stížnosti</a:t>
            </a:r>
            <a:r>
              <a:rPr lang="cs-CZ" b="1" i="1" dirty="0" smtClean="0">
                <a:solidFill>
                  <a:srgbClr val="FF0000"/>
                </a:solidFill>
              </a:rPr>
              <a:t>, vyznačí katastrální úřad </a:t>
            </a:r>
            <a:r>
              <a:rPr lang="cs-CZ" b="1" i="1" u="sng" dirty="0" smtClean="0">
                <a:solidFill>
                  <a:srgbClr val="FF0000"/>
                </a:solidFill>
              </a:rPr>
              <a:t>plombu</a:t>
            </a:r>
            <a:r>
              <a:rPr lang="cs-CZ" b="1" i="1" dirty="0" smtClean="0">
                <a:solidFill>
                  <a:srgbClr val="FF0000"/>
                </a:solidFill>
              </a:rPr>
              <a:t> nejpozději následující pracovní den poté, co mu bude pravomocné rozhodnutí o dovolání nebo ústavní stížnosti doručeno. </a:t>
            </a:r>
          </a:p>
          <a:p>
            <a:pPr>
              <a:buNone/>
            </a:pPr>
            <a:r>
              <a:rPr lang="cs-CZ" dirty="0" smtClean="0"/>
              <a:t>  Postup - dovolání/ ústavní stížnost </a:t>
            </a:r>
            <a:r>
              <a:rPr lang="en-US" dirty="0" smtClean="0">
                <a:sym typeface="Wingdings" panose="05000000000000000000" pitchFamily="2" charset="2"/>
              </a:rPr>
              <a:t></a:t>
            </a:r>
            <a:r>
              <a:rPr lang="cs-CZ" dirty="0" smtClean="0"/>
              <a:t>upozornění </a:t>
            </a:r>
            <a:r>
              <a:rPr lang="en-US" dirty="0" smtClean="0">
                <a:sym typeface="Wingdings" panose="05000000000000000000" pitchFamily="2" charset="2"/>
              </a:rPr>
              <a:t></a:t>
            </a:r>
            <a:r>
              <a:rPr lang="cs-CZ" dirty="0" smtClean="0"/>
              <a:t>pravomocné zrušení  </a:t>
            </a:r>
            <a:r>
              <a:rPr lang="en-US" dirty="0" err="1" smtClean="0"/>
              <a:t>rozhodnut</a:t>
            </a:r>
            <a:r>
              <a:rPr lang="cs-CZ" dirty="0" smtClean="0"/>
              <a:t>í </a:t>
            </a:r>
            <a:r>
              <a:rPr lang="en-US" dirty="0" err="1" smtClean="0"/>
              <a:t>soudu</a:t>
            </a:r>
            <a:r>
              <a:rPr lang="en-US" dirty="0" smtClean="0"/>
              <a:t> </a:t>
            </a:r>
            <a:r>
              <a:rPr lang="cs-CZ" dirty="0" smtClean="0"/>
              <a:t>nižšího stupně</a:t>
            </a:r>
            <a:r>
              <a:rPr lang="en-US" dirty="0" smtClean="0">
                <a:sym typeface="Wingdings" panose="05000000000000000000" pitchFamily="2" charset="2"/>
              </a:rPr>
              <a:t></a:t>
            </a:r>
            <a:r>
              <a:rPr lang="cs-CZ" dirty="0" smtClean="0">
                <a:sym typeface="Wingdings" panose="05000000000000000000" pitchFamily="2" charset="2"/>
              </a:rPr>
              <a:t>znovu vyznačená původní </a:t>
            </a:r>
            <a:r>
              <a:rPr lang="cs-CZ" dirty="0" smtClean="0"/>
              <a:t>plomba </a:t>
            </a:r>
            <a:r>
              <a:rPr lang="en-US" dirty="0" smtClean="0">
                <a:sym typeface="Wingdings" panose="05000000000000000000" pitchFamily="2" charset="2"/>
              </a:rPr>
              <a:t></a:t>
            </a:r>
            <a:r>
              <a:rPr lang="cs-CZ" dirty="0" smtClean="0"/>
              <a:t> pravomocné rozhodnutí o povolení</a:t>
            </a:r>
            <a:r>
              <a:rPr lang="en-US" dirty="0" smtClean="0"/>
              <a:t> </a:t>
            </a:r>
            <a:r>
              <a:rPr lang="en-US" dirty="0" smtClean="0">
                <a:sym typeface="Wingdings" panose="05000000000000000000" pitchFamily="2" charset="2"/>
              </a:rPr>
              <a:t></a:t>
            </a:r>
            <a:r>
              <a:rPr lang="cs-CZ" dirty="0" smtClean="0"/>
              <a:t> vklad </a:t>
            </a:r>
            <a:r>
              <a:rPr lang="en-US" dirty="0" smtClean="0">
                <a:sym typeface="Wingdings" panose="05000000000000000000" pitchFamily="2" charset="2"/>
              </a:rPr>
              <a:t></a:t>
            </a:r>
            <a:r>
              <a:rPr lang="cs-CZ" dirty="0" smtClean="0"/>
              <a:t>odstranění plomby</a:t>
            </a:r>
          </a:p>
          <a:p>
            <a:pPr>
              <a:buNone/>
            </a:pPr>
            <a:r>
              <a:rPr lang="cs-CZ" sz="2800" b="1" dirty="0" smtClean="0"/>
              <a:t> BUDOU ZACHOVÁNY původní právní účinky vkladu</a:t>
            </a:r>
          </a:p>
          <a:p>
            <a:pPr marL="857250" lvl="1" indent="-457200">
              <a:buFont typeface="Arial" panose="020B0604020202020204" pitchFamily="34" charset="0"/>
              <a:buChar char="•"/>
            </a:pPr>
            <a:endParaRPr lang="cs-CZ" sz="2600" dirty="0" smtClean="0"/>
          </a:p>
          <a:p>
            <a:endParaRPr lang="cs-CZ"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0"/>
            <a:ext cx="8929718" cy="642918"/>
          </a:xfrm>
        </p:spPr>
        <p:txBody>
          <a:bodyPr/>
          <a:lstStyle/>
          <a:p>
            <a:pPr>
              <a:buNone/>
            </a:pPr>
            <a:r>
              <a:rPr lang="cs-CZ" sz="2800" dirty="0" smtClean="0">
                <a:solidFill>
                  <a:srgbClr val="FF0000"/>
                </a:solidFill>
              </a:rPr>
              <a:t>Proč opět novela </a:t>
            </a:r>
            <a:r>
              <a:rPr lang="cs-CZ" sz="2800" dirty="0" err="1" smtClean="0">
                <a:solidFill>
                  <a:srgbClr val="FF0000"/>
                </a:solidFill>
              </a:rPr>
              <a:t>KatV</a:t>
            </a:r>
            <a:r>
              <a:rPr lang="cs-CZ" sz="2800" dirty="0" smtClean="0">
                <a:solidFill>
                  <a:srgbClr val="FF0000"/>
                </a:solidFill>
              </a:rPr>
              <a:t>- zápis upozornění,poznámek-poznámky spornosti</a:t>
            </a:r>
            <a:endParaRPr lang="cs-CZ" sz="2800" dirty="0">
              <a:solidFill>
                <a:srgbClr val="FF0000"/>
              </a:solidFill>
            </a:endParaRPr>
          </a:p>
        </p:txBody>
      </p:sp>
      <p:sp>
        <p:nvSpPr>
          <p:cNvPr id="3" name="Zástupný symbol pro obsah 2"/>
          <p:cNvSpPr>
            <a:spLocks noGrp="1"/>
          </p:cNvSpPr>
          <p:nvPr>
            <p:ph sz="quarter" idx="13"/>
          </p:nvPr>
        </p:nvSpPr>
        <p:spPr>
          <a:xfrm>
            <a:off x="357158" y="857232"/>
            <a:ext cx="8501122" cy="6000768"/>
          </a:xfrm>
        </p:spPr>
        <p:txBody>
          <a:bodyPr>
            <a:normAutofit fontScale="92500"/>
          </a:bodyPr>
          <a:lstStyle/>
          <a:p>
            <a:pPr>
              <a:buNone/>
            </a:pPr>
            <a:r>
              <a:rPr lang="cs-CZ" b="1" dirty="0" smtClean="0"/>
              <a:t> Z důvodové zprávy:/reakce na rozhodnutí NS 1 As 173/2016-80/ </a:t>
            </a:r>
          </a:p>
          <a:p>
            <a:pPr>
              <a:buNone/>
            </a:pPr>
            <a:r>
              <a:rPr lang="cs-CZ" b="1" dirty="0" smtClean="0"/>
              <a:t> K bodům 22 a 23 (§ 28)</a:t>
            </a:r>
            <a:endParaRPr lang="cs-CZ" dirty="0" smtClean="0"/>
          </a:p>
          <a:p>
            <a:pPr>
              <a:buNone/>
            </a:pPr>
            <a:r>
              <a:rPr lang="cs-CZ" dirty="0" smtClean="0"/>
              <a:t>  Významně se doplňují postupy při zápisu poznámek, zejména pak poznámek souvisejících s vedením soudních řízení. </a:t>
            </a:r>
            <a:r>
              <a:rPr lang="cs-CZ" b="1" dirty="0" smtClean="0"/>
              <a:t>Se zápisy takových poznámek jsou totiž spojeny významné právní účinky a také nemalá očekávání žadatelů, upřesnění postupů při jejich zápisu tak povede nejen k vyšší předvídatelnosti postupů katastrálních úřadů, ale i ke zvýšení naplnění očekávání žadatelů. </a:t>
            </a:r>
            <a:r>
              <a:rPr lang="cs-CZ" dirty="0" smtClean="0"/>
              <a:t>Ti totiž se znalostí, jaké skutečnosti katastrální úřad přezkoumává, budou schopni lépe vyhodnotit, jaké listiny mají doložit</a:t>
            </a:r>
            <a:r>
              <a:rPr lang="cs-CZ" b="1" dirty="0" smtClean="0"/>
              <a:t>. Upřesňuje se zejména to, ve kterých případech je při zápisu poznámek nutné zkoumat návaznost na stav zápisů, postup v případě, kdy je návrh na zápis poznámky doložen listinou, která odůvodňuje zápis jiné než navržené poznámky, a povinnost vyrozumět vlastníka nemovitosti v případě, že poznámka na základě veřejné listiny se zapíše přesto, že nenavazuje na dosavadní zápisy v katastru.</a:t>
            </a:r>
          </a:p>
          <a:p>
            <a:endParaRPr lang="cs-CZ"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500066"/>
          </a:xfrm>
        </p:spPr>
        <p:txBody>
          <a:bodyPr/>
          <a:lstStyle/>
          <a:p>
            <a:pPr>
              <a:buNone/>
            </a:pPr>
            <a:r>
              <a:rPr lang="cs-CZ" sz="2400" dirty="0" smtClean="0"/>
              <a:t>Lesní pozemky, </a:t>
            </a:r>
            <a:r>
              <a:rPr lang="cs-CZ" sz="2400" dirty="0" err="1" smtClean="0"/>
              <a:t>pozemky</a:t>
            </a:r>
            <a:r>
              <a:rPr lang="cs-CZ" sz="2400" dirty="0" smtClean="0"/>
              <a:t> se způsobem využití a ochrany LPF</a:t>
            </a:r>
            <a:endParaRPr lang="cs-CZ" sz="2400" dirty="0"/>
          </a:p>
        </p:txBody>
      </p:sp>
      <p:sp>
        <p:nvSpPr>
          <p:cNvPr id="5" name="Zástupný symbol pro obsah 4"/>
          <p:cNvSpPr>
            <a:spLocks noGrp="1"/>
          </p:cNvSpPr>
          <p:nvPr>
            <p:ph sz="quarter" idx="13"/>
          </p:nvPr>
        </p:nvSpPr>
        <p:spPr>
          <a:xfrm>
            <a:off x="285720" y="857232"/>
            <a:ext cx="8572560" cy="5715040"/>
          </a:xfrm>
        </p:spPr>
        <p:txBody>
          <a:bodyPr>
            <a:normAutofit/>
          </a:bodyPr>
          <a:lstStyle/>
          <a:p>
            <a:pPr>
              <a:buNone/>
            </a:pPr>
            <a:r>
              <a:rPr lang="cs-CZ" sz="2400" dirty="0" smtClean="0">
                <a:solidFill>
                  <a:schemeClr val="tx1"/>
                </a:solidFill>
              </a:rPr>
              <a:t>Role znalců při oceňování nemovitostí-  rovněž poučit či doporučit  možnosti řešení zjištěných nesouladů:</a:t>
            </a:r>
          </a:p>
          <a:p>
            <a:pPr>
              <a:buNone/>
            </a:pPr>
            <a:r>
              <a:rPr lang="cs-CZ" sz="2400" dirty="0" smtClean="0"/>
              <a:t>  Katastr nemovitostí je souborem údajů o vybraných nemovitostech dle zákona č. 256/2013 Sb., katastrální zákon a veřejnost, zejména odborná veřejnost, která z údajů katastru při své činnosti velmi často vychází, by měla být se zásadami obeznámena a následně při oceňování nemovitostí a zejména při jednání s vlastníky nemovitostí, by měla poukázat na případné nesoulady mezi údaji o nemovitostech evidovaných v katastru nemovitostí proti skutečnosti</a:t>
            </a:r>
            <a:endParaRPr lang="cs-CZ" sz="2400" dirty="0" smtClean="0">
              <a:solidFill>
                <a:schemeClr val="tx1"/>
              </a:solidFill>
            </a:endParaRPr>
          </a:p>
          <a:p>
            <a:pPr>
              <a:buNone/>
            </a:pPr>
            <a:endParaRPr lang="cs-CZ" sz="2400" dirty="0">
              <a:solidFill>
                <a:schemeClr val="tx1"/>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0"/>
            <a:ext cx="8643998" cy="571480"/>
          </a:xfrm>
        </p:spPr>
        <p:txBody>
          <a:bodyPr/>
          <a:lstStyle/>
          <a:p>
            <a:pPr>
              <a:buNone/>
            </a:pPr>
            <a:r>
              <a:rPr lang="cs-CZ" sz="2800" dirty="0" smtClean="0"/>
              <a:t>Změna postupů katastrálních úřadů dle §28 </a:t>
            </a:r>
            <a:r>
              <a:rPr lang="cs-CZ" sz="2800" dirty="0" err="1" smtClean="0"/>
              <a:t>katV</a:t>
            </a:r>
            <a:endParaRPr lang="cs-CZ" sz="2800" dirty="0"/>
          </a:p>
        </p:txBody>
      </p:sp>
      <p:sp>
        <p:nvSpPr>
          <p:cNvPr id="3" name="Zástupný symbol pro obsah 2"/>
          <p:cNvSpPr>
            <a:spLocks noGrp="1"/>
          </p:cNvSpPr>
          <p:nvPr>
            <p:ph sz="quarter" idx="13"/>
          </p:nvPr>
        </p:nvSpPr>
        <p:spPr>
          <a:xfrm>
            <a:off x="0" y="785794"/>
            <a:ext cx="9144000" cy="6072206"/>
          </a:xfrm>
        </p:spPr>
        <p:txBody>
          <a:bodyPr>
            <a:normAutofit fontScale="77500" lnSpcReduction="20000"/>
          </a:bodyPr>
          <a:lstStyle/>
          <a:p>
            <a:pPr>
              <a:buNone/>
            </a:pPr>
            <a:r>
              <a:rPr lang="cs-CZ" b="1" dirty="0" smtClean="0"/>
              <a:t> .</a:t>
            </a:r>
            <a:r>
              <a:rPr lang="cs-CZ" dirty="0" smtClean="0"/>
              <a:t> V § 28 odst. 2 větě první se za slovo „nesprávností“ vkládají slova „ , zda obsah těchto listin odůvodňuje navrhovaný zápis poznámky“ a věta druhá se nahrazuje větami „</a:t>
            </a:r>
            <a:r>
              <a:rPr lang="cs-CZ" b="1" dirty="0" smtClean="0"/>
              <a:t>Je-li návrh na zápis poznámky doložen listinou, která odůvodňuje zápis jiné poznámky, než jaká má být zapsána podle návrhu, vyzve katastrální úřad navrhovatele k odstranění tohoto rozporu; přitom navrhovatele poučí o tom, jaká poznámka a z jakých důvodů může být na základě doložené listiny zapsána. Pokud žadatel neodstraní rozpor ve lhůtě stanovené katastrálním úřadem, katastrální úřad postupuje podle § 21 odst. 2 části věty za středníkem katastrálního zákona. Pokud v případě poznámky zapisované na základě podané žaloby předloží listinu pro její zápis katastrálnímu úřadu soud, zapíše katastrální úřad takovou poznámku, která odpovídá předložené listině.“.</a:t>
            </a:r>
          </a:p>
          <a:p>
            <a:pPr>
              <a:buNone/>
            </a:pPr>
            <a:r>
              <a:rPr lang="cs-CZ" b="1" dirty="0" smtClean="0"/>
              <a:t> 21.</a:t>
            </a:r>
            <a:r>
              <a:rPr lang="cs-CZ" dirty="0" smtClean="0"/>
              <a:t> V § 28 se za odstavec 2 vkládají nové odstavce 3 až 6, které znějí:</a:t>
            </a:r>
          </a:p>
          <a:p>
            <a:pPr>
              <a:buNone/>
            </a:pPr>
            <a:r>
              <a:rPr lang="cs-CZ" dirty="0" smtClean="0"/>
              <a:t> „</a:t>
            </a:r>
            <a:r>
              <a:rPr lang="cs-CZ" b="1" dirty="0" smtClean="0"/>
              <a:t>(3) Při zápisu poznámky na základě soukromé listiny katastrální úřad rovněž zkoumá, zda navrhovaný zápis poznámky navazuje na dosavadní zápisy v katastru a zda byla prokázána pravost podpisu podle části páté.</a:t>
            </a:r>
          </a:p>
          <a:p>
            <a:pPr>
              <a:buNone/>
            </a:pPr>
            <a:r>
              <a:rPr lang="cs-CZ" b="1" dirty="0" smtClean="0"/>
              <a:t>  (4) Při zápisu poznámky spornosti zápisu podle § 24 odst. 1 věty první nebo druhé katastrálního zákona katastrální úřad rovněž zkoumá, zda navrhovaný zápis poznámky navazuje na dosavadní zápisy v katastru, zda o zápis žádá osoba k tomu oprávněná podle § 985 nebo 986 občanského zákoníku a zda bylo prokázáno podání žaloby v případech, kdy je to podmínkou zápisu poznámky. Při zápisu poznámky spornosti zápisu podle § 24 odst. 1 věty druhé katastrálního zákona v případě, kdy žádost o zápis poznámky není doložena podanou žalobou, katastrální úřad rovněž zkoumá pravost podpisu žadatele podle části páté. To neplatí, pokud je žádost o zápis poznámky učiněna prostřednictvím datové schránky.</a:t>
            </a:r>
          </a:p>
          <a:p>
            <a:pPr>
              <a:buNone/>
            </a:pPr>
            <a:r>
              <a:rPr lang="cs-CZ" dirty="0" smtClean="0">
                <a:solidFill>
                  <a:srgbClr val="FF0000"/>
                </a:solidFill>
              </a:rPr>
              <a:t>             Nutné zdůraznit !!!! – KU takřka povede řízení</a:t>
            </a:r>
            <a:endParaRPr lang="cs-CZ" dirty="0">
              <a:solidFill>
                <a:srgbClr val="FF0000"/>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2911" y="285728"/>
            <a:ext cx="7662890" cy="857256"/>
          </a:xfrm>
        </p:spPr>
        <p:txBody>
          <a:bodyPr>
            <a:normAutofit fontScale="90000"/>
          </a:bodyPr>
          <a:lstStyle/>
          <a:p>
            <a:pPr>
              <a:buNone/>
            </a:pPr>
            <a:r>
              <a:rPr lang="cs-CZ" sz="2800" b="1" dirty="0" smtClean="0"/>
              <a:t>Další předpisy související s technickou stránkou katastru</a:t>
            </a:r>
            <a:endParaRPr lang="cs-CZ" sz="2800" b="1" dirty="0"/>
          </a:p>
        </p:txBody>
      </p:sp>
      <p:sp>
        <p:nvSpPr>
          <p:cNvPr id="3" name="Zástupný symbol pro obsah 2"/>
          <p:cNvSpPr>
            <a:spLocks noGrp="1"/>
          </p:cNvSpPr>
          <p:nvPr>
            <p:ph sz="quarter" idx="4294967295"/>
          </p:nvPr>
        </p:nvSpPr>
        <p:spPr>
          <a:xfrm>
            <a:off x="857224" y="1285860"/>
            <a:ext cx="7786742" cy="5072098"/>
          </a:xfrm>
          <a:prstGeom prst="rect">
            <a:avLst/>
          </a:prstGeom>
        </p:spPr>
        <p:txBody>
          <a:bodyPr>
            <a:normAutofit lnSpcReduction="10000"/>
          </a:bodyPr>
          <a:lstStyle/>
          <a:p>
            <a:pPr>
              <a:buFontTx/>
              <a:buChar char="-"/>
            </a:pPr>
            <a:r>
              <a:rPr lang="cs-CZ" sz="2400" dirty="0" smtClean="0">
                <a:solidFill>
                  <a:srgbClr val="FF0000"/>
                </a:solidFill>
              </a:rPr>
              <a:t>zákon č. 200/1994 Sb.,o zeměměřictví</a:t>
            </a:r>
          </a:p>
          <a:p>
            <a:pPr>
              <a:buFontTx/>
              <a:buChar char="-"/>
            </a:pPr>
            <a:r>
              <a:rPr lang="cs-CZ" sz="2400" dirty="0" smtClean="0">
                <a:solidFill>
                  <a:srgbClr val="FF0000"/>
                </a:solidFill>
              </a:rPr>
              <a:t> vyhláška č. 31/1995 Sb.,kterou se provádí zákon o zeměměřictví po novele k 1.1.2016 Sb.</a:t>
            </a:r>
          </a:p>
          <a:p>
            <a:pPr>
              <a:buFontTx/>
              <a:buChar char="-"/>
            </a:pPr>
            <a:r>
              <a:rPr lang="cs-CZ" sz="2400" dirty="0" smtClean="0"/>
              <a:t> </a:t>
            </a:r>
            <a:r>
              <a:rPr lang="cs-CZ" sz="2400" dirty="0" smtClean="0">
                <a:solidFill>
                  <a:srgbClr val="FF0000"/>
                </a:solidFill>
              </a:rPr>
              <a:t>vyhláška č. 233/2010 Sb.,o základním obsahu technické mapy obce</a:t>
            </a:r>
          </a:p>
          <a:p>
            <a:pPr>
              <a:buFontTx/>
              <a:buChar char="-"/>
            </a:pPr>
            <a:r>
              <a:rPr lang="cs-CZ" sz="2400" dirty="0" smtClean="0"/>
              <a:t> zákon č. 139/2002 Sb.,o pozemkových úpravách a pozemkových úřadech- </a:t>
            </a:r>
            <a:r>
              <a:rPr lang="cs-CZ" sz="2400" b="1" dirty="0" smtClean="0"/>
              <a:t>od 1.1.2021 novela č.481/2020</a:t>
            </a:r>
          </a:p>
          <a:p>
            <a:pPr>
              <a:buFontTx/>
              <a:buChar char="-"/>
            </a:pPr>
            <a:r>
              <a:rPr lang="cs-CZ" sz="2400" dirty="0" smtClean="0"/>
              <a:t>Vyhláška č. 23/2007 Sb., o podrobnostech vymezení vodních děl evidovaných v katastru nemovitostí ČR</a:t>
            </a:r>
          </a:p>
          <a:p>
            <a:pPr>
              <a:buFontTx/>
              <a:buChar char="-"/>
            </a:pPr>
            <a:r>
              <a:rPr lang="cs-CZ" sz="2400" dirty="0" smtClean="0"/>
              <a:t>Norma ČSN 013411-mapy velkých měřítek-kreslení a značky</a:t>
            </a:r>
          </a:p>
          <a:p>
            <a:pPr>
              <a:buFontTx/>
              <a:buChar char="-"/>
            </a:pPr>
            <a:endParaRPr lang="cs-CZ" dirty="0" smtClean="0"/>
          </a:p>
          <a:p>
            <a:pPr>
              <a:buFontTx/>
              <a:buChar char="-"/>
            </a:pPr>
            <a:endParaRPr lang="cs-CZ" dirty="0" smtClean="0"/>
          </a:p>
          <a:p>
            <a:pPr>
              <a:buFontTx/>
              <a:buChar char="-"/>
            </a:pPr>
            <a:endParaRPr lang="cs-CZ"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 y="214290"/>
            <a:ext cx="9144000" cy="500066"/>
          </a:xfrm>
        </p:spPr>
        <p:txBody>
          <a:bodyPr/>
          <a:lstStyle/>
          <a:p>
            <a:pPr>
              <a:buNone/>
            </a:pPr>
            <a:r>
              <a:rPr lang="cs-CZ" sz="2800" dirty="0" smtClean="0"/>
              <a:t>Pokračování- další předpisy související s technickou stránkou katastru </a:t>
            </a:r>
            <a:endParaRPr lang="cs-CZ" sz="2800" dirty="0"/>
          </a:p>
        </p:txBody>
      </p:sp>
      <p:sp>
        <p:nvSpPr>
          <p:cNvPr id="3" name="Zástupný symbol pro obsah 2"/>
          <p:cNvSpPr>
            <a:spLocks noGrp="1"/>
          </p:cNvSpPr>
          <p:nvPr>
            <p:ph sz="quarter" idx="13"/>
          </p:nvPr>
        </p:nvSpPr>
        <p:spPr>
          <a:xfrm>
            <a:off x="428596" y="928670"/>
            <a:ext cx="8358246" cy="5929330"/>
          </a:xfrm>
        </p:spPr>
        <p:txBody>
          <a:bodyPr>
            <a:normAutofit fontScale="85000" lnSpcReduction="10000"/>
          </a:bodyPr>
          <a:lstStyle/>
          <a:p>
            <a:pPr>
              <a:buNone/>
            </a:pPr>
            <a:endParaRPr lang="cs-CZ" sz="2400" b="1" dirty="0" smtClean="0"/>
          </a:p>
          <a:p>
            <a:pPr>
              <a:buNone/>
            </a:pPr>
            <a:r>
              <a:rPr lang="cs-CZ" sz="2400" b="1" dirty="0" smtClean="0">
                <a:solidFill>
                  <a:srgbClr val="FF0000"/>
                </a:solidFill>
              </a:rPr>
              <a:t>-  </a:t>
            </a:r>
            <a:r>
              <a:rPr lang="cs-CZ" sz="2400" dirty="0" smtClean="0">
                <a:solidFill>
                  <a:srgbClr val="FF0000"/>
                </a:solidFill>
              </a:rPr>
              <a:t> zákon č. 200/1994 Sb.,o zeměměřictví</a:t>
            </a:r>
          </a:p>
          <a:p>
            <a:pPr>
              <a:buFontTx/>
              <a:buChar char="-"/>
            </a:pPr>
            <a:r>
              <a:rPr lang="cs-CZ" sz="2400" dirty="0" smtClean="0">
                <a:solidFill>
                  <a:srgbClr val="FF0000"/>
                </a:solidFill>
              </a:rPr>
              <a:t> vyhláška č. 31/1995 Sb.,kterou se provádí zákon o zeměměřictví po novele k 1.9.2017 Sb.</a:t>
            </a:r>
          </a:p>
          <a:p>
            <a:pPr>
              <a:buFontTx/>
              <a:buChar char="-"/>
            </a:pPr>
            <a:r>
              <a:rPr lang="cs-CZ" sz="2400" dirty="0" smtClean="0"/>
              <a:t> </a:t>
            </a:r>
            <a:r>
              <a:rPr lang="cs-CZ" sz="2400" dirty="0" smtClean="0">
                <a:solidFill>
                  <a:srgbClr val="FF0000"/>
                </a:solidFill>
              </a:rPr>
              <a:t>vyhláška č. 233/2010 Sb.,o základním obsahu technické mapy obce-změna!!! – od 1.7.2023 zrušeno</a:t>
            </a:r>
          </a:p>
          <a:p>
            <a:pPr>
              <a:buNone/>
            </a:pPr>
            <a:r>
              <a:rPr lang="cs-CZ" sz="2400" b="1" dirty="0" smtClean="0"/>
              <a:t>Novela zákona 200/1994 Sb.- souvisí s digitální technickou mapou</a:t>
            </a:r>
            <a:endParaRPr lang="cs-CZ" sz="2400" dirty="0" smtClean="0"/>
          </a:p>
          <a:p>
            <a:pPr>
              <a:buNone/>
            </a:pPr>
            <a:r>
              <a:rPr lang="cs-CZ" sz="3100" dirty="0" smtClean="0"/>
              <a:t>Zákon č. 47/2020 </a:t>
            </a:r>
            <a:r>
              <a:rPr lang="cs-CZ" sz="3100" dirty="0" err="1" smtClean="0"/>
              <a:t>Sb.</a:t>
            </a:r>
            <a:r>
              <a:rPr lang="cs-CZ" sz="2400" i="1" dirty="0" err="1" smtClean="0"/>
              <a:t>Zákon</a:t>
            </a:r>
            <a:r>
              <a:rPr lang="cs-CZ" sz="2400" i="1" dirty="0" smtClean="0"/>
              <a:t>, kterým se mění zákon č. 200/1994 Sb., o zeměměřictví a o změně a doplnění některých zákonů souvisejících s jeho zavedením, ve znění pozdějších předpisů, zákon </a:t>
            </a:r>
            <a:r>
              <a:rPr lang="cs-CZ" sz="2400" b="1" i="1" dirty="0" smtClean="0"/>
              <a:t>č. 183/2006 Sb</a:t>
            </a:r>
            <a:r>
              <a:rPr lang="cs-CZ" sz="2400" i="1" dirty="0" smtClean="0"/>
              <a:t>., o územním plánování a stavebním řádu (stavební zákon), ve znění pozdějších předpisů, a další související zákony</a:t>
            </a:r>
            <a:endParaRPr lang="cs-CZ" sz="2400" dirty="0" smtClean="0"/>
          </a:p>
          <a:p>
            <a:pPr>
              <a:buNone/>
            </a:pPr>
            <a:r>
              <a:rPr lang="cs-CZ" sz="2400" dirty="0" smtClean="0"/>
              <a:t>Platnost od</a:t>
            </a:r>
          </a:p>
          <a:p>
            <a:pPr>
              <a:buNone/>
            </a:pPr>
            <a:r>
              <a:rPr lang="cs-CZ" sz="2400" b="1" dirty="0" smtClean="0"/>
              <a:t>26.02.2020 </a:t>
            </a:r>
            <a:endParaRPr lang="cs-CZ" sz="2400" dirty="0" smtClean="0"/>
          </a:p>
          <a:p>
            <a:pPr>
              <a:buNone/>
            </a:pPr>
            <a:r>
              <a:rPr lang="cs-CZ" sz="2400" dirty="0" smtClean="0"/>
              <a:t>Účinnost od</a:t>
            </a:r>
          </a:p>
          <a:p>
            <a:pPr>
              <a:buNone/>
            </a:pPr>
            <a:r>
              <a:rPr lang="cs-CZ" sz="2400" b="1" dirty="0" smtClean="0"/>
              <a:t>01.07.2023 (odklad do 1.7.2024)- novela zákonem č. 88/2023</a:t>
            </a:r>
          </a:p>
          <a:p>
            <a:pPr>
              <a:buNone/>
            </a:pPr>
            <a:r>
              <a:rPr lang="cs-CZ" sz="2400" b="1" dirty="0" smtClean="0"/>
              <a:t>/ ve věci DTM účinnost o rok odložena/</a:t>
            </a:r>
            <a:endParaRPr lang="cs-CZ" sz="2400" dirty="0" smtClean="0"/>
          </a:p>
          <a:p>
            <a:pPr>
              <a:buNone/>
            </a:pPr>
            <a:endParaRPr lang="cs-CZ" sz="2400"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6858048" cy="714356"/>
          </a:xfrm>
        </p:spPr>
        <p:txBody>
          <a:bodyPr/>
          <a:lstStyle/>
          <a:p>
            <a:pPr>
              <a:buNone/>
            </a:pPr>
            <a:r>
              <a:rPr lang="cs-CZ" sz="2400" dirty="0" smtClean="0"/>
              <a:t>   Pokračování k navrhované</a:t>
            </a:r>
            <a:r>
              <a:rPr lang="cs-CZ" dirty="0" smtClean="0"/>
              <a:t> </a:t>
            </a:r>
            <a:r>
              <a:rPr lang="cs-CZ" sz="2400" dirty="0" smtClean="0"/>
              <a:t>změně</a:t>
            </a:r>
            <a:endParaRPr lang="cs-CZ" sz="2400" dirty="0"/>
          </a:p>
        </p:txBody>
      </p:sp>
      <p:sp>
        <p:nvSpPr>
          <p:cNvPr id="3" name="Zástupný symbol pro obsah 2"/>
          <p:cNvSpPr>
            <a:spLocks noGrp="1"/>
          </p:cNvSpPr>
          <p:nvPr>
            <p:ph sz="quarter" idx="13"/>
          </p:nvPr>
        </p:nvSpPr>
        <p:spPr>
          <a:xfrm>
            <a:off x="571472" y="1000108"/>
            <a:ext cx="8072494" cy="5357850"/>
          </a:xfrm>
        </p:spPr>
        <p:txBody>
          <a:bodyPr>
            <a:normAutofit fontScale="92500"/>
          </a:bodyPr>
          <a:lstStyle/>
          <a:p>
            <a:pPr>
              <a:buNone/>
            </a:pPr>
            <a:r>
              <a:rPr lang="cs-CZ" b="1" dirty="0" smtClean="0"/>
              <a:t>Cíle návrhu</a:t>
            </a:r>
            <a:endParaRPr lang="cs-CZ" dirty="0" smtClean="0"/>
          </a:p>
          <a:p>
            <a:pPr>
              <a:buNone/>
            </a:pPr>
            <a:r>
              <a:rPr lang="cs-CZ" dirty="0" smtClean="0"/>
              <a:t> </a:t>
            </a:r>
            <a:r>
              <a:rPr lang="cs-CZ" b="1" dirty="0" smtClean="0"/>
              <a:t> Digitální technické mapy</a:t>
            </a:r>
            <a:r>
              <a:rPr lang="cs-CZ" dirty="0" smtClean="0"/>
              <a:t> sjednotí, doplní a zpřístupní dosud roztříštěná, neúplná a nepřesná data o veškeré dopravní a technické infrastruktuře pro území celé ČR, a tak poskytne informace pro sdílení fyzické infrastruktury a umožní tak koordinaci stavebních prací. </a:t>
            </a:r>
            <a:r>
              <a:rPr lang="cs-CZ" b="1" dirty="0" smtClean="0">
                <a:solidFill>
                  <a:srgbClr val="FF0000"/>
                </a:solidFill>
              </a:rPr>
              <a:t>Vytvoření digitálních technických map krajů na území celé České republiky a jejich propojení s digitální mapou veřejné správy též významně přispěje ke zjednodušení a zrychlení přípravy, umisťování a povolování staveb v České republice a dále představuje snížení administrativní zátěže pro stavebníky při přípravě investic.</a:t>
            </a:r>
          </a:p>
          <a:p>
            <a:pPr>
              <a:buNone/>
            </a:pPr>
            <a:r>
              <a:rPr lang="cs-CZ" dirty="0" smtClean="0"/>
              <a:t>   S navrhovanou změnou souvisí i z</a:t>
            </a:r>
            <a:r>
              <a:rPr lang="cs-CZ" b="1" dirty="0" smtClean="0"/>
              <a:t>měna zákona č. 200/1994 Sb., o zeměměřictví a dalších…</a:t>
            </a:r>
            <a:endParaRPr lang="cs-CZ" dirty="0" smtClean="0"/>
          </a:p>
          <a:p>
            <a:endParaRPr lang="cs-CZ" dirty="0" smtClean="0"/>
          </a:p>
          <a:p>
            <a:pPr>
              <a:buNone/>
            </a:pPr>
            <a:r>
              <a:rPr lang="cs-CZ" dirty="0" smtClean="0"/>
              <a:t>  Poznámka- navrhovaná novela souvisí i s problematikou staveb</a:t>
            </a:r>
          </a:p>
          <a:p>
            <a:endParaRPr lang="cs-CZ"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0"/>
            <a:ext cx="5500725" cy="500042"/>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13"/>
          </p:nvPr>
        </p:nvSpPr>
        <p:spPr>
          <a:xfrm>
            <a:off x="357158" y="857232"/>
            <a:ext cx="8429684" cy="6000768"/>
          </a:xfrm>
        </p:spPr>
        <p:txBody>
          <a:bodyPr>
            <a:normAutofit fontScale="85000" lnSpcReduction="20000"/>
          </a:bodyPr>
          <a:lstStyle/>
          <a:p>
            <a:pPr>
              <a:buNone/>
            </a:pPr>
            <a:r>
              <a:rPr lang="cs-CZ" sz="2400" b="1" dirty="0" smtClean="0"/>
              <a:t>„§ 4b</a:t>
            </a:r>
            <a:br>
              <a:rPr lang="cs-CZ" sz="2400" b="1" dirty="0" smtClean="0"/>
            </a:br>
            <a:r>
              <a:rPr lang="cs-CZ" sz="2400" b="1" dirty="0" smtClean="0"/>
              <a:t>Digitální technická mapa kraje</a:t>
            </a:r>
            <a:endParaRPr lang="cs-CZ" sz="2400" dirty="0" smtClean="0"/>
          </a:p>
          <a:p>
            <a:pPr>
              <a:buNone/>
            </a:pPr>
            <a:r>
              <a:rPr lang="cs-CZ" sz="2400" b="1" dirty="0" smtClean="0"/>
              <a:t>§ 4c</a:t>
            </a:r>
            <a:br>
              <a:rPr lang="cs-CZ" sz="2400" b="1" dirty="0" smtClean="0"/>
            </a:br>
            <a:r>
              <a:rPr lang="cs-CZ" sz="2400" b="1" dirty="0" smtClean="0"/>
              <a:t>Digitální technická mapa obce</a:t>
            </a:r>
            <a:endParaRPr lang="cs-CZ" sz="2400" dirty="0" smtClean="0"/>
          </a:p>
          <a:p>
            <a:pPr>
              <a:buNone/>
            </a:pPr>
            <a:r>
              <a:rPr lang="cs-CZ" sz="2400" b="1" dirty="0" smtClean="0"/>
              <a:t>§ 4d</a:t>
            </a:r>
            <a:br>
              <a:rPr lang="cs-CZ" sz="2400" b="1" dirty="0" smtClean="0"/>
            </a:br>
            <a:r>
              <a:rPr lang="cs-CZ" sz="2400" b="1" dirty="0" smtClean="0"/>
              <a:t>Digitální mapa veřejné správy</a:t>
            </a:r>
            <a:endParaRPr lang="cs-CZ" sz="2400" dirty="0" smtClean="0"/>
          </a:p>
          <a:p>
            <a:pPr>
              <a:buNone/>
            </a:pPr>
            <a:r>
              <a:rPr lang="cs-CZ" sz="2400" dirty="0" smtClean="0"/>
              <a:t>(1) Digitální mapa veřejné správy je tvořena propojením katastrální mapy, </a:t>
            </a:r>
            <a:r>
              <a:rPr lang="cs-CZ" sz="2400" dirty="0" err="1" smtClean="0"/>
              <a:t>ortofotomapy</a:t>
            </a:r>
            <a:r>
              <a:rPr lang="cs-CZ" sz="2400" dirty="0" smtClean="0"/>
              <a:t> a digitálních technických map krajů.</a:t>
            </a:r>
          </a:p>
          <a:p>
            <a:pPr>
              <a:buNone/>
            </a:pPr>
            <a:r>
              <a:rPr lang="cs-CZ" sz="2800" b="1" dirty="0" smtClean="0"/>
              <a:t>Novela stav.zákona přináší současně zejména změnu :od 12.3.2020</a:t>
            </a:r>
          </a:p>
          <a:p>
            <a:pPr>
              <a:buNone/>
            </a:pPr>
            <a:r>
              <a:rPr lang="cs-CZ" sz="2400" dirty="0" smtClean="0"/>
              <a:t>12. V § 152 se doplňuje odstavec 5, který zní:</a:t>
            </a:r>
          </a:p>
          <a:p>
            <a:pPr>
              <a:buNone/>
            </a:pPr>
            <a:r>
              <a:rPr lang="cs-CZ" sz="2400" dirty="0" smtClean="0"/>
              <a:t>„(</a:t>
            </a:r>
            <a:r>
              <a:rPr lang="cs-CZ" sz="2400" b="1" dirty="0" smtClean="0"/>
              <a:t>5)</a:t>
            </a:r>
            <a:r>
              <a:rPr lang="cs-CZ" sz="2400" b="1" dirty="0" smtClean="0">
                <a:solidFill>
                  <a:srgbClr val="FF0000"/>
                </a:solidFill>
              </a:rPr>
              <a:t> Dokončení stavby, která byla prováděna na základě povolení vydaného podle tohoto zákona, ale nepodléhá kolaudaci, je stavebník povinen neprodleně ohlásit stavebnímu úřadu. Pokud je stavba předmětem evidence v katastru nemovitostí</a:t>
            </a:r>
            <a:r>
              <a:rPr lang="cs-CZ" sz="2400" b="1" baseline="30000" dirty="0" smtClean="0">
                <a:solidFill>
                  <a:srgbClr val="FF0000"/>
                </a:solidFill>
              </a:rPr>
              <a:t>22)</a:t>
            </a:r>
            <a:r>
              <a:rPr lang="cs-CZ" sz="2400" b="1" dirty="0" smtClean="0">
                <a:solidFill>
                  <a:srgbClr val="FF0000"/>
                </a:solidFill>
              </a:rPr>
              <a:t> nebo její výstavbou dochází k rozdělení pozemku, doloží stavebník k ohlášení geometrický plán. </a:t>
            </a:r>
            <a:r>
              <a:rPr lang="cs-CZ" sz="2400" b="1" dirty="0" smtClean="0"/>
              <a:t>Pokud se stavba nachází na území obce, která vede technickou mapu obce a pro účely jejího vedení vydala obecně závaznou vyhlášku</a:t>
            </a:r>
            <a:r>
              <a:rPr lang="cs-CZ" sz="2400" b="1" baseline="30000" dirty="0" smtClean="0"/>
              <a:t>66)</a:t>
            </a:r>
            <a:r>
              <a:rPr lang="cs-CZ" sz="2400" b="1" dirty="0" smtClean="0"/>
              <a:t>, stavebník rovněž doloží doklad o tom, že příslušnému obecnímu úřadu byly ohlášeny a doloženy změny týkající se obsahu technické mapy obce.“.</a:t>
            </a:r>
            <a:endParaRPr lang="cs-CZ" sz="2400" dirty="0" smtClean="0"/>
          </a:p>
          <a:p>
            <a:pPr>
              <a:buNone/>
            </a:pPr>
            <a:endParaRPr lang="cs-CZ" sz="2400" dirty="0" smtClean="0"/>
          </a:p>
          <a:p>
            <a:pPr>
              <a:buNone/>
            </a:pPr>
            <a:endParaRPr lang="cs-CZ" sz="2400"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0"/>
            <a:ext cx="5500725" cy="500042"/>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13"/>
          </p:nvPr>
        </p:nvSpPr>
        <p:spPr>
          <a:xfrm>
            <a:off x="357158" y="857232"/>
            <a:ext cx="8429684" cy="6000768"/>
          </a:xfrm>
        </p:spPr>
        <p:txBody>
          <a:bodyPr>
            <a:normAutofit/>
          </a:bodyPr>
          <a:lstStyle/>
          <a:p>
            <a:pPr>
              <a:buNone/>
            </a:pPr>
            <a:r>
              <a:rPr lang="cs-CZ" sz="2400" dirty="0" smtClean="0"/>
              <a:t>DTM je určena primárně k zobrazení inženýrských sítí / což se může týkat také lesních celků/</a:t>
            </a:r>
          </a:p>
          <a:p>
            <a:pPr>
              <a:buNone/>
            </a:pPr>
            <a:r>
              <a:rPr lang="cs-CZ" sz="2400" dirty="0" smtClean="0"/>
              <a:t>Zatím vše probíhá v přípravných činnostech- postup není jednotný v celé ČR</a:t>
            </a:r>
          </a:p>
          <a:p>
            <a:pPr>
              <a:buNone/>
            </a:pPr>
            <a:r>
              <a:rPr lang="cs-CZ" sz="2400" dirty="0" smtClean="0"/>
              <a:t>Nejdále v přípravě je Ředitelství silnic a dálnic a Železnice</a:t>
            </a:r>
          </a:p>
          <a:p>
            <a:pPr>
              <a:buNone/>
            </a:pPr>
            <a:endParaRPr lang="cs-CZ" sz="2400" dirty="0" smtClean="0"/>
          </a:p>
          <a:p>
            <a:pPr>
              <a:buNone/>
            </a:pPr>
            <a:r>
              <a:rPr lang="cs-CZ" sz="2400" dirty="0" smtClean="0"/>
              <a:t>Pozor- novela zákona se dotýká i vzniku České Komory zeměměřičů, kdy určité činnost bude vykonávat Komora, která právě bude zajišťovat odborné činnosti zejména spojené s výstavbou – místo UOZI budou po úspěšné vykonané zkoušce - </a:t>
            </a:r>
            <a:r>
              <a:rPr lang="cs-CZ" sz="2400" dirty="0" smtClean="0">
                <a:solidFill>
                  <a:srgbClr val="FF0000"/>
                </a:solidFill>
              </a:rPr>
              <a:t>Autorizovaný zeměměřický inženýr </a:t>
            </a:r>
          </a:p>
          <a:p>
            <a:pPr>
              <a:buNone/>
            </a:pPr>
            <a:endParaRPr lang="cs-CZ" sz="2400"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buNone/>
            </a:pPr>
            <a:r>
              <a:rPr lang="cs-CZ" sz="2800" dirty="0" smtClean="0"/>
              <a:t>.</a:t>
            </a:r>
            <a:endParaRPr lang="cs-CZ" sz="2800" dirty="0"/>
          </a:p>
        </p:txBody>
      </p:sp>
      <p:sp>
        <p:nvSpPr>
          <p:cNvPr id="3" name="Zástupný symbol pro obsah 2"/>
          <p:cNvSpPr>
            <a:spLocks noGrp="1"/>
          </p:cNvSpPr>
          <p:nvPr>
            <p:ph idx="4294967295"/>
          </p:nvPr>
        </p:nvSpPr>
        <p:spPr>
          <a:xfrm>
            <a:off x="457200" y="714356"/>
            <a:ext cx="8229600" cy="5143536"/>
          </a:xfrm>
          <a:prstGeom prst="rect">
            <a:avLst/>
          </a:prstGeom>
        </p:spPr>
        <p:txBody>
          <a:bodyPr>
            <a:normAutofit fontScale="92500"/>
          </a:bodyPr>
          <a:lstStyle/>
          <a:p>
            <a:pPr>
              <a:buNone/>
            </a:pPr>
            <a:r>
              <a:rPr lang="cs-CZ" sz="2400" dirty="0" smtClean="0"/>
              <a:t>Připomenutí – zaměřování staveb pro zobrazování do katastrální mapy</a:t>
            </a:r>
          </a:p>
          <a:p>
            <a:pPr>
              <a:buNone/>
            </a:pPr>
            <a:r>
              <a:rPr lang="cs-CZ" sz="2400" b="1" dirty="0" smtClean="0"/>
              <a:t>ČSN 01 3410</a:t>
            </a:r>
          </a:p>
          <a:p>
            <a:pPr>
              <a:buNone/>
            </a:pPr>
            <a:r>
              <a:rPr lang="cs-CZ" sz="2400" dirty="0" smtClean="0"/>
              <a:t/>
            </a:r>
            <a:br>
              <a:rPr lang="cs-CZ" sz="2400" dirty="0" smtClean="0"/>
            </a:br>
            <a:r>
              <a:rPr lang="cs-CZ" sz="2400" dirty="0" smtClean="0"/>
              <a:t>ČSN 01 3410 Norma platí pro výsledek tvorby a </a:t>
            </a:r>
            <a:r>
              <a:rPr lang="cs-CZ" sz="2400" b="1" dirty="0" smtClean="0">
                <a:solidFill>
                  <a:srgbClr val="FF0000"/>
                </a:solidFill>
              </a:rPr>
              <a:t>údržby</a:t>
            </a:r>
            <a:r>
              <a:rPr lang="cs-CZ" sz="2400" dirty="0" smtClean="0"/>
              <a:t> </a:t>
            </a:r>
            <a:r>
              <a:rPr lang="cs-CZ" sz="2400" b="1" dirty="0" smtClean="0">
                <a:solidFill>
                  <a:srgbClr val="FF0000"/>
                </a:solidFill>
              </a:rPr>
              <a:t>map</a:t>
            </a:r>
            <a:r>
              <a:rPr lang="cs-CZ" sz="2400" dirty="0" smtClean="0"/>
              <a:t> velkých měřítek, tj. měřítek 1:5 000 a větších (dále jen mapy), pořizovaných mapováním nebo přepracováním jiné mapy. Pro kreslení map </a:t>
            </a:r>
            <a:r>
              <a:rPr lang="cs-CZ" sz="2400" b="1" dirty="0" smtClean="0">
                <a:solidFill>
                  <a:srgbClr val="FF0000"/>
                </a:solidFill>
              </a:rPr>
              <a:t>platí ČSN 01 3411</a:t>
            </a:r>
            <a:r>
              <a:rPr lang="cs-CZ" sz="2400" dirty="0" smtClean="0"/>
              <a:t>. Norma neplatí pro Státní mapu 1:5 000 a nevztahuje se na mapy vyhotovené ve smyslu stanoveném právním předpisem.</a:t>
            </a:r>
          </a:p>
          <a:p>
            <a:pPr>
              <a:buNone/>
            </a:pPr>
            <a:endParaRPr lang="cs-CZ" sz="2400" dirty="0" smtClean="0"/>
          </a:p>
          <a:p>
            <a:pPr>
              <a:buNone/>
            </a:pPr>
            <a:r>
              <a:rPr lang="cs-CZ" sz="2400" dirty="0" smtClean="0"/>
              <a:t>Poznámka- norma hlavně závazná pro zeměměřiče- vyplývá z vyhlášky č.31/1995 Sb.</a:t>
            </a:r>
            <a:endParaRPr lang="cs-CZ" sz="2400"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96908"/>
          </a:xfrm>
        </p:spPr>
        <p:txBody>
          <a:bodyPr>
            <a:normAutofit/>
          </a:bodyPr>
          <a:lstStyle/>
          <a:p>
            <a:pPr>
              <a:buNone/>
            </a:pPr>
            <a:r>
              <a:rPr lang="cs-CZ" sz="2800" dirty="0" smtClean="0"/>
              <a:t>K normě- ČSN 01 3411</a:t>
            </a:r>
            <a:endParaRPr lang="cs-CZ" sz="2800" dirty="0"/>
          </a:p>
        </p:txBody>
      </p:sp>
      <p:pic>
        <p:nvPicPr>
          <p:cNvPr id="150529" name="Picture 1"/>
          <p:cNvPicPr>
            <a:picLocks noGrp="1" noChangeAspect="1" noChangeArrowheads="1"/>
          </p:cNvPicPr>
          <p:nvPr>
            <p:ph idx="4294967295"/>
          </p:nvPr>
        </p:nvPicPr>
        <p:blipFill>
          <a:blip r:embed="rId2"/>
          <a:srcRect/>
          <a:stretch>
            <a:fillRect/>
          </a:stretch>
        </p:blipFill>
        <p:spPr bwMode="auto">
          <a:xfrm>
            <a:off x="546957" y="1142984"/>
            <a:ext cx="8050085" cy="5715016"/>
          </a:xfrm>
          <a:prstGeom prst="rect">
            <a:avLst/>
          </a:prstGeom>
          <a:noFill/>
          <a:ln w="9525">
            <a:noFill/>
            <a:miter lim="800000"/>
            <a:headEnd/>
            <a:tailEnd/>
          </a:ln>
          <a:effec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142852"/>
            <a:ext cx="8229600" cy="939784"/>
          </a:xfrm>
        </p:spPr>
        <p:txBody>
          <a:bodyPr>
            <a:normAutofit/>
          </a:bodyPr>
          <a:lstStyle/>
          <a:p>
            <a:pPr>
              <a:buNone/>
            </a:pPr>
            <a:r>
              <a:rPr lang="cs-CZ" sz="2800" dirty="0" smtClean="0"/>
              <a:t>Pokračování k normě</a:t>
            </a:r>
            <a:endParaRPr lang="cs-CZ" sz="2800" dirty="0"/>
          </a:p>
        </p:txBody>
      </p:sp>
      <p:pic>
        <p:nvPicPr>
          <p:cNvPr id="152578" name="Picture 2"/>
          <p:cNvPicPr>
            <a:picLocks noGrp="1" noChangeAspect="1" noChangeArrowheads="1"/>
          </p:cNvPicPr>
          <p:nvPr>
            <p:ph idx="4294967295"/>
          </p:nvPr>
        </p:nvPicPr>
        <p:blipFill>
          <a:blip r:embed="rId2"/>
          <a:srcRect/>
          <a:stretch>
            <a:fillRect/>
          </a:stretch>
        </p:blipFill>
        <p:spPr bwMode="auto">
          <a:xfrm>
            <a:off x="714348" y="1071546"/>
            <a:ext cx="8050085" cy="5715016"/>
          </a:xfrm>
          <a:prstGeom prst="rect">
            <a:avLst/>
          </a:prstGeom>
          <a:noFill/>
          <a:ln w="9525">
            <a:noFill/>
            <a:miter lim="800000"/>
            <a:headEnd/>
            <a:tailEnd/>
          </a:ln>
          <a:effec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9" y="142852"/>
            <a:ext cx="5857916" cy="500066"/>
          </a:xfrm>
        </p:spPr>
        <p:txBody>
          <a:bodyPr/>
          <a:lstStyle/>
          <a:p>
            <a:pPr>
              <a:buNone/>
            </a:pPr>
            <a:r>
              <a:rPr lang="cs-CZ" sz="2800" dirty="0" smtClean="0"/>
              <a:t>Poznámka k ČS normám</a:t>
            </a:r>
            <a:endParaRPr lang="cs-CZ" sz="2800" dirty="0"/>
          </a:p>
        </p:txBody>
      </p:sp>
      <p:sp>
        <p:nvSpPr>
          <p:cNvPr id="3" name="Zástupný symbol pro obsah 2"/>
          <p:cNvSpPr>
            <a:spLocks noGrp="1"/>
          </p:cNvSpPr>
          <p:nvPr>
            <p:ph sz="quarter" idx="13"/>
          </p:nvPr>
        </p:nvSpPr>
        <p:spPr>
          <a:xfrm>
            <a:off x="642910" y="731520"/>
            <a:ext cx="8001056" cy="5769314"/>
          </a:xfrm>
        </p:spPr>
        <p:txBody>
          <a:bodyPr/>
          <a:lstStyle/>
          <a:p>
            <a:pPr lvl="0">
              <a:buNone/>
            </a:pPr>
            <a:r>
              <a:rPr lang="cs-CZ" sz="2400" b="1" dirty="0" smtClean="0"/>
              <a:t> Zákon č. 526/2020 Sb.</a:t>
            </a:r>
            <a:r>
              <a:rPr lang="cs-CZ" sz="2400" dirty="0" smtClean="0"/>
              <a:t>, kterým se mění zákon č. 22/1997 Sb., o technických požadavcích na výrobky a o změně a doplnění některých zákonů, ve znění pozdějších předpisů, a zákon č. 90/2016 Sb., o posuzování shody stanovených výrobků při jejich dodávání na trh, ve znění pozdějších předpisů</a:t>
            </a:r>
          </a:p>
          <a:p>
            <a:pPr lvl="1">
              <a:buNone/>
            </a:pPr>
            <a:r>
              <a:rPr lang="cs-CZ" dirty="0" smtClean="0"/>
              <a:t> zavádí sponzorovaný přístup k českým technickým normám (ČSN)</a:t>
            </a:r>
          </a:p>
          <a:p>
            <a:pPr lvl="1">
              <a:buNone/>
            </a:pPr>
            <a:r>
              <a:rPr lang="cs-CZ" dirty="0" smtClean="0"/>
              <a:t> ústřední správní úřad, do jehož působnosti spadá právní předpis, pro jehož účely je použití ČSN závazné, má povinnost zajistit u České agentury pro standardizaci přístup k této české technické normě pro koncové uživatele a platit za to příslušný poplatek.</a:t>
            </a:r>
          </a:p>
          <a:p>
            <a:pPr>
              <a:buNone/>
            </a:pPr>
            <a:r>
              <a:rPr lang="cs-CZ" sz="2400" dirty="0" smtClean="0"/>
              <a:t>účinnost od 1. ledna 2021</a:t>
            </a:r>
          </a:p>
          <a:p>
            <a:pPr>
              <a:buNone/>
            </a:pPr>
            <a:endParaRPr lang="cs-CZ"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500066"/>
          </a:xfrm>
        </p:spPr>
        <p:txBody>
          <a:bodyPr/>
          <a:lstStyle/>
          <a:p>
            <a:pPr>
              <a:buNone/>
            </a:pPr>
            <a:r>
              <a:rPr lang="cs-CZ" sz="2400" dirty="0" smtClean="0"/>
              <a:t>Lesní pozemky, </a:t>
            </a:r>
            <a:r>
              <a:rPr lang="cs-CZ" sz="2400" dirty="0" err="1" smtClean="0"/>
              <a:t>pozemky</a:t>
            </a:r>
            <a:r>
              <a:rPr lang="cs-CZ" sz="2400" dirty="0" smtClean="0"/>
              <a:t> se způsobem využití a ochrany LPF</a:t>
            </a:r>
            <a:endParaRPr lang="cs-CZ" sz="2400" dirty="0"/>
          </a:p>
        </p:txBody>
      </p:sp>
      <p:sp>
        <p:nvSpPr>
          <p:cNvPr id="5" name="Zástupný symbol pro obsah 4"/>
          <p:cNvSpPr>
            <a:spLocks noGrp="1"/>
          </p:cNvSpPr>
          <p:nvPr>
            <p:ph sz="quarter" idx="13"/>
          </p:nvPr>
        </p:nvSpPr>
        <p:spPr>
          <a:xfrm>
            <a:off x="285720" y="857232"/>
            <a:ext cx="8572560" cy="5715040"/>
          </a:xfrm>
        </p:spPr>
        <p:txBody>
          <a:bodyPr>
            <a:normAutofit fontScale="92500"/>
          </a:bodyPr>
          <a:lstStyle/>
          <a:p>
            <a:pPr>
              <a:buNone/>
            </a:pPr>
            <a:r>
              <a:rPr lang="cs-CZ" sz="2400" dirty="0" smtClean="0">
                <a:solidFill>
                  <a:schemeClr val="tx1"/>
                </a:solidFill>
              </a:rPr>
              <a:t>Co je nutné respektovat: myšlenka dle NOZ</a:t>
            </a:r>
          </a:p>
          <a:p>
            <a:pPr>
              <a:buNone/>
            </a:pPr>
            <a:endParaRPr lang="cs-CZ" sz="2400" dirty="0" smtClean="0">
              <a:solidFill>
                <a:schemeClr val="tx1"/>
              </a:solidFill>
            </a:endParaRPr>
          </a:p>
          <a:p>
            <a:pPr>
              <a:buNone/>
            </a:pPr>
            <a:r>
              <a:rPr lang="cs-CZ" sz="2400" b="1" dirty="0" smtClean="0"/>
              <a:t>Materiální publicita aneb co je psáno, to je dáno</a:t>
            </a:r>
            <a:endParaRPr lang="cs-CZ" sz="2400" dirty="0" smtClean="0"/>
          </a:p>
          <a:p>
            <a:pPr>
              <a:buNone/>
            </a:pPr>
            <a:r>
              <a:rPr lang="cs-CZ" sz="2400" dirty="0" smtClean="0"/>
              <a:t> Proč klademe takový důraz na zapsaný stav věci a proč je možné spoléhat na zápis ve zmiňovaných veřejných rejstřících? Odpovědí je v § 984 odst. 1 občanského zákoníku, který zakotvuje </a:t>
            </a:r>
            <a:r>
              <a:rPr lang="cs-CZ" sz="2400" b="1" dirty="0" smtClean="0"/>
              <a:t>princip tzv. materiální publicity</a:t>
            </a:r>
            <a:r>
              <a:rPr lang="cs-CZ" sz="2400" dirty="0" smtClean="0"/>
              <a:t>. </a:t>
            </a:r>
            <a:r>
              <a:rPr lang="cs-CZ" sz="2400" dirty="0" smtClean="0">
                <a:solidFill>
                  <a:srgbClr val="FF0000"/>
                </a:solidFill>
              </a:rPr>
              <a:t>Obecně materiální publicita znamená možnost důvěřovat údajům zapsaným ve veřejném rejstříku. Není až tak mimořádnou situací, že je do veřejného rejstříku zapsán stav, který je se skutečným stavem v rozporu, z čehož plyne nutnost řešit, který z nich lze považovat za správný.</a:t>
            </a:r>
            <a:r>
              <a:rPr lang="cs-CZ" sz="2400" dirty="0" smtClean="0"/>
              <a:t> </a:t>
            </a:r>
          </a:p>
          <a:p>
            <a:pPr>
              <a:buNone/>
            </a:pPr>
            <a:r>
              <a:rPr lang="cs-CZ" sz="2400" dirty="0" smtClean="0">
                <a:solidFill>
                  <a:schemeClr val="tx1"/>
                </a:solidFill>
              </a:rPr>
              <a:t>Platí pro práva ,ale i technické údaje- co se eviduje k nemovitostem</a:t>
            </a:r>
          </a:p>
          <a:p>
            <a:pPr>
              <a:buNone/>
            </a:pPr>
            <a:r>
              <a:rPr lang="cs-CZ" sz="2400" dirty="0" smtClean="0">
                <a:solidFill>
                  <a:schemeClr val="tx1"/>
                </a:solidFill>
              </a:rPr>
              <a:t>Katastr nemovitostí je prohlášen veřejným seznamem</a:t>
            </a:r>
            <a:endParaRPr lang="cs-CZ" sz="2400" dirty="0">
              <a:solidFill>
                <a:schemeClr val="tx1"/>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9" y="142852"/>
            <a:ext cx="5857916" cy="500066"/>
          </a:xfrm>
        </p:spPr>
        <p:txBody>
          <a:bodyPr/>
          <a:lstStyle/>
          <a:p>
            <a:pPr>
              <a:buNone/>
            </a:pPr>
            <a:r>
              <a:rPr lang="cs-CZ" sz="2800" dirty="0" smtClean="0"/>
              <a:t>Poznámka k ČS normám</a:t>
            </a:r>
            <a:endParaRPr lang="cs-CZ" sz="2800" dirty="0"/>
          </a:p>
        </p:txBody>
      </p:sp>
      <p:sp>
        <p:nvSpPr>
          <p:cNvPr id="3" name="Zástupný symbol pro obsah 2"/>
          <p:cNvSpPr>
            <a:spLocks noGrp="1"/>
          </p:cNvSpPr>
          <p:nvPr>
            <p:ph sz="quarter" idx="13"/>
          </p:nvPr>
        </p:nvSpPr>
        <p:spPr>
          <a:xfrm>
            <a:off x="642910" y="731520"/>
            <a:ext cx="8001056" cy="5769314"/>
          </a:xfrm>
        </p:spPr>
        <p:txBody>
          <a:bodyPr/>
          <a:lstStyle/>
          <a:p>
            <a:pPr>
              <a:buNone/>
            </a:pPr>
            <a:r>
              <a:rPr lang="cs-CZ" b="1" dirty="0" smtClean="0">
                <a:hlinkClick r:id="rId2"/>
              </a:rPr>
              <a:t>FAQ</a:t>
            </a:r>
            <a:r>
              <a:rPr lang="cs-CZ" b="1" dirty="0" smtClean="0"/>
              <a:t>, </a:t>
            </a:r>
            <a:r>
              <a:rPr lang="cs-CZ" b="1" dirty="0" smtClean="0">
                <a:hlinkClick r:id="rId3"/>
              </a:rPr>
              <a:t>DEMO</a:t>
            </a:r>
            <a:r>
              <a:rPr lang="cs-CZ" b="1" dirty="0" smtClean="0"/>
              <a:t>, </a:t>
            </a:r>
            <a:r>
              <a:rPr lang="cs-CZ" b="1" dirty="0" smtClean="0">
                <a:hlinkClick r:id="rId4"/>
              </a:rPr>
              <a:t>PODMÍNKY POUŽÍVÁNÍ</a:t>
            </a:r>
            <a:endParaRPr lang="cs-CZ" dirty="0" smtClean="0"/>
          </a:p>
          <a:p>
            <a:pPr>
              <a:buNone/>
            </a:pPr>
            <a:r>
              <a:rPr lang="cs-CZ" b="1" dirty="0" smtClean="0"/>
              <a:t>  Charakteristika služby</a:t>
            </a:r>
            <a:endParaRPr lang="cs-CZ" dirty="0" smtClean="0"/>
          </a:p>
          <a:p>
            <a:pPr>
              <a:buNone/>
            </a:pPr>
            <a:r>
              <a:rPr lang="cs-CZ" dirty="0" smtClean="0"/>
              <a:t>  Placený portál pro přístup k plným textům všech platných českých technických norem a technických normalizačních informací – na bázi předplatného.</a:t>
            </a:r>
          </a:p>
          <a:p>
            <a:pPr>
              <a:buNone/>
            </a:pPr>
            <a:r>
              <a:rPr lang="cs-CZ" dirty="0" smtClean="0"/>
              <a:t>  Princip jedna licence = jeden uživatel = 2 počítače (2 zařízení)</a:t>
            </a:r>
          </a:p>
          <a:p>
            <a:pPr>
              <a:buNone/>
            </a:pPr>
            <a:r>
              <a:rPr lang="cs-CZ" b="1" dirty="0" smtClean="0"/>
              <a:t>  Modul pro jednotlivce</a:t>
            </a:r>
            <a:r>
              <a:rPr lang="cs-CZ" dirty="0" smtClean="0"/>
              <a:t> je určen pro fyzické osoby, případně pro malé podniky, které nevyužijí více než jednu licenci pro jednoho uživatele.</a:t>
            </a:r>
          </a:p>
          <a:p>
            <a:pPr>
              <a:buNone/>
            </a:pPr>
            <a:r>
              <a:rPr lang="cs-CZ" b="1" dirty="0" smtClean="0"/>
              <a:t>  Modul pro firmy</a:t>
            </a:r>
            <a:r>
              <a:rPr lang="cs-CZ" dirty="0" smtClean="0"/>
              <a:t> je určen pro právnické osoby s počtem uživatelů dva a více.</a:t>
            </a:r>
          </a:p>
          <a:p>
            <a:pPr>
              <a:buNone/>
            </a:pPr>
            <a:r>
              <a:rPr lang="cs-CZ" dirty="0" smtClean="0"/>
              <a:t>  Nabízíme několik druhů licencí od 1 000Kč do 7 000Kč Kč za licenci.</a:t>
            </a:r>
            <a:endParaRPr lang="cs-CZ"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0"/>
            <a:ext cx="6715171" cy="571480"/>
          </a:xfrm>
        </p:spPr>
        <p:txBody>
          <a:bodyPr/>
          <a:lstStyle/>
          <a:p>
            <a:pPr>
              <a:buNone/>
            </a:pPr>
            <a:r>
              <a:rPr lang="cs-CZ" sz="2800" dirty="0" smtClean="0"/>
              <a:t>Ověření normy- internet</a:t>
            </a:r>
            <a:endParaRPr lang="cs-CZ" sz="2800" dirty="0"/>
          </a:p>
        </p:txBody>
      </p:sp>
      <p:pic>
        <p:nvPicPr>
          <p:cNvPr id="171010" name="Picture 2"/>
          <p:cNvPicPr>
            <a:picLocks noGrp="1" noChangeAspect="1" noChangeArrowheads="1"/>
          </p:cNvPicPr>
          <p:nvPr>
            <p:ph sz="quarter" idx="13"/>
          </p:nvPr>
        </p:nvPicPr>
        <p:blipFill>
          <a:blip r:embed="rId2"/>
          <a:srcRect/>
          <a:stretch>
            <a:fillRect/>
          </a:stretch>
        </p:blipFill>
        <p:spPr bwMode="auto">
          <a:xfrm>
            <a:off x="500034" y="731838"/>
            <a:ext cx="8215370" cy="5697558"/>
          </a:xfrm>
          <a:prstGeom prst="rect">
            <a:avLst/>
          </a:prstGeom>
          <a:noFill/>
          <a:ln w="9525">
            <a:noFill/>
            <a:miter lim="800000"/>
            <a:headEnd/>
            <a:tailEnd/>
          </a:ln>
          <a:effec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229600" cy="285728"/>
          </a:xfrm>
        </p:spPr>
        <p:txBody>
          <a:bodyPr>
            <a:normAutofit fontScale="90000"/>
          </a:bodyPr>
          <a:lstStyle/>
          <a:p>
            <a:pPr>
              <a:buNone/>
            </a:pPr>
            <a:r>
              <a:rPr lang="cs-CZ" sz="2800" dirty="0" smtClean="0"/>
              <a:t>Doplnění – k přehledu platných předpisů</a:t>
            </a:r>
            <a:endParaRPr lang="cs-CZ" sz="2800" dirty="0"/>
          </a:p>
        </p:txBody>
      </p:sp>
      <p:sp>
        <p:nvSpPr>
          <p:cNvPr id="3" name="Zástupný symbol pro obsah 2"/>
          <p:cNvSpPr>
            <a:spLocks noGrp="1"/>
          </p:cNvSpPr>
          <p:nvPr>
            <p:ph idx="4294967295"/>
          </p:nvPr>
        </p:nvSpPr>
        <p:spPr>
          <a:xfrm>
            <a:off x="457200" y="500042"/>
            <a:ext cx="8229600" cy="6357958"/>
          </a:xfrm>
          <a:prstGeom prst="rect">
            <a:avLst/>
          </a:prstGeom>
        </p:spPr>
        <p:txBody>
          <a:bodyPr>
            <a:normAutofit fontScale="25000" lnSpcReduction="20000"/>
          </a:bodyPr>
          <a:lstStyle/>
          <a:p>
            <a:pPr>
              <a:buNone/>
            </a:pPr>
            <a:r>
              <a:rPr lang="cs-CZ" sz="5600" b="1" dirty="0" smtClean="0"/>
              <a:t>K předpisům souvisejících s technickou stránkou katastru- pozor, ustanovení platí dnes</a:t>
            </a:r>
          </a:p>
          <a:p>
            <a:pPr>
              <a:buNone/>
            </a:pPr>
            <a:endParaRPr lang="cs-CZ" sz="4400" b="1" dirty="0" smtClean="0"/>
          </a:p>
          <a:p>
            <a:pPr>
              <a:buNone/>
            </a:pPr>
            <a:r>
              <a:rPr lang="cs-CZ" sz="4800" dirty="0" smtClean="0">
                <a:solidFill>
                  <a:srgbClr val="FF0000"/>
                </a:solidFill>
              </a:rPr>
              <a:t>Zákon 200/1994- Sb.- </a:t>
            </a:r>
          </a:p>
          <a:p>
            <a:pPr>
              <a:buNone/>
            </a:pPr>
            <a:r>
              <a:rPr lang="cs-CZ" sz="4800" dirty="0" smtClean="0"/>
              <a:t> § 16   </a:t>
            </a:r>
            <a:r>
              <a:rPr lang="cs-CZ" sz="4800" b="1" dirty="0" smtClean="0"/>
              <a:t>Práva a povinnosti fyzické osoby s úředním oprávněním</a:t>
            </a:r>
          </a:p>
          <a:p>
            <a:pPr>
              <a:buNone/>
            </a:pPr>
            <a:r>
              <a:rPr lang="cs-CZ" sz="4800" i="1" dirty="0" smtClean="0">
                <a:solidFill>
                  <a:srgbClr val="FF0000"/>
                </a:solidFill>
              </a:rPr>
              <a:t>    (1)</a:t>
            </a:r>
            <a:r>
              <a:rPr lang="cs-CZ" sz="4800" dirty="0" smtClean="0">
                <a:solidFill>
                  <a:srgbClr val="FF0000"/>
                </a:solidFill>
              </a:rPr>
              <a:t> Fyzická osoba s úředním oprávněním je povinna</a:t>
            </a:r>
          </a:p>
          <a:p>
            <a:pPr>
              <a:buNone/>
            </a:pPr>
            <a:r>
              <a:rPr lang="cs-CZ" sz="4800" i="1" dirty="0" smtClean="0">
                <a:solidFill>
                  <a:srgbClr val="FF0000"/>
                </a:solidFill>
              </a:rPr>
              <a:t>    a)</a:t>
            </a:r>
            <a:r>
              <a:rPr lang="cs-CZ" sz="4800" dirty="0" smtClean="0">
                <a:solidFill>
                  <a:srgbClr val="FF0000"/>
                </a:solidFill>
              </a:rPr>
              <a:t> jednat odborně, nestranně a vycházet vždy ze spolehlivě zjištěného stavu věci při ověřování výsledků zeměměřických činností uvedených v § 13 odst. 1 písm. a), b) a d),</a:t>
            </a:r>
          </a:p>
          <a:p>
            <a:pPr>
              <a:buNone/>
            </a:pPr>
            <a:r>
              <a:rPr lang="cs-CZ" sz="4800" i="1" dirty="0" smtClean="0">
                <a:solidFill>
                  <a:srgbClr val="FF0000"/>
                </a:solidFill>
              </a:rPr>
              <a:t>    b)</a:t>
            </a:r>
            <a:r>
              <a:rPr lang="cs-CZ" sz="4800" dirty="0" smtClean="0">
                <a:solidFill>
                  <a:srgbClr val="FF0000"/>
                </a:solidFill>
              </a:rPr>
              <a:t> jednat odborně a dodržovat podmínky stanovené právními předpisy a písemně dohodnuté podmínky s objednatelem, pokud nejsou v rozporu s právními předpisy, při ověřování výsledků zeměměřických činností uvedených v § 13 odst. 1 písm. c), - </a:t>
            </a:r>
            <a:r>
              <a:rPr lang="cs-CZ" sz="4800" b="1" dirty="0" smtClean="0">
                <a:solidFill>
                  <a:srgbClr val="FF0000"/>
                </a:solidFill>
              </a:rPr>
              <a:t> a další</a:t>
            </a:r>
          </a:p>
          <a:p>
            <a:pPr>
              <a:buNone/>
            </a:pPr>
            <a:endParaRPr lang="cs-CZ" sz="4800" dirty="0" smtClean="0"/>
          </a:p>
          <a:p>
            <a:pPr>
              <a:buNone/>
            </a:pPr>
            <a:r>
              <a:rPr lang="cs-CZ" sz="4800" i="1" dirty="0" smtClean="0"/>
              <a:t>    (2)</a:t>
            </a:r>
            <a:r>
              <a:rPr lang="cs-CZ" sz="4800" dirty="0" smtClean="0"/>
              <a:t> Fyzická osoba s úředním oprávněním odpovídá za odbornou úroveň jí ověřených výsledků zeměměřických činností, za dosažení předepsané přesnosti a za správnost a úplnost náležitostí podle právních předpisů.</a:t>
            </a:r>
          </a:p>
          <a:p>
            <a:pPr>
              <a:buNone/>
            </a:pPr>
            <a:r>
              <a:rPr lang="cs-CZ" sz="4800" i="1" dirty="0" smtClean="0"/>
              <a:t>   (3)</a:t>
            </a:r>
            <a:r>
              <a:rPr lang="cs-CZ" sz="4800" dirty="0" smtClean="0"/>
              <a:t> Fyzická osoba s úředním oprávněním je oprávněna používat označení "úředně oprávněný zeměměřický inženýr".</a:t>
            </a:r>
          </a:p>
          <a:p>
            <a:pPr>
              <a:buNone/>
            </a:pPr>
            <a:r>
              <a:rPr lang="cs-CZ" sz="4800" i="1" dirty="0" smtClean="0"/>
              <a:t>    (4)</a:t>
            </a:r>
            <a:r>
              <a:rPr lang="cs-CZ" sz="4800" dirty="0" smtClean="0"/>
              <a:t> Ověření odborné správnosti výsledku zeměměřické činnosti se vyznačí textem: "Náležitostmi a přesností odpovídá právním předpisům.". K textu se připojí vlastnoruční podpis fyzické osoby, datum ověření výsledků zeměměřických činností, číslo z evidence ověřovaných výsledků a otisk razítka se státním znakem, jehož obsahem je</a:t>
            </a:r>
          </a:p>
          <a:p>
            <a:pPr>
              <a:buNone/>
            </a:pPr>
            <a:r>
              <a:rPr lang="cs-CZ" sz="4800" i="1" dirty="0" smtClean="0"/>
              <a:t>     a)</a:t>
            </a:r>
            <a:r>
              <a:rPr lang="cs-CZ" sz="4800" dirty="0" smtClean="0"/>
              <a:t> jméno a příjmení fyzické osoby a označení podle odstavce 3,</a:t>
            </a:r>
          </a:p>
          <a:p>
            <a:pPr>
              <a:buNone/>
            </a:pPr>
            <a:r>
              <a:rPr lang="cs-CZ" sz="4800" i="1" dirty="0" smtClean="0"/>
              <a:t>     b)</a:t>
            </a:r>
            <a:r>
              <a:rPr lang="cs-CZ" sz="4800" dirty="0" smtClean="0"/>
              <a:t> číslo položky, pod kterou je fyzická osoba vedena v seznamu u příslušného orgánu státní správy uvedeného v § 14 odst. 1,</a:t>
            </a:r>
          </a:p>
          <a:p>
            <a:pPr>
              <a:buNone/>
            </a:pPr>
            <a:r>
              <a:rPr lang="cs-CZ" sz="4800" i="1" dirty="0" smtClean="0"/>
              <a:t>     c)</a:t>
            </a:r>
            <a:r>
              <a:rPr lang="cs-CZ" sz="4800" dirty="0" smtClean="0"/>
              <a:t> rozsah úředního oprávnění podle § 13 odst. 1.</a:t>
            </a:r>
          </a:p>
          <a:p>
            <a:pPr>
              <a:buNone/>
            </a:pPr>
            <a:r>
              <a:rPr lang="cs-CZ" sz="4800" i="1" dirty="0" smtClean="0"/>
              <a:t>    5)</a:t>
            </a:r>
            <a:r>
              <a:rPr lang="cs-CZ" sz="4800" dirty="0" smtClean="0"/>
              <a:t> Ověření odborné správnosti výsledku zeměměřické činnosti v elektronické podobě se provádí přiměřeně podle odstavce 4. Výsledek zeměměřické činnosti v elektronické podobě fyzická osoba podepíše uznávaným elektronickým podpisem, připojí kvalifikovaný certifikát, na kterém je uznávaný elektronický podpis založen a který obsahuje údaje podle odstavce 4 písm. a) až c), a opatří kvalifikovaným elektronickým časovým razítkem. Kvalifikovaný certifikát, na kterém je založeno kvalifikované elektronické časové razítko, musí mít platnost nejméně 5 let od data ověření výsledku zeměměřické činnosti.</a:t>
            </a:r>
          </a:p>
          <a:p>
            <a:pPr>
              <a:buNone/>
            </a:pPr>
            <a:r>
              <a:rPr lang="cs-CZ" sz="4800" i="1" dirty="0" smtClean="0"/>
              <a:t>    (6)</a:t>
            </a:r>
            <a:r>
              <a:rPr lang="cs-CZ" sz="4800" dirty="0" smtClean="0"/>
              <a:t> Ověření kopie geometrického plánu se vyznačí textem: "Ověřuje se, že tato kopie souhlasí s geometrickým plánem.". K textu se připojí vlastnoruční podpis fyzické osoby, datum ověření kopie, číslo z evidence ověřených kopií a otisk razítka se státním znakem, jehož obsah je uveden v odstavci 4.</a:t>
            </a:r>
          </a:p>
          <a:p>
            <a:pPr>
              <a:buNone/>
            </a:pPr>
            <a:r>
              <a:rPr lang="cs-CZ" sz="5600" b="1" i="1" dirty="0" smtClean="0">
                <a:solidFill>
                  <a:srgbClr val="FF0000"/>
                </a:solidFill>
              </a:rPr>
              <a:t>   (7)</a:t>
            </a:r>
            <a:r>
              <a:rPr lang="cs-CZ" sz="5600" b="1" dirty="0" smtClean="0">
                <a:solidFill>
                  <a:srgbClr val="FF0000"/>
                </a:solidFill>
              </a:rPr>
              <a:t> V případě, že geometrický plán byl vyhotoven v elektronické podobě, může fyzická osoba s úředním oprávněním vyhotovit jeho stejnopis v listinné podobě</a:t>
            </a:r>
            <a:r>
              <a:rPr lang="cs-CZ" sz="5600" b="1" dirty="0" smtClean="0"/>
              <a:t>.</a:t>
            </a:r>
          </a:p>
          <a:p>
            <a:pPr>
              <a:buNone/>
            </a:pPr>
            <a:endParaRPr lang="cs-CZ" sz="2400"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14414" y="0"/>
            <a:ext cx="6422049" cy="500042"/>
          </a:xfrm>
        </p:spPr>
        <p:txBody>
          <a:bodyPr/>
          <a:lstStyle/>
          <a:p>
            <a:pPr>
              <a:buNone/>
            </a:pPr>
            <a:r>
              <a:rPr lang="cs-CZ" sz="2800" dirty="0" smtClean="0"/>
              <a:t>Pokračování- vstup na pozemky?</a:t>
            </a:r>
            <a:endParaRPr lang="cs-CZ" sz="2800" dirty="0"/>
          </a:p>
        </p:txBody>
      </p:sp>
      <p:sp>
        <p:nvSpPr>
          <p:cNvPr id="3" name="Zástupný symbol pro obsah 2"/>
          <p:cNvSpPr>
            <a:spLocks noGrp="1"/>
          </p:cNvSpPr>
          <p:nvPr>
            <p:ph sz="quarter" idx="13"/>
          </p:nvPr>
        </p:nvSpPr>
        <p:spPr>
          <a:xfrm>
            <a:off x="500034" y="642918"/>
            <a:ext cx="8143932" cy="6215082"/>
          </a:xfrm>
        </p:spPr>
        <p:txBody>
          <a:bodyPr>
            <a:normAutofit fontScale="77500" lnSpcReduction="20000"/>
          </a:bodyPr>
          <a:lstStyle/>
          <a:p>
            <a:pPr>
              <a:buNone/>
            </a:pPr>
            <a:endParaRPr lang="cs-CZ" b="1" dirty="0" smtClean="0"/>
          </a:p>
          <a:p>
            <a:pPr>
              <a:buNone/>
            </a:pPr>
            <a:r>
              <a:rPr lang="cs-CZ" sz="2600" b="1" dirty="0" smtClean="0"/>
              <a:t>§ 17a z.č. 200/1994 Sb.    Přestupky</a:t>
            </a:r>
            <a:endParaRPr lang="cs-CZ" sz="2600" dirty="0" smtClean="0"/>
          </a:p>
          <a:p>
            <a:pPr>
              <a:buNone/>
            </a:pPr>
            <a:r>
              <a:rPr lang="cs-CZ" i="1" dirty="0" smtClean="0"/>
              <a:t>  (1)</a:t>
            </a:r>
            <a:r>
              <a:rPr lang="cs-CZ" dirty="0" smtClean="0"/>
              <a:t> Fyzická, právnická nebo podnikající fyzická osoba se dopustí přestupku tím, že</a:t>
            </a:r>
          </a:p>
          <a:p>
            <a:pPr>
              <a:buNone/>
            </a:pPr>
            <a:r>
              <a:rPr lang="cs-CZ" i="1" dirty="0" smtClean="0"/>
              <a:t>  </a:t>
            </a:r>
            <a:r>
              <a:rPr lang="cs-CZ" i="1" dirty="0" smtClean="0">
                <a:solidFill>
                  <a:srgbClr val="FF0000"/>
                </a:solidFill>
              </a:rPr>
              <a:t> a)</a:t>
            </a:r>
            <a:r>
              <a:rPr lang="cs-CZ" dirty="0" smtClean="0">
                <a:solidFill>
                  <a:srgbClr val="FF0000"/>
                </a:solidFill>
              </a:rPr>
              <a:t> neoprávněně znemožňuje nebo ztěžuje výkon zeměměřických činností, které mají být využívány pro katastr nemovitostí České republiky nebo základní státní mapové dílo, kontrolu zeměměřických činností nebo dohled na ověřování jejich výsledků,</a:t>
            </a:r>
          </a:p>
          <a:p>
            <a:pPr>
              <a:buNone/>
            </a:pPr>
            <a:r>
              <a:rPr lang="cs-CZ" i="1" dirty="0" smtClean="0"/>
              <a:t>   b)</a:t>
            </a:r>
            <a:r>
              <a:rPr lang="cs-CZ" dirty="0" smtClean="0"/>
              <a:t> zničí, poškodí nebo neoprávněně přemístí značku nebo neoznámí změnu a zjištěnou závadu v geodetických údajích:</a:t>
            </a:r>
          </a:p>
          <a:p>
            <a:pPr>
              <a:buNone/>
            </a:pPr>
            <a:r>
              <a:rPr lang="cs-CZ" i="1" dirty="0" smtClean="0"/>
              <a:t>   1.</a:t>
            </a:r>
            <a:r>
              <a:rPr lang="cs-CZ" dirty="0" smtClean="0"/>
              <a:t> bodů geodetických základů,</a:t>
            </a:r>
          </a:p>
          <a:p>
            <a:pPr>
              <a:buNone/>
            </a:pPr>
            <a:r>
              <a:rPr lang="cs-CZ" i="1" dirty="0" smtClean="0"/>
              <a:t>   2.</a:t>
            </a:r>
            <a:r>
              <a:rPr lang="cs-CZ" dirty="0" smtClean="0"/>
              <a:t> zhušťovacích bodů a bodů podrobného bodového pole,</a:t>
            </a:r>
          </a:p>
          <a:p>
            <a:pPr>
              <a:buNone/>
            </a:pPr>
            <a:r>
              <a:rPr lang="cs-CZ" i="1" dirty="0" smtClean="0"/>
              <a:t>   c)</a:t>
            </a:r>
            <a:r>
              <a:rPr lang="cs-CZ" dirty="0" smtClean="0"/>
              <a:t> poruší povinnosti stanovené pro chráněné území bodu geodetických základů,</a:t>
            </a:r>
          </a:p>
          <a:p>
            <a:pPr>
              <a:buNone/>
            </a:pPr>
            <a:r>
              <a:rPr lang="cs-CZ" i="1" dirty="0" smtClean="0"/>
              <a:t>  d)</a:t>
            </a:r>
            <a:r>
              <a:rPr lang="cs-CZ" dirty="0" smtClean="0"/>
              <a:t> neoprávněně využívá nebo rozšiřuje výsledky zeměměřických činností,</a:t>
            </a:r>
          </a:p>
          <a:p>
            <a:pPr>
              <a:buNone/>
            </a:pPr>
            <a:r>
              <a:rPr lang="cs-CZ" i="1" dirty="0" smtClean="0"/>
              <a:t>  e)</a:t>
            </a:r>
            <a:r>
              <a:rPr lang="cs-CZ" dirty="0" smtClean="0"/>
              <a:t> vykoná zeměměřickou činnost, aniž je k tomu odborně způsobilá.</a:t>
            </a:r>
          </a:p>
          <a:p>
            <a:pPr>
              <a:buNone/>
            </a:pPr>
            <a:r>
              <a:rPr lang="cs-CZ" i="1" dirty="0" smtClean="0"/>
              <a:t>  (2)</a:t>
            </a:r>
            <a:r>
              <a:rPr lang="cs-CZ" dirty="0" smtClean="0"/>
              <a:t> Za přestupek podle odstavce 1 může Zeměměřický úřad</a:t>
            </a:r>
            <a:r>
              <a:rPr lang="cs-CZ" baseline="30000" dirty="0" smtClean="0">
                <a:hlinkClick r:id="rId2"/>
              </a:rPr>
              <a:t>12a</a:t>
            </a:r>
            <a:r>
              <a:rPr lang="cs-CZ" dirty="0" smtClean="0">
                <a:hlinkClick r:id="rId2"/>
              </a:rPr>
              <a:t>)</a:t>
            </a:r>
            <a:r>
              <a:rPr lang="cs-CZ" dirty="0" smtClean="0"/>
              <a:t> nebo inspektorát</a:t>
            </a:r>
            <a:r>
              <a:rPr lang="cs-CZ" baseline="30000" dirty="0" smtClean="0">
                <a:hlinkClick r:id="rId2"/>
              </a:rPr>
              <a:t>12b</a:t>
            </a:r>
            <a:r>
              <a:rPr lang="cs-CZ" dirty="0" smtClean="0">
                <a:hlinkClick r:id="rId2"/>
              </a:rPr>
              <a:t>)</a:t>
            </a:r>
            <a:r>
              <a:rPr lang="cs-CZ" dirty="0" smtClean="0"/>
              <a:t> a při výkonu zeměměřických činností pro potřeby obrany státu a v objektech se zvláštním režimem Ministerstvo obrany uložit pokutu až do výše 25 000 Kč. Je-li přestupek podle odstavce 1 spáchán právnickou nebo podnikající fyzickou osobou, lze uložit pokutu do 250000 Kč.</a:t>
            </a:r>
          </a:p>
          <a:p>
            <a:pPr>
              <a:buNone/>
            </a:pPr>
            <a:r>
              <a:rPr lang="cs-CZ" i="1" dirty="0" smtClean="0"/>
              <a:t>  (3)</a:t>
            </a:r>
            <a:r>
              <a:rPr lang="cs-CZ" dirty="0" smtClean="0"/>
              <a:t> Promlčecí doba u přestupku podle odstavce 1 činí 3 roky. Byla-li promlčecí doba přerušena, odpovědnost za přestupek zaniká nejpozději 5 let od jeho spáchání.</a:t>
            </a:r>
          </a:p>
          <a:p>
            <a:pPr>
              <a:buNone/>
            </a:pPr>
            <a:endParaRPr lang="cs-CZ"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5279041" cy="571480"/>
          </a:xfrm>
        </p:spPr>
        <p:txBody>
          <a:bodyPr>
            <a:normAutofit/>
          </a:bodyPr>
          <a:lstStyle/>
          <a:p>
            <a:pPr>
              <a:buNone/>
            </a:pPr>
            <a:r>
              <a:rPr lang="cs-CZ" sz="2800" dirty="0" smtClean="0"/>
              <a:t>Pokračování-povinnost UOZI</a:t>
            </a:r>
            <a:endParaRPr lang="cs-CZ" sz="2800" dirty="0"/>
          </a:p>
        </p:txBody>
      </p:sp>
      <p:sp>
        <p:nvSpPr>
          <p:cNvPr id="3" name="Zástupný symbol pro obsah 2"/>
          <p:cNvSpPr>
            <a:spLocks noGrp="1"/>
          </p:cNvSpPr>
          <p:nvPr>
            <p:ph idx="4294967295"/>
          </p:nvPr>
        </p:nvSpPr>
        <p:spPr>
          <a:xfrm>
            <a:off x="457200" y="571480"/>
            <a:ext cx="8229600" cy="6286520"/>
          </a:xfrm>
          <a:prstGeom prst="rect">
            <a:avLst/>
          </a:prstGeom>
        </p:spPr>
        <p:txBody>
          <a:bodyPr>
            <a:normAutofit fontScale="62500" lnSpcReduction="20000"/>
          </a:bodyPr>
          <a:lstStyle/>
          <a:p>
            <a:pPr>
              <a:buNone/>
            </a:pPr>
            <a:r>
              <a:rPr lang="cs-CZ" sz="2400" dirty="0" smtClean="0"/>
              <a:t>K zákonu č. 200/1994 Sb. je nutné připomenout </a:t>
            </a:r>
            <a:r>
              <a:rPr lang="cs-CZ" sz="2900" dirty="0" smtClean="0">
                <a:solidFill>
                  <a:srgbClr val="FF0000"/>
                </a:solidFill>
              </a:rPr>
              <a:t>prováděcí vyhlášku č. 31/1995 Sb.</a:t>
            </a:r>
          </a:p>
          <a:p>
            <a:pPr>
              <a:buNone/>
            </a:pPr>
            <a:endParaRPr lang="cs-CZ" sz="2400" dirty="0" smtClean="0"/>
          </a:p>
          <a:p>
            <a:pPr>
              <a:buNone/>
            </a:pPr>
            <a:r>
              <a:rPr lang="cs-CZ" sz="2400" dirty="0" smtClean="0"/>
              <a:t>§ 14 </a:t>
            </a:r>
            <a:r>
              <a:rPr lang="cs-CZ" sz="2400" b="1" dirty="0" smtClean="0"/>
              <a:t>Náležitosti geodetické části dokumentace skutečného provedení stavby využívané pro vedení státních mapových děl</a:t>
            </a:r>
          </a:p>
          <a:p>
            <a:pPr>
              <a:buNone/>
            </a:pPr>
            <a:endParaRPr lang="cs-CZ" sz="2400" b="1" dirty="0" smtClean="0"/>
          </a:p>
          <a:p>
            <a:pPr>
              <a:buNone/>
            </a:pPr>
            <a:r>
              <a:rPr lang="cs-CZ" sz="2400" b="1" dirty="0" smtClean="0"/>
              <a:t>-</a:t>
            </a:r>
            <a:r>
              <a:rPr lang="cs-CZ" sz="2400" dirty="0" smtClean="0"/>
              <a:t> odst.2) Přesnost geodetických měření, jejichž výsledky slouží k vyhotovení dokumentace skutečného provedení stavby a která je využívána pro</a:t>
            </a:r>
          </a:p>
          <a:p>
            <a:pPr>
              <a:buNone/>
            </a:pPr>
            <a:r>
              <a:rPr lang="cs-CZ" sz="2400" dirty="0" smtClean="0"/>
              <a:t>     a) vyhotovení geometrického plánu na novou stavbu nebo reálné rozdělení  nemovitosti</a:t>
            </a:r>
          </a:p>
          <a:p>
            <a:pPr>
              <a:buNone/>
            </a:pPr>
            <a:r>
              <a:rPr lang="cs-CZ" sz="2400" dirty="0" smtClean="0"/>
              <a:t>     b) uvedení stavby do užívání,</a:t>
            </a:r>
          </a:p>
          <a:p>
            <a:pPr>
              <a:buNone/>
            </a:pPr>
            <a:r>
              <a:rPr lang="cs-CZ" sz="2400" dirty="0" smtClean="0"/>
              <a:t>     c) zobrazení staveb, které tvoří polohopisný obsah základních státních mapových děl,</a:t>
            </a:r>
          </a:p>
          <a:p>
            <a:endParaRPr lang="cs-CZ" sz="2400" dirty="0" smtClean="0"/>
          </a:p>
          <a:p>
            <a:pPr>
              <a:buNone/>
            </a:pPr>
            <a:r>
              <a:rPr lang="cs-CZ" sz="2400" dirty="0" smtClean="0"/>
              <a:t>    </a:t>
            </a:r>
            <a:r>
              <a:rPr lang="cs-CZ" sz="2400" b="1" dirty="0" smtClean="0"/>
              <a:t>musí být zajištěna tak, aby vyhovovala kritériím podle </a:t>
            </a:r>
            <a:r>
              <a:rPr lang="cs-CZ" sz="2400" b="1" dirty="0" err="1" smtClean="0"/>
              <a:t>zvláš</a:t>
            </a:r>
            <a:r>
              <a:rPr lang="cs-CZ" sz="2400" b="1" dirty="0" smtClean="0"/>
              <a:t></a:t>
            </a:r>
            <a:r>
              <a:rPr lang="cs-CZ" sz="2400" b="1" dirty="0" err="1" smtClean="0"/>
              <a:t>tního</a:t>
            </a:r>
            <a:r>
              <a:rPr lang="cs-CZ" sz="2400" b="1" dirty="0" smtClean="0"/>
              <a:t> právního</a:t>
            </a:r>
          </a:p>
          <a:p>
            <a:pPr>
              <a:buNone/>
            </a:pPr>
            <a:r>
              <a:rPr lang="cs-CZ" sz="2400" b="1" dirty="0" smtClean="0"/>
              <a:t>    předpisu a požadavkům českých technických norem, </a:t>
            </a:r>
            <a:r>
              <a:rPr lang="cs-CZ" sz="2400" b="1" dirty="0" err="1" smtClean="0"/>
              <a:t>dal</a:t>
            </a:r>
            <a:r>
              <a:rPr lang="cs-CZ" sz="2400" b="1" dirty="0" smtClean="0"/>
              <a:t>ších</a:t>
            </a:r>
            <a:r>
              <a:rPr lang="cs-CZ" sz="2400" b="1" dirty="0" smtClean="0">
                <a:solidFill>
                  <a:srgbClr val="FF0000"/>
                </a:solidFill>
              </a:rPr>
              <a:t> technických norem </a:t>
            </a:r>
            <a:r>
              <a:rPr lang="cs-CZ" sz="2400" b="1" dirty="0" smtClean="0"/>
              <a:t>nebo</a:t>
            </a:r>
          </a:p>
          <a:p>
            <a:pPr>
              <a:buNone/>
            </a:pPr>
            <a:r>
              <a:rPr lang="cs-CZ" sz="2400" b="1" dirty="0" smtClean="0"/>
              <a:t>    technických dokumentů mezinárodních, popřípadě zahraničních organizací nebo</a:t>
            </a:r>
          </a:p>
          <a:p>
            <a:pPr>
              <a:buNone/>
            </a:pPr>
            <a:r>
              <a:rPr lang="cs-CZ" sz="2400" b="1" dirty="0" smtClean="0"/>
              <a:t>    jiných technických dokumentů obsahujících </a:t>
            </a:r>
            <a:r>
              <a:rPr lang="cs-CZ" sz="2400" b="1" dirty="0" err="1" smtClean="0"/>
              <a:t>podrobněj</a:t>
            </a:r>
            <a:r>
              <a:rPr lang="cs-CZ" sz="2400" b="1" dirty="0" smtClean="0"/>
              <a:t></a:t>
            </a:r>
            <a:r>
              <a:rPr lang="cs-CZ" sz="2400" b="1" dirty="0" err="1" smtClean="0"/>
              <a:t>ší</a:t>
            </a:r>
            <a:r>
              <a:rPr lang="cs-CZ" sz="2400" b="1" dirty="0" smtClean="0"/>
              <a:t> technické požadavky,</a:t>
            </a:r>
          </a:p>
          <a:p>
            <a:pPr>
              <a:buNone/>
            </a:pPr>
            <a:r>
              <a:rPr lang="cs-CZ" sz="2400" b="1" dirty="0" smtClean="0"/>
              <a:t>    určených a oznámených k této </a:t>
            </a:r>
            <a:r>
              <a:rPr lang="cs-CZ" sz="2400" b="1" dirty="0" err="1" smtClean="0"/>
              <a:t>vyhlá</a:t>
            </a:r>
            <a:r>
              <a:rPr lang="cs-CZ" sz="2400" b="1" dirty="0" smtClean="0"/>
              <a:t></a:t>
            </a:r>
            <a:r>
              <a:rPr lang="cs-CZ" sz="2400" b="1" dirty="0" err="1" smtClean="0"/>
              <a:t>šce</a:t>
            </a:r>
            <a:r>
              <a:rPr lang="cs-CZ" sz="2400" b="1" dirty="0" smtClean="0"/>
              <a:t> podle </a:t>
            </a:r>
            <a:r>
              <a:rPr lang="cs-CZ" sz="2400" b="1" dirty="0" err="1" smtClean="0"/>
              <a:t>zvlá</a:t>
            </a:r>
            <a:r>
              <a:rPr lang="cs-CZ" sz="2400" b="1" dirty="0" smtClean="0"/>
              <a:t></a:t>
            </a:r>
            <a:r>
              <a:rPr lang="cs-CZ" sz="2400" b="1" dirty="0" err="1" smtClean="0"/>
              <a:t>štního</a:t>
            </a:r>
            <a:r>
              <a:rPr lang="cs-CZ" sz="2400" b="1" dirty="0" smtClean="0"/>
              <a:t> právního předpisů)</a:t>
            </a:r>
          </a:p>
          <a:p>
            <a:pPr>
              <a:buNone/>
            </a:pPr>
            <a:r>
              <a:rPr lang="cs-CZ" sz="2400" b="1" dirty="0" smtClean="0"/>
              <a:t>    (dále jen určené </a:t>
            </a:r>
            <a:r>
              <a:rPr lang="cs-CZ" sz="2400" b="1" dirty="0" err="1" smtClean="0"/>
              <a:t>normy</a:t>
            </a:r>
            <a:r>
              <a:rPr lang="cs-CZ" sz="2400" b="1" dirty="0" smtClean="0"/>
              <a:t>)</a:t>
            </a:r>
            <a:r>
              <a:rPr lang="cs-CZ" sz="2400" dirty="0" smtClean="0"/>
              <a:t>.</a:t>
            </a:r>
          </a:p>
          <a:p>
            <a:pPr>
              <a:buNone/>
            </a:pPr>
            <a:endParaRPr lang="cs-CZ" sz="2400" dirty="0" smtClean="0"/>
          </a:p>
          <a:p>
            <a:pPr>
              <a:buNone/>
            </a:pPr>
            <a:r>
              <a:rPr lang="cs-CZ" sz="2600" dirty="0" smtClean="0"/>
              <a:t>Poznámka- technické normy jsou-li závazné se podle  </a:t>
            </a:r>
            <a:r>
              <a:rPr lang="cs-CZ" sz="2600" b="1" dirty="0" smtClean="0"/>
              <a:t>Zákona č. 526/2020 Sb.</a:t>
            </a:r>
            <a:r>
              <a:rPr lang="cs-CZ" sz="2600" dirty="0" smtClean="0"/>
              <a:t>, kterým se mění zákon č. 22/1997 Sb., o technických požadavcích na výrobky a o změně a doplnění některých zákonů, ve znění pozdějších předpisů, a zákon č. 90/2016 Sb., o posuzování shody stanovených výrobků při jejich dodávání na trh, ve znění pozdějších předpisů se zveřejňují u </a:t>
            </a:r>
            <a:r>
              <a:rPr lang="cs-CZ" sz="2600" dirty="0" smtClean="0">
                <a:solidFill>
                  <a:srgbClr val="FF0000"/>
                </a:solidFill>
              </a:rPr>
              <a:t>České agentury pro standardizaci přístup k této české technické normě pro koncové uživatele a platit za to příslušný poplatek.</a:t>
            </a:r>
          </a:p>
          <a:p>
            <a:pPr lvl="0">
              <a:buNone/>
            </a:pPr>
            <a:endParaRPr lang="cs-CZ" sz="2600" dirty="0" smtClean="0"/>
          </a:p>
          <a:p>
            <a:pPr>
              <a:buNone/>
            </a:pPr>
            <a:endParaRPr lang="cs-CZ" sz="2400" dirty="0" smtClean="0"/>
          </a:p>
          <a:p>
            <a:pPr>
              <a:buNone/>
            </a:pPr>
            <a:endParaRPr lang="cs-CZ" sz="2400" dirty="0" smtClean="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648072"/>
          </a:xfrm>
        </p:spPr>
        <p:txBody>
          <a:bodyPr>
            <a:normAutofit/>
          </a:bodyPr>
          <a:lstStyle/>
          <a:p>
            <a:pPr marL="0" indent="0" algn="l">
              <a:buNone/>
            </a:pPr>
            <a:r>
              <a:rPr lang="cs-CZ" sz="2400" b="1" dirty="0" smtClean="0"/>
              <a:t>Další související platné předpisy</a:t>
            </a:r>
            <a:endParaRPr lang="cs-CZ" sz="2400" b="1" dirty="0"/>
          </a:p>
        </p:txBody>
      </p:sp>
      <p:sp>
        <p:nvSpPr>
          <p:cNvPr id="3" name="Zástupný symbol pro obsah 2"/>
          <p:cNvSpPr>
            <a:spLocks noGrp="1"/>
          </p:cNvSpPr>
          <p:nvPr>
            <p:ph idx="4294967295"/>
          </p:nvPr>
        </p:nvSpPr>
        <p:spPr>
          <a:xfrm>
            <a:off x="899592" y="1071546"/>
            <a:ext cx="7787208" cy="5572164"/>
          </a:xfrm>
          <a:prstGeom prst="rect">
            <a:avLst/>
          </a:prstGeom>
        </p:spPr>
        <p:txBody>
          <a:bodyPr>
            <a:normAutofit/>
          </a:bodyPr>
          <a:lstStyle/>
          <a:p>
            <a:pPr>
              <a:buFont typeface="Arial" pitchFamily="34" charset="0"/>
              <a:buChar char="•"/>
            </a:pPr>
            <a:endParaRPr lang="cs-CZ" sz="2000" dirty="0" smtClean="0"/>
          </a:p>
          <a:p>
            <a:pPr>
              <a:buFont typeface="Arial" pitchFamily="34" charset="0"/>
              <a:buChar char="•"/>
            </a:pPr>
            <a:r>
              <a:rPr lang="cs-CZ" sz="2000" dirty="0" smtClean="0"/>
              <a:t> Zákon č. 500/2004 Sb., správní řád  </a:t>
            </a:r>
          </a:p>
          <a:p>
            <a:pPr>
              <a:buFont typeface="Arial" pitchFamily="34" charset="0"/>
              <a:buChar char="•"/>
            </a:pPr>
            <a:r>
              <a:rPr lang="cs-CZ" sz="2000" dirty="0" smtClean="0"/>
              <a:t> Zákon č. 183/2006 Sb., stavební zákon/ platnost do 1.7.2023/ </a:t>
            </a:r>
          </a:p>
          <a:p>
            <a:pPr>
              <a:buFont typeface="Arial" pitchFamily="34" charset="0"/>
              <a:buChar char="•"/>
            </a:pPr>
            <a:r>
              <a:rPr lang="cs-CZ" sz="2000" dirty="0" smtClean="0"/>
              <a:t> Zákon č. 184/2006 Sb., o vyvlastnění- novela</a:t>
            </a:r>
          </a:p>
          <a:p>
            <a:pPr>
              <a:buFont typeface="Arial" pitchFamily="34" charset="0"/>
              <a:buChar char="•"/>
            </a:pPr>
            <a:r>
              <a:rPr lang="cs-CZ" sz="2000" dirty="0" smtClean="0"/>
              <a:t> Zákon č. 503/2012 Sb., o Státním pozemkovém úřadu</a:t>
            </a:r>
          </a:p>
          <a:p>
            <a:pPr>
              <a:buFont typeface="Arial" pitchFamily="34" charset="0"/>
              <a:buChar char="•"/>
            </a:pPr>
            <a:r>
              <a:rPr lang="cs-CZ" sz="2000" dirty="0" smtClean="0"/>
              <a:t>Zákon č. 334/1992 Sb. o ochraně ZPF- novela</a:t>
            </a:r>
          </a:p>
          <a:p>
            <a:pPr>
              <a:buFont typeface="Arial" pitchFamily="34" charset="0"/>
              <a:buChar char="•"/>
            </a:pPr>
            <a:r>
              <a:rPr lang="cs-CZ" sz="2000" dirty="0" smtClean="0"/>
              <a:t>Zákon č. 289/1995 Sb. </a:t>
            </a:r>
            <a:r>
              <a:rPr lang="cs-CZ" sz="2000" i="1" dirty="0" smtClean="0"/>
              <a:t>Zákon o lesích a o změně některých zákonů (lesní zákon)</a:t>
            </a:r>
            <a:r>
              <a:rPr lang="cs-CZ" sz="2000" dirty="0" smtClean="0"/>
              <a:t> - novela</a:t>
            </a:r>
          </a:p>
          <a:p>
            <a:pPr>
              <a:buNone/>
            </a:pPr>
            <a:r>
              <a:rPr lang="cs-CZ" sz="2000" dirty="0" smtClean="0"/>
              <a:t>mnoho dalších ve znění všech novel</a:t>
            </a:r>
          </a:p>
          <a:p>
            <a:pPr>
              <a:buFont typeface="Arial" pitchFamily="34" charset="0"/>
              <a:buChar char="•"/>
            </a:pPr>
            <a:endParaRPr lang="cs-CZ" sz="2000" dirty="0" smtClean="0"/>
          </a:p>
        </p:txBody>
      </p:sp>
    </p:spTree>
    <p:extLst>
      <p:ext uri="{BB962C8B-B14F-4D97-AF65-F5344CB8AC3E}">
        <p14:creationId xmlns="" xmlns:p14="http://schemas.microsoft.com/office/powerpoint/2010/main" val="105276221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3"/>
          </p:nvPr>
        </p:nvSpPr>
        <p:spPr>
          <a:xfrm>
            <a:off x="500034" y="285728"/>
            <a:ext cx="7429552" cy="6286544"/>
          </a:xfrm>
        </p:spPr>
        <p:txBody>
          <a:bodyPr>
            <a:normAutofit fontScale="25000" lnSpcReduction="20000"/>
          </a:bodyPr>
          <a:lstStyle/>
          <a:p>
            <a:pPr>
              <a:buNone/>
            </a:pPr>
            <a:r>
              <a:rPr lang="cs-CZ" sz="6400" b="1" dirty="0" smtClean="0"/>
              <a:t>Doporučení: www.</a:t>
            </a:r>
            <a:r>
              <a:rPr lang="cs-CZ" sz="6400" b="1" dirty="0" err="1" smtClean="0"/>
              <a:t>cuzk.cz</a:t>
            </a:r>
            <a:endParaRPr lang="cs-CZ" sz="6400" b="1" dirty="0" smtClean="0"/>
          </a:p>
          <a:p>
            <a:pPr>
              <a:buNone/>
            </a:pPr>
            <a:r>
              <a:rPr lang="cs-CZ" sz="6400" b="1" dirty="0" smtClean="0"/>
              <a:t>  Při orientaci a přípravě návrhů směřujících k provedení změny v katastru nemovitostí využívat:</a:t>
            </a:r>
          </a:p>
          <a:p>
            <a:pPr>
              <a:buFontTx/>
              <a:buChar char="-"/>
            </a:pPr>
            <a:endParaRPr lang="cs-CZ" dirty="0" smtClean="0"/>
          </a:p>
          <a:p>
            <a:pPr>
              <a:buFontTx/>
              <a:buChar char="-"/>
            </a:pPr>
            <a:r>
              <a:rPr lang="cs-CZ" sz="5600" b="1" dirty="0" smtClean="0">
                <a:solidFill>
                  <a:srgbClr val="FF0000"/>
                </a:solidFill>
              </a:rPr>
              <a:t>NÁVOD PRO SPRÁVU KATASTRU NEMOVITOSTÍ ,ve znění dodatku č. 1 ze dne 27. července 2017, </a:t>
            </a:r>
            <a:r>
              <a:rPr lang="cs-CZ" sz="5600" b="1" dirty="0" err="1" smtClean="0">
                <a:solidFill>
                  <a:srgbClr val="FF0000"/>
                </a:solidFill>
              </a:rPr>
              <a:t>č.j</a:t>
            </a:r>
            <a:r>
              <a:rPr lang="cs-CZ" sz="5600" b="1" dirty="0" smtClean="0">
                <a:solidFill>
                  <a:srgbClr val="FF0000"/>
                </a:solidFill>
              </a:rPr>
              <a:t>. ČÚZK-08960/2017-22,  účinného od 15. srpna 2017</a:t>
            </a:r>
          </a:p>
          <a:p>
            <a:pPr>
              <a:buFontTx/>
              <a:buChar char="-"/>
            </a:pPr>
            <a:endParaRPr lang="cs-CZ" sz="5600" dirty="0" smtClean="0"/>
          </a:p>
          <a:p>
            <a:pPr>
              <a:buFontTx/>
              <a:buChar char="-"/>
            </a:pPr>
            <a:r>
              <a:rPr lang="cs-CZ" sz="6400" b="1" dirty="0" smtClean="0">
                <a:solidFill>
                  <a:srgbClr val="FF0000"/>
                </a:solidFill>
              </a:rPr>
              <a:t>Pokyny  ČZUK</a:t>
            </a:r>
          </a:p>
          <a:p>
            <a:pPr>
              <a:buFontTx/>
              <a:buChar char="-"/>
            </a:pPr>
            <a:r>
              <a:rPr lang="cs-CZ" sz="5600" b="1" dirty="0" smtClean="0"/>
              <a:t>Pokyny č. 36</a:t>
            </a:r>
            <a:r>
              <a:rPr lang="cs-CZ" sz="5600" dirty="0" smtClean="0"/>
              <a:t> Českého úřadu zeměměřického a katastrálního, ze dne 25. května 2007, </a:t>
            </a:r>
            <a:r>
              <a:rPr lang="cs-CZ" sz="5600" dirty="0" err="1" smtClean="0"/>
              <a:t>č.j</a:t>
            </a:r>
            <a:r>
              <a:rPr lang="cs-CZ" sz="5600" dirty="0" smtClean="0"/>
              <a:t>.  ČÚZK 888/2007-22, k realizaci zákona č. 184/2006 Sb., o odnětí nebo omezení vlastnického práva k pozemku nebo ke stavbě (zákon o vyvlastnění), v katastru nemovitost</a:t>
            </a:r>
          </a:p>
          <a:p>
            <a:pPr>
              <a:buFontTx/>
              <a:buChar char="-"/>
            </a:pPr>
            <a:r>
              <a:rPr lang="cs-CZ" sz="5600" b="1" dirty="0" smtClean="0">
                <a:solidFill>
                  <a:srgbClr val="FF0000"/>
                </a:solidFill>
              </a:rPr>
              <a:t>Pokyny č. 39 Českého úřadu zeměměřického a katastrálního ze dne 30. listopadu 2009, </a:t>
            </a:r>
            <a:r>
              <a:rPr lang="cs-CZ" sz="5600" b="1" dirty="0" err="1" smtClean="0">
                <a:solidFill>
                  <a:srgbClr val="FF0000"/>
                </a:solidFill>
              </a:rPr>
              <a:t>č.j</a:t>
            </a:r>
            <a:r>
              <a:rPr lang="cs-CZ" sz="5600" b="1" dirty="0" smtClean="0">
                <a:solidFill>
                  <a:srgbClr val="FF0000"/>
                </a:solidFill>
              </a:rPr>
              <a:t>.  ČÚZK 5234/2009-22 k realizaci zákona č. 120/2001 Sb., o soudních exekutorech a exekuční činnosti (exekuční řád), v katastru nemovitostí, ve znění</a:t>
            </a:r>
            <a:br>
              <a:rPr lang="cs-CZ" sz="5600" b="1" dirty="0" smtClean="0">
                <a:solidFill>
                  <a:srgbClr val="FF0000"/>
                </a:solidFill>
              </a:rPr>
            </a:br>
            <a:r>
              <a:rPr lang="cs-CZ" sz="5600" b="1" dirty="0" smtClean="0">
                <a:solidFill>
                  <a:srgbClr val="FF0000"/>
                </a:solidFill>
              </a:rPr>
              <a:t>dodatku č. 1 </a:t>
            </a:r>
            <a:r>
              <a:rPr lang="cs-CZ" sz="5600" b="1" dirty="0" err="1" smtClean="0">
                <a:solidFill>
                  <a:srgbClr val="FF0000"/>
                </a:solidFill>
              </a:rPr>
              <a:t>č.j</a:t>
            </a:r>
            <a:r>
              <a:rPr lang="cs-CZ" sz="5600" b="1" dirty="0" smtClean="0">
                <a:solidFill>
                  <a:srgbClr val="FF0000"/>
                </a:solidFill>
              </a:rPr>
              <a:t>.  6300/2009-22,</a:t>
            </a:r>
            <a:br>
              <a:rPr lang="cs-CZ" sz="5600" b="1" dirty="0" smtClean="0">
                <a:solidFill>
                  <a:srgbClr val="FF0000"/>
                </a:solidFill>
              </a:rPr>
            </a:br>
            <a:r>
              <a:rPr lang="cs-CZ" sz="5600" b="1" dirty="0" smtClean="0">
                <a:solidFill>
                  <a:srgbClr val="FF0000"/>
                </a:solidFill>
              </a:rPr>
              <a:t>dodatku č. 2 </a:t>
            </a:r>
            <a:r>
              <a:rPr lang="cs-CZ" sz="5600" b="1" dirty="0" err="1" smtClean="0">
                <a:solidFill>
                  <a:srgbClr val="FF0000"/>
                </a:solidFill>
              </a:rPr>
              <a:t>č.j</a:t>
            </a:r>
            <a:r>
              <a:rPr lang="cs-CZ" sz="5600" b="1" dirty="0" smtClean="0">
                <a:solidFill>
                  <a:srgbClr val="FF0000"/>
                </a:solidFill>
              </a:rPr>
              <a:t>.  11788/2010-22,</a:t>
            </a:r>
            <a:br>
              <a:rPr lang="cs-CZ" sz="5600" b="1" dirty="0" smtClean="0">
                <a:solidFill>
                  <a:srgbClr val="FF0000"/>
                </a:solidFill>
              </a:rPr>
            </a:br>
            <a:r>
              <a:rPr lang="cs-CZ" sz="5600" b="1" dirty="0" smtClean="0">
                <a:solidFill>
                  <a:srgbClr val="FF0000"/>
                </a:solidFill>
              </a:rPr>
              <a:t>dodatku č. 3 </a:t>
            </a:r>
            <a:r>
              <a:rPr lang="cs-CZ" sz="5600" b="1" dirty="0" err="1" smtClean="0">
                <a:solidFill>
                  <a:srgbClr val="FF0000"/>
                </a:solidFill>
              </a:rPr>
              <a:t>č.j</a:t>
            </a:r>
            <a:r>
              <a:rPr lang="cs-CZ" sz="5600" b="1" dirty="0" smtClean="0">
                <a:solidFill>
                  <a:srgbClr val="FF0000"/>
                </a:solidFill>
              </a:rPr>
              <a:t>.  31387/2012-22.</a:t>
            </a:r>
          </a:p>
          <a:p>
            <a:pPr>
              <a:buFontTx/>
              <a:buChar char="-"/>
            </a:pPr>
            <a:r>
              <a:rPr lang="cs-CZ" sz="5600" b="1" dirty="0" smtClean="0"/>
              <a:t>Pokyny č. 40</a:t>
            </a:r>
            <a:r>
              <a:rPr lang="cs-CZ" sz="5600" dirty="0" smtClean="0"/>
              <a:t> Českého úřadu zeměměřického a katastrálního ze dne 8. listopadu 2010, </a:t>
            </a:r>
            <a:r>
              <a:rPr lang="cs-CZ" sz="5600" dirty="0" err="1" smtClean="0"/>
              <a:t>č.j</a:t>
            </a:r>
            <a:r>
              <a:rPr lang="cs-CZ" sz="5600" dirty="0" smtClean="0"/>
              <a:t>.  ČÚZK 7314/2010-22 pro evidování pozemků tvořících koryto vodního toku v katastru nemovitostí, ve znění</a:t>
            </a:r>
            <a:br>
              <a:rPr lang="cs-CZ" sz="5600" dirty="0" smtClean="0"/>
            </a:br>
            <a:r>
              <a:rPr lang="cs-CZ" sz="5600" dirty="0" smtClean="0"/>
              <a:t>pokynů č. 41 ze dne 1.10.2012 </a:t>
            </a:r>
            <a:r>
              <a:rPr lang="cs-CZ" sz="5600" dirty="0" err="1" smtClean="0"/>
              <a:t>č.j</a:t>
            </a:r>
            <a:r>
              <a:rPr lang="cs-CZ" sz="5600" dirty="0" smtClean="0"/>
              <a:t>. ČÚZK 26730/2012-22.</a:t>
            </a:r>
          </a:p>
          <a:p>
            <a:pPr>
              <a:buNone/>
            </a:pPr>
            <a:r>
              <a:rPr lang="cs-CZ" sz="5600" b="1" dirty="0" smtClean="0"/>
              <a:t> -  Pokyny č. 42</a:t>
            </a:r>
            <a:r>
              <a:rPr lang="cs-CZ" sz="5600" dirty="0" smtClean="0"/>
              <a:t> Českého úřadu zeměměřického a katastrálního, ze dne 10. ledna 2013 </a:t>
            </a:r>
            <a:r>
              <a:rPr lang="cs-CZ" sz="5600" dirty="0" err="1" smtClean="0"/>
              <a:t>č.j</a:t>
            </a:r>
            <a:r>
              <a:rPr lang="cs-CZ" sz="5600" dirty="0" smtClean="0"/>
              <a:t>. ČÚZK 662/2013-22 pro zápis příslušnosti Státního pozemkového úřadu hospodařit s majetkem státu a pro realizaci převodů zemědělských a lesních pozemků, ve znění</a:t>
            </a:r>
            <a:br>
              <a:rPr lang="cs-CZ" sz="5600" dirty="0" smtClean="0"/>
            </a:br>
            <a:r>
              <a:rPr lang="cs-CZ" sz="5600" dirty="0" smtClean="0"/>
              <a:t>dodatku č. 1 </a:t>
            </a:r>
            <a:r>
              <a:rPr lang="cs-CZ" sz="5600" dirty="0" err="1" smtClean="0"/>
              <a:t>č.j</a:t>
            </a:r>
            <a:r>
              <a:rPr lang="cs-CZ" sz="5600" dirty="0" smtClean="0"/>
              <a:t>. ČÚZK-04694/2014-22</a:t>
            </a:r>
            <a:br>
              <a:rPr lang="cs-CZ" sz="5600" dirty="0" smtClean="0"/>
            </a:br>
            <a:r>
              <a:rPr lang="cs-CZ" sz="5600" dirty="0" smtClean="0"/>
              <a:t>dodatku č. 2 </a:t>
            </a:r>
            <a:r>
              <a:rPr lang="cs-CZ" sz="5600" dirty="0" err="1" smtClean="0"/>
              <a:t>č.j</a:t>
            </a:r>
            <a:r>
              <a:rPr lang="cs-CZ" sz="5600" dirty="0" smtClean="0"/>
              <a:t>. ČÚZK-16101/2014-22</a:t>
            </a:r>
            <a:br>
              <a:rPr lang="cs-CZ" sz="5600" dirty="0" smtClean="0"/>
            </a:br>
            <a:r>
              <a:rPr lang="cs-CZ" sz="5600" dirty="0" smtClean="0"/>
              <a:t>dodatku č. 3 </a:t>
            </a:r>
            <a:r>
              <a:rPr lang="cs-CZ" sz="5600" dirty="0" err="1" smtClean="0"/>
              <a:t>č.j</a:t>
            </a:r>
            <a:r>
              <a:rPr lang="cs-CZ" sz="5600" dirty="0" smtClean="0"/>
              <a:t>. ČÚZK-13979/2016-22.</a:t>
            </a:r>
            <a:br>
              <a:rPr lang="cs-CZ" sz="5600" dirty="0" smtClean="0"/>
            </a:br>
            <a:endParaRPr lang="cs-CZ" sz="5600" dirty="0" smtClean="0"/>
          </a:p>
          <a:p>
            <a:pPr>
              <a:buFontTx/>
              <a:buChar char="-"/>
            </a:pPr>
            <a:endParaRPr lang="cs-CZ" dirty="0" smtClean="0"/>
          </a:p>
          <a:p>
            <a:pPr>
              <a:buFontTx/>
              <a:buChar char="-"/>
            </a:pPr>
            <a:endParaRPr lang="cs-CZ" dirty="0" smtClean="0"/>
          </a:p>
          <a:p>
            <a:pPr>
              <a:buFontTx/>
              <a:buChar char="-"/>
            </a:pPr>
            <a:endParaRPr lang="cs-CZ" dirty="0" smtClean="0"/>
          </a:p>
          <a:p>
            <a:pPr>
              <a:buFontTx/>
              <a:buChar char="-"/>
            </a:pPr>
            <a:endParaRPr lang="cs-CZ" dirty="0" smtClean="0"/>
          </a:p>
          <a:p>
            <a:pPr>
              <a:buFontTx/>
              <a:buChar char="-"/>
            </a:pPr>
            <a:endParaRPr lang="cs-CZ" dirty="0" smtClean="0"/>
          </a:p>
          <a:p>
            <a:r>
              <a:rPr lang="cs-CZ" dirty="0" smtClean="0"/>
              <a:t> </a:t>
            </a:r>
          </a:p>
          <a:p>
            <a:r>
              <a:rPr lang="cs-CZ" dirty="0" smtClean="0"/>
              <a:t> </a:t>
            </a:r>
            <a:endParaRPr lang="cs-CZ" dirty="0"/>
          </a:p>
        </p:txBody>
      </p:sp>
      <p:sp>
        <p:nvSpPr>
          <p:cNvPr id="4" name="Nadpis 3"/>
          <p:cNvSpPr>
            <a:spLocks noGrp="1"/>
          </p:cNvSpPr>
          <p:nvPr>
            <p:ph type="title"/>
          </p:nvPr>
        </p:nvSpPr>
        <p:spPr>
          <a:xfrm>
            <a:off x="1793289" y="6572272"/>
            <a:ext cx="6512511" cy="285728"/>
          </a:xfrm>
        </p:spPr>
        <p:txBody>
          <a:bodyPr/>
          <a:lstStyle/>
          <a:p>
            <a:pPr>
              <a:buNone/>
            </a:pPr>
            <a:r>
              <a:rPr lang="cs-CZ" dirty="0" smtClean="0"/>
              <a:t>.</a:t>
            </a:r>
            <a:endParaRPr lang="cs-CZ"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6357958"/>
            <a:ext cx="6512511" cy="214314"/>
          </a:xfrm>
        </p:spPr>
        <p:txBody>
          <a:bodyPr/>
          <a:lstStyle/>
          <a:p>
            <a:pPr>
              <a:buNone/>
            </a:pPr>
            <a:r>
              <a:rPr lang="cs-CZ" dirty="0" smtClean="0"/>
              <a:t>. </a:t>
            </a:r>
            <a:endParaRPr lang="cs-CZ" dirty="0"/>
          </a:p>
        </p:txBody>
      </p:sp>
      <p:sp>
        <p:nvSpPr>
          <p:cNvPr id="3" name="Zástupný symbol pro obsah 2"/>
          <p:cNvSpPr>
            <a:spLocks noGrp="1"/>
          </p:cNvSpPr>
          <p:nvPr>
            <p:ph sz="quarter" idx="13"/>
          </p:nvPr>
        </p:nvSpPr>
        <p:spPr>
          <a:xfrm>
            <a:off x="0" y="0"/>
            <a:ext cx="9144000" cy="6858000"/>
          </a:xfrm>
        </p:spPr>
        <p:txBody>
          <a:bodyPr>
            <a:normAutofit fontScale="32500" lnSpcReduction="20000"/>
          </a:bodyPr>
          <a:lstStyle/>
          <a:p>
            <a:pPr>
              <a:buNone/>
            </a:pPr>
            <a:r>
              <a:rPr lang="cs-CZ" sz="4900" b="1" dirty="0" smtClean="0"/>
              <a:t>Doporučení: www.</a:t>
            </a:r>
            <a:r>
              <a:rPr lang="cs-CZ" sz="4900" b="1" dirty="0" err="1" smtClean="0"/>
              <a:t>cuzk.cz</a:t>
            </a:r>
            <a:endParaRPr lang="cs-CZ" sz="4900" b="1" dirty="0" smtClean="0"/>
          </a:p>
          <a:p>
            <a:pPr>
              <a:buNone/>
            </a:pPr>
            <a:r>
              <a:rPr lang="cs-CZ" sz="4900" b="1" dirty="0" smtClean="0"/>
              <a:t> </a:t>
            </a:r>
          </a:p>
          <a:p>
            <a:pPr>
              <a:buNone/>
            </a:pPr>
            <a:r>
              <a:rPr lang="cs-CZ" sz="4900" b="1" dirty="0" smtClean="0"/>
              <a:t> Při orientaci a přípravě návrhů směřujícím k provedení změny v katastru nemovitostí využívat: - pokračování</a:t>
            </a:r>
          </a:p>
          <a:p>
            <a:endParaRPr lang="cs-CZ" sz="4300" dirty="0" smtClean="0"/>
          </a:p>
          <a:p>
            <a:pPr>
              <a:buNone/>
            </a:pPr>
            <a:r>
              <a:rPr lang="cs-CZ" sz="4300" b="1" dirty="0" smtClean="0"/>
              <a:t>  Pokyny č. 43</a:t>
            </a:r>
            <a:r>
              <a:rPr lang="cs-CZ" sz="4300" dirty="0" smtClean="0"/>
              <a:t> Českého úřadu zeměměřického a katastrálního ze dne 2. prosince 2013 </a:t>
            </a:r>
            <a:r>
              <a:rPr lang="cs-CZ" sz="4300" dirty="0" err="1" smtClean="0"/>
              <a:t>č.j</a:t>
            </a:r>
            <a:r>
              <a:rPr lang="cs-CZ" sz="4300" dirty="0" smtClean="0"/>
              <a:t>. ČÚZK-12990/2013-22 pro zápis změn v katastru nemovitostí a stanovení některých souvisejících postupů katastrálního úřadu v důsledku probíhajících pozemkových úprav podle zákona č. 139/2002 Sb., o pozemkových úpravách a pozemkových úřadech a o změně zákona č. 229/1991 Sb., o úpravě vlastnických vztahů k půdě a jinému zemědělskému majetku, ve znění pozdějších předpisů, ve znění</a:t>
            </a:r>
            <a:br>
              <a:rPr lang="cs-CZ" sz="4300" dirty="0" smtClean="0"/>
            </a:br>
            <a:r>
              <a:rPr lang="cs-CZ" sz="4300" dirty="0" smtClean="0"/>
              <a:t>dodatku č. 1 </a:t>
            </a:r>
            <a:r>
              <a:rPr lang="cs-CZ" sz="4300" dirty="0" err="1" smtClean="0"/>
              <a:t>č.j</a:t>
            </a:r>
            <a:r>
              <a:rPr lang="cs-CZ" sz="4300" dirty="0" smtClean="0"/>
              <a:t>. ČÚZK-03295/2014-22</a:t>
            </a:r>
            <a:br>
              <a:rPr lang="cs-CZ" sz="4300" dirty="0" smtClean="0"/>
            </a:br>
            <a:r>
              <a:rPr lang="cs-CZ" sz="4300" dirty="0" smtClean="0"/>
              <a:t>dodatku č. 2 </a:t>
            </a:r>
            <a:r>
              <a:rPr lang="cs-CZ" sz="4300" dirty="0" err="1" smtClean="0"/>
              <a:t>č.j</a:t>
            </a:r>
            <a:r>
              <a:rPr lang="cs-CZ" sz="4300" dirty="0" smtClean="0"/>
              <a:t>. ČÚZK-13983/2016-22</a:t>
            </a:r>
            <a:br>
              <a:rPr lang="cs-CZ" sz="4300" dirty="0" smtClean="0"/>
            </a:br>
            <a:r>
              <a:rPr lang="cs-CZ" sz="4300" dirty="0" smtClean="0"/>
              <a:t>dodatku č. 3 </a:t>
            </a:r>
            <a:r>
              <a:rPr lang="cs-CZ" sz="4300" dirty="0" err="1" smtClean="0"/>
              <a:t>č.j</a:t>
            </a:r>
            <a:r>
              <a:rPr lang="cs-CZ" sz="4300" dirty="0" smtClean="0"/>
              <a:t>. ČÚZK-18244/2016-22, novela v roce 2022</a:t>
            </a:r>
          </a:p>
          <a:p>
            <a:endParaRPr lang="cs-CZ" sz="4300" dirty="0" smtClean="0"/>
          </a:p>
          <a:p>
            <a:pPr>
              <a:buNone/>
            </a:pPr>
            <a:r>
              <a:rPr lang="cs-CZ" sz="4300" dirty="0" smtClean="0"/>
              <a:t>  dále s revizemi souvisí :</a:t>
            </a:r>
          </a:p>
          <a:p>
            <a:pPr>
              <a:buFontTx/>
              <a:buChar char="-"/>
            </a:pPr>
            <a:endParaRPr lang="cs-CZ" sz="4300" dirty="0" smtClean="0"/>
          </a:p>
          <a:p>
            <a:pPr>
              <a:buFontTx/>
              <a:buChar char="-"/>
            </a:pPr>
            <a:r>
              <a:rPr lang="cs-CZ" sz="4300" dirty="0" smtClean="0"/>
              <a:t>Společný pokyn Českého úřadu zeměměřického a katastrálního </a:t>
            </a:r>
            <a:r>
              <a:rPr lang="cs-CZ" sz="4300" dirty="0" err="1" smtClean="0"/>
              <a:t>č.j</a:t>
            </a:r>
            <a:r>
              <a:rPr lang="cs-CZ" sz="4300" dirty="0" smtClean="0"/>
              <a:t>. ČÚZK - 3095/2017-22 a Ministerstva pro místní rozvoj, sekce stavebního práva </a:t>
            </a:r>
            <a:r>
              <a:rPr lang="cs-CZ" sz="4300" dirty="0" err="1" smtClean="0"/>
              <a:t>č.j</a:t>
            </a:r>
            <a:r>
              <a:rPr lang="cs-CZ" sz="4300" dirty="0" smtClean="0"/>
              <a:t>. 9865/2017-82 ze dne 2. března 2017, pro spolupráci katastrálních úřadů, stavebních úřadů a úřadů územního plánování při revizi katastru nemovitostí, ve znění dodatku č. 1 </a:t>
            </a:r>
            <a:r>
              <a:rPr lang="cs-CZ" sz="4300" dirty="0" err="1" smtClean="0"/>
              <a:t>č.j</a:t>
            </a:r>
            <a:r>
              <a:rPr lang="cs-CZ" sz="4300" dirty="0" smtClean="0"/>
              <a:t>. ČÚZK-01768/2018-22 ze dne 12. února 2018 </a:t>
            </a:r>
          </a:p>
          <a:p>
            <a:endParaRPr lang="cs-CZ" sz="4300" dirty="0" smtClean="0"/>
          </a:p>
          <a:p>
            <a:pPr>
              <a:buNone/>
            </a:pPr>
            <a:r>
              <a:rPr lang="cs-CZ" sz="4300" dirty="0" smtClean="0"/>
              <a:t>   - Společný pokyn Českého úřadu zeměměřického a katastrálního </a:t>
            </a:r>
            <a:r>
              <a:rPr lang="cs-CZ" sz="4300" dirty="0" err="1" smtClean="0"/>
              <a:t>č.j</a:t>
            </a:r>
            <a:r>
              <a:rPr lang="cs-CZ" sz="4300" dirty="0" smtClean="0"/>
              <a:t>. ČÚZK-04153/2017-22 a Ministerstva životního prostředí </a:t>
            </a:r>
            <a:r>
              <a:rPr lang="cs-CZ" sz="4300" dirty="0" err="1" smtClean="0"/>
              <a:t>č.j</a:t>
            </a:r>
            <a:r>
              <a:rPr lang="cs-CZ" sz="4300" dirty="0" smtClean="0"/>
              <a:t>. 21853/ENV/17, 1248/610/17 ze dne 24. března 2017</a:t>
            </a:r>
          </a:p>
          <a:p>
            <a:pPr>
              <a:buFontTx/>
              <a:buChar char="-"/>
            </a:pPr>
            <a:endParaRPr lang="cs-CZ" dirty="0" smtClean="0"/>
          </a:p>
          <a:p>
            <a:pPr>
              <a:buNone/>
            </a:pPr>
            <a:r>
              <a:rPr lang="cs-CZ" sz="4900" b="1" dirty="0" smtClean="0"/>
              <a:t>Dále s obnovou operátu souvisí:</a:t>
            </a:r>
          </a:p>
          <a:p>
            <a:endParaRPr lang="cs-CZ" sz="4900" b="1" dirty="0" smtClean="0"/>
          </a:p>
          <a:p>
            <a:pPr>
              <a:buNone/>
            </a:pPr>
            <a:r>
              <a:rPr lang="cs-CZ" sz="4900" b="1" dirty="0" smtClean="0"/>
              <a:t>  Návod pro obnovu katastrálního operátu a převod, </a:t>
            </a:r>
            <a:r>
              <a:rPr lang="pl-PL" sz="4900" dirty="0" smtClean="0"/>
              <a:t>č.j. ČÚZK-01500/2015-22, ve znění dodatku č.1 s účinností od 1. 1. 2019</a:t>
            </a:r>
            <a:endParaRPr lang="cs-CZ" sz="4900" dirty="0" smtClean="0"/>
          </a:p>
          <a:p>
            <a:pPr>
              <a:buNone/>
            </a:pPr>
            <a:r>
              <a:rPr lang="cs-CZ" dirty="0" smtClean="0"/>
              <a:t> </a:t>
            </a:r>
          </a:p>
          <a:p>
            <a:pPr>
              <a:buNone/>
            </a:pPr>
            <a:r>
              <a:rPr lang="cs-CZ" dirty="0" smtClean="0"/>
              <a:t> </a:t>
            </a:r>
            <a:endParaRPr lang="cs-CZ"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858280" cy="928670"/>
          </a:xfrm>
        </p:spPr>
        <p:txBody>
          <a:bodyPr/>
          <a:lstStyle/>
          <a:p>
            <a:pPr>
              <a:buNone/>
            </a:pPr>
            <a:r>
              <a:rPr lang="cs-CZ" sz="2800" dirty="0" smtClean="0"/>
              <a:t>Poznámka k pokynům č. 39 /týká se zápisů souvisejících s exekucemi-</a:t>
            </a:r>
            <a:r>
              <a:rPr lang="cs-CZ" dirty="0" smtClean="0"/>
              <a:t> </a:t>
            </a:r>
            <a:r>
              <a:rPr lang="cs-CZ" sz="2800" dirty="0" smtClean="0"/>
              <a:t>postupy i z</a:t>
            </a:r>
            <a:r>
              <a:rPr lang="cs-CZ" dirty="0" smtClean="0"/>
              <a:t> </a:t>
            </a:r>
            <a:r>
              <a:rPr lang="cs-CZ" sz="2800" dirty="0" smtClean="0"/>
              <a:t>minulosti/</a:t>
            </a:r>
            <a:endParaRPr lang="cs-CZ" sz="2800" dirty="0"/>
          </a:p>
        </p:txBody>
      </p:sp>
      <p:sp>
        <p:nvSpPr>
          <p:cNvPr id="3" name="Zástupný symbol pro obsah 2"/>
          <p:cNvSpPr>
            <a:spLocks noGrp="1"/>
          </p:cNvSpPr>
          <p:nvPr>
            <p:ph sz="quarter" idx="13"/>
          </p:nvPr>
        </p:nvSpPr>
        <p:spPr>
          <a:xfrm>
            <a:off x="285720" y="1214422"/>
            <a:ext cx="8643998" cy="5429288"/>
          </a:xfrm>
        </p:spPr>
        <p:txBody>
          <a:bodyPr>
            <a:normAutofit fontScale="92500" lnSpcReduction="10000"/>
          </a:bodyPr>
          <a:lstStyle/>
          <a:p>
            <a:pPr>
              <a:buNone/>
            </a:pPr>
            <a:r>
              <a:rPr lang="cs-CZ" dirty="0" smtClean="0"/>
              <a:t>Poznatek z médií-</a:t>
            </a:r>
          </a:p>
          <a:p>
            <a:pPr>
              <a:buNone/>
            </a:pPr>
            <a:r>
              <a:rPr lang="cs-CZ" b="1" dirty="0" smtClean="0"/>
              <a:t>  Exekutoři vs. katastr: Díra v systému vezme nemovitost i lidem bez dluhů</a:t>
            </a:r>
            <a:endParaRPr lang="cs-CZ" dirty="0" smtClean="0"/>
          </a:p>
          <a:p>
            <a:pPr>
              <a:buNone/>
            </a:pPr>
            <a:r>
              <a:rPr lang="cs-CZ" dirty="0" smtClean="0"/>
              <a:t>  Nový vlastník přišel o nemovitost !!!</a:t>
            </a:r>
          </a:p>
          <a:p>
            <a:pPr>
              <a:buNone/>
            </a:pPr>
            <a:r>
              <a:rPr lang="cs-CZ" dirty="0" smtClean="0"/>
              <a:t>  Pokud je vedena exekuce proti osobě, která vlastní nemovitost, zasílá exekutor na katastrální úřad vyrozumění o zahájení exekuce. Na základě toho se zapíše k osobě povinného jako vlastníka nemovitosti poznámka o vedené exekuci. Poté, co je vyrozumění o zahájení exekuce doručeno dlužníkovi, je mu zapovězeno nakládat se svým majetkem s výjimkou běžné správy. Případný převod nemovitosti by byl relativně neplatný.</a:t>
            </a:r>
          </a:p>
          <a:p>
            <a:pPr>
              <a:buNone/>
            </a:pPr>
            <a:r>
              <a:rPr lang="cs-CZ" dirty="0" smtClean="0"/>
              <a:t>  Pokud je vydán exekuční příkaz k prodeji určité nemovité věci, zasílá exekutor na katastrální úřad tento exekuční příkaz, na základě kterého se zapíše k osobě povinného jako vlastníka nemovitosti poznámka o vydaném exekučním příkazu. Případný převod nemovitosti by poté byl absolutně neplatný.</a:t>
            </a:r>
          </a:p>
          <a:p>
            <a:pPr>
              <a:buNone/>
            </a:pPr>
            <a:r>
              <a:rPr lang="cs-CZ" b="1" dirty="0" smtClean="0">
                <a:solidFill>
                  <a:srgbClr val="FF0000"/>
                </a:solidFill>
              </a:rPr>
              <a:t>Jak postupují katastrální úřady????</a:t>
            </a:r>
          </a:p>
          <a:p>
            <a:endParaRPr lang="cs-CZ"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755576" y="1196752"/>
            <a:ext cx="7632848" cy="5184576"/>
          </a:xfrm>
        </p:spPr>
        <p:txBody>
          <a:bodyPr>
            <a:normAutofit lnSpcReduction="10000"/>
          </a:bodyPr>
          <a:lstStyle/>
          <a:p>
            <a:pPr marL="457200" indent="-457200" algn="just">
              <a:buFont typeface="Arial" pitchFamily="34" charset="0"/>
              <a:buChar char="•"/>
            </a:pPr>
            <a:r>
              <a:rPr lang="cs-CZ" sz="1800" dirty="0" smtClean="0">
                <a:solidFill>
                  <a:schemeClr val="tx1"/>
                </a:solidFill>
              </a:rPr>
              <a:t>(Zákon č. 22/1964 Sb.) </a:t>
            </a:r>
          </a:p>
          <a:p>
            <a:pPr marL="457200" indent="-457200" algn="just">
              <a:buFont typeface="Arial" pitchFamily="34" charset="0"/>
              <a:buChar char="•"/>
            </a:pPr>
            <a:r>
              <a:rPr lang="cs-CZ" sz="1800" dirty="0" smtClean="0">
                <a:solidFill>
                  <a:schemeClr val="tx1"/>
                </a:solidFill>
              </a:rPr>
              <a:t>(Vyhláška č. 23/1964 Sb.) </a:t>
            </a:r>
          </a:p>
          <a:p>
            <a:pPr marL="457200" indent="-457200" algn="just">
              <a:buFont typeface="Arial" pitchFamily="34" charset="0"/>
              <a:buChar char="•"/>
            </a:pPr>
            <a:r>
              <a:rPr lang="cs-CZ" sz="1800" dirty="0" smtClean="0">
                <a:solidFill>
                  <a:schemeClr val="tx1"/>
                </a:solidFill>
              </a:rPr>
              <a:t>Zákon č. 359/1992 Sb., o zeměměřických a katastrálních orgánech (evidence nemovitostí) </a:t>
            </a:r>
          </a:p>
          <a:p>
            <a:pPr marL="457200" indent="-457200" algn="just">
              <a:buFont typeface="Arial" pitchFamily="34" charset="0"/>
              <a:buChar char="•"/>
            </a:pPr>
            <a:r>
              <a:rPr lang="cs-CZ" sz="1800" dirty="0" smtClean="0">
                <a:solidFill>
                  <a:schemeClr val="tx1"/>
                </a:solidFill>
              </a:rPr>
              <a:t>Zákon č. 265/1992 Sb., o zápisech vlastnických a jiných věcných práv k nemovitostem / ve znění 12 novel/</a:t>
            </a:r>
          </a:p>
          <a:p>
            <a:pPr marL="457200" indent="-457200" algn="just">
              <a:buFont typeface="Arial" pitchFamily="34" charset="0"/>
              <a:buChar char="•"/>
            </a:pPr>
            <a:r>
              <a:rPr lang="cs-CZ" sz="1800" dirty="0" smtClean="0">
                <a:solidFill>
                  <a:schemeClr val="tx1"/>
                </a:solidFill>
              </a:rPr>
              <a:t>Zákon č. 344/1992 Sb., katastrální zákon  ve znění 10 novel/</a:t>
            </a:r>
          </a:p>
          <a:p>
            <a:pPr marL="457200" indent="-457200" algn="just">
              <a:buFont typeface="Arial" pitchFamily="34" charset="0"/>
              <a:buChar char="•"/>
            </a:pPr>
            <a:r>
              <a:rPr lang="cs-CZ" sz="1800" dirty="0" smtClean="0">
                <a:solidFill>
                  <a:schemeClr val="tx1"/>
                </a:solidFill>
              </a:rPr>
              <a:t>Vyhláška č. 26/2007 Sb., katastrální vyhláška </a:t>
            </a:r>
          </a:p>
          <a:p>
            <a:pPr marL="457200" indent="-457200" algn="just">
              <a:buFont typeface="Arial" pitchFamily="34" charset="0"/>
              <a:buChar char="•"/>
            </a:pPr>
            <a:r>
              <a:rPr lang="cs-CZ" sz="1800" dirty="0" smtClean="0">
                <a:solidFill>
                  <a:schemeClr val="tx1"/>
                </a:solidFill>
              </a:rPr>
              <a:t>(vyhláška č. 126/1993 Sb.) </a:t>
            </a:r>
          </a:p>
          <a:p>
            <a:pPr marL="457200" indent="-457200" algn="just">
              <a:buFont typeface="Arial" pitchFamily="34" charset="0"/>
              <a:buChar char="•"/>
            </a:pPr>
            <a:r>
              <a:rPr lang="cs-CZ" sz="1800" dirty="0" smtClean="0">
                <a:solidFill>
                  <a:schemeClr val="tx1"/>
                </a:solidFill>
              </a:rPr>
              <a:t>(vyhláška č. 190/1996 Sb.) </a:t>
            </a:r>
          </a:p>
          <a:p>
            <a:pPr marL="457200" indent="-457200" algn="just">
              <a:buFont typeface="Arial" pitchFamily="34" charset="0"/>
              <a:buChar char="•"/>
            </a:pPr>
            <a:r>
              <a:rPr lang="cs-CZ" sz="1800" dirty="0" smtClean="0">
                <a:solidFill>
                  <a:schemeClr val="tx1"/>
                </a:solidFill>
              </a:rPr>
              <a:t>Vyhláška č. 162/2001 Sb., o poskytování údajů z katastru nemovitostí České republiky </a:t>
            </a:r>
          </a:p>
          <a:p>
            <a:pPr marL="457200" indent="-457200" algn="just">
              <a:buFont typeface="Arial" pitchFamily="34" charset="0"/>
              <a:buChar char="•"/>
            </a:pPr>
            <a:r>
              <a:rPr lang="cs-CZ" sz="1800" dirty="0" smtClean="0">
                <a:solidFill>
                  <a:schemeClr val="tx1"/>
                </a:solidFill>
              </a:rPr>
              <a:t>Vyhláška č. 401/2011 Sb., o vzoru formuláře pro řízení o povolení vkladu do katastru nemovitostí </a:t>
            </a:r>
          </a:p>
          <a:p>
            <a:pPr marL="457200" indent="-457200" algn="just">
              <a:buFont typeface="Arial" pitchFamily="34" charset="0"/>
              <a:buChar char="•"/>
            </a:pPr>
            <a:r>
              <a:rPr lang="cs-CZ" sz="1800" dirty="0" smtClean="0">
                <a:solidFill>
                  <a:schemeClr val="tx1"/>
                </a:solidFill>
              </a:rPr>
              <a:t>Sdělení ČÚZK 384/2015 Sb., seznam katastrálních pracovišť katastrálních úřadů …stále platí</a:t>
            </a:r>
            <a:endParaRPr lang="cs-CZ" sz="1800" dirty="0">
              <a:solidFill>
                <a:schemeClr val="tx1"/>
              </a:solidFill>
            </a:endParaRPr>
          </a:p>
        </p:txBody>
      </p:sp>
      <p:sp>
        <p:nvSpPr>
          <p:cNvPr id="2" name="Nadpis 1"/>
          <p:cNvSpPr>
            <a:spLocks noGrp="1"/>
          </p:cNvSpPr>
          <p:nvPr>
            <p:ph type="ctrTitle"/>
          </p:nvPr>
        </p:nvSpPr>
        <p:spPr>
          <a:xfrm>
            <a:off x="179512" y="404664"/>
            <a:ext cx="8784976" cy="650503"/>
          </a:xfrm>
        </p:spPr>
        <p:txBody>
          <a:bodyPr>
            <a:normAutofit fontScale="90000"/>
          </a:bodyPr>
          <a:lstStyle/>
          <a:p>
            <a:pPr marL="182880" indent="0" algn="l">
              <a:buNone/>
            </a:pPr>
            <a:r>
              <a:rPr lang="cs-CZ" sz="2400" b="1" dirty="0" smtClean="0"/>
              <a:t>Doplnění - Přehled předpisů souvisejících se správou katastru nemovitostí-dřívější</a:t>
            </a:r>
            <a:endParaRPr lang="cs-CZ" sz="2400" b="1" dirty="0"/>
          </a:p>
        </p:txBody>
      </p:sp>
    </p:spTree>
    <p:extLst>
      <p:ext uri="{BB962C8B-B14F-4D97-AF65-F5344CB8AC3E}">
        <p14:creationId xmlns="" xmlns:p14="http://schemas.microsoft.com/office/powerpoint/2010/main" val="36422090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500066"/>
          </a:xfrm>
        </p:spPr>
        <p:txBody>
          <a:bodyPr/>
          <a:lstStyle/>
          <a:p>
            <a:pPr>
              <a:buNone/>
            </a:pPr>
            <a:r>
              <a:rPr lang="cs-CZ" sz="2400" dirty="0" smtClean="0"/>
              <a:t>Lesní pozemky, </a:t>
            </a:r>
            <a:r>
              <a:rPr lang="cs-CZ" sz="2400" dirty="0" err="1" smtClean="0"/>
              <a:t>pozemky</a:t>
            </a:r>
            <a:r>
              <a:rPr lang="cs-CZ" sz="2400" dirty="0" smtClean="0"/>
              <a:t> se způsobem využití a ochrany LPF</a:t>
            </a:r>
            <a:endParaRPr lang="cs-CZ" sz="2400" dirty="0"/>
          </a:p>
        </p:txBody>
      </p:sp>
      <p:sp>
        <p:nvSpPr>
          <p:cNvPr id="5" name="Zástupný symbol pro obsah 4"/>
          <p:cNvSpPr>
            <a:spLocks noGrp="1"/>
          </p:cNvSpPr>
          <p:nvPr>
            <p:ph sz="quarter" idx="13"/>
          </p:nvPr>
        </p:nvSpPr>
        <p:spPr>
          <a:xfrm>
            <a:off x="285720" y="857232"/>
            <a:ext cx="8572560" cy="6000768"/>
          </a:xfrm>
        </p:spPr>
        <p:txBody>
          <a:bodyPr>
            <a:normAutofit lnSpcReduction="10000"/>
          </a:bodyPr>
          <a:lstStyle/>
          <a:p>
            <a:pPr>
              <a:buNone/>
            </a:pPr>
            <a:r>
              <a:rPr lang="cs-CZ" sz="2400" dirty="0" smtClean="0">
                <a:solidFill>
                  <a:schemeClr val="tx1"/>
                </a:solidFill>
              </a:rPr>
              <a:t>Role znalců při oceňování nemovitostí:</a:t>
            </a:r>
          </a:p>
          <a:p>
            <a:pPr>
              <a:buNone/>
            </a:pPr>
            <a:r>
              <a:rPr lang="cs-CZ" sz="2400" dirty="0" smtClean="0">
                <a:solidFill>
                  <a:schemeClr val="tx1"/>
                </a:solidFill>
              </a:rPr>
              <a:t>Pro oceňování vychází z informací z katastru nemovitostí</a:t>
            </a:r>
          </a:p>
          <a:p>
            <a:pPr>
              <a:buNone/>
            </a:pPr>
            <a:r>
              <a:rPr lang="cs-CZ" sz="2400" dirty="0" smtClean="0">
                <a:solidFill>
                  <a:schemeClr val="tx1"/>
                </a:solidFill>
              </a:rPr>
              <a:t> - výpis LV</a:t>
            </a:r>
          </a:p>
          <a:p>
            <a:pPr>
              <a:buNone/>
            </a:pPr>
            <a:r>
              <a:rPr lang="cs-CZ" sz="2400" dirty="0" smtClean="0">
                <a:solidFill>
                  <a:schemeClr val="tx1"/>
                </a:solidFill>
              </a:rPr>
              <a:t> - snímek z katastrální mapy</a:t>
            </a:r>
          </a:p>
          <a:p>
            <a:pPr>
              <a:buNone/>
            </a:pPr>
            <a:r>
              <a:rPr lang="cs-CZ" sz="2400" dirty="0" smtClean="0">
                <a:solidFill>
                  <a:schemeClr val="tx1"/>
                </a:solidFill>
              </a:rPr>
              <a:t> Co lze využít? </a:t>
            </a:r>
          </a:p>
          <a:p>
            <a:pPr>
              <a:buFontTx/>
              <a:buChar char="-"/>
            </a:pPr>
            <a:r>
              <a:rPr lang="cs-CZ" sz="2400" dirty="0" smtClean="0">
                <a:solidFill>
                  <a:schemeClr val="tx1"/>
                </a:solidFill>
              </a:rPr>
              <a:t>Cenové údaje</a:t>
            </a:r>
          </a:p>
          <a:p>
            <a:pPr>
              <a:buFontTx/>
              <a:buChar char="-"/>
            </a:pPr>
            <a:r>
              <a:rPr lang="cs-CZ" sz="2400" dirty="0" smtClean="0">
                <a:solidFill>
                  <a:schemeClr val="tx1"/>
                </a:solidFill>
              </a:rPr>
              <a:t>Kopie listin ze sbírky úřadu</a:t>
            </a:r>
          </a:p>
          <a:p>
            <a:pPr>
              <a:buFontTx/>
              <a:buChar char="-"/>
            </a:pPr>
            <a:r>
              <a:rPr lang="cs-CZ" sz="2400" dirty="0" smtClean="0">
                <a:solidFill>
                  <a:schemeClr val="tx1"/>
                </a:solidFill>
              </a:rPr>
              <a:t>„nahlížení do katastru“ – aplikace na </a:t>
            </a:r>
            <a:r>
              <a:rPr lang="cs-CZ" sz="2400" dirty="0" smtClean="0">
                <a:solidFill>
                  <a:schemeClr val="tx1"/>
                </a:solidFill>
                <a:hlinkClick r:id="rId2"/>
              </a:rPr>
              <a:t>www.</a:t>
            </a:r>
            <a:r>
              <a:rPr lang="cs-CZ" sz="2400" dirty="0" err="1" smtClean="0">
                <a:solidFill>
                  <a:schemeClr val="tx1"/>
                </a:solidFill>
                <a:hlinkClick r:id="rId2"/>
              </a:rPr>
              <a:t>cuzk.cz</a:t>
            </a:r>
            <a:endParaRPr lang="cs-CZ" sz="2400" dirty="0" smtClean="0">
              <a:solidFill>
                <a:schemeClr val="tx1"/>
              </a:solidFill>
            </a:endParaRPr>
          </a:p>
          <a:p>
            <a:pPr>
              <a:buFontTx/>
              <a:buChar char="-"/>
            </a:pPr>
            <a:endParaRPr lang="cs-CZ" sz="2400" dirty="0" smtClean="0">
              <a:solidFill>
                <a:schemeClr val="tx1"/>
              </a:solidFill>
            </a:endParaRPr>
          </a:p>
          <a:p>
            <a:pPr>
              <a:buNone/>
            </a:pPr>
            <a:r>
              <a:rPr lang="cs-CZ" sz="2400" dirty="0" smtClean="0">
                <a:solidFill>
                  <a:schemeClr val="tx1"/>
                </a:solidFill>
              </a:rPr>
              <a:t>Následně údaje katastru může porovnat se stavem ve skutečnosti</a:t>
            </a:r>
          </a:p>
          <a:p>
            <a:pPr>
              <a:buNone/>
            </a:pPr>
            <a:r>
              <a:rPr lang="cs-CZ" sz="2400" dirty="0" smtClean="0">
                <a:solidFill>
                  <a:schemeClr val="tx1"/>
                </a:solidFill>
              </a:rPr>
              <a:t>Je vhodné, abychom připomněli i historii, jak se údaje katastru postupně zaváděly, měnily, důraz je nutné spojit s hranicemi pozemků</a:t>
            </a:r>
          </a:p>
          <a:p>
            <a:pPr>
              <a:buNone/>
            </a:pPr>
            <a:endParaRPr lang="cs-CZ" sz="2400" dirty="0">
              <a:solidFill>
                <a:schemeClr val="tx1"/>
              </a:solidFil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4294967295"/>
          </p:nvPr>
        </p:nvSpPr>
        <p:spPr>
          <a:xfrm>
            <a:off x="467544" y="692696"/>
            <a:ext cx="8229600" cy="6165303"/>
          </a:xfrm>
          <a:prstGeom prst="rect">
            <a:avLst/>
          </a:prstGeom>
        </p:spPr>
        <p:txBody>
          <a:bodyPr>
            <a:normAutofit fontScale="85000" lnSpcReduction="20000"/>
          </a:bodyPr>
          <a:lstStyle/>
          <a:p>
            <a:pPr>
              <a:buNone/>
            </a:pPr>
            <a:r>
              <a:rPr lang="cs-CZ" sz="2000" dirty="0" smtClean="0"/>
              <a:t>      </a:t>
            </a:r>
            <a:r>
              <a:rPr lang="cs-CZ" sz="2000" b="1" dirty="0" smtClean="0"/>
              <a:t>Význam zákona č. 22/1964 Sb. 	</a:t>
            </a:r>
          </a:p>
          <a:p>
            <a:pPr lvl="1">
              <a:buFont typeface="Wingdings" pitchFamily="2" charset="2"/>
              <a:buChar char="ü"/>
            </a:pPr>
            <a:r>
              <a:rPr lang="cs-CZ" sz="2000" dirty="0" smtClean="0"/>
              <a:t>KZEN – komplexní zakládání evidence nemovitostí  </a:t>
            </a:r>
          </a:p>
          <a:p>
            <a:pPr lvl="1">
              <a:buNone/>
            </a:pPr>
            <a:r>
              <a:rPr lang="cs-CZ" sz="2000" dirty="0" smtClean="0">
                <a:solidFill>
                  <a:srgbClr val="FF0000"/>
                </a:solidFill>
              </a:rPr>
              <a:t>Judikatura:</a:t>
            </a:r>
          </a:p>
          <a:p>
            <a:pPr>
              <a:buNone/>
            </a:pPr>
            <a:r>
              <a:rPr lang="cs-CZ" sz="2400" dirty="0" smtClean="0"/>
              <a:t>(Podle rozsudku Nejvyššího správního soudu ze dne 17. 1. 2008, </a:t>
            </a:r>
            <a:r>
              <a:rPr lang="cs-CZ" sz="2400" dirty="0" err="1" smtClean="0"/>
              <a:t>čj</a:t>
            </a:r>
            <a:r>
              <a:rPr lang="cs-CZ" sz="2400" dirty="0" smtClean="0"/>
              <a:t>. 1 As 40/2007-103)</a:t>
            </a:r>
          </a:p>
          <a:p>
            <a:pPr>
              <a:buNone/>
            </a:pPr>
            <a:r>
              <a:rPr lang="cs-CZ" sz="2400" dirty="0" err="1" smtClean="0"/>
              <a:t>Prejudikatura</a:t>
            </a:r>
            <a:r>
              <a:rPr lang="cs-CZ" sz="2400" dirty="0" smtClean="0"/>
              <a:t>: č. 781/2006 Sb. NSS, č. 1045/2007 Sb. NSS a č. 1246/2007 Sb. NSS.</a:t>
            </a:r>
          </a:p>
          <a:p>
            <a:pPr lvl="1">
              <a:buNone/>
            </a:pPr>
            <a:r>
              <a:rPr lang="cs-CZ" sz="2000" dirty="0" smtClean="0"/>
              <a:t>II. Nebyl-li zápis uvedený v pozemkové knize a v podkladové listině převzat do evidence nemovitostí (podle zákona č. 22/1964 Sb., o evidenci nemovitostí, a jeho prováděcí vyhlášky č. 23/1964 Sb.), nemuselo se jednat pouze o opomenutí pracovníka tehdejšího střediska geodézie, ale i o výsledek šetření skutečného stavu věci, kdy mohlo vyjít najevo, že příslušný zápis již nemá opodstatnění. Z rozporu mezi zápisem v pozemkové knize (a listinou jej potvrzující) a zápisem v katastru nemovitostí jako nástupcem evidence nemovitostí proto nelze bez dalšího dovozovat zřejmý omyl při obnově a vedení katastru nemovitostí ve smyslu § 8 odst. 1 písm. a) zákona č. 344/1992 Sb., o katastru nemovitostí České republiky.</a:t>
            </a:r>
          </a:p>
          <a:p>
            <a:pPr lvl="1">
              <a:buNone/>
            </a:pPr>
            <a:r>
              <a:rPr lang="cs-CZ" sz="2000" dirty="0" smtClean="0"/>
              <a:t> </a:t>
            </a:r>
            <a:r>
              <a:rPr lang="cs-CZ" sz="2000" b="1" dirty="0" smtClean="0"/>
              <a:t>Význam vyhlášky č. 23/1964 Sb</a:t>
            </a:r>
            <a:r>
              <a:rPr lang="cs-CZ" sz="2000" dirty="0" smtClean="0"/>
              <a:t>.</a:t>
            </a:r>
          </a:p>
          <a:p>
            <a:pPr lvl="1">
              <a:buFont typeface="Wingdings" pitchFamily="2" charset="2"/>
              <a:buChar char="ü"/>
            </a:pPr>
            <a:r>
              <a:rPr lang="cs-CZ" sz="2000" dirty="0" smtClean="0"/>
              <a:t>§ 6 – zápisy právních vztahů o nemovitostech, zápis staveb, označení nemovitostí v listině, k části nemovitosti geometrický plán připojený k listině jako její neoddělitelná součást </a:t>
            </a:r>
          </a:p>
          <a:p>
            <a:pPr lvl="1">
              <a:buFont typeface="Wingdings" pitchFamily="2" charset="2"/>
              <a:buChar char="ü"/>
            </a:pPr>
            <a:r>
              <a:rPr lang="cs-CZ" sz="2000" dirty="0" smtClean="0"/>
              <a:t>§ 8 – závazné údaje evidence nemovitostí, parcelní čísla nemovitostí, </a:t>
            </a:r>
            <a:r>
              <a:rPr lang="cs-CZ" sz="2000" dirty="0" smtClean="0">
                <a:solidFill>
                  <a:srgbClr val="FF0000"/>
                </a:solidFill>
              </a:rPr>
              <a:t>výměra a druhy pozemků</a:t>
            </a:r>
            <a:r>
              <a:rPr lang="cs-CZ" sz="2000" dirty="0" smtClean="0"/>
              <a:t>, výměra zemědělských závodů (sektorů)…</a:t>
            </a:r>
            <a:endParaRPr lang="cs-CZ" sz="2000" dirty="0"/>
          </a:p>
        </p:txBody>
      </p:sp>
    </p:spTree>
    <p:extLst>
      <p:ext uri="{BB962C8B-B14F-4D97-AF65-F5344CB8AC3E}">
        <p14:creationId xmlns="" xmlns:p14="http://schemas.microsoft.com/office/powerpoint/2010/main" val="283550230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9" y="0"/>
            <a:ext cx="7472386" cy="714356"/>
          </a:xfrm>
        </p:spPr>
        <p:txBody>
          <a:bodyPr>
            <a:normAutofit fontScale="90000"/>
          </a:bodyPr>
          <a:lstStyle/>
          <a:p>
            <a:pPr>
              <a:buNone/>
            </a:pPr>
            <a:r>
              <a:rPr lang="cs-CZ" sz="2800" dirty="0" smtClean="0"/>
              <a:t> 3/Činnosti katastrálních úřadů- celkový přehled</a:t>
            </a:r>
            <a:endParaRPr lang="cs-CZ" sz="2800" dirty="0"/>
          </a:p>
        </p:txBody>
      </p:sp>
      <p:sp>
        <p:nvSpPr>
          <p:cNvPr id="3" name="Zástupný symbol pro obsah 2"/>
          <p:cNvSpPr>
            <a:spLocks noGrp="1"/>
          </p:cNvSpPr>
          <p:nvPr>
            <p:ph idx="4294967295"/>
          </p:nvPr>
        </p:nvSpPr>
        <p:spPr>
          <a:xfrm>
            <a:off x="428596" y="714356"/>
            <a:ext cx="8229600" cy="5572164"/>
          </a:xfrm>
          <a:prstGeom prst="rect">
            <a:avLst/>
          </a:prstGeom>
        </p:spPr>
        <p:txBody>
          <a:bodyPr>
            <a:normAutofit fontScale="85000" lnSpcReduction="10000"/>
          </a:bodyPr>
          <a:lstStyle/>
          <a:p>
            <a:pPr>
              <a:buNone/>
            </a:pPr>
            <a:r>
              <a:rPr lang="cs-CZ" dirty="0" smtClean="0"/>
              <a:t> </a:t>
            </a:r>
          </a:p>
          <a:p>
            <a:pPr>
              <a:buNone/>
            </a:pPr>
            <a:r>
              <a:rPr lang="cs-CZ" dirty="0" smtClean="0"/>
              <a:t> </a:t>
            </a:r>
            <a:r>
              <a:rPr lang="cs-CZ" b="1" dirty="0" smtClean="0"/>
              <a:t>Přehled</a:t>
            </a:r>
            <a:r>
              <a:rPr lang="cs-CZ" dirty="0" smtClean="0"/>
              <a:t>:    a/ zápisy práv vkladem</a:t>
            </a:r>
          </a:p>
          <a:p>
            <a:pPr>
              <a:buNone/>
            </a:pPr>
            <a:r>
              <a:rPr lang="cs-CZ" dirty="0" smtClean="0"/>
              <a:t>                  b/ zápisy práv odvozených záznamem</a:t>
            </a:r>
          </a:p>
          <a:p>
            <a:pPr>
              <a:buNone/>
            </a:pPr>
            <a:r>
              <a:rPr lang="cs-CZ" dirty="0" smtClean="0"/>
              <a:t>                  c/ zápis poznámek</a:t>
            </a:r>
          </a:p>
          <a:p>
            <a:pPr>
              <a:buNone/>
            </a:pPr>
            <a:r>
              <a:rPr lang="cs-CZ" dirty="0" smtClean="0"/>
              <a:t>                  d</a:t>
            </a:r>
            <a:r>
              <a:rPr lang="cs-CZ" dirty="0" smtClean="0">
                <a:solidFill>
                  <a:schemeClr val="tx1"/>
                </a:solidFill>
              </a:rPr>
              <a:t>/ zápis jiných údajů katastru</a:t>
            </a:r>
          </a:p>
          <a:p>
            <a:pPr>
              <a:buNone/>
            </a:pPr>
            <a:r>
              <a:rPr lang="cs-CZ" dirty="0" smtClean="0"/>
              <a:t>                  e/ zápis upozornění</a:t>
            </a:r>
          </a:p>
          <a:p>
            <a:pPr>
              <a:buNone/>
            </a:pPr>
            <a:r>
              <a:rPr lang="cs-CZ" dirty="0" smtClean="0"/>
              <a:t>                  f/ zápisy cenových údajů, zápisy úplných znění prohlášení a zápisy dohod spoluvlastníků o správě nemovitosti</a:t>
            </a:r>
          </a:p>
          <a:p>
            <a:pPr>
              <a:buNone/>
            </a:pPr>
            <a:r>
              <a:rPr lang="cs-CZ" dirty="0" smtClean="0"/>
              <a:t>                  g/ poskytování informací z katastru</a:t>
            </a:r>
          </a:p>
          <a:p>
            <a:pPr>
              <a:buNone/>
            </a:pPr>
            <a:r>
              <a:rPr lang="cs-CZ" dirty="0" smtClean="0"/>
              <a:t>                  h/ potvrzování geometrických plánů</a:t>
            </a:r>
          </a:p>
          <a:p>
            <a:pPr>
              <a:buNone/>
            </a:pPr>
            <a:r>
              <a:rPr lang="cs-CZ" dirty="0" smtClean="0"/>
              <a:t>                 </a:t>
            </a:r>
            <a:r>
              <a:rPr lang="cs-CZ" b="1" dirty="0" smtClean="0">
                <a:solidFill>
                  <a:schemeClr val="tx1"/>
                </a:solidFill>
              </a:rPr>
              <a:t>ch/ obnova katastrálního operátu- prvořadý úkol v r.2018</a:t>
            </a:r>
          </a:p>
          <a:p>
            <a:pPr>
              <a:buNone/>
            </a:pPr>
            <a:r>
              <a:rPr lang="cs-CZ" b="1" dirty="0" smtClean="0">
                <a:solidFill>
                  <a:schemeClr val="tx1"/>
                </a:solidFill>
              </a:rPr>
              <a:t>                   i/ revize katastru- prvořadý úkol v r. 2018</a:t>
            </a:r>
          </a:p>
          <a:p>
            <a:pPr>
              <a:buNone/>
            </a:pPr>
            <a:r>
              <a:rPr lang="cs-CZ" dirty="0" smtClean="0"/>
              <a:t>                   j/ opravy chyb v katastrálním operátu</a:t>
            </a:r>
          </a:p>
          <a:p>
            <a:pPr>
              <a:buNone/>
            </a:pPr>
            <a:r>
              <a:rPr lang="cs-CZ" dirty="0" smtClean="0"/>
              <a:t>                   k/ jiné činnosti dle pokynů ČUZK- digitalizace sbírky   listin</a:t>
            </a:r>
          </a:p>
          <a:p>
            <a:pPr>
              <a:buNone/>
            </a:pPr>
            <a:r>
              <a:rPr lang="cs-CZ" dirty="0" smtClean="0"/>
              <a:t>                                                                    - digitalizace ZPMZ / záznamů podrobného měření změn/      </a:t>
            </a:r>
            <a:endParaRPr lang="cs-CZ"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4294967295"/>
          </p:nvPr>
        </p:nvSpPr>
        <p:spPr>
          <a:xfrm>
            <a:off x="214282" y="0"/>
            <a:ext cx="8715436" cy="6858000"/>
          </a:xfrm>
          <a:prstGeom prst="rect">
            <a:avLst/>
          </a:prstGeom>
        </p:spPr>
        <p:txBody>
          <a:bodyPr>
            <a:normAutofit fontScale="85000" lnSpcReduction="20000"/>
          </a:bodyPr>
          <a:lstStyle/>
          <a:p>
            <a:pPr>
              <a:buNone/>
            </a:pPr>
            <a:r>
              <a:rPr lang="cs-CZ" sz="2800" b="1" dirty="0" smtClean="0"/>
              <a:t>Hlavní role veřejného seznamu dle NOZ- z.č. 89/2012 Sb.</a:t>
            </a:r>
          </a:p>
          <a:p>
            <a:pPr>
              <a:buNone/>
            </a:pPr>
            <a:endParaRPr lang="cs-CZ" sz="2400" b="1" dirty="0" smtClean="0"/>
          </a:p>
          <a:p>
            <a:pPr>
              <a:buNone/>
            </a:pPr>
            <a:r>
              <a:rPr lang="cs-CZ" sz="2400" b="1" dirty="0" smtClean="0"/>
              <a:t>Katastr nemovitostí</a:t>
            </a:r>
          </a:p>
          <a:p>
            <a:pPr>
              <a:buNone/>
            </a:pPr>
            <a:r>
              <a:rPr lang="cs-CZ" sz="2400" b="1" dirty="0" smtClean="0"/>
              <a:t> § 3064</a:t>
            </a:r>
          </a:p>
          <a:p>
            <a:pPr>
              <a:buNone/>
            </a:pPr>
            <a:r>
              <a:rPr lang="cs-CZ" sz="2400" dirty="0" smtClean="0"/>
              <a:t>   Ohledně práv zapsaných do katastru nemovitostí přede dnem nabytí účinnosti tohoto zákona a ohledně práv zapsaných do katastru nemovitostí v době jednoho roku ode dne nabytí účinnosti tohoto zákona nastanou účinky podle § 980 až 986 uplynutím jednoho roku ode dne nabytí účinnosti tohoto zákona. Lhůty stanovené v § 983 a 986 počnou běžet po uplynutí jednoho roku ode dne nabytí účinnosti tohoto zákona.</a:t>
            </a:r>
          </a:p>
          <a:p>
            <a:pPr>
              <a:buNone/>
            </a:pPr>
            <a:endParaRPr lang="cs-CZ" sz="2800" b="1" dirty="0" smtClean="0"/>
          </a:p>
          <a:p>
            <a:pPr>
              <a:buNone/>
            </a:pPr>
            <a:r>
              <a:rPr lang="cs-CZ" sz="2800" b="1" dirty="0" smtClean="0"/>
              <a:t>Veřejný seznam = katastr nemovitostí / viz § 1 </a:t>
            </a:r>
            <a:r>
              <a:rPr lang="cs-CZ" sz="2800" b="1" dirty="0" err="1" smtClean="0"/>
              <a:t>KatZ</a:t>
            </a:r>
            <a:r>
              <a:rPr lang="cs-CZ" sz="2800" b="1" dirty="0" smtClean="0"/>
              <a:t>/</a:t>
            </a:r>
          </a:p>
          <a:p>
            <a:pPr>
              <a:buFont typeface="Arial" pitchFamily="34" charset="0"/>
              <a:buChar char="•"/>
            </a:pPr>
            <a:r>
              <a:rPr lang="cs-CZ" sz="2400" b="1" dirty="0" smtClean="0"/>
              <a:t>veřejným seznamem se rozumí ten seznam, do kterého může každý volně nahlížet-je to i katastr nemovitostí</a:t>
            </a:r>
          </a:p>
          <a:p>
            <a:pPr>
              <a:buFont typeface="Arial" pitchFamily="34" charset="0"/>
              <a:buChar char="•"/>
            </a:pPr>
            <a:r>
              <a:rPr lang="cs-CZ" sz="2400" b="1" dirty="0" smtClean="0">
                <a:solidFill>
                  <a:srgbClr val="FF0000"/>
                </a:solidFill>
              </a:rPr>
              <a:t>veřejné seznamy jsou nástrojem pro zajištění publicity věcných práv a mají chránit dobrou víru osob v to, že co je ve veřejném seznamu psáno, je také dáno a co v seznamu schází, má znamenat, že ani ve skutečnosti není</a:t>
            </a:r>
          </a:p>
          <a:p>
            <a:pPr>
              <a:buFont typeface="Arial" pitchFamily="34" charset="0"/>
              <a:buChar char="•"/>
            </a:pPr>
            <a:r>
              <a:rPr lang="cs-CZ" sz="2400" b="1" dirty="0" smtClean="0">
                <a:solidFill>
                  <a:srgbClr val="FF0000"/>
                </a:solidFill>
              </a:rPr>
              <a:t>ochranou nabyvatele má být to, že údaje zapsané ve veřejném seznamu jsou považovány za přesné a spolehlivé a nelze se jen tak dovolávat své neznalosti </a:t>
            </a:r>
          </a:p>
          <a:p>
            <a:pPr>
              <a:buNone/>
            </a:pPr>
            <a:endParaRPr lang="cs-CZ" sz="2400" b="1" dirty="0" smtClean="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332656"/>
            <a:ext cx="8136904" cy="746720"/>
          </a:xfrm>
        </p:spPr>
        <p:txBody>
          <a:bodyPr>
            <a:normAutofit/>
          </a:bodyPr>
          <a:lstStyle/>
          <a:p>
            <a:pPr marL="0" indent="0">
              <a:buNone/>
            </a:pPr>
            <a:r>
              <a:rPr lang="cs-CZ" sz="3200" b="1" dirty="0" smtClean="0"/>
              <a:t>Katastrální zákon – ze dne 8. srpna 2013</a:t>
            </a:r>
            <a:endParaRPr lang="cs-CZ" sz="3200" b="1" dirty="0"/>
          </a:p>
        </p:txBody>
      </p:sp>
      <p:sp>
        <p:nvSpPr>
          <p:cNvPr id="3" name="Zástupný symbol pro obsah 2"/>
          <p:cNvSpPr>
            <a:spLocks noGrp="1"/>
          </p:cNvSpPr>
          <p:nvPr>
            <p:ph sz="quarter" idx="13"/>
          </p:nvPr>
        </p:nvSpPr>
        <p:spPr>
          <a:xfrm>
            <a:off x="457200" y="1340768"/>
            <a:ext cx="8229600" cy="5040560"/>
          </a:xfrm>
        </p:spPr>
        <p:txBody>
          <a:bodyPr>
            <a:normAutofit fontScale="92500" lnSpcReduction="20000"/>
          </a:bodyPr>
          <a:lstStyle/>
          <a:p>
            <a:pPr marL="0" indent="0">
              <a:buNone/>
            </a:pPr>
            <a:r>
              <a:rPr lang="cs-CZ" sz="2600" b="1" dirty="0" smtClean="0"/>
              <a:t>§ 1 – veřejný seznam (§ 3064) = katastr nemovitostí, nemovitá věc = nemovitost</a:t>
            </a:r>
            <a:endParaRPr lang="cs-CZ" sz="2600" b="1" dirty="0"/>
          </a:p>
          <a:p>
            <a:pPr marL="0" indent="0">
              <a:buNone/>
            </a:pPr>
            <a:endParaRPr lang="cs-CZ" sz="2400" b="1" dirty="0" smtClean="0"/>
          </a:p>
          <a:p>
            <a:pPr marL="0" indent="0">
              <a:buNone/>
            </a:pPr>
            <a:r>
              <a:rPr lang="cs-CZ" sz="2200" dirty="0" smtClean="0"/>
              <a:t>Katastr je zdrojem informací, které slouží: </a:t>
            </a:r>
          </a:p>
          <a:p>
            <a:pPr lvl="1">
              <a:buFont typeface="Arial" pitchFamily="34" charset="0"/>
              <a:buChar char="•"/>
            </a:pPr>
            <a:r>
              <a:rPr lang="cs-CZ" sz="2200" dirty="0" smtClean="0"/>
              <a:t> k ochraně práv k nemovitostem </a:t>
            </a:r>
          </a:p>
          <a:p>
            <a:pPr lvl="1">
              <a:buFont typeface="Arial" pitchFamily="34" charset="0"/>
              <a:buChar char="•"/>
            </a:pPr>
            <a:r>
              <a:rPr lang="cs-CZ" sz="2200" dirty="0" smtClean="0"/>
              <a:t> pro účely daní, poplatků a jiných obdobných peněžitých plnění </a:t>
            </a:r>
          </a:p>
          <a:p>
            <a:pPr lvl="1">
              <a:buFont typeface="Arial" pitchFamily="34" charset="0"/>
              <a:buChar char="•"/>
            </a:pPr>
            <a:r>
              <a:rPr lang="cs-CZ" sz="2200" dirty="0" smtClean="0"/>
              <a:t> k ochraně životního prostředí </a:t>
            </a:r>
          </a:p>
          <a:p>
            <a:pPr lvl="1">
              <a:buFont typeface="Arial" pitchFamily="34" charset="0"/>
              <a:buChar char="•"/>
            </a:pPr>
            <a:r>
              <a:rPr lang="cs-CZ" sz="2200" dirty="0" smtClean="0"/>
              <a:t> k ochraně nerostného bohatství </a:t>
            </a:r>
          </a:p>
          <a:p>
            <a:pPr lvl="1">
              <a:buFont typeface="Arial" pitchFamily="34" charset="0"/>
              <a:buChar char="•"/>
            </a:pPr>
            <a:r>
              <a:rPr lang="cs-CZ" sz="2200" dirty="0" smtClean="0"/>
              <a:t> k ochraně zájmů státní památkové péče </a:t>
            </a:r>
          </a:p>
          <a:p>
            <a:pPr lvl="1">
              <a:buFont typeface="Arial" pitchFamily="34" charset="0"/>
              <a:buChar char="•"/>
            </a:pPr>
            <a:r>
              <a:rPr lang="cs-CZ" sz="2200" dirty="0" smtClean="0"/>
              <a:t> </a:t>
            </a:r>
            <a:r>
              <a:rPr lang="cs-CZ" sz="2200" dirty="0"/>
              <a:t>p</a:t>
            </a:r>
            <a:r>
              <a:rPr lang="cs-CZ" sz="2200" dirty="0" smtClean="0"/>
              <a:t>ro rozvoj území </a:t>
            </a:r>
          </a:p>
          <a:p>
            <a:pPr lvl="1">
              <a:buFont typeface="Arial" pitchFamily="34" charset="0"/>
              <a:buChar char="•"/>
            </a:pPr>
            <a:r>
              <a:rPr lang="cs-CZ" sz="2200" dirty="0" smtClean="0"/>
              <a:t> k oceňování nemovitostí </a:t>
            </a:r>
          </a:p>
          <a:p>
            <a:pPr lvl="1">
              <a:buFont typeface="Arial" pitchFamily="34" charset="0"/>
              <a:buChar char="•"/>
            </a:pPr>
            <a:r>
              <a:rPr lang="cs-CZ" sz="2200" dirty="0" smtClean="0"/>
              <a:t> pro účely vědecké, hospodářské a statistické </a:t>
            </a:r>
            <a:endParaRPr lang="cs-CZ" sz="2200" dirty="0"/>
          </a:p>
          <a:p>
            <a:pPr lvl="1">
              <a:buFont typeface="Arial" pitchFamily="34" charset="0"/>
              <a:buChar char="•"/>
            </a:pPr>
            <a:endParaRPr lang="cs-CZ" sz="1800" dirty="0" smtClean="0"/>
          </a:p>
          <a:p>
            <a:pPr>
              <a:buNone/>
            </a:pPr>
            <a:r>
              <a:rPr lang="cs-CZ" sz="2000" dirty="0" smtClean="0"/>
              <a:t> </a:t>
            </a:r>
          </a:p>
        </p:txBody>
      </p:sp>
    </p:spTree>
    <p:extLst>
      <p:ext uri="{BB962C8B-B14F-4D97-AF65-F5344CB8AC3E}">
        <p14:creationId xmlns="" xmlns:p14="http://schemas.microsoft.com/office/powerpoint/2010/main" val="246598432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476672"/>
            <a:ext cx="6512511" cy="785024"/>
          </a:xfrm>
        </p:spPr>
        <p:txBody>
          <a:bodyPr>
            <a:normAutofit/>
          </a:bodyPr>
          <a:lstStyle/>
          <a:p>
            <a:pPr marL="0" indent="0" algn="l">
              <a:buNone/>
            </a:pPr>
            <a:r>
              <a:rPr lang="cs-CZ" sz="2400" b="1" dirty="0" smtClean="0"/>
              <a:t>Upozornění na správní delikty! </a:t>
            </a:r>
            <a:endParaRPr lang="cs-CZ" sz="2400" b="1" dirty="0"/>
          </a:p>
        </p:txBody>
      </p:sp>
      <p:sp>
        <p:nvSpPr>
          <p:cNvPr id="3" name="Zástupný symbol pro obsah 2"/>
          <p:cNvSpPr>
            <a:spLocks noGrp="1"/>
          </p:cNvSpPr>
          <p:nvPr>
            <p:ph sz="quarter" idx="13"/>
          </p:nvPr>
        </p:nvSpPr>
        <p:spPr>
          <a:xfrm>
            <a:off x="755576" y="1412777"/>
            <a:ext cx="7931224" cy="3096343"/>
          </a:xfrm>
        </p:spPr>
        <p:txBody>
          <a:bodyPr>
            <a:normAutofit/>
          </a:bodyPr>
          <a:lstStyle/>
          <a:p>
            <a:pPr>
              <a:buFont typeface="Arial" pitchFamily="34" charset="0"/>
              <a:buChar char="•"/>
            </a:pPr>
            <a:r>
              <a:rPr lang="cs-CZ" sz="2000" dirty="0" smtClean="0"/>
              <a:t> § 57 – fyzická osoba se dopustí přestupku tím, že užije údaje katastru v rozporu s § 1 odst. 2 </a:t>
            </a:r>
          </a:p>
          <a:p>
            <a:pPr>
              <a:buFont typeface="Arial" pitchFamily="34" charset="0"/>
              <a:buChar char="•"/>
            </a:pPr>
            <a:r>
              <a:rPr lang="cs-CZ" sz="2000" dirty="0" smtClean="0"/>
              <a:t> § 58 – právnická osoba nebo podnikající fyzická osoba se dopustí správního deliktu tím, že užije údaje katastru v rozporu s § 1 odst. 2 </a:t>
            </a:r>
          </a:p>
          <a:p>
            <a:pPr marL="45720" indent="0">
              <a:buNone/>
            </a:pPr>
            <a:r>
              <a:rPr lang="cs-CZ" sz="2000" dirty="0" smtClean="0"/>
              <a:t>(veřejnost sleduje) </a:t>
            </a:r>
            <a:endParaRPr lang="cs-CZ" sz="2000" dirty="0"/>
          </a:p>
        </p:txBody>
      </p:sp>
    </p:spTree>
    <p:extLst>
      <p:ext uri="{BB962C8B-B14F-4D97-AF65-F5344CB8AC3E}">
        <p14:creationId xmlns="" xmlns:p14="http://schemas.microsoft.com/office/powerpoint/2010/main" val="260803261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8858280" cy="1296974"/>
          </a:xfrm>
        </p:spPr>
        <p:txBody>
          <a:bodyPr>
            <a:normAutofit fontScale="90000"/>
          </a:bodyPr>
          <a:lstStyle/>
          <a:p>
            <a:pPr>
              <a:buNone/>
            </a:pPr>
            <a:r>
              <a:rPr lang="cs-CZ" sz="2800" dirty="0" smtClean="0"/>
              <a:t>Základní principy, kterými je katastrální zákon ovládán- materiální publicita</a:t>
            </a:r>
            <a:br>
              <a:rPr lang="cs-CZ" sz="2800" dirty="0" smtClean="0"/>
            </a:br>
            <a:endParaRPr lang="cs-CZ" sz="2800" dirty="0"/>
          </a:p>
        </p:txBody>
      </p:sp>
      <p:sp>
        <p:nvSpPr>
          <p:cNvPr id="3" name="Zástupný symbol pro obsah 2"/>
          <p:cNvSpPr>
            <a:spLocks noGrp="1"/>
          </p:cNvSpPr>
          <p:nvPr>
            <p:ph idx="4294967295"/>
          </p:nvPr>
        </p:nvSpPr>
        <p:spPr>
          <a:xfrm>
            <a:off x="457200" y="1357298"/>
            <a:ext cx="8229600" cy="4768865"/>
          </a:xfrm>
          <a:prstGeom prst="rect">
            <a:avLst/>
          </a:prstGeom>
        </p:spPr>
        <p:txBody>
          <a:bodyPr>
            <a:normAutofit lnSpcReduction="10000"/>
          </a:bodyPr>
          <a:lstStyle/>
          <a:p>
            <a:pPr>
              <a:buNone/>
            </a:pPr>
            <a:r>
              <a:rPr lang="cs-CZ" dirty="0" smtClean="0"/>
              <a:t>Hlavní změny v katastru nemovitostí od 1. 1. 2014:</a:t>
            </a:r>
          </a:p>
          <a:p>
            <a:pPr>
              <a:buFontTx/>
              <a:buChar char="-"/>
            </a:pPr>
            <a:r>
              <a:rPr lang="cs-CZ" dirty="0" smtClean="0"/>
              <a:t>Související s NOZ – </a:t>
            </a:r>
          </a:p>
          <a:p>
            <a:pPr>
              <a:buNone/>
            </a:pPr>
            <a:r>
              <a:rPr lang="cs-CZ" dirty="0" smtClean="0"/>
              <a:t>         - vkladový princip pro zápis, změnu, výmaz a promlčení práva,uznání existence nebo neexistence práva</a:t>
            </a:r>
          </a:p>
          <a:p>
            <a:pPr>
              <a:buNone/>
            </a:pPr>
            <a:r>
              <a:rPr lang="cs-CZ" dirty="0" smtClean="0"/>
              <a:t>         - zápis nových práv- podle původních předpisů jen 4 práva, nyní 20 práv</a:t>
            </a:r>
          </a:p>
          <a:p>
            <a:pPr>
              <a:buNone/>
            </a:pPr>
            <a:r>
              <a:rPr lang="cs-CZ" dirty="0" smtClean="0"/>
              <a:t>         - zápis záznamem</a:t>
            </a:r>
          </a:p>
          <a:p>
            <a:pPr>
              <a:buNone/>
            </a:pPr>
            <a:r>
              <a:rPr lang="cs-CZ" dirty="0" smtClean="0"/>
              <a:t>         -  zápis poznámkou, poznámky spornosti</a:t>
            </a:r>
          </a:p>
          <a:p>
            <a:pPr>
              <a:buNone/>
            </a:pPr>
            <a:r>
              <a:rPr lang="cs-CZ" dirty="0" smtClean="0"/>
              <a:t>         - rozlišování veřejných listin a soukromých listin</a:t>
            </a:r>
          </a:p>
          <a:p>
            <a:pPr>
              <a:buNone/>
            </a:pPr>
            <a:r>
              <a:rPr lang="cs-CZ" dirty="0" smtClean="0"/>
              <a:t>         - spojení stavby s pozemkem nebo s právem stavby</a:t>
            </a:r>
          </a:p>
          <a:p>
            <a:pPr>
              <a:buNone/>
            </a:pPr>
            <a:r>
              <a:rPr lang="cs-CZ" dirty="0" smtClean="0"/>
              <a:t>         - stavby,které se dle NOZ nespojí s pozemkem</a:t>
            </a:r>
          </a:p>
          <a:p>
            <a:pPr>
              <a:buNone/>
            </a:pPr>
            <a:r>
              <a:rPr lang="cs-CZ" dirty="0" smtClean="0"/>
              <a:t>         - nabyly na významu nemovitosti neevidované v katastru</a:t>
            </a:r>
            <a:endParaRPr lang="cs-CZ"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3421653" cy="571480"/>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857232"/>
            <a:ext cx="8229600" cy="5429288"/>
          </a:xfrm>
          <a:prstGeom prst="rect">
            <a:avLst/>
          </a:prstGeom>
        </p:spPr>
        <p:txBody>
          <a:bodyPr>
            <a:normAutofit lnSpcReduction="10000"/>
          </a:bodyPr>
          <a:lstStyle/>
          <a:p>
            <a:pPr>
              <a:buNone/>
            </a:pPr>
            <a:r>
              <a:rPr lang="cs-CZ" dirty="0" smtClean="0"/>
              <a:t> Další změny souvisí - </a:t>
            </a:r>
          </a:p>
          <a:p>
            <a:pPr>
              <a:buNone/>
            </a:pPr>
            <a:r>
              <a:rPr lang="cs-CZ" dirty="0" smtClean="0"/>
              <a:t>  - se zobrazováním hranic do katastrální mapy</a:t>
            </a:r>
          </a:p>
          <a:p>
            <a:pPr>
              <a:buNone/>
            </a:pPr>
            <a:r>
              <a:rPr lang="cs-CZ" dirty="0" smtClean="0"/>
              <a:t>  - s rozdělením katastrálních map</a:t>
            </a:r>
          </a:p>
          <a:p>
            <a:pPr>
              <a:buNone/>
            </a:pPr>
            <a:r>
              <a:rPr lang="cs-CZ" dirty="0" smtClean="0"/>
              <a:t>  - s rozšířením účelů pro vyhotovování geometrických plánů</a:t>
            </a:r>
          </a:p>
          <a:p>
            <a:pPr>
              <a:buNone/>
            </a:pPr>
            <a:r>
              <a:rPr lang="cs-CZ" dirty="0" smtClean="0"/>
              <a:t>  - se změnou podoby geometrického plánu</a:t>
            </a:r>
          </a:p>
          <a:p>
            <a:pPr>
              <a:buNone/>
            </a:pPr>
            <a:r>
              <a:rPr lang="cs-CZ" dirty="0" smtClean="0"/>
              <a:t>  -</a:t>
            </a:r>
            <a:r>
              <a:rPr lang="cs-CZ" b="1" dirty="0" smtClean="0"/>
              <a:t> s hranicemi budov hlavních a vedlejších</a:t>
            </a:r>
          </a:p>
          <a:p>
            <a:pPr>
              <a:buNone/>
            </a:pPr>
            <a:r>
              <a:rPr lang="cs-CZ" b="1" dirty="0" smtClean="0"/>
              <a:t>  - se způsoby využití pozemků</a:t>
            </a:r>
          </a:p>
          <a:p>
            <a:pPr>
              <a:buNone/>
            </a:pPr>
            <a:r>
              <a:rPr lang="cs-CZ" b="1" dirty="0" smtClean="0"/>
              <a:t>  - se způsoby využití jednotek</a:t>
            </a:r>
          </a:p>
          <a:p>
            <a:pPr>
              <a:buNone/>
            </a:pPr>
            <a:r>
              <a:rPr lang="cs-CZ" dirty="0" smtClean="0"/>
              <a:t>   - s cenovými údaji</a:t>
            </a:r>
          </a:p>
          <a:p>
            <a:pPr>
              <a:buNone/>
            </a:pPr>
            <a:r>
              <a:rPr lang="cs-CZ" dirty="0" smtClean="0"/>
              <a:t>   - s ukládáním do sbírky listin prohlášení a dohody spoluvlastníků</a:t>
            </a:r>
          </a:p>
          <a:p>
            <a:pPr>
              <a:buNone/>
            </a:pPr>
            <a:r>
              <a:rPr lang="cs-CZ" dirty="0" smtClean="0"/>
              <a:t>  - s významem dočasné stavby</a:t>
            </a:r>
          </a:p>
          <a:p>
            <a:pPr>
              <a:buNone/>
            </a:pPr>
            <a:r>
              <a:rPr lang="cs-CZ" dirty="0" smtClean="0"/>
              <a:t>  - s rozestavěnou stavbou</a:t>
            </a:r>
          </a:p>
          <a:p>
            <a:pPr>
              <a:buNone/>
            </a:pPr>
            <a:endParaRPr lang="cs-CZ"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5207603" cy="428604"/>
          </a:xfrm>
        </p:spPr>
        <p:txBody>
          <a:bodyPr/>
          <a:lstStyle/>
          <a:p>
            <a:pPr>
              <a:buNone/>
            </a:pPr>
            <a:r>
              <a:rPr lang="cs-CZ" sz="2800" dirty="0" smtClean="0"/>
              <a:t>Základní pojmy- význam-</a:t>
            </a:r>
            <a:r>
              <a:rPr lang="cs-CZ" sz="2800" dirty="0" err="1" smtClean="0"/>
              <a:t>katZ</a:t>
            </a:r>
            <a:endParaRPr lang="cs-CZ" sz="2800" dirty="0"/>
          </a:p>
        </p:txBody>
      </p:sp>
      <p:sp>
        <p:nvSpPr>
          <p:cNvPr id="3" name="Zástupný symbol pro obsah 2"/>
          <p:cNvSpPr>
            <a:spLocks noGrp="1"/>
          </p:cNvSpPr>
          <p:nvPr>
            <p:ph sz="quarter" idx="13"/>
          </p:nvPr>
        </p:nvSpPr>
        <p:spPr>
          <a:xfrm>
            <a:off x="285720" y="500042"/>
            <a:ext cx="8572560" cy="6357958"/>
          </a:xfrm>
        </p:spPr>
        <p:txBody>
          <a:bodyPr>
            <a:normAutofit fontScale="70000" lnSpcReduction="20000"/>
          </a:bodyPr>
          <a:lstStyle/>
          <a:p>
            <a:pPr>
              <a:buNone/>
            </a:pPr>
            <a:r>
              <a:rPr lang="cs-CZ" sz="3400" dirty="0" smtClean="0"/>
              <a:t>  § 2 </a:t>
            </a:r>
            <a:r>
              <a:rPr lang="cs-CZ" sz="3400" dirty="0" err="1" smtClean="0"/>
              <a:t>KatZ</a:t>
            </a:r>
            <a:r>
              <a:rPr lang="cs-CZ" sz="3400" dirty="0" smtClean="0"/>
              <a:t>    </a:t>
            </a:r>
            <a:r>
              <a:rPr lang="cs-CZ" sz="3400" b="1" dirty="0" smtClean="0"/>
              <a:t>Vymezení pojmů</a:t>
            </a:r>
          </a:p>
          <a:p>
            <a:pPr>
              <a:buNone/>
            </a:pPr>
            <a:endParaRPr lang="cs-CZ" b="1" dirty="0" smtClean="0"/>
          </a:p>
          <a:p>
            <a:pPr>
              <a:buNone/>
            </a:pPr>
            <a:r>
              <a:rPr lang="cs-CZ" sz="2300" dirty="0" smtClean="0"/>
              <a:t> Pro účely tohoto zákona se rozumí</a:t>
            </a:r>
          </a:p>
          <a:p>
            <a:pPr>
              <a:buNone/>
            </a:pPr>
            <a:r>
              <a:rPr lang="cs-CZ" sz="2300" i="1" dirty="0" smtClean="0"/>
              <a:t>    </a:t>
            </a:r>
            <a:r>
              <a:rPr lang="cs-CZ" sz="2300" b="1" i="1" dirty="0" smtClean="0">
                <a:solidFill>
                  <a:srgbClr val="FF0000"/>
                </a:solidFill>
              </a:rPr>
              <a:t>a</a:t>
            </a:r>
            <a:r>
              <a:rPr lang="cs-CZ" sz="2300" b="1" i="1" dirty="0" smtClean="0"/>
              <a:t>)</a:t>
            </a:r>
            <a:r>
              <a:rPr lang="cs-CZ" sz="2300" b="1" dirty="0" smtClean="0"/>
              <a:t> pozemkem část zemského povrchu oddělená od sousedních částí hranicí územní jednotky nebo hranicí katastrálního území, hranicí vlastnickou, hranicí stanovenou regulačním plánem, územním rozhodnutím, společným povolením, kterým se stavba umisťuje a povoluje, veřejnoprávní smlouvou nahrazující územní rozhodnutí, územním souhlasem nebo hranicí danou schválením navrhovaného záměru stavebním úřadem, hranicí jiného práva podle § 19, hranicí rozsahu zástavního práva, hranicí rozsahu práva stavby, hranicí druhů pozemků, popřípadě rozhraním způsobu využití pozemků,</a:t>
            </a:r>
          </a:p>
          <a:p>
            <a:pPr>
              <a:buNone/>
            </a:pPr>
            <a:r>
              <a:rPr lang="cs-CZ" sz="2300" b="1" i="1" dirty="0" smtClean="0"/>
              <a:t>    </a:t>
            </a:r>
            <a:r>
              <a:rPr lang="cs-CZ" sz="2300" b="1" i="1" dirty="0" smtClean="0">
                <a:solidFill>
                  <a:srgbClr val="FF0000"/>
                </a:solidFill>
              </a:rPr>
              <a:t>b</a:t>
            </a:r>
            <a:r>
              <a:rPr lang="cs-CZ" sz="2300" b="1" i="1" dirty="0" smtClean="0"/>
              <a:t>)</a:t>
            </a:r>
            <a:r>
              <a:rPr lang="cs-CZ" sz="2300" b="1" dirty="0" smtClean="0"/>
              <a:t> parcelou pozemek, který je geometricky a polohově určen, zobrazen v katastrální mapě a označen parcelním číslem,</a:t>
            </a:r>
          </a:p>
          <a:p>
            <a:pPr>
              <a:buNone/>
            </a:pPr>
            <a:r>
              <a:rPr lang="cs-CZ" sz="2300" b="1" i="1" dirty="0" smtClean="0"/>
              <a:t>    c)</a:t>
            </a:r>
            <a:r>
              <a:rPr lang="cs-CZ" sz="2300" b="1" dirty="0" smtClean="0"/>
              <a:t> stavební parcelou pozemek evidovaný v druhu pozemku zastavěná plocha a nádvoří,</a:t>
            </a:r>
          </a:p>
          <a:p>
            <a:pPr>
              <a:buNone/>
            </a:pPr>
            <a:r>
              <a:rPr lang="cs-CZ" sz="2300" b="1" i="1" dirty="0" smtClean="0">
                <a:solidFill>
                  <a:srgbClr val="FF0000"/>
                </a:solidFill>
              </a:rPr>
              <a:t>    d</a:t>
            </a:r>
            <a:r>
              <a:rPr lang="cs-CZ" sz="2300" b="1" i="1" dirty="0" smtClean="0"/>
              <a:t>)</a:t>
            </a:r>
            <a:r>
              <a:rPr lang="cs-CZ" sz="2300" b="1" dirty="0" smtClean="0"/>
              <a:t> pozemkovou parcelou pozemek, který není stavební parcelou,</a:t>
            </a:r>
          </a:p>
          <a:p>
            <a:pPr>
              <a:buNone/>
            </a:pPr>
            <a:r>
              <a:rPr lang="cs-CZ" sz="2300" b="1" i="1" dirty="0" smtClean="0">
                <a:solidFill>
                  <a:srgbClr val="FF0000"/>
                </a:solidFill>
              </a:rPr>
              <a:t>    e</a:t>
            </a:r>
            <a:r>
              <a:rPr lang="cs-CZ" sz="2300" b="1" i="1" dirty="0" smtClean="0"/>
              <a:t>)</a:t>
            </a:r>
            <a:r>
              <a:rPr lang="cs-CZ" sz="2300" b="1" dirty="0" smtClean="0"/>
              <a:t> geometrickým určením nemovitosti a katastrálního území určení tvaru a rozměru nemovitosti a katastrálního území, vymezených jejich hranicemi v zobrazovací rovině,</a:t>
            </a:r>
          </a:p>
          <a:p>
            <a:pPr>
              <a:buNone/>
            </a:pPr>
            <a:r>
              <a:rPr lang="cs-CZ" sz="2300" b="1" i="1" dirty="0" smtClean="0">
                <a:solidFill>
                  <a:srgbClr val="FF0000"/>
                </a:solidFill>
              </a:rPr>
              <a:t>    f</a:t>
            </a:r>
            <a:r>
              <a:rPr lang="cs-CZ" sz="2300" b="1" i="1" dirty="0" smtClean="0"/>
              <a:t>)</a:t>
            </a:r>
            <a:r>
              <a:rPr lang="cs-CZ" sz="2300" b="1" dirty="0" smtClean="0"/>
              <a:t> polohovým určením nemovitosti a katastrálního území určení jejich polohy ve vztahu k ostatním nemovitostem a katastrálním územím,</a:t>
            </a:r>
          </a:p>
          <a:p>
            <a:pPr>
              <a:buNone/>
            </a:pPr>
            <a:r>
              <a:rPr lang="cs-CZ" sz="2300" b="1" i="1" dirty="0" smtClean="0"/>
              <a:t>    </a:t>
            </a:r>
            <a:r>
              <a:rPr lang="cs-CZ" sz="2300" b="1" i="1" dirty="0" smtClean="0">
                <a:solidFill>
                  <a:srgbClr val="FF0000"/>
                </a:solidFill>
              </a:rPr>
              <a:t>g)</a:t>
            </a:r>
            <a:r>
              <a:rPr lang="cs-CZ" sz="2300" b="1" dirty="0" smtClean="0">
                <a:solidFill>
                  <a:srgbClr val="FF0000"/>
                </a:solidFill>
              </a:rPr>
              <a:t> výměrou parcely vyjádření plošného obsahu průmětu pozemku do zobrazovací roviny v plošných metrických jednotkách; velikost výměry vyplývá z geometrického určení pozemku a zaokrouhluje se na celé čtvereční metry; výměra parcely je evidována s přesností danou metodami, kterými byla zjištěna, přičemž jejím zpřesněním nejsou dotčena práva k pozemku,</a:t>
            </a:r>
          </a:p>
          <a:p>
            <a:pPr>
              <a:buNone/>
            </a:pPr>
            <a:endParaRPr lang="cs-CZ"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5207603" cy="428604"/>
          </a:xfrm>
        </p:spPr>
        <p:txBody>
          <a:bodyPr/>
          <a:lstStyle/>
          <a:p>
            <a:pPr>
              <a:buNone/>
            </a:pPr>
            <a:r>
              <a:rPr lang="cs-CZ" sz="2800" dirty="0" smtClean="0"/>
              <a:t>Základní pojmy- význam-</a:t>
            </a:r>
            <a:r>
              <a:rPr lang="cs-CZ" sz="2800" dirty="0" err="1" smtClean="0"/>
              <a:t>katZ</a:t>
            </a:r>
            <a:endParaRPr lang="cs-CZ" sz="2800" dirty="0"/>
          </a:p>
        </p:txBody>
      </p:sp>
      <p:sp>
        <p:nvSpPr>
          <p:cNvPr id="3" name="Zástupný symbol pro obsah 2"/>
          <p:cNvSpPr>
            <a:spLocks noGrp="1"/>
          </p:cNvSpPr>
          <p:nvPr>
            <p:ph sz="quarter" idx="13"/>
          </p:nvPr>
        </p:nvSpPr>
        <p:spPr>
          <a:xfrm>
            <a:off x="0" y="500042"/>
            <a:ext cx="9144000" cy="6357958"/>
          </a:xfrm>
        </p:spPr>
        <p:txBody>
          <a:bodyPr>
            <a:normAutofit fontScale="70000" lnSpcReduction="20000"/>
          </a:bodyPr>
          <a:lstStyle/>
          <a:p>
            <a:pPr>
              <a:buNone/>
            </a:pPr>
            <a:r>
              <a:rPr lang="cs-CZ" sz="3400" dirty="0" smtClean="0"/>
              <a:t>  § 2 </a:t>
            </a:r>
            <a:r>
              <a:rPr lang="cs-CZ" sz="3400" dirty="0" err="1" smtClean="0"/>
              <a:t>KatZ</a:t>
            </a:r>
            <a:r>
              <a:rPr lang="cs-CZ" sz="3400" dirty="0" smtClean="0"/>
              <a:t>    </a:t>
            </a:r>
            <a:r>
              <a:rPr lang="cs-CZ" sz="3400" b="1" dirty="0" smtClean="0"/>
              <a:t>Vymezení pojmů</a:t>
            </a:r>
          </a:p>
          <a:p>
            <a:pPr>
              <a:buNone/>
            </a:pPr>
            <a:endParaRPr lang="cs-CZ" b="1" dirty="0" smtClean="0"/>
          </a:p>
          <a:p>
            <a:pPr>
              <a:buNone/>
            </a:pPr>
            <a:r>
              <a:rPr lang="cs-CZ" sz="2300" dirty="0" smtClean="0"/>
              <a:t> Pro účely tohoto zákona se rozumí pokračování</a:t>
            </a:r>
          </a:p>
          <a:p>
            <a:pPr>
              <a:buNone/>
            </a:pPr>
            <a:endParaRPr lang="cs-CZ" sz="2300" b="1" dirty="0" smtClean="0"/>
          </a:p>
          <a:p>
            <a:pPr>
              <a:buNone/>
            </a:pPr>
            <a:r>
              <a:rPr lang="cs-CZ" sz="2300" i="1" dirty="0" smtClean="0"/>
              <a:t>    h)</a:t>
            </a:r>
            <a:r>
              <a:rPr lang="cs-CZ" sz="2300" dirty="0" smtClean="0"/>
              <a:t> katastrálním územím technická jednotka, kterou tvoří místopisně uzavřený a v katastru společně evidovaný soubor nemovitostí,</a:t>
            </a:r>
          </a:p>
          <a:p>
            <a:pPr>
              <a:buNone/>
            </a:pPr>
            <a:r>
              <a:rPr lang="cs-CZ" sz="2300" i="1" dirty="0" smtClean="0"/>
              <a:t>    i)</a:t>
            </a:r>
            <a:r>
              <a:rPr lang="cs-CZ" sz="2300" dirty="0" smtClean="0"/>
              <a:t> katastrální mapou polohopisná mapa velkého měřítka s popisem, která zobrazuje všechny pozemky, které jsou předmětem katastru, katastrální území a další prvky polohopisu; pozemky se v katastrální mapě zobrazují průmětem svých hranic do zobrazovací roviny, označují se parcelními čísly a značkami druhů pozemků,</a:t>
            </a:r>
          </a:p>
          <a:p>
            <a:pPr>
              <a:buNone/>
            </a:pPr>
            <a:r>
              <a:rPr lang="cs-CZ" sz="2300" i="1" dirty="0" smtClean="0">
                <a:solidFill>
                  <a:srgbClr val="FF0000"/>
                </a:solidFill>
              </a:rPr>
              <a:t>   </a:t>
            </a:r>
            <a:r>
              <a:rPr lang="cs-CZ" sz="2300" b="1" i="1" dirty="0" smtClean="0">
                <a:solidFill>
                  <a:srgbClr val="FF0000"/>
                </a:solidFill>
              </a:rPr>
              <a:t> j)</a:t>
            </a:r>
            <a:r>
              <a:rPr lang="cs-CZ" sz="2300" b="1" dirty="0" smtClean="0">
                <a:solidFill>
                  <a:srgbClr val="FF0000"/>
                </a:solidFill>
              </a:rPr>
              <a:t> geometrickým plánem technický podklad pro vyhotovování listin, na základě kterých má dojít ke změnám v souboru geodetických informací a v souboru popisných informací,</a:t>
            </a:r>
          </a:p>
          <a:p>
            <a:pPr>
              <a:buNone/>
            </a:pPr>
            <a:r>
              <a:rPr lang="cs-CZ" sz="2300" i="1" dirty="0" smtClean="0"/>
              <a:t>    k)</a:t>
            </a:r>
            <a:r>
              <a:rPr lang="cs-CZ" sz="2300" dirty="0" smtClean="0"/>
              <a:t> identifikací parcel porovnání zápisu a zákresu téže nemovitosti v katastrálním operátu se zápisem, popřípadě zákresem v jiných operátech nebo pravomocných rozhodnutích orgánů veřejné moci nebo v katastrálním operátu se stavem k určitému datu,</a:t>
            </a:r>
          </a:p>
          <a:p>
            <a:pPr>
              <a:buNone/>
            </a:pPr>
            <a:r>
              <a:rPr lang="cs-CZ" sz="2300" i="1" dirty="0" smtClean="0"/>
              <a:t>    </a:t>
            </a:r>
            <a:r>
              <a:rPr lang="cs-CZ" sz="2300" i="1" dirty="0" smtClean="0">
                <a:solidFill>
                  <a:srgbClr val="FF0000"/>
                </a:solidFill>
              </a:rPr>
              <a:t>l)</a:t>
            </a:r>
            <a:r>
              <a:rPr lang="cs-CZ" sz="2300" dirty="0" smtClean="0">
                <a:solidFill>
                  <a:srgbClr val="FF0000"/>
                </a:solidFill>
              </a:rPr>
              <a:t> budovou nadzemní stavba spojená se zemí pevným základem, která je prostorově soustředěna a navenek převážně uzavřena obvodovými stěnami a střešní konstrukcí,</a:t>
            </a:r>
          </a:p>
          <a:p>
            <a:pPr>
              <a:buNone/>
            </a:pPr>
            <a:r>
              <a:rPr lang="cs-CZ" sz="2300" i="1" dirty="0" smtClean="0"/>
              <a:t>    </a:t>
            </a:r>
            <a:r>
              <a:rPr lang="cs-CZ" sz="2300" b="1" i="1" dirty="0" smtClean="0"/>
              <a:t>m)</a:t>
            </a:r>
            <a:r>
              <a:rPr lang="cs-CZ" sz="2300" b="1" dirty="0" smtClean="0"/>
              <a:t> drobnou stavbou stavba s jedním nadzemním podlažím, pokud její zastavěná plocha nepřesahuje 16 m</a:t>
            </a:r>
            <a:r>
              <a:rPr lang="cs-CZ" sz="2300" b="1" baseline="30000" dirty="0" smtClean="0"/>
              <a:t>2</a:t>
            </a:r>
            <a:r>
              <a:rPr lang="cs-CZ" sz="2300" b="1" dirty="0" smtClean="0"/>
              <a:t> a výška 4,5 m, která plní doplňkovou funkci ke stavbě hlavní, a stavba na pozemcích určených k plnění funkcí lesa, sloužící k zajišťování provozu lesních školek nebo k provozování myslivosti, pokud její zastavěná plocha nepřesahuje 30 m</a:t>
            </a:r>
            <a:r>
              <a:rPr lang="cs-CZ" sz="2300" b="1" baseline="30000" dirty="0" smtClean="0"/>
              <a:t>2</a:t>
            </a:r>
            <a:r>
              <a:rPr lang="cs-CZ" sz="2300" b="1" dirty="0" smtClean="0"/>
              <a:t> a výška 5 m; za drobnou stavbu se nepovažuje stavba garáže, skladu hořlavin a výbušnin, stavba pro civilní ochranu, požární ochranu, stavba uranového průmyslu a jaderného zařízení, sklad a skládka nebezpečných odpadů a stavba vodního díla.</a:t>
            </a:r>
          </a:p>
          <a:p>
            <a:pPr>
              <a:buNone/>
            </a:pPr>
            <a:endParaRPr lang="cs-CZ"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142852"/>
            <a:ext cx="5850545" cy="428628"/>
          </a:xfrm>
        </p:spPr>
        <p:txBody>
          <a:bodyPr/>
          <a:lstStyle/>
          <a:p>
            <a:pPr>
              <a:buNone/>
            </a:pPr>
            <a:r>
              <a:rPr lang="cs-CZ" sz="2800" dirty="0" smtClean="0"/>
              <a:t>Základní pojmy- význam-</a:t>
            </a:r>
            <a:r>
              <a:rPr lang="cs-CZ" sz="2800" dirty="0" err="1" smtClean="0"/>
              <a:t>katV</a:t>
            </a:r>
            <a:endParaRPr lang="cs-CZ" sz="2800" dirty="0"/>
          </a:p>
        </p:txBody>
      </p:sp>
      <p:sp>
        <p:nvSpPr>
          <p:cNvPr id="3" name="Zástupný symbol pro obsah 2"/>
          <p:cNvSpPr>
            <a:spLocks noGrp="1"/>
          </p:cNvSpPr>
          <p:nvPr>
            <p:ph sz="quarter" idx="13"/>
          </p:nvPr>
        </p:nvSpPr>
        <p:spPr>
          <a:xfrm>
            <a:off x="285720" y="571480"/>
            <a:ext cx="8572560" cy="6286520"/>
          </a:xfrm>
        </p:spPr>
        <p:txBody>
          <a:bodyPr>
            <a:normAutofit fontScale="92500" lnSpcReduction="20000"/>
          </a:bodyPr>
          <a:lstStyle/>
          <a:p>
            <a:pPr>
              <a:buNone/>
            </a:pPr>
            <a:r>
              <a:rPr lang="cs-CZ" dirty="0" smtClean="0"/>
              <a:t>§ 2 </a:t>
            </a:r>
            <a:r>
              <a:rPr lang="cs-CZ" dirty="0" err="1" smtClean="0"/>
              <a:t>katV</a:t>
            </a:r>
            <a:r>
              <a:rPr lang="cs-CZ" dirty="0" smtClean="0"/>
              <a:t>   </a:t>
            </a:r>
            <a:r>
              <a:rPr lang="cs-CZ" b="1" dirty="0" smtClean="0"/>
              <a:t>Vymezení pojmů</a:t>
            </a:r>
          </a:p>
          <a:p>
            <a:pPr>
              <a:buNone/>
            </a:pPr>
            <a:r>
              <a:rPr lang="cs-CZ" i="1" dirty="0" smtClean="0"/>
              <a:t>   (1)</a:t>
            </a:r>
            <a:r>
              <a:rPr lang="cs-CZ" dirty="0" smtClean="0"/>
              <a:t> Pro účely této vyhlášky se rozumí:</a:t>
            </a:r>
          </a:p>
          <a:p>
            <a:pPr>
              <a:buNone/>
            </a:pPr>
            <a:r>
              <a:rPr lang="cs-CZ" i="1" dirty="0" smtClean="0"/>
              <a:t>    a)</a:t>
            </a:r>
            <a:r>
              <a:rPr lang="cs-CZ" dirty="0" smtClean="0"/>
              <a:t> </a:t>
            </a:r>
            <a:r>
              <a:rPr lang="cs-CZ" dirty="0" smtClean="0">
                <a:solidFill>
                  <a:srgbClr val="FF0000"/>
                </a:solidFill>
              </a:rPr>
              <a:t>číselným vyjádřením předmětů polohopisu určení souřadnic S-JTSK geodetickými metodami,</a:t>
            </a:r>
          </a:p>
          <a:p>
            <a:pPr>
              <a:buNone/>
            </a:pPr>
            <a:r>
              <a:rPr lang="cs-CZ" i="1" dirty="0" smtClean="0"/>
              <a:t>   b)</a:t>
            </a:r>
            <a:r>
              <a:rPr lang="cs-CZ" dirty="0" smtClean="0"/>
              <a:t> definičním bodem bod umístěný uvnitř katastrálního území, parcely, zobrazení budovy nebo vodního díla v katastrální mapě poblíž jejich středu se souřadnicemi určenými v S-JTSK,</a:t>
            </a:r>
          </a:p>
          <a:p>
            <a:pPr>
              <a:buNone/>
            </a:pPr>
            <a:r>
              <a:rPr lang="cs-CZ" b="1" i="1" dirty="0" smtClean="0"/>
              <a:t>   c)</a:t>
            </a:r>
            <a:r>
              <a:rPr lang="cs-CZ" b="1" dirty="0" smtClean="0"/>
              <a:t> obvodem budovy průnik vnějšího obvodu budovy s terénem nebo u netypických budov svislý průmět vnějšího obvodu budovy na terén,</a:t>
            </a:r>
          </a:p>
          <a:p>
            <a:pPr>
              <a:buNone/>
            </a:pPr>
            <a:r>
              <a:rPr lang="cs-CZ" i="1" dirty="0" smtClean="0"/>
              <a:t>   d)</a:t>
            </a:r>
            <a:r>
              <a:rPr lang="cs-CZ" dirty="0" smtClean="0"/>
              <a:t> </a:t>
            </a:r>
            <a:r>
              <a:rPr lang="cs-CZ" dirty="0" smtClean="0">
                <a:solidFill>
                  <a:srgbClr val="FF0000"/>
                </a:solidFill>
              </a:rPr>
              <a:t>parcelou zjednodušené evidence pozemek evidovaný zjednodušeným způsobem podle katastrálního zákona, který je geometricky a polohově určen, zobrazen v grafickém operátu dřívější pozemkové evidence a označen parcelním číslem zpravidla podle této dřívější pozemkové evidence</a:t>
            </a:r>
            <a:r>
              <a:rPr lang="cs-CZ" dirty="0" smtClean="0"/>
              <a:t>,</a:t>
            </a:r>
          </a:p>
          <a:p>
            <a:pPr>
              <a:buNone/>
            </a:pPr>
            <a:r>
              <a:rPr lang="cs-CZ" i="1" dirty="0" smtClean="0"/>
              <a:t>   e)</a:t>
            </a:r>
            <a:r>
              <a:rPr lang="cs-CZ" dirty="0" smtClean="0"/>
              <a:t> plombou informace u nemovitosti, že práva k ní jsou dotčena změnou,</a:t>
            </a:r>
          </a:p>
          <a:p>
            <a:pPr>
              <a:buNone/>
            </a:pPr>
            <a:r>
              <a:rPr lang="cs-CZ" i="1" dirty="0" smtClean="0"/>
              <a:t>   f)</a:t>
            </a:r>
            <a:r>
              <a:rPr lang="cs-CZ" dirty="0" smtClean="0"/>
              <a:t> pozemkovou tratí pomístním názvem označený pozemek nebo seskupení pozemků mimo zastavěné území,</a:t>
            </a:r>
          </a:p>
          <a:p>
            <a:pPr>
              <a:buNone/>
            </a:pPr>
            <a:r>
              <a:rPr lang="cs-CZ" b="1" i="1" dirty="0" smtClean="0"/>
              <a:t>   g)</a:t>
            </a:r>
            <a:r>
              <a:rPr lang="cs-CZ" b="1" dirty="0" smtClean="0"/>
              <a:t> původním výsledkem zeměměřické činnosti výsledek zeměměřických činností, který byl podkladem pro zápis platného geometrického a polohového určení,</a:t>
            </a:r>
          </a:p>
          <a:p>
            <a:pPr>
              <a:buNone/>
            </a:pPr>
            <a:endParaRPr lang="cs-CZ"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0"/>
            <a:ext cx="4572031" cy="571480"/>
          </a:xfrm>
        </p:spPr>
        <p:txBody>
          <a:bodyPr/>
          <a:lstStyle/>
          <a:p>
            <a:pPr>
              <a:buNone/>
            </a:pPr>
            <a:r>
              <a:rPr lang="cs-CZ" sz="2800" dirty="0" smtClean="0"/>
              <a:t>Obsah- </a:t>
            </a:r>
            <a:endParaRPr lang="cs-CZ" sz="2800" dirty="0"/>
          </a:p>
        </p:txBody>
      </p:sp>
      <p:sp>
        <p:nvSpPr>
          <p:cNvPr id="5" name="Zástupný symbol pro obsah 4"/>
          <p:cNvSpPr>
            <a:spLocks noGrp="1"/>
          </p:cNvSpPr>
          <p:nvPr>
            <p:ph sz="quarter" idx="13"/>
          </p:nvPr>
        </p:nvSpPr>
        <p:spPr>
          <a:xfrm>
            <a:off x="214282" y="642918"/>
            <a:ext cx="8929718" cy="5929354"/>
          </a:xfrm>
        </p:spPr>
        <p:txBody>
          <a:bodyPr>
            <a:normAutofit/>
          </a:bodyPr>
          <a:lstStyle/>
          <a:p>
            <a:pPr>
              <a:buNone/>
            </a:pPr>
            <a:r>
              <a:rPr lang="cs-CZ" sz="2800" b="1" dirty="0" smtClean="0"/>
              <a:t>        </a:t>
            </a:r>
            <a:endParaRPr lang="cs-CZ" sz="2400" dirty="0" smtClean="0"/>
          </a:p>
          <a:p>
            <a:pPr>
              <a:buNone/>
            </a:pPr>
            <a:r>
              <a:rPr lang="cs-CZ" sz="2400" dirty="0" smtClean="0"/>
              <a:t>1/ Základní i</a:t>
            </a:r>
            <a:r>
              <a:rPr lang="pl-PL" sz="2400" dirty="0" smtClean="0"/>
              <a:t>nformace o katastru nemovitostí a dřívějších evidencí</a:t>
            </a:r>
          </a:p>
          <a:p>
            <a:pPr>
              <a:buNone/>
            </a:pPr>
            <a:r>
              <a:rPr lang="pl-PL" sz="1700" dirty="0" smtClean="0"/>
              <a:t> </a:t>
            </a:r>
            <a:r>
              <a:rPr lang="cs-CZ" sz="1700" dirty="0" smtClean="0"/>
              <a:t>a/</a:t>
            </a:r>
            <a:r>
              <a:rPr lang="cs-CZ" sz="1700" b="1" dirty="0" smtClean="0"/>
              <a:t> Stabilní katastr a pozemkové knihy</a:t>
            </a:r>
            <a:endParaRPr lang="cs-CZ" sz="1700" dirty="0" smtClean="0"/>
          </a:p>
          <a:p>
            <a:pPr>
              <a:buNone/>
            </a:pPr>
            <a:r>
              <a:rPr lang="cs-CZ" sz="1700" dirty="0" smtClean="0"/>
              <a:t> b/</a:t>
            </a:r>
            <a:r>
              <a:rPr lang="cs-CZ" sz="1700" b="1" dirty="0" smtClean="0"/>
              <a:t> Pozemkový katastr</a:t>
            </a:r>
            <a:endParaRPr lang="cs-CZ" sz="1700" dirty="0" smtClean="0"/>
          </a:p>
          <a:p>
            <a:pPr>
              <a:buNone/>
            </a:pPr>
            <a:r>
              <a:rPr lang="cs-CZ" sz="1700" dirty="0" smtClean="0"/>
              <a:t> c/</a:t>
            </a:r>
            <a:r>
              <a:rPr lang="cs-CZ" sz="1700" b="1" dirty="0" smtClean="0"/>
              <a:t> Evidence nemovitostí-EN</a:t>
            </a:r>
            <a:endParaRPr lang="cs-CZ" sz="1700" dirty="0" smtClean="0"/>
          </a:p>
          <a:p>
            <a:pPr>
              <a:buNone/>
            </a:pPr>
            <a:r>
              <a:rPr lang="cs-CZ" sz="1700" dirty="0" smtClean="0"/>
              <a:t> d/</a:t>
            </a:r>
            <a:r>
              <a:rPr lang="cs-CZ" sz="1700" b="1" dirty="0" smtClean="0"/>
              <a:t> Katastr nemovitostí – KN od 1.1.1993- už můžeme mluvit o 2 etapách</a:t>
            </a:r>
            <a:endParaRPr lang="pl-PL" sz="1700" dirty="0" smtClean="0"/>
          </a:p>
          <a:p>
            <a:pPr>
              <a:buNone/>
            </a:pPr>
            <a:r>
              <a:rPr lang="pl-PL" sz="2400" dirty="0" smtClean="0"/>
              <a:t>2/</a:t>
            </a:r>
            <a:r>
              <a:rPr lang="cs-CZ" sz="2400" dirty="0" smtClean="0"/>
              <a:t> Základní informace o předpisech</a:t>
            </a:r>
            <a:endParaRPr lang="pl-PL" sz="2400" dirty="0" smtClean="0"/>
          </a:p>
          <a:p>
            <a:pPr>
              <a:buNone/>
            </a:pPr>
            <a:r>
              <a:rPr lang="cs-CZ" sz="2400" dirty="0" smtClean="0"/>
              <a:t>3/ Činnosti katastrálních úřadů </a:t>
            </a:r>
          </a:p>
          <a:p>
            <a:pPr>
              <a:buNone/>
            </a:pPr>
            <a:r>
              <a:rPr lang="cs-CZ" sz="2400" dirty="0" smtClean="0"/>
              <a:t>4/Údaje o nemovitostech evidovaných v katastru nemovitostí v souladu s příslušnými ustanoveními  katastrální vyhlášky,geometrické plány</a:t>
            </a:r>
          </a:p>
          <a:p>
            <a:pPr>
              <a:buNone/>
            </a:pPr>
            <a:r>
              <a:rPr lang="cs-CZ" sz="2400" dirty="0" smtClean="0"/>
              <a:t>5/ vytyčení hranic</a:t>
            </a:r>
          </a:p>
          <a:p>
            <a:pPr>
              <a:buNone/>
            </a:pPr>
            <a:r>
              <a:rPr lang="cs-CZ" sz="2400" dirty="0" smtClean="0">
                <a:solidFill>
                  <a:schemeClr val="tx1"/>
                </a:solidFill>
              </a:rPr>
              <a:t>6/Hranice dle NOZ , stavby, judikáty</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142852"/>
            <a:ext cx="5850545" cy="428628"/>
          </a:xfrm>
        </p:spPr>
        <p:txBody>
          <a:bodyPr/>
          <a:lstStyle/>
          <a:p>
            <a:pPr>
              <a:buNone/>
            </a:pPr>
            <a:r>
              <a:rPr lang="cs-CZ" sz="2800" dirty="0" smtClean="0"/>
              <a:t>Základní pojmy- význam-</a:t>
            </a:r>
            <a:r>
              <a:rPr lang="cs-CZ" sz="2800" dirty="0" err="1" smtClean="0"/>
              <a:t>katV</a:t>
            </a:r>
            <a:endParaRPr lang="cs-CZ" sz="2800" dirty="0"/>
          </a:p>
        </p:txBody>
      </p:sp>
      <p:sp>
        <p:nvSpPr>
          <p:cNvPr id="3" name="Zástupný symbol pro obsah 2"/>
          <p:cNvSpPr>
            <a:spLocks noGrp="1"/>
          </p:cNvSpPr>
          <p:nvPr>
            <p:ph sz="quarter" idx="13"/>
          </p:nvPr>
        </p:nvSpPr>
        <p:spPr>
          <a:xfrm>
            <a:off x="285720" y="571480"/>
            <a:ext cx="8572560" cy="6286520"/>
          </a:xfrm>
        </p:spPr>
        <p:txBody>
          <a:bodyPr>
            <a:normAutofit fontScale="85000" lnSpcReduction="20000"/>
          </a:bodyPr>
          <a:lstStyle/>
          <a:p>
            <a:pPr>
              <a:buNone/>
            </a:pPr>
            <a:r>
              <a:rPr lang="cs-CZ" dirty="0" smtClean="0"/>
              <a:t>§ 2 </a:t>
            </a:r>
            <a:r>
              <a:rPr lang="cs-CZ" dirty="0" err="1" smtClean="0"/>
              <a:t>katV</a:t>
            </a:r>
            <a:r>
              <a:rPr lang="cs-CZ" dirty="0" smtClean="0"/>
              <a:t>   </a:t>
            </a:r>
            <a:r>
              <a:rPr lang="cs-CZ" b="1" dirty="0" smtClean="0"/>
              <a:t>Vymezení pojmů</a:t>
            </a:r>
          </a:p>
          <a:p>
            <a:pPr>
              <a:buNone/>
            </a:pPr>
            <a:r>
              <a:rPr lang="cs-CZ" i="1" dirty="0" smtClean="0"/>
              <a:t>    pokračování</a:t>
            </a:r>
            <a:endParaRPr lang="cs-CZ" dirty="0" smtClean="0"/>
          </a:p>
          <a:p>
            <a:pPr>
              <a:buNone/>
            </a:pPr>
            <a:r>
              <a:rPr lang="cs-CZ" i="1" dirty="0" smtClean="0"/>
              <a:t>  h)</a:t>
            </a:r>
            <a:r>
              <a:rPr lang="cs-CZ" dirty="0" smtClean="0"/>
              <a:t> S-JTSK souřadnicový systém Jednotné trigonometrické sítě katastrální,</a:t>
            </a:r>
          </a:p>
          <a:p>
            <a:pPr>
              <a:buNone/>
            </a:pPr>
            <a:r>
              <a:rPr lang="cs-CZ" b="1" i="1" dirty="0" smtClean="0"/>
              <a:t>   i)</a:t>
            </a:r>
            <a:r>
              <a:rPr lang="cs-CZ" b="1" dirty="0" smtClean="0"/>
              <a:t> vedlejší stavbou budova, která je určena k tomu, aby se jí trvale užívalo s hlavní stavbou v rámci jejich hospodářského účelu, a která není drobnou stavbou,</a:t>
            </a:r>
          </a:p>
          <a:p>
            <a:pPr>
              <a:buNone/>
            </a:pPr>
            <a:r>
              <a:rPr lang="cs-CZ" i="1" dirty="0" smtClean="0"/>
              <a:t>   j</a:t>
            </a:r>
            <a:r>
              <a:rPr lang="cs-CZ" i="1" dirty="0" smtClean="0">
                <a:solidFill>
                  <a:srgbClr val="FF0000"/>
                </a:solidFill>
              </a:rPr>
              <a:t>)</a:t>
            </a:r>
            <a:r>
              <a:rPr lang="cs-CZ" dirty="0" smtClean="0">
                <a:solidFill>
                  <a:srgbClr val="FF0000"/>
                </a:solidFill>
              </a:rPr>
              <a:t> záznamem podrobného měření změn výsledek zeměměřických činností podle této vyhlášky, jakož i obdobné výsledky zeměměřických činností, provedených podle dřívějších právních předpisů, dokumentované u katastrálního úřadu, zejména měřická část geometrického plánu, polní nebo měřický náčrt a s nimi související dokumentace, například zápisník měřených údajů</a:t>
            </a:r>
            <a:r>
              <a:rPr lang="cs-CZ" dirty="0" smtClean="0"/>
              <a:t>.</a:t>
            </a:r>
          </a:p>
          <a:p>
            <a:pPr>
              <a:buNone/>
            </a:pPr>
            <a:r>
              <a:rPr lang="cs-CZ" i="1" dirty="0" smtClean="0"/>
              <a:t>   (2)</a:t>
            </a:r>
            <a:r>
              <a:rPr lang="cs-CZ" dirty="0" smtClean="0"/>
              <a:t> Ustanovení této vyhlášky týkající se vlastníka se obdobně užijí i na oprávněného z práva odvozeného od vlastnického práva (dále jen „odvozené právo“).</a:t>
            </a:r>
          </a:p>
          <a:p>
            <a:pPr>
              <a:buNone/>
            </a:pPr>
            <a:r>
              <a:rPr lang="cs-CZ" i="1" dirty="0" smtClean="0"/>
              <a:t>   (3)</a:t>
            </a:r>
            <a:r>
              <a:rPr lang="cs-CZ" dirty="0" smtClean="0"/>
              <a:t> Ustanovení této vyhlášky týkající se vlastníka se obdobně užijí i na </a:t>
            </a:r>
            <a:r>
              <a:rPr lang="cs-CZ" dirty="0" err="1" smtClean="0"/>
              <a:t>svěřenského</a:t>
            </a:r>
            <a:r>
              <a:rPr lang="cs-CZ" dirty="0" smtClean="0"/>
              <a:t> správce.</a:t>
            </a:r>
          </a:p>
          <a:p>
            <a:pPr>
              <a:buNone/>
            </a:pPr>
            <a:r>
              <a:rPr lang="cs-CZ" i="1" dirty="0" smtClean="0"/>
              <a:t>   (4)</a:t>
            </a:r>
            <a:r>
              <a:rPr lang="cs-CZ" dirty="0" smtClean="0"/>
              <a:t> Ustanovení této vyhlášky týkající se nemovitostí se obdobně užijí i na jednotky vymezené podle zákona o vlastnictví bytů.</a:t>
            </a:r>
          </a:p>
          <a:p>
            <a:pPr>
              <a:buNone/>
            </a:pPr>
            <a:r>
              <a:rPr lang="cs-CZ" i="1" dirty="0" smtClean="0"/>
              <a:t>   (5)</a:t>
            </a:r>
            <a:r>
              <a:rPr lang="cs-CZ" dirty="0" smtClean="0"/>
              <a:t> Ustanovení této vyhlášky týkající se věcných práv k věci cizí se obdobně užijí i na práva ujednaná jako věcná práva a na nájem a pacht.</a:t>
            </a:r>
          </a:p>
          <a:p>
            <a:pPr>
              <a:buNone/>
            </a:pPr>
            <a:endParaRPr lang="cs-CZ"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858280" cy="642942"/>
          </a:xfrm>
        </p:spPr>
        <p:txBody>
          <a:bodyPr/>
          <a:lstStyle/>
          <a:p>
            <a:pPr>
              <a:buNone/>
            </a:pPr>
            <a:r>
              <a:rPr lang="cs-CZ" sz="2800" dirty="0" smtClean="0"/>
              <a:t>Činnosti znalců,odhadců při oceňování nemovitostí</a:t>
            </a:r>
            <a:endParaRPr lang="cs-CZ" sz="2800" dirty="0"/>
          </a:p>
        </p:txBody>
      </p:sp>
      <p:sp>
        <p:nvSpPr>
          <p:cNvPr id="3" name="Zástupný symbol pro obsah 2"/>
          <p:cNvSpPr>
            <a:spLocks noGrp="1"/>
          </p:cNvSpPr>
          <p:nvPr>
            <p:ph sz="quarter" idx="13"/>
          </p:nvPr>
        </p:nvSpPr>
        <p:spPr>
          <a:xfrm>
            <a:off x="571472" y="1000108"/>
            <a:ext cx="8072494" cy="5643602"/>
          </a:xfrm>
        </p:spPr>
        <p:txBody>
          <a:bodyPr>
            <a:normAutofit fontScale="85000" lnSpcReduction="10000"/>
          </a:bodyPr>
          <a:lstStyle/>
          <a:p>
            <a:pPr>
              <a:buNone/>
            </a:pPr>
            <a:r>
              <a:rPr lang="cs-CZ" sz="2400" dirty="0" smtClean="0"/>
              <a:t>Znalci  obecně oceňují:</a:t>
            </a:r>
          </a:p>
          <a:p>
            <a:pPr>
              <a:buNone/>
            </a:pPr>
            <a:r>
              <a:rPr lang="cs-CZ" sz="2400" b="1" dirty="0" smtClean="0"/>
              <a:t>Pozemky - </a:t>
            </a:r>
            <a:r>
              <a:rPr lang="cs-CZ" sz="2400" dirty="0" smtClean="0"/>
              <a:t>stavební parcely,ostatní plochy,lesy,rybníky- vodní plochy, lesní plochy ….</a:t>
            </a:r>
          </a:p>
          <a:p>
            <a:pPr>
              <a:buNone/>
            </a:pPr>
            <a:r>
              <a:rPr lang="cs-CZ" sz="2400" dirty="0" smtClean="0"/>
              <a:t> zemědělskou půdu- ornou půdu,chmelnice,vinice,zahrady,ovocné sady,trvalý travní porost</a:t>
            </a:r>
          </a:p>
          <a:p>
            <a:pPr>
              <a:buNone/>
            </a:pPr>
            <a:r>
              <a:rPr lang="cs-CZ" sz="2400" b="1" dirty="0" smtClean="0"/>
              <a:t>Byty    - </a:t>
            </a:r>
            <a:r>
              <a:rPr lang="cs-CZ" sz="2400" dirty="0" smtClean="0"/>
              <a:t>garsonky, mezonety, družstevní byty, podíly, SJM</a:t>
            </a:r>
          </a:p>
          <a:p>
            <a:pPr>
              <a:buNone/>
            </a:pPr>
            <a:r>
              <a:rPr lang="cs-CZ" sz="2400" b="1" dirty="0" smtClean="0"/>
              <a:t>Rodinné domy - </a:t>
            </a:r>
            <a:r>
              <a:rPr lang="cs-CZ" sz="2400" dirty="0" err="1" smtClean="0"/>
              <a:t>domy</a:t>
            </a:r>
            <a:r>
              <a:rPr lang="cs-CZ" sz="2400" dirty="0" smtClean="0"/>
              <a:t>, vily, rezidence, chaty, rekreační objekty</a:t>
            </a:r>
          </a:p>
          <a:p>
            <a:pPr>
              <a:buNone/>
            </a:pPr>
            <a:r>
              <a:rPr lang="cs-CZ" sz="2400" b="1" dirty="0" smtClean="0"/>
              <a:t>Bytové domy  - </a:t>
            </a:r>
            <a:r>
              <a:rPr lang="cs-CZ" sz="2400" dirty="0" smtClean="0"/>
              <a:t>panelové, cihlové, nedokončené???</a:t>
            </a:r>
          </a:p>
          <a:p>
            <a:pPr>
              <a:buNone/>
            </a:pPr>
            <a:r>
              <a:rPr lang="cs-CZ" sz="2400" b="1" dirty="0" smtClean="0"/>
              <a:t>Technické objekty - </a:t>
            </a:r>
            <a:r>
              <a:rPr lang="cs-CZ" sz="2400" dirty="0" smtClean="0"/>
              <a:t>garáže, haly, sklady, dílny, prodejny, stánky</a:t>
            </a:r>
          </a:p>
          <a:p>
            <a:pPr>
              <a:buNone/>
            </a:pPr>
            <a:r>
              <a:rPr lang="cs-CZ" sz="2400" dirty="0" smtClean="0">
                <a:solidFill>
                  <a:srgbClr val="FF0000"/>
                </a:solidFill>
              </a:rPr>
              <a:t>Oceňují nemovitosti zpětně pro účely </a:t>
            </a:r>
            <a:r>
              <a:rPr lang="cs-CZ" sz="2400" dirty="0" err="1" smtClean="0">
                <a:solidFill>
                  <a:srgbClr val="FF0000"/>
                </a:solidFill>
              </a:rPr>
              <a:t>např.soudů</a:t>
            </a:r>
            <a:endParaRPr lang="cs-CZ" sz="2400" dirty="0" smtClean="0">
              <a:solidFill>
                <a:srgbClr val="FF0000"/>
              </a:solidFill>
            </a:endParaRPr>
          </a:p>
          <a:p>
            <a:pPr>
              <a:buNone/>
            </a:pPr>
            <a:r>
              <a:rPr lang="cs-CZ" sz="2400" dirty="0" smtClean="0">
                <a:solidFill>
                  <a:srgbClr val="FF0000"/>
                </a:solidFill>
              </a:rPr>
              <a:t>Oceňují nemovitosti pro převody, pro banky…</a:t>
            </a:r>
          </a:p>
          <a:p>
            <a:pPr>
              <a:buNone/>
            </a:pPr>
            <a:r>
              <a:rPr lang="cs-CZ" sz="2400" dirty="0" smtClean="0"/>
              <a:t>Při oceňování využívají údaje katastru – LV,snímky,informace o parcele – je nutné vědět, jaké nemovitosti jsou evidovány v katastru, jaké údaje k nemovitostem jsou nebo mají být evidovány, </a:t>
            </a:r>
            <a:r>
              <a:rPr lang="cs-CZ" sz="2400" dirty="0" smtClean="0">
                <a:solidFill>
                  <a:srgbClr val="FF0000"/>
                </a:solidFill>
              </a:rPr>
              <a:t>je nutné najít rozpory údajů katastru proti skutečnosti v terénu, poskytnout radu k nápravě stavu údajů katastru…</a:t>
            </a:r>
          </a:p>
          <a:p>
            <a:pPr>
              <a:buNone/>
            </a:pPr>
            <a:endParaRPr lang="cs-CZ" sz="2400" dirty="0" smtClean="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0"/>
            <a:ext cx="7591452" cy="571480"/>
          </a:xfrm>
        </p:spPr>
        <p:txBody>
          <a:bodyPr/>
          <a:lstStyle/>
          <a:p>
            <a:pPr>
              <a:buNone/>
            </a:pPr>
            <a:r>
              <a:rPr lang="cs-CZ" sz="2800" dirty="0" smtClean="0"/>
              <a:t>S jakými údaji znalci, odhadci pracují?</a:t>
            </a:r>
            <a:endParaRPr lang="cs-CZ" sz="2800" dirty="0"/>
          </a:p>
        </p:txBody>
      </p:sp>
      <p:sp>
        <p:nvSpPr>
          <p:cNvPr id="3" name="Zástupný symbol pro obsah 2"/>
          <p:cNvSpPr>
            <a:spLocks noGrp="1"/>
          </p:cNvSpPr>
          <p:nvPr>
            <p:ph sz="quarter" idx="13"/>
          </p:nvPr>
        </p:nvSpPr>
        <p:spPr>
          <a:xfrm>
            <a:off x="428596" y="714356"/>
            <a:ext cx="8429684" cy="5857916"/>
          </a:xfrm>
        </p:spPr>
        <p:txBody>
          <a:bodyPr/>
          <a:lstStyle/>
          <a:p>
            <a:pPr marL="228600" lvl="1">
              <a:buNone/>
            </a:pPr>
            <a:r>
              <a:rPr lang="cs-CZ" dirty="0" smtClean="0"/>
              <a:t>Dle jejich zvyklostí ???</a:t>
            </a:r>
          </a:p>
          <a:p>
            <a:pPr marL="228600" lvl="1">
              <a:buFontTx/>
              <a:buChar char="-"/>
            </a:pPr>
            <a:endParaRPr lang="cs-CZ" dirty="0" smtClean="0"/>
          </a:p>
          <a:p>
            <a:pPr marL="228600" lvl="1">
              <a:buFontTx/>
              <a:buChar char="-"/>
            </a:pPr>
            <a:r>
              <a:rPr lang="cs-CZ" dirty="0" smtClean="0"/>
              <a:t>s výpisem z katastru nemovitostí - list vlastnictví(ne starší 3 měsíců ?)</a:t>
            </a:r>
          </a:p>
          <a:p>
            <a:pPr marL="228600" lvl="1">
              <a:buFontTx/>
              <a:buChar char="-"/>
            </a:pPr>
            <a:r>
              <a:rPr lang="cs-CZ" dirty="0" smtClean="0"/>
              <a:t>s kopií snímku z katastrální mapy předmětného území (ne starší 1roku) – /u </a:t>
            </a:r>
            <a:r>
              <a:rPr lang="cs-CZ" dirty="0" err="1" smtClean="0"/>
              <a:t>b.j</a:t>
            </a:r>
            <a:r>
              <a:rPr lang="cs-CZ" dirty="0" smtClean="0"/>
              <a:t>. pouze v případě, že k bytu přináleží spoluvlastnický podíl na pozemcích ?/</a:t>
            </a:r>
          </a:p>
          <a:p>
            <a:pPr marL="228600" lvl="1">
              <a:buFontTx/>
              <a:buChar char="-"/>
            </a:pPr>
            <a:r>
              <a:rPr lang="cs-CZ" dirty="0" smtClean="0"/>
              <a:t>s geometrickým plán pro zaměření staveb (pokud oceňované stavby nejsou zaneseny v katastrální mapě)</a:t>
            </a:r>
          </a:p>
          <a:p>
            <a:pPr marL="228600" lvl="1">
              <a:buFontTx/>
              <a:buChar char="-"/>
            </a:pPr>
            <a:r>
              <a:rPr lang="cs-CZ" dirty="0" smtClean="0"/>
              <a:t>s geometrickým plánem pro zaměření pozemků (v případě že pozemky nejsou zakresleny v katastrální mapě)</a:t>
            </a:r>
          </a:p>
          <a:p>
            <a:pPr marL="228600" lvl="1">
              <a:buFontTx/>
              <a:buChar char="-"/>
            </a:pPr>
            <a:r>
              <a:rPr lang="cs-CZ" dirty="0" smtClean="0"/>
              <a:t>…..s kopií listiny, prohlášení vlastníka…</a:t>
            </a:r>
          </a:p>
          <a:p>
            <a:pPr marL="228600" lvl="1">
              <a:buFontTx/>
              <a:buChar char="-"/>
            </a:pPr>
            <a:endParaRPr lang="cs-CZ" dirty="0" smtClean="0"/>
          </a:p>
          <a:p>
            <a:pPr marL="228600" lvl="1">
              <a:buNone/>
            </a:pPr>
            <a:r>
              <a:rPr lang="cs-CZ" dirty="0" smtClean="0"/>
              <a:t>Pozor- dnes jsou informace k nemovitostem změněny častěji, nedoporučuji se spolehnout na uvedená stáří podkladů</a:t>
            </a:r>
          </a:p>
          <a:p>
            <a:pPr>
              <a:buNone/>
            </a:pPr>
            <a:endParaRPr lang="cs-CZ"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286908" cy="714356"/>
          </a:xfrm>
        </p:spPr>
        <p:txBody>
          <a:bodyPr/>
          <a:lstStyle/>
          <a:p>
            <a:pPr>
              <a:buNone/>
            </a:pPr>
            <a:r>
              <a:rPr lang="cs-CZ" sz="2800" dirty="0" smtClean="0"/>
              <a:t>Pokračování- pozor na využívání údajů katastru/GDPR/</a:t>
            </a:r>
            <a:endParaRPr lang="cs-CZ" sz="2800" dirty="0"/>
          </a:p>
        </p:txBody>
      </p:sp>
      <p:sp>
        <p:nvSpPr>
          <p:cNvPr id="3" name="Zástupný symbol pro obsah 2"/>
          <p:cNvSpPr>
            <a:spLocks noGrp="1"/>
          </p:cNvSpPr>
          <p:nvPr>
            <p:ph sz="quarter" idx="13"/>
          </p:nvPr>
        </p:nvSpPr>
        <p:spPr>
          <a:xfrm>
            <a:off x="428596" y="731520"/>
            <a:ext cx="8215370" cy="5840752"/>
          </a:xfrm>
        </p:spPr>
        <p:txBody>
          <a:bodyPr>
            <a:normAutofit fontScale="85000" lnSpcReduction="10000"/>
          </a:bodyPr>
          <a:lstStyle/>
          <a:p>
            <a:pPr>
              <a:buNone/>
            </a:pPr>
            <a:r>
              <a:rPr lang="cs-CZ" sz="2400" dirty="0" smtClean="0"/>
              <a:t>Katastr nemovitostí a GDPR: Nařízení Evropské komise a parlamentu č.2016/679 ze dne 27.dubna 2016/</a:t>
            </a:r>
            <a:r>
              <a:rPr lang="cs-CZ" sz="2400" dirty="0" err="1" smtClean="0"/>
              <a:t>General</a:t>
            </a:r>
            <a:r>
              <a:rPr lang="cs-CZ" sz="2400" dirty="0" smtClean="0"/>
              <a:t> Data </a:t>
            </a:r>
            <a:r>
              <a:rPr lang="cs-CZ" sz="2400" dirty="0" err="1" smtClean="0"/>
              <a:t>Protection</a:t>
            </a:r>
            <a:r>
              <a:rPr lang="cs-CZ" sz="2400" dirty="0" smtClean="0"/>
              <a:t> </a:t>
            </a:r>
            <a:r>
              <a:rPr lang="cs-CZ" sz="2400" dirty="0" err="1" smtClean="0"/>
              <a:t>Regulation</a:t>
            </a:r>
            <a:r>
              <a:rPr lang="cs-CZ" sz="2400" dirty="0" smtClean="0"/>
              <a:t>/- týká se ochrany fyzických osob v souvislosti se zpracováním osobních údajů – platí novela vyhlášky č. 358/2013 Sb., </a:t>
            </a:r>
            <a:r>
              <a:rPr lang="cs-CZ" sz="2400" dirty="0" smtClean="0">
                <a:solidFill>
                  <a:srgbClr val="FF0000"/>
                </a:solidFill>
              </a:rPr>
              <a:t>256/2018 Sb. s účinností od 1.1.2019 a od 1.7.2020</a:t>
            </a:r>
            <a:endParaRPr lang="cs-CZ" sz="2400" dirty="0" smtClean="0"/>
          </a:p>
          <a:p>
            <a:pPr>
              <a:buFontTx/>
              <a:buChar char="-"/>
            </a:pPr>
            <a:r>
              <a:rPr lang="cs-CZ" sz="2400" dirty="0" smtClean="0"/>
              <a:t>V KN jsou evidovány osobní údaje FO- jméno, příjmení, rodné číslo/ pokud není,pak datum narození/,adresa trvalého pobytu/nemá-li ji, pak adresa bydliště/-jsou to údaje pro spolehlivé identifikace osob- postup při zápisu se nezměnil = jedná se o zákonný důvod potřeby těchto údajů,je nutné zamezit možným duplicitním zápisům osob</a:t>
            </a:r>
          </a:p>
          <a:p>
            <a:pPr>
              <a:buFontTx/>
              <a:buChar char="-"/>
            </a:pPr>
            <a:r>
              <a:rPr lang="cs-CZ" sz="2400" dirty="0" smtClean="0"/>
              <a:t>ČUZK má v souvislosti s GDPR zřízenou funkci pověřence</a:t>
            </a:r>
          </a:p>
          <a:p>
            <a:pPr>
              <a:buFontTx/>
              <a:buChar char="-"/>
            </a:pPr>
            <a:r>
              <a:rPr lang="cs-CZ" sz="2400" dirty="0" smtClean="0"/>
              <a:t>Změny se dotkly jen dálkového přístupu-žádostí o založení účtu,dále výstupů ,u kterých se vyžaduje prokázání totožnosti žadatele-přehled vlastnictví a evidence práv pro osobu a kopie ze sbírky listin</a:t>
            </a:r>
          </a:p>
          <a:p>
            <a:pPr>
              <a:buFontTx/>
              <a:buChar char="-"/>
            </a:pPr>
            <a:r>
              <a:rPr lang="cs-CZ" sz="2400" dirty="0" smtClean="0"/>
              <a:t>POZOR- Katastrální úřady budou poskytovat na základě žádosti oprávněného subjektu „Potvrzení podle čl.15 GDPR“-obsahem bude přehled evidovaných osobních údajů oprávněného subjektu v ISKN a seznam příjemců těchto údajů</a:t>
            </a:r>
          </a:p>
          <a:p>
            <a:pPr>
              <a:buNone/>
            </a:pPr>
            <a:endParaRPr lang="cs-CZ" sz="2400"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9144000" cy="642942"/>
          </a:xfrm>
        </p:spPr>
        <p:txBody>
          <a:bodyPr/>
          <a:lstStyle/>
          <a:p>
            <a:pPr>
              <a:buNone/>
            </a:pPr>
            <a:r>
              <a:rPr lang="cs-CZ" sz="2400" dirty="0" smtClean="0"/>
              <a:t>Pokračování- Činnosti znalců při oceňování</a:t>
            </a:r>
            <a:r>
              <a:rPr lang="cs-CZ" sz="2800" dirty="0" smtClean="0"/>
              <a:t> </a:t>
            </a:r>
            <a:r>
              <a:rPr lang="cs-CZ" sz="2400" dirty="0" smtClean="0"/>
              <a:t>nemovitostí</a:t>
            </a:r>
            <a:endParaRPr lang="cs-CZ" sz="2400" dirty="0"/>
          </a:p>
        </p:txBody>
      </p:sp>
      <p:sp>
        <p:nvSpPr>
          <p:cNvPr id="3" name="Zástupný symbol pro obsah 2"/>
          <p:cNvSpPr>
            <a:spLocks noGrp="1"/>
          </p:cNvSpPr>
          <p:nvPr>
            <p:ph sz="quarter" idx="13"/>
          </p:nvPr>
        </p:nvSpPr>
        <p:spPr>
          <a:xfrm>
            <a:off x="357158" y="857232"/>
            <a:ext cx="8429684" cy="5643602"/>
          </a:xfrm>
        </p:spPr>
        <p:txBody>
          <a:bodyPr>
            <a:normAutofit fontScale="92500"/>
          </a:bodyPr>
          <a:lstStyle/>
          <a:p>
            <a:pPr>
              <a:buNone/>
            </a:pPr>
            <a:r>
              <a:rPr lang="cs-CZ" sz="2400" b="1" dirty="0" smtClean="0"/>
              <a:t>Zákon č. 151/1997 </a:t>
            </a:r>
            <a:r>
              <a:rPr lang="cs-CZ" sz="2400" b="1" dirty="0" err="1" smtClean="0"/>
              <a:t>Sb.Zákon</a:t>
            </a:r>
            <a:r>
              <a:rPr lang="cs-CZ" sz="2400" b="1" dirty="0" smtClean="0"/>
              <a:t> o oceňování majetku a o změně některých zákonů (zákon o oceňování majetku) ve znění </a:t>
            </a:r>
            <a:r>
              <a:rPr lang="cs-CZ" sz="2400" dirty="0" smtClean="0">
                <a:solidFill>
                  <a:srgbClr val="FF0000"/>
                </a:solidFill>
              </a:rPr>
              <a:t> zákona 237/2020 Sb.</a:t>
            </a:r>
            <a:endParaRPr lang="cs-CZ" sz="2400" dirty="0" smtClean="0"/>
          </a:p>
          <a:p>
            <a:pPr>
              <a:buNone/>
            </a:pPr>
            <a:endParaRPr lang="cs-CZ" sz="2400" dirty="0" smtClean="0"/>
          </a:p>
          <a:p>
            <a:pPr>
              <a:buNone/>
            </a:pPr>
            <a:r>
              <a:rPr lang="cs-CZ" sz="2400" b="1" dirty="0" smtClean="0">
                <a:solidFill>
                  <a:srgbClr val="FF0000"/>
                </a:solidFill>
              </a:rPr>
              <a:t>Stavby</a:t>
            </a:r>
            <a:r>
              <a:rPr lang="cs-CZ" sz="2400" dirty="0" smtClean="0"/>
              <a:t>-  Nejsou-li zachovány doklady o účelu, pro který byla stavba povolena, </a:t>
            </a:r>
            <a:r>
              <a:rPr lang="cs-CZ" sz="2400" dirty="0" smtClean="0">
                <a:solidFill>
                  <a:srgbClr val="FF0000"/>
                </a:solidFill>
              </a:rPr>
              <a:t>nebo při nesouladu mezi stavem uvedeným v katastru nemovitostí</a:t>
            </a:r>
            <a:r>
              <a:rPr lang="cs-CZ" sz="2400" baseline="30000" dirty="0" smtClean="0">
                <a:solidFill>
                  <a:srgbClr val="FF0000"/>
                </a:solidFill>
                <a:hlinkClick r:id="rId2"/>
              </a:rPr>
              <a:t>5</a:t>
            </a:r>
            <a:r>
              <a:rPr lang="cs-CZ" sz="2400" dirty="0" smtClean="0">
                <a:solidFill>
                  <a:srgbClr val="FF0000"/>
                </a:solidFill>
                <a:hlinkClick r:id="rId2"/>
              </a:rPr>
              <a:t>)</a:t>
            </a:r>
            <a:r>
              <a:rPr lang="cs-CZ" sz="2400" dirty="0" smtClean="0">
                <a:solidFill>
                  <a:srgbClr val="FF0000"/>
                </a:solidFill>
              </a:rPr>
              <a:t> a skutečným stavem platí,</a:t>
            </a:r>
            <a:r>
              <a:rPr lang="cs-CZ" sz="2400" dirty="0" smtClean="0"/>
              <a:t> že stavba je určena k účelu, pro který je svým stavebně technickým uspořádáním vybavena. Jestliže vybavení stavby nasvědčuje několika účelům, má se za to, že stavba je určena k účelu, ke kterému se užívá bez závad.</a:t>
            </a:r>
          </a:p>
          <a:p>
            <a:pPr>
              <a:buNone/>
            </a:pPr>
            <a:r>
              <a:rPr lang="cs-CZ" sz="2400" dirty="0" smtClean="0">
                <a:solidFill>
                  <a:srgbClr val="FF0000"/>
                </a:solidFill>
              </a:rPr>
              <a:t>Pozemky</a:t>
            </a:r>
            <a:r>
              <a:rPr lang="cs-CZ" sz="2400" dirty="0" smtClean="0"/>
              <a:t> - Pro účely oceňování se pozemek posuzuje podle stavu uvedeného v katastru nemovitostí.</a:t>
            </a:r>
            <a:r>
              <a:rPr lang="cs-CZ" sz="2400" dirty="0" smtClean="0">
                <a:solidFill>
                  <a:srgbClr val="FF0000"/>
                </a:solidFill>
              </a:rPr>
              <a:t> Při nesouladu mezi stavem uvedeným v katastru nemovitostí a skutečným stavem se vychází při oceňování ze skutečného stavu.</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7643834" cy="642942"/>
          </a:xfrm>
        </p:spPr>
        <p:txBody>
          <a:bodyPr/>
          <a:lstStyle/>
          <a:p>
            <a:pPr>
              <a:buNone/>
            </a:pPr>
            <a:r>
              <a:rPr lang="cs-CZ" sz="2400" dirty="0" smtClean="0"/>
              <a:t>Postup finančních úřadů</a:t>
            </a:r>
            <a:endParaRPr lang="cs-CZ" sz="2400" dirty="0"/>
          </a:p>
        </p:txBody>
      </p:sp>
      <p:sp>
        <p:nvSpPr>
          <p:cNvPr id="3" name="Zástupný symbol pro obsah 2"/>
          <p:cNvSpPr>
            <a:spLocks noGrp="1"/>
          </p:cNvSpPr>
          <p:nvPr>
            <p:ph sz="quarter" idx="13"/>
          </p:nvPr>
        </p:nvSpPr>
        <p:spPr>
          <a:xfrm>
            <a:off x="357158" y="857232"/>
            <a:ext cx="8429684" cy="5643602"/>
          </a:xfrm>
        </p:spPr>
        <p:txBody>
          <a:bodyPr>
            <a:normAutofit lnSpcReduction="10000"/>
          </a:bodyPr>
          <a:lstStyle/>
          <a:p>
            <a:pPr>
              <a:buNone/>
            </a:pPr>
            <a:r>
              <a:rPr lang="cs-CZ" sz="2400" dirty="0" smtClean="0">
                <a:solidFill>
                  <a:srgbClr val="FF0000"/>
                </a:solidFill>
              </a:rPr>
              <a:t>Postup dle judikátu: důležité zařazení lesů</a:t>
            </a:r>
          </a:p>
          <a:p>
            <a:pPr>
              <a:buNone/>
            </a:pPr>
            <a:r>
              <a:rPr lang="cs-CZ" sz="2400" dirty="0" smtClean="0"/>
              <a:t> Rozsudek Nejvyššího správního soudu České republiky (dále jen „NSS ČR“), který </a:t>
            </a:r>
            <a:r>
              <a:rPr lang="cs-CZ" sz="2400" dirty="0" smtClean="0">
                <a:solidFill>
                  <a:srgbClr val="FF0000"/>
                </a:solidFill>
              </a:rPr>
              <a:t>se týká zdanění lesních </a:t>
            </a:r>
            <a:r>
              <a:rPr lang="cs-CZ" sz="2400" dirty="0" smtClean="0"/>
              <a:t>pozemků daní z nemovitých věcí a mohl by tedy mít praktický dopad pro zemědělské podnikatele. Úvodem připomeňme, že z úpravy § 2 odst. 2 písm. b) zákona č. 338/1992 Sb. , o dani z nemovitých věcí, ve znění pozdějších předpisů (dále jen „ZDNV“), vyplývá, že předmětem daně z pozemků nejsou, </a:t>
            </a:r>
            <a:r>
              <a:rPr lang="cs-CZ" sz="2400" dirty="0" smtClean="0">
                <a:solidFill>
                  <a:srgbClr val="FF0000"/>
                </a:solidFill>
              </a:rPr>
              <a:t>mimo jiné, lesní pozemky, na nichž se nacházejí lesy ochranné a lesy zvláštního určení. Pokud se ale jedná o pozemky </a:t>
            </a:r>
            <a:r>
              <a:rPr lang="cs-CZ" sz="2400" b="1" dirty="0" smtClean="0"/>
              <a:t>hospodářských lesů, tyto předmětem daně jsou </a:t>
            </a:r>
            <a:r>
              <a:rPr lang="cs-CZ" sz="2400" dirty="0" smtClean="0"/>
              <a:t>a jsou zdaňovány sazbou daně 0,25 % ze základu daně určeného v souladu s § 5 odst. 2 ZDNV .</a:t>
            </a:r>
          </a:p>
          <a:p>
            <a:pPr>
              <a:buNone/>
            </a:pPr>
            <a:r>
              <a:rPr lang="cs-CZ" sz="2400" dirty="0" smtClean="0"/>
              <a:t>Upozornit bychom chtěli blíže na rozhodnutí NSS ČR </a:t>
            </a:r>
            <a:r>
              <a:rPr lang="cs-CZ" sz="2400" dirty="0" err="1" smtClean="0"/>
              <a:t>sp</a:t>
            </a:r>
            <a:r>
              <a:rPr lang="cs-CZ" sz="2400" dirty="0" smtClean="0"/>
              <a:t>. zn. 9 </a:t>
            </a:r>
            <a:r>
              <a:rPr lang="cs-CZ" sz="2400" dirty="0" err="1" smtClean="0"/>
              <a:t>Afs</a:t>
            </a:r>
            <a:r>
              <a:rPr lang="cs-CZ" sz="2400" dirty="0" smtClean="0"/>
              <a:t> 289/2016-30 ze dne 1. 6. 2017.</a:t>
            </a:r>
          </a:p>
          <a:p>
            <a:pPr>
              <a:buNone/>
            </a:pPr>
            <a:endParaRPr lang="cs-CZ" sz="2400" dirty="0" smtClean="0">
              <a:solidFill>
                <a:schemeClr val="tx1"/>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dnadpis 1"/>
          <p:cNvSpPr>
            <a:spLocks noGrp="1"/>
          </p:cNvSpPr>
          <p:nvPr>
            <p:ph type="subTitle" idx="1"/>
          </p:nvPr>
        </p:nvSpPr>
        <p:spPr>
          <a:xfrm>
            <a:off x="428596" y="785794"/>
            <a:ext cx="8358246" cy="5715040"/>
          </a:xfrm>
        </p:spPr>
        <p:txBody>
          <a:bodyPr>
            <a:normAutofit fontScale="92500" lnSpcReduction="10000"/>
          </a:bodyPr>
          <a:lstStyle/>
          <a:p>
            <a:r>
              <a:rPr lang="cs-CZ" sz="2400" dirty="0" smtClean="0">
                <a:solidFill>
                  <a:srgbClr val="FF0000"/>
                </a:solidFill>
              </a:rPr>
              <a:t> Rozhodnutí Nejvyššího soudu ČR 22 </a:t>
            </a:r>
            <a:r>
              <a:rPr lang="cs-CZ" sz="2400" dirty="0" err="1" smtClean="0">
                <a:solidFill>
                  <a:srgbClr val="FF0000"/>
                </a:solidFill>
              </a:rPr>
              <a:t>Cdo</a:t>
            </a:r>
            <a:r>
              <a:rPr lang="cs-CZ" sz="2400" dirty="0" smtClean="0">
                <a:solidFill>
                  <a:srgbClr val="FF0000"/>
                </a:solidFill>
              </a:rPr>
              <a:t> 1594/2004- týká se výměry</a:t>
            </a:r>
            <a:r>
              <a:rPr lang="cs-CZ" sz="2000" dirty="0" smtClean="0"/>
              <a:t>   </a:t>
            </a:r>
          </a:p>
          <a:p>
            <a:r>
              <a:rPr lang="cs-CZ" sz="2000" dirty="0" smtClean="0"/>
              <a:t>      </a:t>
            </a:r>
            <a:r>
              <a:rPr lang="cs-CZ" sz="2000" b="1" dirty="0" smtClean="0"/>
              <a:t>V dané věci soud prvního stupně opřel zamítnutí žaloby o dvě základní skutečnosti. Jednak šlo o posouzení poměru výměry nabytého a skutečně drženého pozemku, jednak o skutečnost, že ačkoliv z kupní smlouvy se podává, že nabývané pozemky leží na území okresu D., v souvislosti s plněním daňové povinnosti však původní žalobkyně a) musela zjistit, že platí daně i za pozemky ležící na území okresu T. a pokud by držitelé zachovali obvyklou opatrnost, o stavu věci by se přesvědčili. Soud prvního stupně též konstatoval, že i při minimální péči a minimální znalosti</a:t>
            </a:r>
            <a:r>
              <a:rPr lang="cs-CZ" sz="2000" b="1" dirty="0" smtClean="0">
                <a:solidFill>
                  <a:srgbClr val="FF0000"/>
                </a:solidFill>
              </a:rPr>
              <a:t> mohli žalobci plochu zakoupených pozemků odhadnout (k tomu dovolací soud poznamenává, že nešlo o pozemky nepravidelného tvaru, který by laický odhad výměry ztěžoval).</a:t>
            </a:r>
            <a:r>
              <a:rPr lang="cs-CZ" sz="2000" b="1" dirty="0" smtClean="0"/>
              <a:t> Odvolací soud však vyšel jen z toho, že na omylu žalobců ohledně výměry </a:t>
            </a:r>
            <a:r>
              <a:rPr lang="cs-CZ" sz="2000" b="1" dirty="0" smtClean="0">
                <a:solidFill>
                  <a:srgbClr val="FF0000"/>
                </a:solidFill>
              </a:rPr>
              <a:t>pozemků se podíleli i soudní znalci </a:t>
            </a:r>
            <a:r>
              <a:rPr lang="cs-CZ" sz="2000" b="1" dirty="0" smtClean="0"/>
              <a:t>a s dalšími shora uvedenými skutečnosti, které omluvitelnost omylu žalobců vylučovaly, se nevypořádal. Jeho rozhodnutí tak spočívá na nesprávném právním posouzení věci a je dán dovolací důvod, uvedený v § 241a odst. 2 písm. b) OSŘ.</a:t>
            </a:r>
            <a:endParaRPr lang="cs-CZ" sz="2000" dirty="0" smtClean="0"/>
          </a:p>
          <a:p>
            <a:endParaRPr lang="cs-CZ" dirty="0"/>
          </a:p>
        </p:txBody>
      </p:sp>
      <p:sp>
        <p:nvSpPr>
          <p:cNvPr id="3" name="Nadpis 2"/>
          <p:cNvSpPr>
            <a:spLocks noGrp="1"/>
          </p:cNvSpPr>
          <p:nvPr>
            <p:ph type="ctrTitle"/>
          </p:nvPr>
        </p:nvSpPr>
        <p:spPr>
          <a:xfrm>
            <a:off x="0" y="0"/>
            <a:ext cx="8643965" cy="928671"/>
          </a:xfrm>
        </p:spPr>
        <p:txBody>
          <a:bodyPr/>
          <a:lstStyle/>
          <a:p>
            <a:pPr>
              <a:buNone/>
            </a:pPr>
            <a:r>
              <a:rPr lang="cs-CZ" sz="2800" dirty="0" smtClean="0"/>
              <a:t>Využívání informací z katastru nemovitostí</a:t>
            </a:r>
            <a:endParaRPr lang="cs-CZ" sz="2800"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9144000" cy="571504"/>
          </a:xfrm>
        </p:spPr>
        <p:txBody>
          <a:bodyPr/>
          <a:lstStyle/>
          <a:p>
            <a:pPr lvl="0">
              <a:buNone/>
            </a:pPr>
            <a:r>
              <a:rPr lang="cs-CZ" sz="2400" dirty="0" smtClean="0"/>
              <a:t>Důležité pro veřejnost- Základní informace o nemovitostech</a:t>
            </a:r>
          </a:p>
        </p:txBody>
      </p:sp>
      <p:sp>
        <p:nvSpPr>
          <p:cNvPr id="3" name="Zástupný symbol pro obsah 2"/>
          <p:cNvSpPr>
            <a:spLocks noGrp="1"/>
          </p:cNvSpPr>
          <p:nvPr>
            <p:ph sz="quarter" idx="13"/>
          </p:nvPr>
        </p:nvSpPr>
        <p:spPr>
          <a:xfrm>
            <a:off x="214282" y="785794"/>
            <a:ext cx="8715436" cy="5857916"/>
          </a:xfrm>
        </p:spPr>
        <p:txBody>
          <a:bodyPr>
            <a:normAutofit fontScale="92500"/>
          </a:bodyPr>
          <a:lstStyle/>
          <a:p>
            <a:pPr>
              <a:buNone/>
            </a:pPr>
            <a:r>
              <a:rPr lang="cs-CZ" b="1" dirty="0" smtClean="0">
                <a:solidFill>
                  <a:schemeClr val="tx2"/>
                </a:solidFill>
              </a:rPr>
              <a:t> Veřejný seznam ,  katastr nemovitostí, zahrnuje informace o vybraných  nemovitostech </a:t>
            </a:r>
            <a:r>
              <a:rPr lang="cs-CZ" dirty="0" smtClean="0"/>
              <a:t>:</a:t>
            </a:r>
          </a:p>
          <a:p>
            <a:pPr>
              <a:buNone/>
            </a:pPr>
            <a:r>
              <a:rPr lang="cs-CZ" dirty="0" smtClean="0"/>
              <a:t>   a/ pozemky s označením parcelním číslem podle příslušnosti do katastrálního území</a:t>
            </a:r>
          </a:p>
          <a:p>
            <a:pPr>
              <a:buNone/>
            </a:pPr>
            <a:r>
              <a:rPr lang="cs-CZ" dirty="0" smtClean="0"/>
              <a:t>   b/ druhy pozemků dle jejich charakteristik uvedené v příloze č.1 katastrální  vyhlášky</a:t>
            </a:r>
          </a:p>
          <a:p>
            <a:pPr>
              <a:buNone/>
            </a:pPr>
            <a:r>
              <a:rPr lang="cs-CZ" dirty="0" smtClean="0"/>
              <a:t>   c/ způsoby využití pozemků dle přílohy č. 2 katastrální vyhlášky</a:t>
            </a:r>
          </a:p>
          <a:p>
            <a:pPr>
              <a:buNone/>
            </a:pPr>
            <a:r>
              <a:rPr lang="cs-CZ" dirty="0" smtClean="0"/>
              <a:t>   d/</a:t>
            </a:r>
            <a:r>
              <a:rPr lang="cs-CZ" b="1" dirty="0" smtClean="0"/>
              <a:t> typy a způsoby využití staveb dle přílohy č. 3 a č. 4  katastrální  vyhlášky</a:t>
            </a:r>
          </a:p>
          <a:p>
            <a:pPr>
              <a:buNone/>
            </a:pPr>
            <a:r>
              <a:rPr lang="cs-CZ" dirty="0" smtClean="0"/>
              <a:t>   e/ </a:t>
            </a:r>
            <a:r>
              <a:rPr lang="cs-CZ" b="1" dirty="0" smtClean="0"/>
              <a:t>údaj o dočasné stavbě dle </a:t>
            </a:r>
            <a:r>
              <a:rPr lang="cs-CZ" b="1" dirty="0" err="1" smtClean="0"/>
              <a:t>ust</a:t>
            </a:r>
            <a:r>
              <a:rPr lang="cs-CZ" b="1" dirty="0" smtClean="0"/>
              <a:t>. § 4 odst. 1 písm. d/ katastrálního zákona</a:t>
            </a:r>
          </a:p>
          <a:p>
            <a:pPr>
              <a:buNone/>
            </a:pPr>
            <a:r>
              <a:rPr lang="cs-CZ" dirty="0" smtClean="0"/>
              <a:t>   f/ výměry parcel v souladu s </a:t>
            </a:r>
            <a:r>
              <a:rPr lang="cs-CZ" dirty="0" err="1" smtClean="0"/>
              <a:t>ust</a:t>
            </a:r>
            <a:r>
              <a:rPr lang="cs-CZ" dirty="0" smtClean="0"/>
              <a:t>. 2 písm. g/ katastrálního zákona ve spojení s </a:t>
            </a:r>
            <a:r>
              <a:rPr lang="cs-CZ" dirty="0" err="1" smtClean="0"/>
              <a:t>ust</a:t>
            </a:r>
            <a:r>
              <a:rPr lang="cs-CZ" dirty="0" smtClean="0"/>
              <a:t>. § 10 odst. 4 katastrální vyhlášky</a:t>
            </a:r>
          </a:p>
          <a:p>
            <a:pPr>
              <a:buNone/>
            </a:pPr>
            <a:r>
              <a:rPr lang="cs-CZ" dirty="0" smtClean="0"/>
              <a:t>   g/ typ a způsob využití jednotek dle přílohy č. 5 a č. 6 katastrální vyhlášky</a:t>
            </a:r>
          </a:p>
          <a:p>
            <a:pPr>
              <a:buNone/>
            </a:pPr>
            <a:r>
              <a:rPr lang="cs-CZ" dirty="0" smtClean="0"/>
              <a:t>   h/ typ a způsob ochrany nemovitostí dle přílohy č.7 – i zde je změna</a:t>
            </a:r>
            <a:endParaRPr lang="cs-CZ"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9144000" cy="571504"/>
          </a:xfrm>
        </p:spPr>
        <p:txBody>
          <a:bodyPr/>
          <a:lstStyle/>
          <a:p>
            <a:pPr>
              <a:buNone/>
            </a:pPr>
            <a:r>
              <a:rPr lang="cs-CZ" sz="2400" dirty="0" smtClean="0"/>
              <a:t>Významné informace k nemovitostem evidovaných v katastru i neevidovaných v katastru</a:t>
            </a:r>
            <a:endParaRPr lang="cs-CZ" sz="2400" dirty="0"/>
          </a:p>
        </p:txBody>
      </p:sp>
      <p:sp>
        <p:nvSpPr>
          <p:cNvPr id="3" name="Zástupný symbol pro obsah 2"/>
          <p:cNvSpPr>
            <a:spLocks noGrp="1"/>
          </p:cNvSpPr>
          <p:nvPr>
            <p:ph sz="quarter" idx="13"/>
          </p:nvPr>
        </p:nvSpPr>
        <p:spPr>
          <a:xfrm>
            <a:off x="500034" y="1285860"/>
            <a:ext cx="8143932" cy="5357850"/>
          </a:xfrm>
        </p:spPr>
        <p:txBody>
          <a:bodyPr>
            <a:normAutofit lnSpcReduction="10000"/>
          </a:bodyPr>
          <a:lstStyle/>
          <a:p>
            <a:pPr>
              <a:buNone/>
            </a:pPr>
            <a:r>
              <a:rPr lang="cs-CZ" b="1" dirty="0" smtClean="0">
                <a:solidFill>
                  <a:schemeClr val="tx2"/>
                </a:solidFill>
              </a:rPr>
              <a:t>Veřejný seznam ,  katastr nemovitostí, zahrnuje informace o vybraných  nemovitostech - pokračování </a:t>
            </a:r>
            <a:r>
              <a:rPr lang="cs-CZ" dirty="0" smtClean="0"/>
              <a:t>:</a:t>
            </a:r>
          </a:p>
          <a:p>
            <a:pPr>
              <a:buNone/>
            </a:pPr>
            <a:r>
              <a:rPr lang="cs-CZ" dirty="0" smtClean="0"/>
              <a:t>   </a:t>
            </a:r>
          </a:p>
          <a:p>
            <a:pPr>
              <a:buNone/>
            </a:pPr>
            <a:r>
              <a:rPr lang="cs-CZ" dirty="0" smtClean="0"/>
              <a:t>  ch/ geometrické a polohové určení nemovitostí, které souvisí s „kvalitou“ digitální katastrální mapy</a:t>
            </a:r>
          </a:p>
          <a:p>
            <a:pPr>
              <a:buNone/>
            </a:pPr>
            <a:r>
              <a:rPr lang="cs-CZ" dirty="0" smtClean="0"/>
              <a:t>  i/ údaje o osobách – fyzických a právnických</a:t>
            </a:r>
            <a:r>
              <a:rPr lang="cs-CZ" dirty="0" smtClean="0">
                <a:solidFill>
                  <a:srgbClr val="FF0000"/>
                </a:solidFill>
              </a:rPr>
              <a:t>/ Pozor- změna v § 14 v  novele </a:t>
            </a:r>
            <a:r>
              <a:rPr lang="cs-CZ" dirty="0" err="1" smtClean="0">
                <a:solidFill>
                  <a:srgbClr val="FF0000"/>
                </a:solidFill>
              </a:rPr>
              <a:t>katV</a:t>
            </a:r>
            <a:r>
              <a:rPr lang="cs-CZ" dirty="0" smtClean="0">
                <a:solidFill>
                  <a:srgbClr val="FF0000"/>
                </a:solidFill>
              </a:rPr>
              <a:t>/</a:t>
            </a:r>
          </a:p>
          <a:p>
            <a:pPr>
              <a:buNone/>
            </a:pPr>
            <a:r>
              <a:rPr lang="cs-CZ" dirty="0" smtClean="0"/>
              <a:t>   j/ vlastnická práva</a:t>
            </a:r>
          </a:p>
          <a:p>
            <a:pPr>
              <a:buNone/>
            </a:pPr>
            <a:r>
              <a:rPr lang="cs-CZ" dirty="0" smtClean="0"/>
              <a:t>   k/ jiná práva evidována k osobám nebo nemovitostem</a:t>
            </a:r>
          </a:p>
          <a:p>
            <a:pPr>
              <a:buNone/>
            </a:pPr>
            <a:r>
              <a:rPr lang="cs-CZ" dirty="0" smtClean="0"/>
              <a:t>   l/ údaje související s právy – poznámky</a:t>
            </a:r>
            <a:r>
              <a:rPr lang="cs-CZ" dirty="0" smtClean="0">
                <a:solidFill>
                  <a:srgbClr val="FF0000"/>
                </a:solidFill>
              </a:rPr>
              <a:t>/Pozor- změna v </a:t>
            </a:r>
            <a:r>
              <a:rPr lang="cs-CZ" dirty="0" err="1" smtClean="0">
                <a:solidFill>
                  <a:srgbClr val="FF0000"/>
                </a:solidFill>
              </a:rPr>
              <a:t>katV</a:t>
            </a:r>
            <a:r>
              <a:rPr lang="cs-CZ" dirty="0" smtClean="0">
                <a:solidFill>
                  <a:srgbClr val="FF0000"/>
                </a:solidFill>
              </a:rPr>
              <a:t>/</a:t>
            </a:r>
            <a:endParaRPr lang="cs-CZ" dirty="0" smtClean="0"/>
          </a:p>
          <a:p>
            <a:pPr>
              <a:buNone/>
            </a:pPr>
            <a:r>
              <a:rPr lang="cs-CZ" dirty="0" smtClean="0"/>
              <a:t>   m/ upozornění </a:t>
            </a:r>
            <a:r>
              <a:rPr lang="cs-CZ" dirty="0" smtClean="0">
                <a:solidFill>
                  <a:srgbClr val="FF0000"/>
                </a:solidFill>
              </a:rPr>
              <a:t>/Pozor- změna v </a:t>
            </a:r>
            <a:r>
              <a:rPr lang="cs-CZ" dirty="0" err="1" smtClean="0">
                <a:solidFill>
                  <a:srgbClr val="FF0000"/>
                </a:solidFill>
              </a:rPr>
              <a:t>katV</a:t>
            </a:r>
            <a:r>
              <a:rPr lang="cs-CZ" dirty="0" smtClean="0">
                <a:solidFill>
                  <a:srgbClr val="FF0000"/>
                </a:solidFill>
              </a:rPr>
              <a:t>/</a:t>
            </a:r>
          </a:p>
          <a:p>
            <a:pPr>
              <a:buNone/>
            </a:pPr>
            <a:r>
              <a:rPr lang="cs-CZ" dirty="0" smtClean="0">
                <a:solidFill>
                  <a:srgbClr val="FF0000"/>
                </a:solidFill>
              </a:rPr>
              <a:t>   n/ ve vztahu ke katastru nemovitostí musíme připomenout i otázku staveb neevidovaných v katastru nemovitostí</a:t>
            </a:r>
            <a:endParaRPr lang="cs-CZ" dirty="0" smtClean="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9144000" cy="642942"/>
          </a:xfrm>
        </p:spPr>
        <p:txBody>
          <a:bodyPr/>
          <a:lstStyle/>
          <a:p>
            <a:pPr>
              <a:buNone/>
            </a:pPr>
            <a:r>
              <a:rPr lang="cs-CZ" sz="2800" dirty="0" smtClean="0"/>
              <a:t>4/Údaje o nemovitostech evidovaných v katastru nemovitostí v souladu s příslušnými ustanoveními  katastrální vyhlášky</a:t>
            </a:r>
            <a:endParaRPr lang="cs-CZ" sz="2800" dirty="0"/>
          </a:p>
        </p:txBody>
      </p:sp>
      <p:sp>
        <p:nvSpPr>
          <p:cNvPr id="3" name="Zástupný symbol pro obsah 2"/>
          <p:cNvSpPr>
            <a:spLocks noGrp="1"/>
          </p:cNvSpPr>
          <p:nvPr>
            <p:ph sz="quarter" idx="13"/>
          </p:nvPr>
        </p:nvSpPr>
        <p:spPr>
          <a:xfrm>
            <a:off x="571472" y="1714488"/>
            <a:ext cx="8072494" cy="4786346"/>
          </a:xfrm>
        </p:spPr>
        <p:txBody>
          <a:bodyPr>
            <a:normAutofit/>
          </a:bodyPr>
          <a:lstStyle/>
          <a:p>
            <a:pPr>
              <a:buFontTx/>
              <a:buChar char="-"/>
            </a:pPr>
            <a:r>
              <a:rPr lang="cs-CZ" sz="2400" dirty="0" smtClean="0"/>
              <a:t>pozemky</a:t>
            </a:r>
          </a:p>
          <a:p>
            <a:pPr>
              <a:buFontTx/>
              <a:buChar char="-"/>
            </a:pPr>
            <a:r>
              <a:rPr lang="cs-CZ" sz="2400" dirty="0" smtClean="0"/>
              <a:t>stavby</a:t>
            </a:r>
          </a:p>
          <a:p>
            <a:pPr>
              <a:buFontTx/>
              <a:buChar char="-"/>
            </a:pPr>
            <a:r>
              <a:rPr lang="cs-CZ" sz="2400" dirty="0" smtClean="0"/>
              <a:t>jednotky</a:t>
            </a:r>
          </a:p>
          <a:p>
            <a:pPr>
              <a:buFontTx/>
              <a:buChar char="-"/>
            </a:pPr>
            <a:r>
              <a:rPr lang="cs-CZ" sz="2400" dirty="0" smtClean="0"/>
              <a:t>právo stavby </a:t>
            </a:r>
          </a:p>
          <a:p>
            <a:pPr>
              <a:buNone/>
            </a:pPr>
            <a:r>
              <a:rPr lang="cs-CZ" sz="2400" dirty="0" smtClean="0"/>
              <a:t> a jejich hranice</a:t>
            </a:r>
          </a:p>
          <a:p>
            <a:pPr>
              <a:buNone/>
            </a:pPr>
            <a:endParaRPr lang="cs-CZ" sz="2400" dirty="0" smtClean="0"/>
          </a:p>
          <a:p>
            <a:pPr>
              <a:buNone/>
            </a:pPr>
            <a:r>
              <a:rPr lang="cs-CZ" sz="2400" dirty="0" smtClean="0"/>
              <a:t>Pro údaje o nemovitostech jsou významné informace o jejich </a:t>
            </a:r>
            <a:r>
              <a:rPr lang="cs-CZ" sz="2400" dirty="0" smtClean="0">
                <a:solidFill>
                  <a:srgbClr val="FF0000"/>
                </a:solidFill>
              </a:rPr>
              <a:t>zápisu do katastru </a:t>
            </a:r>
            <a:r>
              <a:rPr lang="cs-CZ" sz="2400" dirty="0" smtClean="0"/>
              <a:t>a také informace o jejich </a:t>
            </a:r>
            <a:r>
              <a:rPr lang="cs-CZ" sz="2400" dirty="0" smtClean="0">
                <a:solidFill>
                  <a:srgbClr val="FF0000"/>
                </a:solidFill>
              </a:rPr>
              <a:t>zobrazování do katastrální mapy- </a:t>
            </a:r>
            <a:r>
              <a:rPr lang="cs-CZ" sz="2400" dirty="0" smtClean="0"/>
              <a:t>hranice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0"/>
            <a:ext cx="4572031" cy="571480"/>
          </a:xfrm>
        </p:spPr>
        <p:txBody>
          <a:bodyPr/>
          <a:lstStyle/>
          <a:p>
            <a:pPr>
              <a:buNone/>
            </a:pPr>
            <a:r>
              <a:rPr lang="cs-CZ" sz="2800" dirty="0" smtClean="0"/>
              <a:t>Obsah- pokračování</a:t>
            </a:r>
            <a:endParaRPr lang="cs-CZ" sz="2800" dirty="0"/>
          </a:p>
        </p:txBody>
      </p:sp>
      <p:sp>
        <p:nvSpPr>
          <p:cNvPr id="5" name="Zástupný symbol pro obsah 4"/>
          <p:cNvSpPr>
            <a:spLocks noGrp="1"/>
          </p:cNvSpPr>
          <p:nvPr>
            <p:ph sz="quarter" idx="13"/>
          </p:nvPr>
        </p:nvSpPr>
        <p:spPr>
          <a:xfrm>
            <a:off x="214282" y="642918"/>
            <a:ext cx="8929718" cy="5929354"/>
          </a:xfrm>
        </p:spPr>
        <p:txBody>
          <a:bodyPr>
            <a:normAutofit/>
          </a:bodyPr>
          <a:lstStyle/>
          <a:p>
            <a:pPr>
              <a:buNone/>
            </a:pPr>
            <a:r>
              <a:rPr lang="cs-CZ" sz="2800" b="1" dirty="0" smtClean="0"/>
              <a:t> </a:t>
            </a:r>
            <a:r>
              <a:rPr lang="cs-CZ" sz="2400" dirty="0" smtClean="0"/>
              <a:t>7/ Zápisy do katastru nemovitostí -</a:t>
            </a:r>
            <a:r>
              <a:rPr lang="cs-CZ" sz="2400" dirty="0" smtClean="0">
                <a:solidFill>
                  <a:srgbClr val="FF0000"/>
                </a:solidFill>
              </a:rPr>
              <a:t> jiné údaje</a:t>
            </a:r>
          </a:p>
          <a:p>
            <a:pPr>
              <a:buNone/>
            </a:pPr>
            <a:r>
              <a:rPr lang="cs-CZ" sz="2400" dirty="0" smtClean="0">
                <a:solidFill>
                  <a:schemeClr val="tx1"/>
                </a:solidFill>
              </a:rPr>
              <a:t> 8/ Obnova, revize</a:t>
            </a:r>
          </a:p>
          <a:p>
            <a:pPr>
              <a:buNone/>
            </a:pPr>
            <a:r>
              <a:rPr lang="cs-CZ" sz="2400" dirty="0" smtClean="0">
                <a:solidFill>
                  <a:schemeClr val="tx1"/>
                </a:solidFill>
              </a:rPr>
              <a:t> 9/ Oprava chyby v katastru nemovitostí</a:t>
            </a:r>
          </a:p>
          <a:p>
            <a:pPr>
              <a:buNone/>
            </a:pPr>
            <a:r>
              <a:rPr lang="cs-CZ" sz="2400" dirty="0" smtClean="0">
                <a:solidFill>
                  <a:schemeClr val="tx1"/>
                </a:solidFill>
              </a:rPr>
              <a:t>10/ Vklady práv do katastru nemovitostí- vybraná práva</a:t>
            </a:r>
          </a:p>
          <a:p>
            <a:pPr>
              <a:buNone/>
            </a:pPr>
            <a:r>
              <a:rPr lang="cs-CZ" sz="2400" dirty="0" smtClean="0">
                <a:solidFill>
                  <a:schemeClr val="tx1"/>
                </a:solidFill>
              </a:rPr>
              <a:t>11/ Přehled činností ,při kterých je nutná spolupráce katastrálních úřadů a jiných úřadů</a:t>
            </a:r>
          </a:p>
          <a:p>
            <a:pPr>
              <a:buNone/>
            </a:pPr>
            <a:r>
              <a:rPr lang="cs-CZ" sz="2400" dirty="0" smtClean="0">
                <a:solidFill>
                  <a:schemeClr val="tx1"/>
                </a:solidFill>
              </a:rPr>
              <a:t>12/ Zápisy poznámek do katastru nemovitostí</a:t>
            </a:r>
          </a:p>
          <a:p>
            <a:pPr>
              <a:buNone/>
            </a:pPr>
            <a:r>
              <a:rPr lang="cs-CZ" sz="2400" dirty="0" smtClean="0">
                <a:solidFill>
                  <a:schemeClr val="tx1"/>
                </a:solidFill>
              </a:rPr>
              <a:t>13/ Poskytování informací z katastru nemovitostí, dálkový přístup</a:t>
            </a:r>
          </a:p>
          <a:p>
            <a:pPr>
              <a:buNone/>
            </a:pPr>
            <a:r>
              <a:rPr lang="cs-CZ" sz="2400" dirty="0" smtClean="0">
                <a:solidFill>
                  <a:schemeClr val="tx1"/>
                </a:solidFill>
              </a:rPr>
              <a:t>14/ Závěr</a:t>
            </a:r>
          </a:p>
          <a:p>
            <a:pPr>
              <a:buNone/>
            </a:pPr>
            <a:r>
              <a:rPr lang="cs-CZ" sz="2400" dirty="0" smtClean="0">
                <a:solidFill>
                  <a:schemeClr val="tx1"/>
                </a:solidFill>
              </a:rPr>
              <a:t>/ můžete doplnit ze svých poznatků či zkušeností?/</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3"/>
          </p:nvPr>
        </p:nvSpPr>
        <p:spPr>
          <a:xfrm>
            <a:off x="0" y="0"/>
            <a:ext cx="9144000" cy="6643710"/>
          </a:xfrm>
        </p:spPr>
        <p:txBody>
          <a:bodyPr>
            <a:normAutofit lnSpcReduction="10000"/>
          </a:bodyPr>
          <a:lstStyle/>
          <a:p>
            <a:pPr marL="0" indent="0">
              <a:buNone/>
            </a:pPr>
            <a:r>
              <a:rPr lang="cs-CZ" sz="2000" b="1" dirty="0" smtClean="0"/>
              <a:t> </a:t>
            </a:r>
            <a:r>
              <a:rPr lang="cs-CZ" sz="2400" b="1" dirty="0" smtClean="0"/>
              <a:t>§ 3 </a:t>
            </a:r>
            <a:r>
              <a:rPr lang="cs-CZ" sz="2400" b="1" dirty="0" err="1" smtClean="0"/>
              <a:t>katZ</a:t>
            </a:r>
            <a:r>
              <a:rPr lang="cs-CZ" sz="2400" b="1" dirty="0" smtClean="0"/>
              <a:t>– předmět evidence </a:t>
            </a:r>
          </a:p>
          <a:p>
            <a:pPr marL="0" indent="0">
              <a:buNone/>
            </a:pPr>
            <a:endParaRPr lang="cs-CZ" sz="2000" dirty="0" smtClean="0"/>
          </a:p>
          <a:p>
            <a:pPr marL="457200" indent="-457200">
              <a:buFont typeface="+mj-lt"/>
              <a:buAutoNum type="arabicParenR"/>
            </a:pPr>
            <a:r>
              <a:rPr lang="cs-CZ" sz="2000" b="1" dirty="0" smtClean="0"/>
              <a:t>§ 3 odst. 1 </a:t>
            </a:r>
          </a:p>
          <a:p>
            <a:pPr marL="857250" lvl="1" indent="-457200">
              <a:buFont typeface="Arial" pitchFamily="34" charset="0"/>
              <a:buChar char="•"/>
            </a:pPr>
            <a:r>
              <a:rPr lang="cs-CZ" sz="1800" dirty="0"/>
              <a:t>pozemky v podobě parcel </a:t>
            </a:r>
            <a:r>
              <a:rPr lang="cs-CZ" sz="1800" dirty="0" smtClean="0"/>
              <a:t>(KN, ZE) </a:t>
            </a:r>
            <a:endParaRPr lang="cs-CZ" sz="1800" dirty="0"/>
          </a:p>
          <a:p>
            <a:pPr marL="857250" lvl="1" indent="-457200">
              <a:buFont typeface="Arial" pitchFamily="34" charset="0"/>
              <a:buChar char="•"/>
            </a:pPr>
            <a:r>
              <a:rPr lang="cs-CZ" sz="1800" dirty="0"/>
              <a:t>budovy, kterým se přiděluje číslo popisné nebo evidenční, pokud nejsou součástí pozemku nebo práva stavby </a:t>
            </a:r>
          </a:p>
          <a:p>
            <a:pPr marL="857250" lvl="1" indent="-457200">
              <a:buFont typeface="Arial" pitchFamily="34" charset="0"/>
              <a:buChar char="•"/>
            </a:pPr>
            <a:r>
              <a:rPr lang="cs-CZ" sz="1800" dirty="0"/>
              <a:t>budovy, kterým se číslo popisné ani evidenční nepřiděluje, pokud nejsou součástí pozemku ani práva stavby, jsou hlavní stavbou na pozemku a nejedná se o drobné stavby </a:t>
            </a:r>
          </a:p>
          <a:p>
            <a:pPr marL="857250" lvl="1" indent="-457200">
              <a:buFont typeface="Arial" pitchFamily="34" charset="0"/>
              <a:buChar char="•"/>
            </a:pPr>
            <a:r>
              <a:rPr lang="cs-CZ" sz="1800" dirty="0"/>
              <a:t>jednotky, vymezené podle občanského zákoníku (89/2012 Sb.) </a:t>
            </a:r>
          </a:p>
          <a:p>
            <a:pPr marL="857250" lvl="1" indent="-457200">
              <a:buFont typeface="Arial" pitchFamily="34" charset="0"/>
              <a:buChar char="•"/>
            </a:pPr>
            <a:r>
              <a:rPr lang="cs-CZ" sz="1800" dirty="0"/>
              <a:t>jednotky, vymezené podle zákona č. 72/1994 Sb. </a:t>
            </a:r>
          </a:p>
          <a:p>
            <a:pPr marL="857250" lvl="1" indent="-457200">
              <a:buFont typeface="Arial" pitchFamily="34" charset="0"/>
              <a:buChar char="•"/>
            </a:pPr>
            <a:r>
              <a:rPr lang="cs-CZ" sz="1800" dirty="0"/>
              <a:t>právo stavby</a:t>
            </a:r>
          </a:p>
          <a:p>
            <a:pPr marL="857250" lvl="1" indent="-457200">
              <a:buFont typeface="Arial" pitchFamily="34" charset="0"/>
              <a:buChar char="•"/>
            </a:pPr>
            <a:r>
              <a:rPr lang="cs-CZ" sz="1800" dirty="0"/>
              <a:t>nemovitosti, o nichž to stanoví jiný právní předpis (vodní díla</a:t>
            </a:r>
            <a:r>
              <a:rPr lang="cs-CZ" sz="1800" dirty="0" smtClean="0"/>
              <a:t>)</a:t>
            </a:r>
          </a:p>
          <a:p>
            <a:pPr marL="400050" lvl="1" indent="0">
              <a:buNone/>
            </a:pPr>
            <a:endParaRPr lang="cs-CZ" sz="2000" b="1" dirty="0" smtClean="0"/>
          </a:p>
          <a:p>
            <a:pPr marL="457200" indent="-457200">
              <a:buFont typeface="+mj-lt"/>
              <a:buAutoNum type="arabicParenR"/>
            </a:pPr>
            <a:r>
              <a:rPr lang="cs-CZ" sz="2000" b="1" dirty="0" smtClean="0"/>
              <a:t>§ 3 odst. 2 </a:t>
            </a:r>
          </a:p>
          <a:p>
            <a:pPr marL="457200" indent="-457200">
              <a:buNone/>
            </a:pPr>
            <a:r>
              <a:rPr lang="cs-CZ" sz="2000" b="1" dirty="0" smtClean="0"/>
              <a:t>(2)</a:t>
            </a:r>
            <a:r>
              <a:rPr lang="cs-CZ" sz="2000" dirty="0" smtClean="0"/>
              <a:t> Pozemky se člení podle druhů na ornou půdu, chmelnice, vinice, zahrady, ovocné sady, trvalé travní porosty, lesní pozemky, vodní plochy, zastavěné plochy a nádvoří a ostatní plochy. Orná půda, chmelnice, vinice, zahrady, ovocné sady a trvalé travní porosty jsou zemědělskými pozemky.</a:t>
            </a:r>
            <a:endParaRPr lang="cs-CZ" sz="2000" b="1" dirty="0"/>
          </a:p>
        </p:txBody>
      </p:sp>
    </p:spTree>
    <p:extLst>
      <p:ext uri="{BB962C8B-B14F-4D97-AF65-F5344CB8AC3E}">
        <p14:creationId xmlns="" xmlns:p14="http://schemas.microsoft.com/office/powerpoint/2010/main" val="102595735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6" y="142852"/>
            <a:ext cx="6286543" cy="642942"/>
          </a:xfrm>
        </p:spPr>
        <p:txBody>
          <a:bodyPr>
            <a:normAutofit fontScale="90000"/>
          </a:bodyPr>
          <a:lstStyle/>
          <a:p>
            <a:pPr>
              <a:buNone/>
            </a:pPr>
            <a:r>
              <a:rPr lang="cs-CZ" sz="2800" dirty="0" smtClean="0"/>
              <a:t>Předmět evidence- pokračování § 3 </a:t>
            </a:r>
            <a:r>
              <a:rPr lang="cs-CZ" sz="2800" dirty="0" err="1" smtClean="0"/>
              <a:t>katZ</a:t>
            </a:r>
            <a:endParaRPr lang="cs-CZ" sz="2800" dirty="0"/>
          </a:p>
        </p:txBody>
      </p:sp>
      <p:sp>
        <p:nvSpPr>
          <p:cNvPr id="3" name="Zástupný symbol pro obsah 2"/>
          <p:cNvSpPr>
            <a:spLocks noGrp="1"/>
          </p:cNvSpPr>
          <p:nvPr>
            <p:ph sz="quarter" idx="4294967295"/>
          </p:nvPr>
        </p:nvSpPr>
        <p:spPr>
          <a:xfrm>
            <a:off x="571472" y="928670"/>
            <a:ext cx="8072494" cy="5572164"/>
          </a:xfrm>
          <a:prstGeom prst="rect">
            <a:avLst/>
          </a:prstGeom>
        </p:spPr>
        <p:txBody>
          <a:bodyPr>
            <a:normAutofit/>
          </a:bodyPr>
          <a:lstStyle/>
          <a:p>
            <a:pPr>
              <a:buNone/>
            </a:pPr>
            <a:r>
              <a:rPr lang="cs-CZ" sz="2400" b="1" i="1" dirty="0" smtClean="0"/>
              <a:t>  </a:t>
            </a:r>
            <a:r>
              <a:rPr lang="cs-CZ" sz="2400" b="1" dirty="0" smtClean="0"/>
              <a:t>(3)</a:t>
            </a:r>
            <a:r>
              <a:rPr lang="cs-CZ" sz="2400" dirty="0" smtClean="0"/>
              <a:t> K evidovaným nemovitostem se zapisují práva a další skutečnosti, o kterých to stanoví právní předpis.</a:t>
            </a:r>
          </a:p>
          <a:p>
            <a:pPr>
              <a:buNone/>
            </a:pPr>
            <a:r>
              <a:rPr lang="cs-CZ" sz="2400" b="1" dirty="0" smtClean="0"/>
              <a:t> (4)</a:t>
            </a:r>
            <a:r>
              <a:rPr lang="cs-CZ" sz="2400" dirty="0" smtClean="0"/>
              <a:t> Nemovitosti se v katastru evidují podle katastrálních území.</a:t>
            </a:r>
          </a:p>
          <a:p>
            <a:pPr>
              <a:buNone/>
            </a:pPr>
            <a:r>
              <a:rPr lang="cs-CZ" sz="2400" b="1" dirty="0" smtClean="0"/>
              <a:t>  (5)</a:t>
            </a:r>
            <a:r>
              <a:rPr lang="cs-CZ" sz="2400" dirty="0" smtClean="0"/>
              <a:t> Nemovitosti důležité pro obranu a bezpečnost státu se v katastrální mapě zobrazují a práva k nim se v katastru evidují podle údajů poskytnutých Ministerstvem obrany, Ministerstvem vnitra pro objekty Ministerstva vnitra a organizačních složek státu, které jsou součástí Policie České republiky nebo Hasičského záchranného sboru České republiky, nebo Bezpečnostní informační službou. Evidence těchto nemovitostí odpovídající skutečnému stavu vede příslušný poskytovatel údajů podle věty prvé.</a:t>
            </a:r>
          </a:p>
          <a:p>
            <a:pPr>
              <a:buNone/>
            </a:pPr>
            <a:endParaRPr lang="cs-CZ" sz="2400" dirty="0" smtClean="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48680"/>
            <a:ext cx="8229600" cy="868958"/>
          </a:xfrm>
        </p:spPr>
        <p:txBody>
          <a:bodyPr>
            <a:normAutofit/>
          </a:bodyPr>
          <a:lstStyle/>
          <a:p>
            <a:pPr marL="0" indent="0" algn="l">
              <a:buNone/>
            </a:pPr>
            <a:r>
              <a:rPr lang="cs-CZ" sz="2400" b="1" dirty="0" smtClean="0"/>
              <a:t>§ 98 kat. V – co se </a:t>
            </a:r>
            <a:r>
              <a:rPr lang="cs-CZ" sz="2400" dirty="0" smtClean="0"/>
              <a:t>od 1.1.2014</a:t>
            </a:r>
            <a:r>
              <a:rPr lang="cs-CZ" sz="2400" b="1" dirty="0" smtClean="0"/>
              <a:t> nezapisuje do katastru</a:t>
            </a:r>
            <a:endParaRPr lang="cs-CZ" sz="2400" b="1" dirty="0"/>
          </a:p>
        </p:txBody>
      </p:sp>
      <p:sp>
        <p:nvSpPr>
          <p:cNvPr id="3" name="Zástupný symbol pro obsah 2"/>
          <p:cNvSpPr>
            <a:spLocks noGrp="1"/>
          </p:cNvSpPr>
          <p:nvPr>
            <p:ph sz="quarter" idx="13"/>
          </p:nvPr>
        </p:nvSpPr>
        <p:spPr>
          <a:xfrm>
            <a:off x="683568" y="1196752"/>
            <a:ext cx="6860232" cy="4661140"/>
          </a:xfrm>
        </p:spPr>
        <p:txBody>
          <a:bodyPr>
            <a:normAutofit/>
          </a:bodyPr>
          <a:lstStyle/>
          <a:p>
            <a:pPr>
              <a:buFont typeface="Arial" pitchFamily="34" charset="0"/>
              <a:buChar char="•"/>
            </a:pPr>
            <a:r>
              <a:rPr lang="cs-CZ" sz="2000" dirty="0" smtClean="0"/>
              <a:t> rozestavěné budovy zapsané do katastru podle právních předpisů účinných do 31.12.2013, které nejsou součástí pozemku, se evidují podle dosavadních právních předpisů do doby jejich dokončení </a:t>
            </a:r>
          </a:p>
          <a:p>
            <a:pPr>
              <a:buFont typeface="Arial" pitchFamily="34" charset="0"/>
              <a:buChar char="•"/>
            </a:pPr>
            <a:r>
              <a:rPr lang="cs-CZ" sz="2000" dirty="0" smtClean="0"/>
              <a:t>pro rozestavěné budovy zapsané do katastru do 31.12.2013, které jsou součástí pozemku, se budou používat ustanovení obdobně jako u staveb dokončených (§ 10,§ 11 kat. V) </a:t>
            </a:r>
          </a:p>
          <a:p>
            <a:pPr>
              <a:buFont typeface="Arial" pitchFamily="34" charset="0"/>
              <a:buChar char="•"/>
            </a:pPr>
            <a:r>
              <a:rPr lang="cs-CZ" sz="2000" dirty="0" smtClean="0"/>
              <a:t>rozdíl mezi rozestavěnou stavbou popsanou v § 27 </a:t>
            </a:r>
            <a:r>
              <a:rPr lang="cs-CZ" sz="2000" dirty="0" err="1" smtClean="0"/>
              <a:t>z.č</a:t>
            </a:r>
            <a:r>
              <a:rPr lang="cs-CZ" sz="2000" dirty="0" smtClean="0"/>
              <a:t>. 344/1992 Sb. a § 1163 NOZ </a:t>
            </a:r>
          </a:p>
          <a:p>
            <a:pPr>
              <a:buNone/>
            </a:pPr>
            <a:endParaRPr lang="cs-CZ" sz="2000" b="1" dirty="0" smtClean="0"/>
          </a:p>
          <a:p>
            <a:pPr>
              <a:buNone/>
            </a:pPr>
            <a:r>
              <a:rPr lang="cs-CZ" sz="2000" b="1" dirty="0" smtClean="0"/>
              <a:t>Nově po roce 2014 se rozestavěné stavby nezapisují, pouze současně při zápisu rozestavěných jednotek</a:t>
            </a:r>
            <a:endParaRPr lang="cs-CZ" sz="2000" b="1" dirty="0"/>
          </a:p>
        </p:txBody>
      </p:sp>
    </p:spTree>
    <p:extLst>
      <p:ext uri="{BB962C8B-B14F-4D97-AF65-F5344CB8AC3E}">
        <p14:creationId xmlns="" xmlns:p14="http://schemas.microsoft.com/office/powerpoint/2010/main" val="348461089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5286412" cy="642942"/>
          </a:xfrm>
        </p:spPr>
        <p:txBody>
          <a:bodyPr>
            <a:normAutofit/>
          </a:bodyPr>
          <a:lstStyle/>
          <a:p>
            <a:pPr>
              <a:buNone/>
            </a:pPr>
            <a:r>
              <a:rPr lang="cs-CZ" sz="2800" dirty="0" smtClean="0"/>
              <a:t>Co je pozemek a parcela</a:t>
            </a:r>
            <a:endParaRPr lang="cs-CZ" sz="2800" dirty="0"/>
          </a:p>
        </p:txBody>
      </p:sp>
      <p:sp>
        <p:nvSpPr>
          <p:cNvPr id="3" name="Zástupný symbol pro obsah 2"/>
          <p:cNvSpPr>
            <a:spLocks noGrp="1"/>
          </p:cNvSpPr>
          <p:nvPr>
            <p:ph sz="quarter" idx="4294967295"/>
          </p:nvPr>
        </p:nvSpPr>
        <p:spPr>
          <a:xfrm>
            <a:off x="571472" y="928670"/>
            <a:ext cx="8072494" cy="5572164"/>
          </a:xfrm>
          <a:prstGeom prst="rect">
            <a:avLst/>
          </a:prstGeom>
        </p:spPr>
        <p:txBody>
          <a:bodyPr>
            <a:normAutofit fontScale="92500" lnSpcReduction="20000"/>
          </a:bodyPr>
          <a:lstStyle/>
          <a:p>
            <a:pPr>
              <a:buNone/>
            </a:pPr>
            <a:r>
              <a:rPr lang="cs-CZ" sz="2400" i="1" dirty="0" smtClean="0"/>
              <a:t> </a:t>
            </a:r>
            <a:r>
              <a:rPr lang="cs-CZ" sz="2400" dirty="0" smtClean="0"/>
              <a:t> S pozemky pracuje široká veřejnost, což vyplývá z účelu, pro který veřejný seznam slouží.</a:t>
            </a:r>
          </a:p>
          <a:p>
            <a:pPr>
              <a:buNone/>
            </a:pPr>
            <a:r>
              <a:rPr lang="cs-CZ" sz="2400" dirty="0" smtClean="0"/>
              <a:t>Jsou to  - orgány ochrany ZPF, LPF, památkáři…</a:t>
            </a:r>
          </a:p>
          <a:p>
            <a:pPr>
              <a:buNone/>
            </a:pPr>
            <a:r>
              <a:rPr lang="cs-CZ" sz="2400" dirty="0" smtClean="0"/>
              <a:t>             - finanční úřady</a:t>
            </a:r>
          </a:p>
          <a:p>
            <a:pPr>
              <a:buNone/>
            </a:pPr>
            <a:r>
              <a:rPr lang="cs-CZ" sz="2400" dirty="0" smtClean="0"/>
              <a:t>             - stavební úřady</a:t>
            </a:r>
          </a:p>
          <a:p>
            <a:pPr>
              <a:buNone/>
            </a:pPr>
            <a:r>
              <a:rPr lang="cs-CZ" sz="2400" dirty="0" smtClean="0"/>
              <a:t>             - </a:t>
            </a:r>
            <a:r>
              <a:rPr lang="cs-CZ" sz="2400" dirty="0" smtClean="0">
                <a:solidFill>
                  <a:srgbClr val="FF0000"/>
                </a:solidFill>
              </a:rPr>
              <a:t>znalci,odhadci</a:t>
            </a:r>
          </a:p>
          <a:p>
            <a:pPr>
              <a:buNone/>
            </a:pPr>
            <a:r>
              <a:rPr lang="cs-CZ" sz="2400" dirty="0" smtClean="0">
                <a:solidFill>
                  <a:srgbClr val="FF0000"/>
                </a:solidFill>
              </a:rPr>
              <a:t>             - zeměměřiči</a:t>
            </a:r>
          </a:p>
          <a:p>
            <a:pPr>
              <a:buNone/>
            </a:pPr>
            <a:r>
              <a:rPr lang="cs-CZ" sz="2400" dirty="0" smtClean="0"/>
              <a:t>             - vlastníci,nájemci, </a:t>
            </a:r>
            <a:r>
              <a:rPr lang="cs-CZ" sz="2400" dirty="0" err="1" smtClean="0"/>
              <a:t>pachtýři</a:t>
            </a:r>
            <a:r>
              <a:rPr lang="cs-CZ" sz="2400" dirty="0" smtClean="0"/>
              <a:t>..</a:t>
            </a:r>
          </a:p>
          <a:p>
            <a:pPr>
              <a:buNone/>
            </a:pPr>
            <a:endParaRPr lang="cs-CZ" sz="2400" dirty="0" smtClean="0"/>
          </a:p>
          <a:p>
            <a:pPr>
              <a:buNone/>
            </a:pPr>
            <a:r>
              <a:rPr lang="cs-CZ" sz="2400" dirty="0" smtClean="0"/>
              <a:t>Většinou se s pozemky pracuje dle skutečnosti, tzn. tak, jak se nachází v terénu, pokud je nutné spojit vlastnická a jiná práva s pozemky,jsou nutné spolehlivé údaje evidované v katastru nemovitostí.</a:t>
            </a:r>
          </a:p>
          <a:p>
            <a:pPr>
              <a:buNone/>
            </a:pPr>
            <a:r>
              <a:rPr lang="cs-CZ" sz="2400" dirty="0" smtClean="0"/>
              <a:t>Pro účely katastru se pozemky musí zobrazit do katastrální mapy,dnes již v digitální formě/ výjimky/- digitální mapa</a:t>
            </a:r>
          </a:p>
          <a:p>
            <a:pPr>
              <a:buNone/>
            </a:pPr>
            <a:r>
              <a:rPr lang="cs-CZ" sz="2400" dirty="0" smtClean="0"/>
              <a:t>/ DKM nebo KMD/</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6512511" cy="285728"/>
          </a:xfrm>
        </p:spPr>
        <p:txBody>
          <a:bodyPr/>
          <a:lstStyle/>
          <a:p>
            <a:pPr>
              <a:buNone/>
            </a:pPr>
            <a:r>
              <a:rPr lang="cs-CZ" dirty="0" smtClean="0"/>
              <a:t>.</a:t>
            </a:r>
            <a:endParaRPr lang="cs-CZ" dirty="0"/>
          </a:p>
        </p:txBody>
      </p:sp>
      <p:sp>
        <p:nvSpPr>
          <p:cNvPr id="3" name="Zástupný symbol pro obsah 2"/>
          <p:cNvSpPr>
            <a:spLocks noGrp="1"/>
          </p:cNvSpPr>
          <p:nvPr>
            <p:ph sz="quarter" idx="13"/>
          </p:nvPr>
        </p:nvSpPr>
        <p:spPr>
          <a:xfrm>
            <a:off x="571472" y="571480"/>
            <a:ext cx="7858180" cy="5786478"/>
          </a:xfrm>
        </p:spPr>
        <p:txBody>
          <a:bodyPr>
            <a:normAutofit/>
          </a:bodyPr>
          <a:lstStyle/>
          <a:p>
            <a:pPr>
              <a:buNone/>
            </a:pPr>
            <a:r>
              <a:rPr lang="cs-CZ" sz="3100" dirty="0" smtClean="0"/>
              <a:t>  Nemovitosti, které se evidují, které se i evidovaly v katastru nemovitostí</a:t>
            </a:r>
          </a:p>
          <a:p>
            <a:endParaRPr lang="cs-CZ" dirty="0" smtClean="0"/>
          </a:p>
          <a:p>
            <a:pPr>
              <a:buNone/>
            </a:pPr>
            <a:r>
              <a:rPr lang="cs-CZ" dirty="0" smtClean="0"/>
              <a:t>  Definici nemovitosti přinesl až o.z. č. 40/1964 Sb.- pozemky a stavby  spojené se zemí pevným základem</a:t>
            </a:r>
          </a:p>
          <a:p>
            <a:endParaRPr lang="cs-CZ" dirty="0" smtClean="0"/>
          </a:p>
          <a:p>
            <a:pPr>
              <a:buNone/>
            </a:pPr>
            <a:r>
              <a:rPr lang="cs-CZ" dirty="0" smtClean="0"/>
              <a:t>  Podle zákona č.344/1992 Sb. a zejména dle novely od 1.7.1996 se jako nemovitosti evidovaly- pozemky, budovy,rozestavěné budovy a rozestavěné byty a nebytové prostory</a:t>
            </a:r>
          </a:p>
          <a:p>
            <a:pPr>
              <a:buNone/>
            </a:pPr>
            <a:r>
              <a:rPr lang="cs-CZ" dirty="0" smtClean="0"/>
              <a:t>  Podle zákona č.254/2001 Sb. se od 1.1.2007 začaly evidovat přehrady,hráze,jezy,stavby  k využití vodní energie, stavby odkališť..-vodní díla/ </a:t>
            </a:r>
            <a:r>
              <a:rPr lang="cs-CZ" dirty="0" err="1" smtClean="0"/>
              <a:t>vyhl.č</a:t>
            </a:r>
            <a:r>
              <a:rPr lang="cs-CZ" dirty="0" smtClean="0"/>
              <a:t>. 23/2007 Sb./- zápis vodních děl kategorie IV. do 1.1.2021</a:t>
            </a:r>
            <a:endParaRPr lang="cs-CZ"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6512511" cy="285728"/>
          </a:xfrm>
        </p:spPr>
        <p:txBody>
          <a:bodyPr/>
          <a:lstStyle/>
          <a:p>
            <a:pPr>
              <a:buNone/>
            </a:pPr>
            <a:r>
              <a:rPr lang="cs-CZ" dirty="0" smtClean="0"/>
              <a:t>.</a:t>
            </a:r>
            <a:endParaRPr lang="cs-CZ" dirty="0"/>
          </a:p>
        </p:txBody>
      </p:sp>
      <p:sp>
        <p:nvSpPr>
          <p:cNvPr id="3" name="Zástupný symbol pro obsah 2"/>
          <p:cNvSpPr>
            <a:spLocks noGrp="1"/>
          </p:cNvSpPr>
          <p:nvPr>
            <p:ph sz="quarter" idx="13"/>
          </p:nvPr>
        </p:nvSpPr>
        <p:spPr>
          <a:xfrm>
            <a:off x="500034" y="500042"/>
            <a:ext cx="8143932" cy="5929354"/>
          </a:xfrm>
        </p:spPr>
        <p:txBody>
          <a:bodyPr>
            <a:normAutofit fontScale="47500" lnSpcReduction="20000"/>
          </a:bodyPr>
          <a:lstStyle/>
          <a:p>
            <a:pPr>
              <a:buNone/>
            </a:pPr>
            <a:r>
              <a:rPr lang="cs-CZ" sz="5900" b="1" dirty="0" smtClean="0"/>
              <a:t>Porovnání: nemovitosti dle NOZ</a:t>
            </a:r>
          </a:p>
          <a:p>
            <a:pPr>
              <a:buNone/>
            </a:pPr>
            <a:r>
              <a:rPr lang="cs-CZ" sz="4500" dirty="0" smtClean="0"/>
              <a:t>    - pozemky</a:t>
            </a:r>
          </a:p>
          <a:p>
            <a:pPr>
              <a:buNone/>
            </a:pPr>
            <a:r>
              <a:rPr lang="cs-CZ" sz="4500" dirty="0" smtClean="0"/>
              <a:t>    - podzemní stavby se samostatným účelovým určením</a:t>
            </a:r>
          </a:p>
          <a:p>
            <a:pPr>
              <a:buNone/>
            </a:pPr>
            <a:r>
              <a:rPr lang="cs-CZ" sz="4500" dirty="0" smtClean="0"/>
              <a:t>    - věcná práva k nim</a:t>
            </a:r>
          </a:p>
          <a:p>
            <a:pPr>
              <a:buNone/>
            </a:pPr>
            <a:r>
              <a:rPr lang="cs-CZ" sz="4500" dirty="0" smtClean="0"/>
              <a:t>    - práva,která za nemovitou věc prohlásí zákon-např. právo stavby</a:t>
            </a:r>
          </a:p>
          <a:p>
            <a:pPr>
              <a:buNone/>
            </a:pPr>
            <a:r>
              <a:rPr lang="cs-CZ" sz="4500" dirty="0" smtClean="0"/>
              <a:t>   - pokud nějaká věc není podle zákona součástí pozemku a nelze ji přemístit z místa na místo bez porušení podstaty</a:t>
            </a:r>
          </a:p>
          <a:p>
            <a:pPr>
              <a:buNone/>
            </a:pPr>
            <a:r>
              <a:rPr lang="cs-CZ" sz="4500" dirty="0" smtClean="0"/>
              <a:t>  - jednotka</a:t>
            </a:r>
          </a:p>
          <a:p>
            <a:pPr>
              <a:buNone/>
            </a:pPr>
            <a:r>
              <a:rPr lang="cs-CZ" sz="4500" dirty="0" smtClean="0"/>
              <a:t>  - závod</a:t>
            </a:r>
          </a:p>
          <a:p>
            <a:pPr>
              <a:buNone/>
            </a:pPr>
            <a:endParaRPr lang="cs-CZ" sz="4500" dirty="0" smtClean="0"/>
          </a:p>
          <a:p>
            <a:pPr>
              <a:buNone/>
            </a:pPr>
            <a:r>
              <a:rPr lang="cs-CZ" sz="4500" dirty="0" smtClean="0"/>
              <a:t>Vyplývá z ustanovení § 498 až § 512, § 1159, § 1242</a:t>
            </a:r>
          </a:p>
          <a:p>
            <a:pPr>
              <a:buNone/>
            </a:pPr>
            <a:endParaRPr lang="cs-CZ" sz="4500" b="1" dirty="0" smtClean="0"/>
          </a:p>
          <a:p>
            <a:pPr>
              <a:buNone/>
            </a:pPr>
            <a:r>
              <a:rPr lang="cs-CZ" sz="4500" b="1" dirty="0" smtClean="0"/>
              <a:t>Pozor na ustanovení § 3023-ustanovení </a:t>
            </a:r>
            <a:r>
              <a:rPr lang="cs-CZ" sz="4500" dirty="0" smtClean="0"/>
              <a:t>tohoto zákona o vlastníku pozemku obdobně platí  pro vlastníka nemovité věci, která není součástí pozemku</a:t>
            </a:r>
            <a:endParaRPr lang="cs-CZ" sz="4500" dirty="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400" dirty="0" smtClean="0"/>
              <a:t>-</a:t>
            </a:r>
            <a:endParaRPr lang="cs-CZ" sz="2400" dirty="0"/>
          </a:p>
        </p:txBody>
      </p:sp>
      <p:sp>
        <p:nvSpPr>
          <p:cNvPr id="3" name="Zástupný symbol pro obsah 2"/>
          <p:cNvSpPr>
            <a:spLocks noGrp="1"/>
          </p:cNvSpPr>
          <p:nvPr>
            <p:ph sz="quarter" idx="13"/>
          </p:nvPr>
        </p:nvSpPr>
        <p:spPr>
          <a:xfrm>
            <a:off x="1143000" y="731520"/>
            <a:ext cx="6400800" cy="4983496"/>
          </a:xfrm>
        </p:spPr>
        <p:txBody>
          <a:bodyPr>
            <a:normAutofit fontScale="92500"/>
          </a:bodyPr>
          <a:lstStyle/>
          <a:p>
            <a:pPr>
              <a:buNone/>
            </a:pPr>
            <a:r>
              <a:rPr lang="cs-CZ" dirty="0" smtClean="0"/>
              <a:t>Doplnění-</a:t>
            </a:r>
          </a:p>
          <a:p>
            <a:pPr>
              <a:buNone/>
            </a:pPr>
            <a:r>
              <a:rPr lang="cs-CZ" dirty="0" smtClean="0"/>
              <a:t>  - § 502 – obchodní závod je organizovaný soubor jmění, který podnikatel vytvořil a který z jeho vůle slouží k provozování jeho činnosti.Má se za to, že závod tvoří vše, co zpravidla slouží k jeho provozu.</a:t>
            </a:r>
          </a:p>
          <a:p>
            <a:endParaRPr lang="cs-CZ" dirty="0" smtClean="0"/>
          </a:p>
          <a:p>
            <a:pPr>
              <a:buNone/>
            </a:pPr>
            <a:r>
              <a:rPr lang="cs-CZ" dirty="0" smtClean="0"/>
              <a:t> Nově doplněno:</a:t>
            </a:r>
          </a:p>
          <a:p>
            <a:pPr>
              <a:buNone/>
            </a:pPr>
            <a:r>
              <a:rPr lang="cs-CZ" dirty="0" smtClean="0"/>
              <a:t>  Podle novely zákona č. 13/1997 Sb. , z.č. 268/ 2015 Sb. o pozemních komunikacích nové znění § 9 odst.1- stavba dálnice, silnice a místní komunikace není součástí pozemku- účinnost tohoto ustanovení od 13.11.2015 a u většiny ostatních </a:t>
            </a:r>
            <a:r>
              <a:rPr lang="cs-CZ" dirty="0" err="1" smtClean="0"/>
              <a:t>ust</a:t>
            </a:r>
            <a:r>
              <a:rPr lang="cs-CZ" dirty="0" smtClean="0"/>
              <a:t>. od 31.12.2015.</a:t>
            </a:r>
          </a:p>
          <a:p>
            <a:pPr>
              <a:buNone/>
            </a:pPr>
            <a:r>
              <a:rPr lang="cs-CZ" dirty="0" smtClean="0"/>
              <a:t>Pozor- není uvedena účelová komunikace</a:t>
            </a:r>
            <a:endParaRPr lang="cs-CZ"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6512511" cy="285752"/>
          </a:xfrm>
        </p:spPr>
        <p:txBody>
          <a:bodyPr/>
          <a:lstStyle/>
          <a:p>
            <a:pPr>
              <a:buNone/>
            </a:pPr>
            <a:r>
              <a:rPr lang="cs-CZ" sz="2400" dirty="0" smtClean="0"/>
              <a:t>.</a:t>
            </a:r>
            <a:endParaRPr lang="cs-CZ" sz="2400" dirty="0"/>
          </a:p>
        </p:txBody>
      </p:sp>
      <p:sp>
        <p:nvSpPr>
          <p:cNvPr id="3" name="Zástupný symbol pro obsah 2"/>
          <p:cNvSpPr>
            <a:spLocks noGrp="1"/>
          </p:cNvSpPr>
          <p:nvPr>
            <p:ph sz="quarter" idx="13"/>
          </p:nvPr>
        </p:nvSpPr>
        <p:spPr>
          <a:xfrm>
            <a:off x="571472" y="731520"/>
            <a:ext cx="7929618" cy="5555000"/>
          </a:xfrm>
        </p:spPr>
        <p:txBody>
          <a:bodyPr>
            <a:normAutofit fontScale="92500" lnSpcReduction="10000"/>
          </a:bodyPr>
          <a:lstStyle/>
          <a:p>
            <a:pPr>
              <a:buNone/>
            </a:pPr>
            <a:r>
              <a:rPr lang="cs-CZ" dirty="0" smtClean="0"/>
              <a:t>Nově doplněno:</a:t>
            </a:r>
          </a:p>
          <a:p>
            <a:pPr>
              <a:buNone/>
            </a:pPr>
            <a:r>
              <a:rPr lang="cs-CZ" dirty="0" smtClean="0"/>
              <a:t>Novela z.č. 266/1994 Sb. o drahách, zákon č. 319/2016 Sb. --účinnost od 1.4.2017</a:t>
            </a:r>
          </a:p>
          <a:p>
            <a:pPr>
              <a:buFontTx/>
              <a:buChar char="-"/>
            </a:pPr>
            <a:r>
              <a:rPr lang="cs-CZ" dirty="0" smtClean="0"/>
              <a:t>Změna v § 5 - na konci odstavce 1 je doplněno-</a:t>
            </a:r>
            <a:r>
              <a:rPr lang="cs-CZ" b="1" dirty="0" smtClean="0"/>
              <a:t> stavba dráhy není součástí pozemku</a:t>
            </a:r>
            <a:r>
              <a:rPr lang="cs-CZ" dirty="0" smtClean="0"/>
              <a:t>. Stavba dráhy celostátní, regionální, tramvajové, trolejbusové nebo dráhy speciální </a:t>
            </a:r>
            <a:r>
              <a:rPr lang="cs-CZ" dirty="0" smtClean="0">
                <a:solidFill>
                  <a:srgbClr val="FF0000"/>
                </a:solidFill>
              </a:rPr>
              <a:t>je veřejně prospěšná.˙.</a:t>
            </a:r>
          </a:p>
          <a:p>
            <a:pPr>
              <a:buNone/>
            </a:pPr>
            <a:r>
              <a:rPr lang="cs-CZ" dirty="0" smtClean="0"/>
              <a:t>        (2)  Podle zákona o vyvlastnění lze k uskutečnění stavby dráhy odejmout nebo omezit vlastnické právo k pozemku nebo ke stavbě nebo právo odpovídající věcnému břemeni k pozemku nebo ke stavbě.</a:t>
            </a:r>
            <a:br>
              <a:rPr lang="cs-CZ" dirty="0" smtClean="0"/>
            </a:br>
            <a:r>
              <a:rPr lang="cs-CZ" dirty="0" smtClean="0"/>
              <a:t/>
            </a:r>
            <a:br>
              <a:rPr lang="cs-CZ" dirty="0" smtClean="0"/>
            </a:br>
            <a:r>
              <a:rPr lang="cs-CZ" dirty="0" smtClean="0"/>
              <a:t>      (3)  Pokud se vlastnické právo k pozemku nebo stavbě potřebným k uskutečnění stavby dráhy celostátní nebo regionální omezuje smlouvou, sjednává se výše úplaty ve výši 10 000 Kč. Nesouhlasí-li vyvlastňovaný s částkou podle předchozí věty, </a:t>
            </a:r>
            <a:r>
              <a:rPr lang="cs-CZ" dirty="0" smtClean="0">
                <a:solidFill>
                  <a:srgbClr val="FF0000"/>
                </a:solidFill>
              </a:rPr>
              <a:t>sjednává se úplata ve výši odpovídající ocenění tohoto omezení stanovené znaleckým posudkem</a:t>
            </a:r>
            <a:r>
              <a:rPr lang="cs-CZ" dirty="0" smtClean="0"/>
              <a: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buNone/>
            </a:pPr>
            <a:r>
              <a:rPr lang="cs-CZ" sz="2400" dirty="0" smtClean="0"/>
              <a:t>-</a:t>
            </a:r>
            <a:endParaRPr lang="cs-CZ" sz="2400" dirty="0"/>
          </a:p>
        </p:txBody>
      </p:sp>
      <p:sp>
        <p:nvSpPr>
          <p:cNvPr id="3" name="Zástupný symbol pro obsah 2"/>
          <p:cNvSpPr>
            <a:spLocks noGrp="1"/>
          </p:cNvSpPr>
          <p:nvPr>
            <p:ph sz="quarter" idx="13"/>
          </p:nvPr>
        </p:nvSpPr>
        <p:spPr>
          <a:xfrm>
            <a:off x="571472" y="731520"/>
            <a:ext cx="7858180" cy="4054802"/>
          </a:xfrm>
        </p:spPr>
        <p:txBody>
          <a:bodyPr/>
          <a:lstStyle/>
          <a:p>
            <a:pPr>
              <a:buNone/>
            </a:pPr>
            <a:r>
              <a:rPr lang="cs-CZ" dirty="0" smtClean="0"/>
              <a:t>  Nově nemovitou věcí ve smyslu § 498 odst.1 NOZ dle uvedených novel jsou:</a:t>
            </a:r>
          </a:p>
          <a:p>
            <a:pPr>
              <a:buFontTx/>
              <a:buChar char="-"/>
            </a:pPr>
            <a:r>
              <a:rPr lang="cs-CZ" dirty="0" smtClean="0"/>
              <a:t>stavba dálnice, silnice a místní komunikace</a:t>
            </a:r>
          </a:p>
          <a:p>
            <a:pPr>
              <a:buFontTx/>
              <a:buChar char="-"/>
            </a:pPr>
            <a:r>
              <a:rPr lang="cs-CZ" dirty="0" smtClean="0"/>
              <a:t> stavba dráhy</a:t>
            </a:r>
          </a:p>
          <a:p>
            <a:pPr>
              <a:buNone/>
            </a:pPr>
            <a:r>
              <a:rPr lang="cs-CZ" dirty="0" smtClean="0"/>
              <a:t>a pozor i stavby s uvedenými stavbami spojené-tyto stavby nejsou součástí pozemku, ale součástí liniových staveb</a:t>
            </a:r>
            <a:endParaRPr lang="cs-CZ" dirty="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3921719" cy="714356"/>
          </a:xfrm>
        </p:spPr>
        <p:txBody>
          <a:bodyPr/>
          <a:lstStyle/>
          <a:p>
            <a:pPr>
              <a:buNone/>
            </a:pPr>
            <a:r>
              <a:rPr lang="cs-CZ" sz="2400" dirty="0" smtClean="0"/>
              <a:t>Pokračování-</a:t>
            </a:r>
            <a:endParaRPr lang="cs-CZ" sz="2400" dirty="0"/>
          </a:p>
        </p:txBody>
      </p:sp>
      <p:sp>
        <p:nvSpPr>
          <p:cNvPr id="3" name="Zástupný symbol pro obsah 2"/>
          <p:cNvSpPr>
            <a:spLocks noGrp="1"/>
          </p:cNvSpPr>
          <p:nvPr>
            <p:ph sz="quarter" idx="13"/>
          </p:nvPr>
        </p:nvSpPr>
        <p:spPr>
          <a:xfrm>
            <a:off x="214282" y="571480"/>
            <a:ext cx="8929718" cy="5857916"/>
          </a:xfrm>
        </p:spPr>
        <p:txBody>
          <a:bodyPr>
            <a:normAutofit fontScale="92500" lnSpcReduction="20000"/>
          </a:bodyPr>
          <a:lstStyle/>
          <a:p>
            <a:pPr>
              <a:buNone/>
            </a:pPr>
            <a:r>
              <a:rPr lang="cs-CZ" b="1" dirty="0" smtClean="0"/>
              <a:t>  Nemovitosti dle </a:t>
            </a:r>
            <a:r>
              <a:rPr lang="cs-CZ" b="1" dirty="0" err="1" smtClean="0"/>
              <a:t>KatZ</a:t>
            </a:r>
            <a:r>
              <a:rPr lang="cs-CZ" b="1" dirty="0" smtClean="0"/>
              <a:t> a stavu KN</a:t>
            </a:r>
          </a:p>
          <a:p>
            <a:pPr>
              <a:buNone/>
            </a:pPr>
            <a:r>
              <a:rPr lang="cs-CZ" dirty="0" smtClean="0"/>
              <a:t>     - pozemky KN, ZE/PK,GP…/</a:t>
            </a:r>
          </a:p>
          <a:p>
            <a:pPr>
              <a:buNone/>
            </a:pPr>
            <a:r>
              <a:rPr lang="cs-CZ" dirty="0" smtClean="0"/>
              <a:t>     - pozemky,jejichž součástí jsou stavby</a:t>
            </a:r>
          </a:p>
          <a:p>
            <a:pPr>
              <a:buNone/>
            </a:pPr>
            <a:r>
              <a:rPr lang="cs-CZ" dirty="0" smtClean="0"/>
              <a:t>     - budovy na pozemcích s </a:t>
            </a:r>
            <a:r>
              <a:rPr lang="cs-CZ" dirty="0" err="1" smtClean="0"/>
              <a:t>čp</a:t>
            </a:r>
            <a:r>
              <a:rPr lang="cs-CZ" dirty="0" smtClean="0"/>
              <a:t>. a </a:t>
            </a:r>
            <a:r>
              <a:rPr lang="cs-CZ" dirty="0" err="1" smtClean="0"/>
              <a:t>ev.č</a:t>
            </a:r>
            <a:r>
              <a:rPr lang="cs-CZ" dirty="0" smtClean="0"/>
              <a:t>.</a:t>
            </a:r>
          </a:p>
          <a:p>
            <a:pPr>
              <a:buNone/>
            </a:pPr>
            <a:r>
              <a:rPr lang="cs-CZ" dirty="0" smtClean="0"/>
              <a:t>     - budovy na pozemcích bez </a:t>
            </a:r>
            <a:r>
              <a:rPr lang="cs-CZ" dirty="0" err="1" smtClean="0"/>
              <a:t>čp</a:t>
            </a:r>
            <a:r>
              <a:rPr lang="cs-CZ" dirty="0" smtClean="0"/>
              <a:t>. a </a:t>
            </a:r>
            <a:r>
              <a:rPr lang="cs-CZ" dirty="0" err="1" smtClean="0"/>
              <a:t>ev.č</a:t>
            </a:r>
            <a:r>
              <a:rPr lang="cs-CZ" dirty="0" smtClean="0"/>
              <a:t>.</a:t>
            </a:r>
          </a:p>
          <a:p>
            <a:pPr>
              <a:buNone/>
            </a:pPr>
            <a:r>
              <a:rPr lang="cs-CZ" dirty="0" smtClean="0"/>
              <a:t>     - budovy na více parcelách</a:t>
            </a:r>
          </a:p>
          <a:p>
            <a:pPr>
              <a:buNone/>
            </a:pPr>
            <a:r>
              <a:rPr lang="cs-CZ" dirty="0" smtClean="0"/>
              <a:t>     - </a:t>
            </a:r>
            <a:r>
              <a:rPr lang="cs-CZ" dirty="0" smtClean="0">
                <a:solidFill>
                  <a:srgbClr val="FF0000"/>
                </a:solidFill>
              </a:rPr>
              <a:t>dočasné stavby!!!</a:t>
            </a:r>
          </a:p>
          <a:p>
            <a:pPr>
              <a:buNone/>
            </a:pPr>
            <a:r>
              <a:rPr lang="cs-CZ" dirty="0" smtClean="0"/>
              <a:t>     - právo stavby</a:t>
            </a:r>
          </a:p>
          <a:p>
            <a:pPr>
              <a:buNone/>
            </a:pPr>
            <a:r>
              <a:rPr lang="cs-CZ" dirty="0" smtClean="0"/>
              <a:t>     - stavby součástí práva stavby</a:t>
            </a:r>
          </a:p>
          <a:p>
            <a:pPr>
              <a:buNone/>
            </a:pPr>
            <a:r>
              <a:rPr lang="cs-CZ" dirty="0" smtClean="0"/>
              <a:t>     - stavby ,které jsou součástí /inženýrských sítí/liniových staveb</a:t>
            </a:r>
          </a:p>
          <a:p>
            <a:pPr>
              <a:buNone/>
            </a:pPr>
            <a:r>
              <a:rPr lang="cs-CZ" dirty="0" smtClean="0"/>
              <a:t>     - podzemní stavby s nadzemní částí a s převážnou podzemní částí se samostatným účelovým určením                              </a:t>
            </a:r>
          </a:p>
          <a:p>
            <a:pPr>
              <a:buNone/>
            </a:pPr>
            <a:r>
              <a:rPr lang="cs-CZ" dirty="0" smtClean="0"/>
              <a:t>     - rozestavěné stavby/ do doby zápisu dokončené stavby-před 1.1.2014</a:t>
            </a:r>
          </a:p>
          <a:p>
            <a:pPr>
              <a:buNone/>
            </a:pPr>
            <a:r>
              <a:rPr lang="cs-CZ" dirty="0" smtClean="0"/>
              <a:t>     - jednotky</a:t>
            </a:r>
          </a:p>
          <a:p>
            <a:pPr>
              <a:buNone/>
            </a:pPr>
            <a:r>
              <a:rPr lang="cs-CZ" dirty="0" smtClean="0"/>
              <a:t>     - rozestavěné jednotky</a:t>
            </a:r>
          </a:p>
          <a:p>
            <a:pPr>
              <a:buNone/>
            </a:pPr>
            <a:r>
              <a:rPr lang="cs-CZ" dirty="0" smtClean="0"/>
              <a:t>     - rozestavěné jednotky v rozestavěné budově</a:t>
            </a:r>
          </a:p>
          <a:p>
            <a:pPr>
              <a:buNone/>
            </a:pPr>
            <a:r>
              <a:rPr lang="cs-CZ" dirty="0" smtClean="0"/>
              <a:t>     - vodní díla - vybraná</a:t>
            </a:r>
            <a:endParaRPr lang="cs-CZ" sz="1800" dirty="0"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9" y="142852"/>
            <a:ext cx="7948642" cy="428628"/>
          </a:xfrm>
        </p:spPr>
        <p:txBody>
          <a:bodyPr/>
          <a:lstStyle/>
          <a:p>
            <a:pPr>
              <a:buNone/>
            </a:pPr>
            <a:r>
              <a:rPr lang="cs-CZ" sz="2800" dirty="0" smtClean="0"/>
              <a:t>1/ Základní i</a:t>
            </a:r>
            <a:r>
              <a:rPr lang="pl-PL" sz="2800" dirty="0" smtClean="0"/>
              <a:t>nformace o katastru nemovitostí</a:t>
            </a:r>
            <a:endParaRPr lang="cs-CZ" sz="2800" dirty="0"/>
          </a:p>
        </p:txBody>
      </p:sp>
      <p:sp>
        <p:nvSpPr>
          <p:cNvPr id="3" name="Zástupný symbol pro obsah 2"/>
          <p:cNvSpPr>
            <a:spLocks noGrp="1"/>
          </p:cNvSpPr>
          <p:nvPr>
            <p:ph sz="quarter" idx="13"/>
          </p:nvPr>
        </p:nvSpPr>
        <p:spPr>
          <a:xfrm>
            <a:off x="285720" y="731520"/>
            <a:ext cx="8572560" cy="6126480"/>
          </a:xfrm>
        </p:spPr>
        <p:txBody>
          <a:bodyPr>
            <a:normAutofit fontScale="92500" lnSpcReduction="20000"/>
          </a:bodyPr>
          <a:lstStyle/>
          <a:p>
            <a:pPr>
              <a:buNone/>
            </a:pPr>
            <a:endParaRPr lang="cs-CZ" dirty="0" smtClean="0"/>
          </a:p>
          <a:p>
            <a:pPr>
              <a:buNone/>
            </a:pPr>
            <a:r>
              <a:rPr lang="cs-CZ" dirty="0" smtClean="0">
                <a:solidFill>
                  <a:srgbClr val="FF0000"/>
                </a:solidFill>
              </a:rPr>
              <a:t>Historie-</a:t>
            </a:r>
            <a:r>
              <a:rPr lang="cs-CZ" dirty="0" smtClean="0"/>
              <a:t> základní informace na www.</a:t>
            </a:r>
            <a:r>
              <a:rPr lang="cs-CZ" dirty="0" err="1" smtClean="0"/>
              <a:t>cuzk.cz</a:t>
            </a:r>
            <a:r>
              <a:rPr lang="cs-CZ" dirty="0" smtClean="0"/>
              <a:t>- </a:t>
            </a:r>
            <a:r>
              <a:rPr lang="cs-CZ" b="1" dirty="0" smtClean="0"/>
              <a:t>Stručná historie pozemkových evidencí /Zemské desky a urbáře, Rustikální katastr,</a:t>
            </a:r>
            <a:endParaRPr lang="cs-CZ" dirty="0" smtClean="0"/>
          </a:p>
          <a:p>
            <a:pPr>
              <a:buNone/>
            </a:pPr>
            <a:r>
              <a:rPr lang="cs-CZ" b="1" dirty="0" smtClean="0"/>
              <a:t>Tereziánský katastr, Josefský katastr, Tereziánsko-josefský katastr/</a:t>
            </a:r>
            <a:endParaRPr lang="cs-CZ" dirty="0" smtClean="0"/>
          </a:p>
          <a:p>
            <a:pPr>
              <a:buNone/>
            </a:pPr>
            <a:endParaRPr lang="cs-CZ" dirty="0" smtClean="0"/>
          </a:p>
          <a:p>
            <a:pPr>
              <a:buNone/>
            </a:pPr>
            <a:endParaRPr lang="cs-CZ" dirty="0" smtClean="0"/>
          </a:p>
          <a:p>
            <a:pPr>
              <a:buNone/>
            </a:pPr>
            <a:r>
              <a:rPr lang="cs-CZ" dirty="0" smtClean="0"/>
              <a:t>a/</a:t>
            </a:r>
            <a:r>
              <a:rPr lang="cs-CZ" sz="2400" b="1" dirty="0" smtClean="0"/>
              <a:t> Stabilní katastr a pozemkové knihy</a:t>
            </a:r>
            <a:endParaRPr lang="cs-CZ" dirty="0" smtClean="0"/>
          </a:p>
          <a:p>
            <a:pPr>
              <a:buNone/>
            </a:pPr>
            <a:r>
              <a:rPr lang="cs-CZ" dirty="0" smtClean="0"/>
              <a:t>b/</a:t>
            </a:r>
            <a:r>
              <a:rPr lang="cs-CZ" sz="2400" b="1" dirty="0" smtClean="0"/>
              <a:t> Pozemkový katastr</a:t>
            </a:r>
            <a:endParaRPr lang="cs-CZ" dirty="0" smtClean="0"/>
          </a:p>
          <a:p>
            <a:pPr>
              <a:buNone/>
            </a:pPr>
            <a:r>
              <a:rPr lang="cs-CZ" dirty="0" smtClean="0"/>
              <a:t>c/</a:t>
            </a:r>
            <a:r>
              <a:rPr lang="cs-CZ" sz="2400" b="1" dirty="0" smtClean="0"/>
              <a:t> Evidence nemovitostí-EN od 1.4.1964</a:t>
            </a:r>
            <a:endParaRPr lang="cs-CZ" dirty="0" smtClean="0"/>
          </a:p>
          <a:p>
            <a:pPr>
              <a:buNone/>
            </a:pPr>
            <a:r>
              <a:rPr lang="cs-CZ" dirty="0" smtClean="0"/>
              <a:t>d/</a:t>
            </a:r>
            <a:r>
              <a:rPr lang="cs-CZ" sz="2400" b="1" dirty="0" smtClean="0"/>
              <a:t> Katastr nemovitostí – KN od 1.1.1993</a:t>
            </a:r>
          </a:p>
          <a:p>
            <a:pPr>
              <a:buNone/>
            </a:pPr>
            <a:r>
              <a:rPr lang="cs-CZ" sz="2400" b="1" dirty="0" smtClean="0"/>
              <a:t>e/ Katastr nemovitostí – KN od 1.1.2014</a:t>
            </a:r>
          </a:p>
          <a:p>
            <a:pPr>
              <a:buNone/>
            </a:pPr>
            <a:endParaRPr lang="cs-CZ" sz="2400" b="1" dirty="0" smtClean="0"/>
          </a:p>
          <a:p>
            <a:pPr>
              <a:buNone/>
            </a:pPr>
            <a:r>
              <a:rPr lang="cs-CZ" dirty="0" smtClean="0"/>
              <a:t>  Každý, kdo pracuje s údaji katastru, zejména při porovnání stavu v terénu proti evidovanému v katastru nemovitostí by měl vědět, že katastr nemovitostí zásadně odráží tzv. knihovní stav, skutečný průběh hranice může být v důsledku </a:t>
            </a:r>
            <a:r>
              <a:rPr lang="cs-CZ" dirty="0" err="1" smtClean="0"/>
              <a:t>mimoknihovních</a:t>
            </a:r>
            <a:r>
              <a:rPr lang="cs-CZ" dirty="0" smtClean="0"/>
              <a:t> změn nebo zaknihování neplatných jednání odlišný, když do katastru nemovitostí je přenesen i stav z evidence nemovitostí. </a:t>
            </a:r>
            <a:endParaRPr lang="cs-CZ" dirty="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idx="4294967295"/>
          </p:nvPr>
        </p:nvSpPr>
        <p:spPr>
          <a:xfrm>
            <a:off x="457200" y="357188"/>
            <a:ext cx="5614998" cy="642920"/>
          </a:xfrm>
        </p:spPr>
        <p:txBody>
          <a:bodyPr/>
          <a:lstStyle/>
          <a:p>
            <a:pPr eaLnBrk="1" hangingPunct="1">
              <a:buNone/>
            </a:pPr>
            <a:r>
              <a:rPr lang="cs-CZ" altLang="cs-CZ" sz="2800" b="1" dirty="0" smtClean="0">
                <a:solidFill>
                  <a:srgbClr val="002060"/>
                </a:solidFill>
              </a:rPr>
              <a:t>Co je to pozemek ?</a:t>
            </a:r>
          </a:p>
        </p:txBody>
      </p:sp>
      <p:sp>
        <p:nvSpPr>
          <p:cNvPr id="12291" name="Zástupný symbol pro obsah 2"/>
          <p:cNvSpPr>
            <a:spLocks noGrp="1"/>
          </p:cNvSpPr>
          <p:nvPr>
            <p:ph idx="4294967295"/>
          </p:nvPr>
        </p:nvSpPr>
        <p:spPr>
          <a:xfrm>
            <a:off x="395288" y="928670"/>
            <a:ext cx="8353425" cy="5715040"/>
          </a:xfrm>
        </p:spPr>
        <p:txBody>
          <a:bodyPr>
            <a:normAutofit fontScale="92500" lnSpcReduction="10000"/>
          </a:bodyPr>
          <a:lstStyle/>
          <a:p>
            <a:pPr marL="266700" indent="-266700" eaLnBrk="1" hangingPunct="1">
              <a:lnSpc>
                <a:spcPct val="80000"/>
              </a:lnSpc>
              <a:spcBef>
                <a:spcPct val="0"/>
              </a:spcBef>
              <a:spcAft>
                <a:spcPts val="600"/>
              </a:spcAft>
              <a:buFont typeface="Wingdings" pitchFamily="2" charset="2"/>
              <a:buNone/>
            </a:pPr>
            <a:r>
              <a:rPr lang="cs-CZ" altLang="cs-CZ" sz="2400" b="1" dirty="0" smtClean="0">
                <a:solidFill>
                  <a:srgbClr val="FF0000"/>
                </a:solidFill>
              </a:rPr>
              <a:t>Pozemkem se podle § 2 písm. a) </a:t>
            </a:r>
            <a:r>
              <a:rPr lang="cs-CZ" altLang="cs-CZ" sz="2400" b="1" dirty="0" err="1" smtClean="0">
                <a:solidFill>
                  <a:srgbClr val="FF0000"/>
                </a:solidFill>
              </a:rPr>
              <a:t>KatZ</a:t>
            </a:r>
            <a:r>
              <a:rPr lang="cs-CZ" altLang="cs-CZ" sz="2400" b="1" dirty="0" smtClean="0">
                <a:solidFill>
                  <a:srgbClr val="FF0000"/>
                </a:solidFill>
              </a:rPr>
              <a:t> rozumí část zemského povrchu oddělená od sousedních částí </a:t>
            </a:r>
          </a:p>
          <a:p>
            <a:pPr marL="266700" indent="-266700" eaLnBrk="1" hangingPunct="1">
              <a:lnSpc>
                <a:spcPct val="80000"/>
              </a:lnSpc>
              <a:spcBef>
                <a:spcPct val="0"/>
              </a:spcBef>
              <a:spcAft>
                <a:spcPts val="600"/>
              </a:spcAft>
              <a:buFont typeface="Arial" charset="0"/>
              <a:buAutoNum type="alphaLcParenR"/>
            </a:pPr>
            <a:r>
              <a:rPr lang="cs-CZ" altLang="cs-CZ" sz="2400" dirty="0" smtClean="0">
                <a:solidFill>
                  <a:srgbClr val="002060"/>
                </a:solidFill>
              </a:rPr>
              <a:t> hranicí katastrálního území</a:t>
            </a:r>
          </a:p>
          <a:p>
            <a:pPr marL="266700" indent="-266700" eaLnBrk="1" hangingPunct="1">
              <a:lnSpc>
                <a:spcPct val="80000"/>
              </a:lnSpc>
              <a:spcBef>
                <a:spcPct val="0"/>
              </a:spcBef>
              <a:spcAft>
                <a:spcPts val="600"/>
              </a:spcAft>
              <a:buFont typeface="Arial" charset="0"/>
              <a:buAutoNum type="alphaLcParenR"/>
            </a:pPr>
            <a:r>
              <a:rPr lang="cs-CZ" altLang="cs-CZ" sz="2400" dirty="0" smtClean="0">
                <a:solidFill>
                  <a:srgbClr val="002060"/>
                </a:solidFill>
              </a:rPr>
              <a:t> hranicí vlastnickou</a:t>
            </a:r>
          </a:p>
          <a:p>
            <a:pPr marL="266700" indent="-266700" eaLnBrk="1" hangingPunct="1">
              <a:lnSpc>
                <a:spcPct val="80000"/>
              </a:lnSpc>
              <a:spcBef>
                <a:spcPct val="0"/>
              </a:spcBef>
              <a:spcAft>
                <a:spcPts val="600"/>
              </a:spcAft>
              <a:buFont typeface="Arial" charset="0"/>
              <a:buAutoNum type="alphaLcParenR"/>
            </a:pPr>
            <a:r>
              <a:rPr lang="cs-CZ" altLang="cs-CZ" sz="2400" b="1" dirty="0" smtClean="0">
                <a:solidFill>
                  <a:srgbClr val="002060"/>
                </a:solidFill>
              </a:rPr>
              <a:t> hranicí stanovenou regulačním plánem, územním          rozhodnutím nebo územním souhlasem –rozšířeno novelou stav.zákona od 1.1.2018 a to</a:t>
            </a:r>
          </a:p>
          <a:p>
            <a:pPr marL="266700" indent="-266700">
              <a:lnSpc>
                <a:spcPct val="80000"/>
              </a:lnSpc>
              <a:spcBef>
                <a:spcPct val="0"/>
              </a:spcBef>
              <a:spcAft>
                <a:spcPts val="600"/>
              </a:spcAft>
              <a:buFont typeface="Arial" charset="0"/>
              <a:buAutoNum type="alphaLcParenR"/>
            </a:pPr>
            <a:r>
              <a:rPr lang="cs-CZ" altLang="cs-CZ" sz="2400" b="1" dirty="0" smtClean="0">
                <a:solidFill>
                  <a:srgbClr val="FF0000"/>
                </a:solidFill>
              </a:rPr>
              <a:t>hranice stanovená společným povolením, kterým se stavba umísťuje a povoluje/ § 94p </a:t>
            </a:r>
            <a:r>
              <a:rPr lang="cs-CZ" altLang="cs-CZ" sz="2400" b="1" dirty="0" err="1" smtClean="0">
                <a:solidFill>
                  <a:srgbClr val="FF0000"/>
                </a:solidFill>
              </a:rPr>
              <a:t>stZ</a:t>
            </a:r>
            <a:r>
              <a:rPr lang="cs-CZ" altLang="cs-CZ" sz="2400" b="1" dirty="0" smtClean="0">
                <a:solidFill>
                  <a:srgbClr val="FF0000"/>
                </a:solidFill>
              </a:rPr>
              <a:t>/</a:t>
            </a:r>
          </a:p>
          <a:p>
            <a:pPr marL="266700" indent="-266700">
              <a:lnSpc>
                <a:spcPct val="80000"/>
              </a:lnSpc>
              <a:spcBef>
                <a:spcPct val="0"/>
              </a:spcBef>
              <a:spcAft>
                <a:spcPts val="600"/>
              </a:spcAft>
              <a:buFont typeface="Arial" charset="0"/>
              <a:buAutoNum type="alphaLcParenR"/>
            </a:pPr>
            <a:r>
              <a:rPr lang="cs-CZ" altLang="cs-CZ" sz="2400" b="1" dirty="0" smtClean="0">
                <a:solidFill>
                  <a:srgbClr val="FF0000"/>
                </a:solidFill>
              </a:rPr>
              <a:t>hranice stanovená veřejnoprávní smlouvou nahrazující územní rozhodnutí/ § 78a </a:t>
            </a:r>
            <a:r>
              <a:rPr lang="cs-CZ" altLang="cs-CZ" sz="2400" b="1" dirty="0" err="1" smtClean="0">
                <a:solidFill>
                  <a:srgbClr val="FF0000"/>
                </a:solidFill>
              </a:rPr>
              <a:t>stZ</a:t>
            </a:r>
            <a:r>
              <a:rPr lang="cs-CZ" altLang="cs-CZ" sz="2400" b="1" dirty="0" smtClean="0">
                <a:solidFill>
                  <a:srgbClr val="FF0000"/>
                </a:solidFill>
              </a:rPr>
              <a:t>/</a:t>
            </a:r>
          </a:p>
          <a:p>
            <a:pPr marL="266700" indent="-266700">
              <a:lnSpc>
                <a:spcPct val="80000"/>
              </a:lnSpc>
              <a:spcBef>
                <a:spcPct val="0"/>
              </a:spcBef>
              <a:spcAft>
                <a:spcPts val="600"/>
              </a:spcAft>
              <a:buFont typeface="Arial" charset="0"/>
              <a:buAutoNum type="alphaLcParenR"/>
            </a:pPr>
            <a:r>
              <a:rPr lang="cs-CZ" altLang="cs-CZ" sz="2400" b="1" dirty="0" smtClean="0">
                <a:solidFill>
                  <a:srgbClr val="FF0000"/>
                </a:solidFill>
              </a:rPr>
              <a:t>hranice daná schválením navrhovaného záměru stavebním úřadem / §82 odst.3 </a:t>
            </a:r>
            <a:r>
              <a:rPr lang="cs-CZ" altLang="cs-CZ" sz="2400" b="1" dirty="0" err="1" smtClean="0">
                <a:solidFill>
                  <a:srgbClr val="FF0000"/>
                </a:solidFill>
              </a:rPr>
              <a:t>stZ</a:t>
            </a:r>
            <a:r>
              <a:rPr lang="cs-CZ" altLang="cs-CZ" sz="2400" b="1" dirty="0" smtClean="0">
                <a:solidFill>
                  <a:srgbClr val="FF0000"/>
                </a:solidFill>
              </a:rPr>
              <a:t> /</a:t>
            </a:r>
            <a:endParaRPr lang="cs-CZ" altLang="cs-CZ" sz="2400" b="1" dirty="0" smtClean="0">
              <a:solidFill>
                <a:srgbClr val="002060"/>
              </a:solidFill>
            </a:endParaRPr>
          </a:p>
          <a:p>
            <a:pPr marL="266700" indent="-266700" eaLnBrk="1" hangingPunct="1">
              <a:lnSpc>
                <a:spcPct val="80000"/>
              </a:lnSpc>
              <a:spcBef>
                <a:spcPct val="0"/>
              </a:spcBef>
              <a:spcAft>
                <a:spcPts val="600"/>
              </a:spcAft>
              <a:buFont typeface="Arial" charset="0"/>
              <a:buAutoNum type="alphaLcParenR"/>
            </a:pPr>
            <a:r>
              <a:rPr lang="cs-CZ" altLang="cs-CZ" sz="2400" b="1" dirty="0" smtClean="0">
                <a:solidFill>
                  <a:srgbClr val="002060"/>
                </a:solidFill>
              </a:rPr>
              <a:t> hranicí jiného práva podle § 19 </a:t>
            </a:r>
            <a:r>
              <a:rPr lang="cs-CZ" altLang="cs-CZ" sz="2400" b="1" dirty="0" err="1" smtClean="0">
                <a:solidFill>
                  <a:srgbClr val="002060"/>
                </a:solidFill>
              </a:rPr>
              <a:t>KatZ</a:t>
            </a:r>
            <a:r>
              <a:rPr lang="cs-CZ" altLang="cs-CZ" sz="2400" b="1" dirty="0" smtClean="0">
                <a:solidFill>
                  <a:srgbClr val="002060"/>
                </a:solidFill>
              </a:rPr>
              <a:t> </a:t>
            </a:r>
          </a:p>
          <a:p>
            <a:pPr marL="266700" indent="-266700" eaLnBrk="1" hangingPunct="1">
              <a:lnSpc>
                <a:spcPct val="80000"/>
              </a:lnSpc>
              <a:spcBef>
                <a:spcPct val="0"/>
              </a:spcBef>
              <a:spcAft>
                <a:spcPts val="600"/>
              </a:spcAft>
              <a:buFont typeface="Arial" charset="0"/>
              <a:buAutoNum type="alphaLcParenR"/>
            </a:pPr>
            <a:r>
              <a:rPr lang="cs-CZ" altLang="cs-CZ" sz="2400" dirty="0" smtClean="0">
                <a:solidFill>
                  <a:srgbClr val="002060"/>
                </a:solidFill>
              </a:rPr>
              <a:t> hranicí rozsahu zástavního práva </a:t>
            </a:r>
          </a:p>
          <a:p>
            <a:pPr marL="266700" indent="-266700" eaLnBrk="1" hangingPunct="1">
              <a:lnSpc>
                <a:spcPct val="80000"/>
              </a:lnSpc>
              <a:spcBef>
                <a:spcPct val="0"/>
              </a:spcBef>
              <a:spcAft>
                <a:spcPts val="600"/>
              </a:spcAft>
              <a:buFont typeface="Arial" charset="0"/>
              <a:buAutoNum type="alphaLcParenR"/>
            </a:pPr>
            <a:r>
              <a:rPr lang="cs-CZ" altLang="cs-CZ" sz="2400" b="1" dirty="0" smtClean="0">
                <a:solidFill>
                  <a:srgbClr val="002060"/>
                </a:solidFill>
              </a:rPr>
              <a:t> hranicí rozsahu práva stavby</a:t>
            </a:r>
          </a:p>
          <a:p>
            <a:pPr marL="266700" indent="-266700" eaLnBrk="1" hangingPunct="1">
              <a:lnSpc>
                <a:spcPct val="80000"/>
              </a:lnSpc>
              <a:spcBef>
                <a:spcPct val="0"/>
              </a:spcBef>
              <a:spcAft>
                <a:spcPts val="600"/>
              </a:spcAft>
              <a:buFont typeface="Arial" charset="0"/>
              <a:buAutoNum type="alphaLcParenR"/>
            </a:pPr>
            <a:r>
              <a:rPr lang="cs-CZ" altLang="cs-CZ" sz="2400" dirty="0" smtClean="0">
                <a:solidFill>
                  <a:srgbClr val="002060"/>
                </a:solidFill>
              </a:rPr>
              <a:t> hranicí územní jednotky nebo </a:t>
            </a:r>
          </a:p>
          <a:p>
            <a:pPr marL="266700" indent="-266700" eaLnBrk="1" hangingPunct="1">
              <a:lnSpc>
                <a:spcPct val="80000"/>
              </a:lnSpc>
              <a:spcBef>
                <a:spcPct val="0"/>
              </a:spcBef>
              <a:spcAft>
                <a:spcPts val="600"/>
              </a:spcAft>
              <a:buFont typeface="Arial" charset="0"/>
              <a:buAutoNum type="alphaLcParenR"/>
            </a:pPr>
            <a:r>
              <a:rPr lang="cs-CZ" altLang="cs-CZ" sz="2400" dirty="0" smtClean="0">
                <a:solidFill>
                  <a:srgbClr val="002060"/>
                </a:solidFill>
              </a:rPr>
              <a:t> </a:t>
            </a:r>
            <a:r>
              <a:rPr lang="cs-CZ" altLang="cs-CZ" sz="2800" b="1" dirty="0" smtClean="0">
                <a:solidFill>
                  <a:srgbClr val="002060"/>
                </a:solidFill>
              </a:rPr>
              <a:t>hranicí druhů pozemků, popřípadě !!!</a:t>
            </a:r>
          </a:p>
          <a:p>
            <a:pPr marL="266700" indent="-266700" eaLnBrk="1" hangingPunct="1">
              <a:lnSpc>
                <a:spcPct val="80000"/>
              </a:lnSpc>
              <a:spcBef>
                <a:spcPct val="0"/>
              </a:spcBef>
              <a:spcAft>
                <a:spcPts val="600"/>
              </a:spcAft>
              <a:buFont typeface="Arial" charset="0"/>
              <a:buAutoNum type="alphaLcParenR"/>
            </a:pPr>
            <a:r>
              <a:rPr lang="cs-CZ" altLang="cs-CZ" sz="2800" b="1" dirty="0" smtClean="0">
                <a:solidFill>
                  <a:srgbClr val="002060"/>
                </a:solidFill>
              </a:rPr>
              <a:t> rozhraním způsobu využití pozemků !!!</a:t>
            </a:r>
          </a:p>
        </p:txBody>
      </p:sp>
      <p:sp>
        <p:nvSpPr>
          <p:cNvPr id="20484" name="Zástupný symbol pro zápatí 4"/>
          <p:cNvSpPr txBox="1">
            <a:spLocks noGrp="1"/>
          </p:cNvSpPr>
          <p:nvPr/>
        </p:nvSpPr>
        <p:spPr bwMode="auto">
          <a:xfrm>
            <a:off x="3000375" y="6421438"/>
            <a:ext cx="2895600" cy="365125"/>
          </a:xfrm>
          <a:prstGeom prst="rect">
            <a:avLst/>
          </a:prstGeom>
          <a:noFill/>
          <a:ln>
            <a:miter lim="800000"/>
            <a:headEnd/>
            <a:tailEnd/>
          </a:ln>
        </p:spPr>
        <p:txBody>
          <a:bodyPr anchor="ctr"/>
          <a:lstStyle/>
          <a:p>
            <a:pPr algn="ctr" eaLnBrk="1" hangingPunct="1">
              <a:defRPr/>
            </a:pPr>
            <a:r>
              <a:rPr lang="cs-CZ" sz="1200" b="0">
                <a:solidFill>
                  <a:schemeClr val="bg1"/>
                </a:solidFill>
                <a:latin typeface="+mn-lt"/>
              </a:rPr>
              <a:t>Název prezentace,  </a:t>
            </a:r>
            <a:br>
              <a:rPr lang="cs-CZ" sz="1200" b="0">
                <a:solidFill>
                  <a:schemeClr val="bg1"/>
                </a:solidFill>
                <a:latin typeface="+mn-lt"/>
              </a:rPr>
            </a:br>
            <a:r>
              <a:rPr lang="cs-CZ" sz="1200" b="0">
                <a:solidFill>
                  <a:schemeClr val="bg1"/>
                </a:solidFill>
                <a:latin typeface="+mn-lt"/>
              </a:rPr>
              <a:t>autor, funkce, apod.</a:t>
            </a:r>
          </a:p>
        </p:txBody>
      </p:sp>
      <p:sp>
        <p:nvSpPr>
          <p:cNvPr id="20485" name="Zástupný symbol pro číslo snímku 5"/>
          <p:cNvSpPr txBox="1">
            <a:spLocks noGrp="1"/>
          </p:cNvSpPr>
          <p:nvPr/>
        </p:nvSpPr>
        <p:spPr bwMode="auto">
          <a:xfrm>
            <a:off x="6938963" y="6421438"/>
            <a:ext cx="2133600" cy="365125"/>
          </a:xfrm>
          <a:prstGeom prst="rect">
            <a:avLst/>
          </a:prstGeom>
          <a:noFill/>
          <a:ln>
            <a:miter lim="800000"/>
            <a:headEnd/>
            <a:tailEnd/>
          </a:ln>
        </p:spPr>
        <p:txBody>
          <a:bodyPr anchor="ctr"/>
          <a:lstStyle/>
          <a:p>
            <a:pPr algn="r" eaLnBrk="1" hangingPunct="1">
              <a:defRPr/>
            </a:pPr>
            <a:r>
              <a:rPr lang="cs-CZ" sz="1200" b="0" dirty="0" smtClean="0">
                <a:solidFill>
                  <a:schemeClr val="bg1"/>
                </a:solidFill>
                <a:latin typeface="+mn-lt"/>
              </a:rPr>
              <a:t>.</a:t>
            </a:r>
            <a:endParaRPr lang="cs-CZ" sz="1200" b="0" dirty="0">
              <a:solidFill>
                <a:schemeClr val="bg1"/>
              </a:solidFill>
              <a:latin typeface="+mn-lt"/>
            </a:endParaRP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6215106" cy="642942"/>
          </a:xfrm>
        </p:spPr>
        <p:txBody>
          <a:bodyPr/>
          <a:lstStyle/>
          <a:p>
            <a:pPr>
              <a:buNone/>
            </a:pPr>
            <a:r>
              <a:rPr lang="cs-CZ" sz="2800" dirty="0" smtClean="0"/>
              <a:t>Pokračování- pozemek</a:t>
            </a:r>
            <a:endParaRPr lang="cs-CZ" sz="2800" dirty="0"/>
          </a:p>
        </p:txBody>
      </p:sp>
      <p:pic>
        <p:nvPicPr>
          <p:cNvPr id="4" name="Zástupný symbol pro obsah 3" descr="pozemek.jpg"/>
          <p:cNvPicPr>
            <a:picLocks noGrp="1" noChangeAspect="1"/>
          </p:cNvPicPr>
          <p:nvPr>
            <p:ph sz="quarter" idx="4294967295"/>
          </p:nvPr>
        </p:nvPicPr>
        <p:blipFill>
          <a:blip r:embed="rId2"/>
          <a:stretch>
            <a:fillRect/>
          </a:stretch>
        </p:blipFill>
        <p:spPr>
          <a:xfrm>
            <a:off x="928662" y="1000108"/>
            <a:ext cx="7715303" cy="5500726"/>
          </a:xfrm>
          <a:prstGeom prst="rect">
            <a:avLst/>
          </a:prstGeom>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idx="4294967295"/>
          </p:nvPr>
        </p:nvSpPr>
        <p:spPr>
          <a:xfrm>
            <a:off x="468314" y="333375"/>
            <a:ext cx="5591828" cy="666733"/>
          </a:xfrm>
        </p:spPr>
        <p:txBody>
          <a:bodyPr/>
          <a:lstStyle/>
          <a:p>
            <a:pPr eaLnBrk="1" hangingPunct="1">
              <a:buNone/>
            </a:pPr>
            <a:r>
              <a:rPr lang="cs-CZ" altLang="cs-CZ" sz="2800" b="1" dirty="0" smtClean="0">
                <a:solidFill>
                  <a:srgbClr val="002060"/>
                </a:solidFill>
              </a:rPr>
              <a:t>Co je parcela?</a:t>
            </a:r>
          </a:p>
        </p:txBody>
      </p:sp>
      <p:sp>
        <p:nvSpPr>
          <p:cNvPr id="13315" name="Zástupný symbol pro obsah 2"/>
          <p:cNvSpPr>
            <a:spLocks noGrp="1"/>
          </p:cNvSpPr>
          <p:nvPr>
            <p:ph idx="4294967295"/>
          </p:nvPr>
        </p:nvSpPr>
        <p:spPr>
          <a:xfrm>
            <a:off x="468313" y="1196975"/>
            <a:ext cx="8351837" cy="5224463"/>
          </a:xfrm>
        </p:spPr>
        <p:txBody>
          <a:bodyPr>
            <a:normAutofit fontScale="92500"/>
          </a:bodyPr>
          <a:lstStyle/>
          <a:p>
            <a:pPr marL="0" indent="0" eaLnBrk="1" hangingPunct="1">
              <a:buFont typeface="Wingdings" pitchFamily="2" charset="2"/>
              <a:buNone/>
            </a:pPr>
            <a:r>
              <a:rPr lang="cs-CZ" altLang="cs-CZ" sz="2400" b="1" dirty="0" smtClean="0">
                <a:solidFill>
                  <a:srgbClr val="002060"/>
                </a:solidFill>
              </a:rPr>
              <a:t>Parcelou</a:t>
            </a:r>
            <a:r>
              <a:rPr lang="cs-CZ" altLang="cs-CZ" sz="2400" dirty="0" smtClean="0"/>
              <a:t> se v katastru podle § 2 písm. b) </a:t>
            </a:r>
            <a:r>
              <a:rPr lang="cs-CZ" altLang="cs-CZ" sz="2400" dirty="0" err="1" smtClean="0"/>
              <a:t>KatZ</a:t>
            </a:r>
            <a:r>
              <a:rPr lang="cs-CZ" altLang="cs-CZ" sz="2400" dirty="0" smtClean="0"/>
              <a:t> rozumí pozemek, který je </a:t>
            </a:r>
          </a:p>
          <a:p>
            <a:pPr marL="0" indent="0" eaLnBrk="1" hangingPunct="1">
              <a:buNone/>
            </a:pPr>
            <a:r>
              <a:rPr lang="cs-CZ" altLang="cs-CZ" sz="2400" b="1" dirty="0" smtClean="0">
                <a:solidFill>
                  <a:srgbClr val="002060"/>
                </a:solidFill>
              </a:rPr>
              <a:t>  -geometricky a polohově určen</a:t>
            </a:r>
            <a:r>
              <a:rPr lang="cs-CZ" altLang="cs-CZ" sz="2400" dirty="0" smtClean="0">
                <a:solidFill>
                  <a:srgbClr val="002060"/>
                </a:solidFill>
              </a:rPr>
              <a:t>,</a:t>
            </a:r>
          </a:p>
          <a:p>
            <a:pPr marL="0" indent="0" eaLnBrk="1" hangingPunct="1">
              <a:buNone/>
            </a:pPr>
            <a:r>
              <a:rPr lang="cs-CZ" altLang="cs-CZ" sz="2400" b="1" dirty="0" smtClean="0">
                <a:solidFill>
                  <a:srgbClr val="002060"/>
                </a:solidFill>
              </a:rPr>
              <a:t>  -zobrazen v katastrální mapě </a:t>
            </a:r>
            <a:r>
              <a:rPr lang="cs-CZ" altLang="cs-CZ" sz="2400" dirty="0" smtClean="0">
                <a:solidFill>
                  <a:srgbClr val="002060"/>
                </a:solidFill>
              </a:rPr>
              <a:t>a </a:t>
            </a:r>
          </a:p>
          <a:p>
            <a:pPr marL="0" indent="0" eaLnBrk="1" hangingPunct="1">
              <a:buNone/>
            </a:pPr>
            <a:r>
              <a:rPr lang="cs-CZ" altLang="cs-CZ" sz="2400" b="1" dirty="0" smtClean="0">
                <a:solidFill>
                  <a:srgbClr val="002060"/>
                </a:solidFill>
              </a:rPr>
              <a:t>  -označen parcelním číslem</a:t>
            </a:r>
            <a:r>
              <a:rPr lang="cs-CZ" altLang="cs-CZ" sz="2400" dirty="0" smtClean="0">
                <a:solidFill>
                  <a:srgbClr val="002060"/>
                </a:solidFill>
              </a:rPr>
              <a:t>.</a:t>
            </a:r>
          </a:p>
          <a:p>
            <a:pPr marL="0" indent="0" eaLnBrk="1" hangingPunct="1">
              <a:buFont typeface="Wingdings" pitchFamily="2" charset="2"/>
              <a:buNone/>
            </a:pPr>
            <a:r>
              <a:rPr lang="cs-CZ" altLang="cs-CZ" sz="2400" dirty="0" smtClean="0"/>
              <a:t> </a:t>
            </a:r>
            <a:r>
              <a:rPr lang="cs-CZ" altLang="cs-CZ" sz="2400" b="1" dirty="0" smtClean="0"/>
              <a:t>Druh   číslování   parcel   a   parcel   zjednodušené   evidence-</a:t>
            </a:r>
          </a:p>
          <a:p>
            <a:pPr marL="0" indent="0" eaLnBrk="1" hangingPunct="1">
              <a:buFont typeface="Wingdings" pitchFamily="2" charset="2"/>
              <a:buNone/>
            </a:pPr>
            <a:r>
              <a:rPr lang="cs-CZ" altLang="cs-CZ" sz="2400" b="1" dirty="0" smtClean="0"/>
              <a:t>- ZE do doby doplnění do katastrální mapy</a:t>
            </a:r>
          </a:p>
          <a:p>
            <a:pPr marL="0" indent="0" eaLnBrk="1" hangingPunct="1">
              <a:buFont typeface="Wingdings" pitchFamily="2" charset="2"/>
              <a:buNone/>
            </a:pPr>
            <a:r>
              <a:rPr lang="cs-CZ" altLang="cs-CZ" sz="2400" dirty="0" smtClean="0"/>
              <a:t>- Číslování parcel-při dvojí číselné řadě parcel se samostatně číslují parcely s druhem pozemku „zastavěná plocha a nádvoří“, tj. stavební parcely (st.) a samostatně ostatní parcely.</a:t>
            </a:r>
          </a:p>
          <a:p>
            <a:pPr marL="0" indent="0" eaLnBrk="1" hangingPunct="1">
              <a:buFont typeface="Wingdings" pitchFamily="2" charset="2"/>
              <a:buNone/>
            </a:pPr>
            <a:r>
              <a:rPr lang="cs-CZ" altLang="cs-CZ" sz="2400" dirty="0" smtClean="0"/>
              <a:t>                          -při jednotné číselné řadě jsou pozemkové parcely a parcely stavební   číslovány v jedné číselné řadě.</a:t>
            </a:r>
          </a:p>
        </p:txBody>
      </p:sp>
      <p:sp>
        <p:nvSpPr>
          <p:cNvPr id="21507" name="Zástupný symbol pro datum 3"/>
          <p:cNvSpPr txBox="1">
            <a:spLocks noGrp="1"/>
          </p:cNvSpPr>
          <p:nvPr/>
        </p:nvSpPr>
        <p:spPr bwMode="auto">
          <a:xfrm>
            <a:off x="0" y="6429375"/>
            <a:ext cx="2133600" cy="365125"/>
          </a:xfrm>
          <a:prstGeom prst="rect">
            <a:avLst/>
          </a:prstGeom>
          <a:noFill/>
          <a:ln>
            <a:miter lim="800000"/>
            <a:headEnd/>
            <a:tailEnd/>
          </a:ln>
        </p:spPr>
        <p:txBody>
          <a:bodyPr anchor="ctr"/>
          <a:lstStyle/>
          <a:p>
            <a:pPr>
              <a:defRPr/>
            </a:pPr>
            <a:r>
              <a:rPr lang="cs-CZ" sz="1200" b="0" dirty="0" smtClean="0">
                <a:solidFill>
                  <a:schemeClr val="bg1"/>
                </a:solidFill>
                <a:latin typeface="+mn-lt"/>
              </a:rPr>
              <a:t>.</a:t>
            </a:r>
            <a:endParaRPr lang="cs-CZ" sz="1200" b="0" dirty="0">
              <a:solidFill>
                <a:schemeClr val="bg1"/>
              </a:solidFill>
              <a:latin typeface="+mn-lt"/>
            </a:endParaRPr>
          </a:p>
        </p:txBody>
      </p:sp>
      <p:sp>
        <p:nvSpPr>
          <p:cNvPr id="21508" name="Zástupný symbol pro zápatí 4"/>
          <p:cNvSpPr txBox="1">
            <a:spLocks noGrp="1"/>
          </p:cNvSpPr>
          <p:nvPr/>
        </p:nvSpPr>
        <p:spPr bwMode="auto">
          <a:xfrm>
            <a:off x="3000375" y="6421438"/>
            <a:ext cx="2895600" cy="365125"/>
          </a:xfrm>
          <a:prstGeom prst="rect">
            <a:avLst/>
          </a:prstGeom>
          <a:noFill/>
          <a:ln>
            <a:miter lim="800000"/>
            <a:headEnd/>
            <a:tailEnd/>
          </a:ln>
        </p:spPr>
        <p:txBody>
          <a:bodyPr anchor="ctr"/>
          <a:lstStyle/>
          <a:p>
            <a:pPr algn="ctr" eaLnBrk="1" hangingPunct="1">
              <a:defRPr/>
            </a:pPr>
            <a:r>
              <a:rPr lang="cs-CZ" sz="1200" b="0">
                <a:solidFill>
                  <a:schemeClr val="bg1"/>
                </a:solidFill>
                <a:latin typeface="+mn-lt"/>
              </a:rPr>
              <a:t>Název prezentace,  </a:t>
            </a:r>
            <a:br>
              <a:rPr lang="cs-CZ" sz="1200" b="0">
                <a:solidFill>
                  <a:schemeClr val="bg1"/>
                </a:solidFill>
                <a:latin typeface="+mn-lt"/>
              </a:rPr>
            </a:br>
            <a:r>
              <a:rPr lang="cs-CZ" sz="1200" b="0">
                <a:solidFill>
                  <a:schemeClr val="bg1"/>
                </a:solidFill>
                <a:latin typeface="+mn-lt"/>
              </a:rPr>
              <a:t>autor, funkce, apod.</a:t>
            </a:r>
          </a:p>
        </p:txBody>
      </p:sp>
      <p:sp>
        <p:nvSpPr>
          <p:cNvPr id="21509" name="Zástupný symbol pro číslo snímku 5"/>
          <p:cNvSpPr txBox="1">
            <a:spLocks noGrp="1"/>
          </p:cNvSpPr>
          <p:nvPr/>
        </p:nvSpPr>
        <p:spPr bwMode="auto">
          <a:xfrm>
            <a:off x="6938963" y="6421438"/>
            <a:ext cx="2133600" cy="365125"/>
          </a:xfrm>
          <a:prstGeom prst="rect">
            <a:avLst/>
          </a:prstGeom>
          <a:noFill/>
          <a:ln>
            <a:miter lim="800000"/>
            <a:headEnd/>
            <a:tailEnd/>
          </a:ln>
        </p:spPr>
        <p:txBody>
          <a:bodyPr anchor="ctr"/>
          <a:lstStyle/>
          <a:p>
            <a:pPr algn="r" eaLnBrk="1" hangingPunct="1">
              <a:defRPr/>
            </a:pPr>
            <a:r>
              <a:rPr lang="cs-CZ" sz="1200" b="0" dirty="0" smtClean="0">
                <a:solidFill>
                  <a:schemeClr val="bg1"/>
                </a:solidFill>
                <a:latin typeface="+mn-lt"/>
              </a:rPr>
              <a:t>.</a:t>
            </a:r>
            <a:endParaRPr lang="cs-CZ" sz="1200" b="0" dirty="0">
              <a:solidFill>
                <a:schemeClr val="bg1"/>
              </a:solidFill>
              <a:latin typeface="+mn-lt"/>
            </a:endParaRP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16633"/>
            <a:ext cx="9144000" cy="648071"/>
          </a:xfrm>
        </p:spPr>
        <p:txBody>
          <a:bodyPr/>
          <a:lstStyle/>
          <a:p>
            <a:pPr marL="0" algn="ctr" eaLnBrk="1" fontAlgn="auto" hangingPunct="1">
              <a:spcAft>
                <a:spcPts val="0"/>
              </a:spcAft>
              <a:buNone/>
              <a:defRPr/>
            </a:pPr>
            <a:r>
              <a:rPr lang="cs-CZ" sz="2800" b="1" dirty="0" smtClean="0">
                <a:solidFill>
                  <a:schemeClr val="tx2">
                    <a:lumMod val="75000"/>
                  </a:schemeClr>
                </a:solidFill>
              </a:rPr>
              <a:t>Pozemky ve zjednodušené evidenci</a:t>
            </a:r>
            <a:endParaRPr lang="cs-CZ" sz="2800" b="1" dirty="0">
              <a:solidFill>
                <a:schemeClr val="tx2">
                  <a:lumMod val="75000"/>
                </a:schemeClr>
              </a:solidFill>
            </a:endParaRPr>
          </a:p>
        </p:txBody>
      </p:sp>
      <p:pic>
        <p:nvPicPr>
          <p:cNvPr id="1027" name="Picture 3"/>
          <p:cNvPicPr>
            <a:picLocks noGrp="1" noChangeAspect="1" noChangeArrowheads="1"/>
          </p:cNvPicPr>
          <p:nvPr>
            <p:ph idx="4294967295"/>
          </p:nvPr>
        </p:nvPicPr>
        <p:blipFill>
          <a:blip r:embed="rId2" cstate="print"/>
          <a:srcRect/>
          <a:stretch>
            <a:fillRect/>
          </a:stretch>
        </p:blipFill>
        <p:spPr bwMode="auto">
          <a:xfrm>
            <a:off x="0" y="878227"/>
            <a:ext cx="9142695" cy="5979773"/>
          </a:xfrm>
          <a:prstGeom prst="rect">
            <a:avLst/>
          </a:prstGeom>
          <a:noFill/>
          <a:ln w="9525">
            <a:noFill/>
            <a:miter lim="800000"/>
            <a:headEnd/>
            <a:tailEnd/>
          </a:ln>
          <a:effectLst/>
        </p:spPr>
      </p:pic>
      <p:sp>
        <p:nvSpPr>
          <p:cNvPr id="6" name="Zaoblený obdélník 5"/>
          <p:cNvSpPr/>
          <p:nvPr/>
        </p:nvSpPr>
        <p:spPr>
          <a:xfrm>
            <a:off x="500034" y="4857760"/>
            <a:ext cx="7000924" cy="285752"/>
          </a:xfrm>
          <a:prstGeom prst="roundRect">
            <a:avLst/>
          </a:prstGeom>
          <a:noFill/>
          <a:ln w="50800">
            <a:solidFill>
              <a:srgbClr val="E91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Zaoblený obdélník 6"/>
          <p:cNvSpPr/>
          <p:nvPr/>
        </p:nvSpPr>
        <p:spPr>
          <a:xfrm>
            <a:off x="500034" y="1142984"/>
            <a:ext cx="830926" cy="214314"/>
          </a:xfrm>
          <a:prstGeom prst="roundRect">
            <a:avLst/>
          </a:prstGeom>
          <a:noFill/>
          <a:ln w="50800">
            <a:solidFill>
              <a:srgbClr val="76CB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Zaoblený obdélník 7"/>
          <p:cNvSpPr/>
          <p:nvPr/>
        </p:nvSpPr>
        <p:spPr>
          <a:xfrm>
            <a:off x="500034" y="3643314"/>
            <a:ext cx="714380" cy="330216"/>
          </a:xfrm>
          <a:prstGeom prst="roundRect">
            <a:avLst/>
          </a:prstGeom>
          <a:noFill/>
          <a:ln w="50800">
            <a:solidFill>
              <a:srgbClr val="76CB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0" name="Přímá spojovací čára 9"/>
          <p:cNvCxnSpPr/>
          <p:nvPr/>
        </p:nvCxnSpPr>
        <p:spPr>
          <a:xfrm>
            <a:off x="785786" y="5357826"/>
            <a:ext cx="642942" cy="1588"/>
          </a:xfrm>
          <a:prstGeom prst="line">
            <a:avLst/>
          </a:prstGeom>
          <a:ln w="50800">
            <a:solidFill>
              <a:srgbClr val="E9157A"/>
            </a:solidFill>
          </a:ln>
        </p:spPr>
        <p:style>
          <a:lnRef idx="1">
            <a:schemeClr val="accent1"/>
          </a:lnRef>
          <a:fillRef idx="0">
            <a:schemeClr val="accent1"/>
          </a:fillRef>
          <a:effectRef idx="0">
            <a:schemeClr val="accent1"/>
          </a:effectRef>
          <a:fontRef idx="minor">
            <a:schemeClr val="tx1"/>
          </a:fontRef>
        </p:style>
      </p:cxnSp>
      <p:cxnSp>
        <p:nvCxnSpPr>
          <p:cNvPr id="11" name="Přímá spojovací čára 10"/>
          <p:cNvCxnSpPr/>
          <p:nvPr/>
        </p:nvCxnSpPr>
        <p:spPr>
          <a:xfrm>
            <a:off x="3071802" y="5357826"/>
            <a:ext cx="857256" cy="1588"/>
          </a:xfrm>
          <a:prstGeom prst="line">
            <a:avLst/>
          </a:prstGeom>
          <a:ln w="50800">
            <a:solidFill>
              <a:srgbClr val="E9157A"/>
            </a:solidFill>
          </a:ln>
        </p:spPr>
        <p:style>
          <a:lnRef idx="1">
            <a:schemeClr val="accent1"/>
          </a:lnRef>
          <a:fillRef idx="0">
            <a:schemeClr val="accent1"/>
          </a:fillRef>
          <a:effectRef idx="0">
            <a:schemeClr val="accent1"/>
          </a:effectRef>
          <a:fontRef idx="minor">
            <a:schemeClr val="tx1"/>
          </a:fontRef>
        </p:style>
      </p:cxnSp>
      <p:cxnSp>
        <p:nvCxnSpPr>
          <p:cNvPr id="12" name="Přímá spojovací čára 11"/>
          <p:cNvCxnSpPr/>
          <p:nvPr/>
        </p:nvCxnSpPr>
        <p:spPr>
          <a:xfrm>
            <a:off x="4143372" y="5357826"/>
            <a:ext cx="1714512" cy="1588"/>
          </a:xfrm>
          <a:prstGeom prst="line">
            <a:avLst/>
          </a:prstGeom>
          <a:ln w="50800">
            <a:solidFill>
              <a:srgbClr val="E9157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6512511" cy="571480"/>
          </a:xfrm>
        </p:spPr>
        <p:txBody>
          <a:bodyPr>
            <a:normAutofit/>
          </a:bodyPr>
          <a:lstStyle/>
          <a:p>
            <a:pPr>
              <a:buNone/>
            </a:pPr>
            <a:r>
              <a:rPr lang="cs-CZ" sz="2800" dirty="0" smtClean="0"/>
              <a:t>Pokračování- pozemek,parcela</a:t>
            </a:r>
            <a:endParaRPr lang="cs-CZ" sz="2800" dirty="0"/>
          </a:p>
        </p:txBody>
      </p:sp>
      <p:sp>
        <p:nvSpPr>
          <p:cNvPr id="3" name="Zástupný symbol pro obsah 2"/>
          <p:cNvSpPr>
            <a:spLocks noGrp="1"/>
          </p:cNvSpPr>
          <p:nvPr>
            <p:ph idx="4294967295"/>
          </p:nvPr>
        </p:nvSpPr>
        <p:spPr>
          <a:xfrm>
            <a:off x="457200" y="1600200"/>
            <a:ext cx="8229600" cy="4686319"/>
          </a:xfrm>
          <a:prstGeom prst="rect">
            <a:avLst/>
          </a:prstGeom>
        </p:spPr>
        <p:txBody>
          <a:bodyPr>
            <a:normAutofit/>
          </a:bodyPr>
          <a:lstStyle/>
          <a:p>
            <a:pPr>
              <a:buNone/>
              <a:defRPr/>
            </a:pPr>
            <a:r>
              <a:rPr lang="cs-CZ" sz="2400" b="1" dirty="0" smtClean="0"/>
              <a:t>Vysvětlení pojmů:dle </a:t>
            </a:r>
            <a:r>
              <a:rPr lang="cs-CZ" sz="2400" b="1" dirty="0" err="1" smtClean="0"/>
              <a:t>KatZ</a:t>
            </a:r>
            <a:endParaRPr lang="cs-CZ" sz="2400" b="1" dirty="0" smtClean="0"/>
          </a:p>
          <a:p>
            <a:pPr>
              <a:buNone/>
              <a:defRPr/>
            </a:pPr>
            <a:r>
              <a:rPr lang="cs-CZ" sz="2400" b="1" dirty="0" smtClean="0"/>
              <a:t>  geometrické určení </a:t>
            </a:r>
            <a:r>
              <a:rPr lang="cs-CZ" sz="2400" dirty="0" smtClean="0"/>
              <a:t>- </a:t>
            </a:r>
            <a:r>
              <a:rPr lang="cs-CZ" sz="2400" dirty="0" err="1" smtClean="0"/>
              <a:t>určení</a:t>
            </a:r>
            <a:r>
              <a:rPr lang="cs-CZ" sz="2400" dirty="0" smtClean="0"/>
              <a:t> tvaru a rozměru nemovitosti a katastrálního území, vymezených jejich hranicemi v zobrazovací rovině </a:t>
            </a:r>
            <a:r>
              <a:rPr lang="en-US" sz="2400" dirty="0" smtClean="0"/>
              <a:t>[</a:t>
            </a:r>
            <a:r>
              <a:rPr lang="cs-CZ" sz="2400" dirty="0" smtClean="0"/>
              <a:t>§ 2 písm. e)</a:t>
            </a:r>
            <a:r>
              <a:rPr lang="en-US" sz="2400" dirty="0" smtClean="0"/>
              <a:t> </a:t>
            </a:r>
            <a:r>
              <a:rPr lang="cs-CZ" sz="2400" dirty="0" smtClean="0"/>
              <a:t>K</a:t>
            </a:r>
            <a:r>
              <a:rPr lang="en-US" sz="2400" dirty="0" smtClean="0"/>
              <a:t>at</a:t>
            </a:r>
            <a:r>
              <a:rPr lang="cs-CZ" sz="2400" dirty="0" smtClean="0"/>
              <a:t>Z</a:t>
            </a:r>
            <a:r>
              <a:rPr lang="en-US" sz="2400" dirty="0" smtClean="0"/>
              <a:t>]</a:t>
            </a:r>
            <a:endParaRPr lang="cs-CZ" sz="2400" dirty="0" smtClean="0"/>
          </a:p>
          <a:p>
            <a:pPr>
              <a:buNone/>
              <a:defRPr/>
            </a:pPr>
            <a:r>
              <a:rPr lang="cs-CZ" sz="2400" b="1" dirty="0" smtClean="0"/>
              <a:t>  polohové určení </a:t>
            </a:r>
            <a:r>
              <a:rPr lang="cs-CZ" sz="2400" dirty="0" smtClean="0"/>
              <a:t>– </a:t>
            </a:r>
            <a:r>
              <a:rPr lang="cs-CZ" sz="2400" dirty="0" err="1" smtClean="0"/>
              <a:t>určení</a:t>
            </a:r>
            <a:r>
              <a:rPr lang="cs-CZ" sz="2400" dirty="0" smtClean="0"/>
              <a:t> polohy nemovitosti a katastrálního území ve vztahu k ostatním nemovitostem a katastrálním územím </a:t>
            </a:r>
            <a:r>
              <a:rPr lang="en-US" sz="2400" dirty="0" smtClean="0"/>
              <a:t>[</a:t>
            </a:r>
            <a:r>
              <a:rPr lang="cs-CZ" sz="2400" dirty="0" smtClean="0"/>
              <a:t>§ 2 písm. f)</a:t>
            </a:r>
            <a:r>
              <a:rPr lang="en-US" sz="2400" dirty="0" smtClean="0"/>
              <a:t> </a:t>
            </a:r>
            <a:r>
              <a:rPr lang="cs-CZ" sz="2400" dirty="0" err="1" smtClean="0"/>
              <a:t>KatZ</a:t>
            </a:r>
            <a:r>
              <a:rPr lang="en-US" sz="2400" dirty="0" smtClean="0"/>
              <a:t>]</a:t>
            </a:r>
            <a:endParaRPr lang="cs-CZ" sz="2400" dirty="0" smtClean="0"/>
          </a:p>
          <a:p>
            <a:pPr>
              <a:buNone/>
              <a:defRPr/>
            </a:pPr>
            <a:r>
              <a:rPr lang="cs-CZ" sz="2400" dirty="0" smtClean="0"/>
              <a:t>  Geometrické určení udává tvar a rozměr pozemku, polohové určení udává jeho polohu na zemském povrchu ve vztahu k okolním nemovitostem.</a:t>
            </a:r>
            <a:endParaRPr lang="cs-CZ" sz="2400"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6064859" cy="785818"/>
          </a:xfrm>
        </p:spPr>
        <p:txBody>
          <a:bodyPr/>
          <a:lstStyle/>
          <a:p>
            <a:pPr>
              <a:buNone/>
            </a:pPr>
            <a:r>
              <a:rPr lang="cs-CZ" sz="2800" dirty="0" smtClean="0"/>
              <a:t>Geometrické a polohové určení</a:t>
            </a:r>
            <a:endParaRPr lang="cs-CZ" sz="2800" dirty="0"/>
          </a:p>
        </p:txBody>
      </p:sp>
      <p:sp>
        <p:nvSpPr>
          <p:cNvPr id="5" name="Zástupný symbol pro zápatí 4"/>
          <p:cNvSpPr>
            <a:spLocks noGrp="1"/>
          </p:cNvSpPr>
          <p:nvPr>
            <p:ph type="ftr" sz="quarter" idx="11"/>
          </p:nvPr>
        </p:nvSpPr>
        <p:spPr/>
        <p:txBody>
          <a:bodyPr/>
          <a:lstStyle/>
          <a:p>
            <a:r>
              <a:rPr lang="cs-CZ" dirty="0" smtClean="0"/>
              <a:t>.</a:t>
            </a:r>
            <a:endParaRPr lang="cs-CZ" dirty="0"/>
          </a:p>
        </p:txBody>
      </p:sp>
      <p:sp>
        <p:nvSpPr>
          <p:cNvPr id="6" name="Zástupný symbol pro číslo snímku 5"/>
          <p:cNvSpPr>
            <a:spLocks noGrp="1"/>
          </p:cNvSpPr>
          <p:nvPr>
            <p:ph type="sldNum" sz="quarter" idx="12"/>
          </p:nvPr>
        </p:nvSpPr>
        <p:spPr/>
        <p:txBody>
          <a:bodyPr/>
          <a:lstStyle/>
          <a:p>
            <a:r>
              <a:rPr lang="cs-CZ" dirty="0" smtClean="0"/>
              <a:t>.</a:t>
            </a:r>
            <a:endParaRPr lang="cs-CZ" dirty="0"/>
          </a:p>
        </p:txBody>
      </p:sp>
      <p:grpSp>
        <p:nvGrpSpPr>
          <p:cNvPr id="3" name="Skupina 43"/>
          <p:cNvGrpSpPr/>
          <p:nvPr/>
        </p:nvGrpSpPr>
        <p:grpSpPr>
          <a:xfrm>
            <a:off x="950281" y="2011581"/>
            <a:ext cx="2880320" cy="1512168"/>
            <a:chOff x="755576" y="2644924"/>
            <a:chExt cx="2880320" cy="1512168"/>
          </a:xfrm>
        </p:grpSpPr>
        <p:cxnSp>
          <p:nvCxnSpPr>
            <p:cNvPr id="8" name="Přímá spojnice 7"/>
            <p:cNvCxnSpPr/>
            <p:nvPr/>
          </p:nvCxnSpPr>
          <p:spPr>
            <a:xfrm>
              <a:off x="755576" y="3365004"/>
              <a:ext cx="1008112" cy="792088"/>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flipV="1">
              <a:off x="755576" y="3220988"/>
              <a:ext cx="1584176" cy="144016"/>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a:xfrm flipV="1">
              <a:off x="1763688" y="3509020"/>
              <a:ext cx="1872208" cy="648072"/>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a:xfrm flipH="1" flipV="1">
              <a:off x="3275856" y="2644924"/>
              <a:ext cx="360040" cy="864096"/>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a:xfrm flipV="1">
              <a:off x="2339752" y="2644924"/>
              <a:ext cx="936104" cy="576064"/>
            </a:xfrm>
            <a:prstGeom prst="line">
              <a:avLst/>
            </a:prstGeom>
            <a:ln w="34925"/>
          </p:spPr>
          <p:style>
            <a:lnRef idx="1">
              <a:schemeClr val="accent1"/>
            </a:lnRef>
            <a:fillRef idx="0">
              <a:schemeClr val="accent1"/>
            </a:fillRef>
            <a:effectRef idx="0">
              <a:schemeClr val="accent1"/>
            </a:effectRef>
            <a:fontRef idx="minor">
              <a:schemeClr val="tx1"/>
            </a:fontRef>
          </p:style>
        </p:cxnSp>
      </p:grpSp>
      <p:cxnSp>
        <p:nvCxnSpPr>
          <p:cNvPr id="23" name="Přímá spojnice 22"/>
          <p:cNvCxnSpPr/>
          <p:nvPr/>
        </p:nvCxnSpPr>
        <p:spPr>
          <a:xfrm>
            <a:off x="2534457" y="2587645"/>
            <a:ext cx="237343" cy="64761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Přímá spojnice 25"/>
          <p:cNvCxnSpPr/>
          <p:nvPr/>
        </p:nvCxnSpPr>
        <p:spPr>
          <a:xfrm flipH="1">
            <a:off x="1310321" y="3523749"/>
            <a:ext cx="648072" cy="19467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Přímá spojnice 30"/>
          <p:cNvCxnSpPr/>
          <p:nvPr/>
        </p:nvCxnSpPr>
        <p:spPr>
          <a:xfrm flipH="1" flipV="1">
            <a:off x="950281" y="2752108"/>
            <a:ext cx="360040" cy="966313"/>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ovéPole 35"/>
          <p:cNvSpPr txBox="1"/>
          <p:nvPr/>
        </p:nvSpPr>
        <p:spPr>
          <a:xfrm rot="4191545">
            <a:off x="3533083" y="2275698"/>
            <a:ext cx="595035" cy="307777"/>
          </a:xfrm>
          <a:prstGeom prst="rect">
            <a:avLst/>
          </a:prstGeom>
          <a:noFill/>
        </p:spPr>
        <p:txBody>
          <a:bodyPr wrap="none" rtlCol="0">
            <a:spAutoFit/>
          </a:bodyPr>
          <a:lstStyle/>
          <a:p>
            <a:r>
              <a:rPr lang="cs-CZ" sz="1400" dirty="0" smtClean="0"/>
              <a:t>22,70</a:t>
            </a:r>
            <a:endParaRPr lang="cs-CZ" dirty="0"/>
          </a:p>
        </p:txBody>
      </p:sp>
      <p:grpSp>
        <p:nvGrpSpPr>
          <p:cNvPr id="4" name="Skupina 44"/>
          <p:cNvGrpSpPr/>
          <p:nvPr/>
        </p:nvGrpSpPr>
        <p:grpSpPr>
          <a:xfrm>
            <a:off x="5868144" y="3523749"/>
            <a:ext cx="1440160" cy="757799"/>
            <a:chOff x="755576" y="2644924"/>
            <a:chExt cx="2880320" cy="1512168"/>
          </a:xfrm>
        </p:grpSpPr>
        <p:cxnSp>
          <p:nvCxnSpPr>
            <p:cNvPr id="46" name="Přímá spojnice 45"/>
            <p:cNvCxnSpPr/>
            <p:nvPr/>
          </p:nvCxnSpPr>
          <p:spPr>
            <a:xfrm>
              <a:off x="755576" y="3365004"/>
              <a:ext cx="1008112" cy="792088"/>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47" name="Přímá spojnice 46"/>
            <p:cNvCxnSpPr/>
            <p:nvPr/>
          </p:nvCxnSpPr>
          <p:spPr>
            <a:xfrm flipV="1">
              <a:off x="755576" y="3220988"/>
              <a:ext cx="1584176" cy="144016"/>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48" name="Přímá spojnice 47"/>
            <p:cNvCxnSpPr/>
            <p:nvPr/>
          </p:nvCxnSpPr>
          <p:spPr>
            <a:xfrm flipV="1">
              <a:off x="1763688" y="3509020"/>
              <a:ext cx="1872208" cy="648072"/>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49" name="Přímá spojnice 48"/>
            <p:cNvCxnSpPr/>
            <p:nvPr/>
          </p:nvCxnSpPr>
          <p:spPr>
            <a:xfrm flipH="1" flipV="1">
              <a:off x="3275856" y="2644924"/>
              <a:ext cx="360040" cy="864096"/>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50" name="Přímá spojnice 49"/>
            <p:cNvCxnSpPr/>
            <p:nvPr/>
          </p:nvCxnSpPr>
          <p:spPr>
            <a:xfrm flipV="1">
              <a:off x="2339752" y="2644924"/>
              <a:ext cx="936104" cy="576064"/>
            </a:xfrm>
            <a:prstGeom prst="line">
              <a:avLst/>
            </a:prstGeom>
            <a:ln w="34925"/>
          </p:spPr>
          <p:style>
            <a:lnRef idx="1">
              <a:schemeClr val="accent1"/>
            </a:lnRef>
            <a:fillRef idx="0">
              <a:schemeClr val="accent1"/>
            </a:fillRef>
            <a:effectRef idx="0">
              <a:schemeClr val="accent1"/>
            </a:effectRef>
            <a:fontRef idx="minor">
              <a:schemeClr val="tx1"/>
            </a:fontRef>
          </p:style>
        </p:cxnSp>
      </p:grpSp>
      <p:cxnSp>
        <p:nvCxnSpPr>
          <p:cNvPr id="52" name="Přímá spojnice 51"/>
          <p:cNvCxnSpPr/>
          <p:nvPr/>
        </p:nvCxnSpPr>
        <p:spPr>
          <a:xfrm flipV="1">
            <a:off x="7128284" y="3333839"/>
            <a:ext cx="914400" cy="171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Přímá spojnice 54"/>
          <p:cNvCxnSpPr/>
          <p:nvPr/>
        </p:nvCxnSpPr>
        <p:spPr>
          <a:xfrm>
            <a:off x="7308304" y="3956777"/>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Přímá spojnice 56"/>
          <p:cNvCxnSpPr/>
          <p:nvPr/>
        </p:nvCxnSpPr>
        <p:spPr>
          <a:xfrm flipH="1" flipV="1">
            <a:off x="5436096" y="2904180"/>
            <a:ext cx="432048" cy="980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Přímá spojnice 59"/>
          <p:cNvCxnSpPr/>
          <p:nvPr/>
        </p:nvCxnSpPr>
        <p:spPr>
          <a:xfrm flipV="1">
            <a:off x="5436096" y="1988840"/>
            <a:ext cx="216024" cy="9153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Přímá spojnice 61"/>
          <p:cNvCxnSpPr/>
          <p:nvPr/>
        </p:nvCxnSpPr>
        <p:spPr>
          <a:xfrm flipH="1">
            <a:off x="5292080" y="1988840"/>
            <a:ext cx="144016" cy="976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Přímá spojnice 63"/>
          <p:cNvCxnSpPr/>
          <p:nvPr/>
        </p:nvCxnSpPr>
        <p:spPr>
          <a:xfrm>
            <a:off x="5292080" y="2965309"/>
            <a:ext cx="504056" cy="10363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Přímá spojnice 65"/>
          <p:cNvCxnSpPr/>
          <p:nvPr/>
        </p:nvCxnSpPr>
        <p:spPr>
          <a:xfrm>
            <a:off x="5796136" y="4001682"/>
            <a:ext cx="1332148" cy="869495"/>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Přímá spojnice 67"/>
          <p:cNvCxnSpPr/>
          <p:nvPr/>
        </p:nvCxnSpPr>
        <p:spPr>
          <a:xfrm>
            <a:off x="6372200" y="4281548"/>
            <a:ext cx="1008112" cy="589629"/>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Přímá spojnice 70"/>
          <p:cNvCxnSpPr/>
          <p:nvPr/>
        </p:nvCxnSpPr>
        <p:spPr>
          <a:xfrm flipH="1">
            <a:off x="4788024" y="2965309"/>
            <a:ext cx="504056" cy="991468"/>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Přímá spojnice 74"/>
          <p:cNvCxnSpPr/>
          <p:nvPr/>
        </p:nvCxnSpPr>
        <p:spPr>
          <a:xfrm flipV="1">
            <a:off x="4932040" y="3144815"/>
            <a:ext cx="432048" cy="938262"/>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Přímá spojnice 76"/>
          <p:cNvCxnSpPr/>
          <p:nvPr/>
        </p:nvCxnSpPr>
        <p:spPr>
          <a:xfrm flipH="1">
            <a:off x="5796136" y="4436429"/>
            <a:ext cx="666074" cy="434748"/>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Přímá spojnice 79"/>
          <p:cNvCxnSpPr/>
          <p:nvPr/>
        </p:nvCxnSpPr>
        <p:spPr>
          <a:xfrm flipV="1">
            <a:off x="5544108" y="2132856"/>
            <a:ext cx="1836204" cy="253610"/>
          </a:xfrm>
          <a:prstGeom prst="line">
            <a:avLst/>
          </a:prstGeom>
        </p:spPr>
        <p:style>
          <a:lnRef idx="1">
            <a:schemeClr val="accent1"/>
          </a:lnRef>
          <a:fillRef idx="0">
            <a:schemeClr val="accent1"/>
          </a:fillRef>
          <a:effectRef idx="0">
            <a:schemeClr val="accent1"/>
          </a:effectRef>
          <a:fontRef idx="minor">
            <a:schemeClr val="tx1"/>
          </a:fontRef>
        </p:style>
      </p:cxnSp>
      <p:sp>
        <p:nvSpPr>
          <p:cNvPr id="81" name="TextovéPole 80"/>
          <p:cNvSpPr txBox="1"/>
          <p:nvPr/>
        </p:nvSpPr>
        <p:spPr>
          <a:xfrm>
            <a:off x="6372200" y="2893990"/>
            <a:ext cx="458780" cy="307777"/>
          </a:xfrm>
          <a:prstGeom prst="rect">
            <a:avLst/>
          </a:prstGeom>
          <a:noFill/>
        </p:spPr>
        <p:txBody>
          <a:bodyPr wrap="none" rtlCol="0">
            <a:spAutoFit/>
          </a:bodyPr>
          <a:lstStyle/>
          <a:p>
            <a:r>
              <a:rPr lang="cs-CZ" sz="1400" dirty="0" smtClean="0"/>
              <a:t>354</a:t>
            </a:r>
            <a:endParaRPr lang="cs-CZ" sz="1400" dirty="0"/>
          </a:p>
        </p:txBody>
      </p:sp>
      <p:sp>
        <p:nvSpPr>
          <p:cNvPr id="82" name="TextovéPole 81"/>
          <p:cNvSpPr txBox="1"/>
          <p:nvPr/>
        </p:nvSpPr>
        <p:spPr>
          <a:xfrm>
            <a:off x="7765504" y="4001682"/>
            <a:ext cx="458780" cy="307777"/>
          </a:xfrm>
          <a:prstGeom prst="rect">
            <a:avLst/>
          </a:prstGeom>
          <a:noFill/>
        </p:spPr>
        <p:txBody>
          <a:bodyPr wrap="none" rtlCol="0">
            <a:spAutoFit/>
          </a:bodyPr>
          <a:lstStyle/>
          <a:p>
            <a:r>
              <a:rPr lang="cs-CZ" sz="1400" dirty="0" smtClean="0"/>
              <a:t>356</a:t>
            </a:r>
            <a:endParaRPr lang="cs-CZ" sz="1400" dirty="0"/>
          </a:p>
        </p:txBody>
      </p:sp>
      <p:sp>
        <p:nvSpPr>
          <p:cNvPr id="83" name="TextovéPole 82"/>
          <p:cNvSpPr txBox="1"/>
          <p:nvPr/>
        </p:nvSpPr>
        <p:spPr>
          <a:xfrm>
            <a:off x="6483239" y="3800032"/>
            <a:ext cx="458780" cy="307777"/>
          </a:xfrm>
          <a:prstGeom prst="rect">
            <a:avLst/>
          </a:prstGeom>
          <a:noFill/>
        </p:spPr>
        <p:txBody>
          <a:bodyPr wrap="none" rtlCol="0">
            <a:spAutoFit/>
          </a:bodyPr>
          <a:lstStyle/>
          <a:p>
            <a:r>
              <a:rPr lang="cs-CZ" sz="1400" dirty="0" smtClean="0"/>
              <a:t>355</a:t>
            </a:r>
            <a:endParaRPr lang="cs-CZ" dirty="0"/>
          </a:p>
        </p:txBody>
      </p:sp>
      <p:sp>
        <p:nvSpPr>
          <p:cNvPr id="84" name="TextovéPole 83"/>
          <p:cNvSpPr txBox="1"/>
          <p:nvPr/>
        </p:nvSpPr>
        <p:spPr>
          <a:xfrm>
            <a:off x="7128284" y="4436429"/>
            <a:ext cx="458780" cy="307777"/>
          </a:xfrm>
          <a:prstGeom prst="rect">
            <a:avLst/>
          </a:prstGeom>
          <a:noFill/>
        </p:spPr>
        <p:txBody>
          <a:bodyPr wrap="none" rtlCol="0">
            <a:spAutoFit/>
          </a:bodyPr>
          <a:lstStyle/>
          <a:p>
            <a:r>
              <a:rPr lang="cs-CZ" sz="1400" dirty="0" smtClean="0"/>
              <a:t>357</a:t>
            </a:r>
            <a:endParaRPr lang="cs-CZ" dirty="0"/>
          </a:p>
        </p:txBody>
      </p:sp>
      <p:sp>
        <p:nvSpPr>
          <p:cNvPr id="85" name="TextovéPole 84"/>
          <p:cNvSpPr txBox="1"/>
          <p:nvPr/>
        </p:nvSpPr>
        <p:spPr>
          <a:xfrm rot="4024729">
            <a:off x="5409890" y="3095616"/>
            <a:ext cx="550151" cy="307777"/>
          </a:xfrm>
          <a:prstGeom prst="rect">
            <a:avLst/>
          </a:prstGeom>
          <a:noFill/>
        </p:spPr>
        <p:txBody>
          <a:bodyPr wrap="none" rtlCol="0">
            <a:spAutoFit/>
          </a:bodyPr>
          <a:lstStyle/>
          <a:p>
            <a:r>
              <a:rPr lang="cs-CZ" sz="1400" dirty="0" smtClean="0"/>
              <a:t>2508</a:t>
            </a:r>
            <a:endParaRPr lang="cs-CZ" sz="1400" dirty="0"/>
          </a:p>
        </p:txBody>
      </p:sp>
      <p:sp>
        <p:nvSpPr>
          <p:cNvPr id="86" name="TextovéPole 85"/>
          <p:cNvSpPr txBox="1"/>
          <p:nvPr/>
        </p:nvSpPr>
        <p:spPr>
          <a:xfrm rot="17852317">
            <a:off x="4753372" y="3526067"/>
            <a:ext cx="550151" cy="307777"/>
          </a:xfrm>
          <a:prstGeom prst="rect">
            <a:avLst/>
          </a:prstGeom>
          <a:noFill/>
        </p:spPr>
        <p:txBody>
          <a:bodyPr wrap="none" rtlCol="0">
            <a:spAutoFit/>
          </a:bodyPr>
          <a:lstStyle/>
          <a:p>
            <a:r>
              <a:rPr lang="cs-CZ" sz="1400" dirty="0" smtClean="0"/>
              <a:t>2509</a:t>
            </a:r>
            <a:endParaRPr lang="cs-CZ" dirty="0"/>
          </a:p>
        </p:txBody>
      </p:sp>
      <p:sp>
        <p:nvSpPr>
          <p:cNvPr id="87" name="TextovéPole 86"/>
          <p:cNvSpPr txBox="1"/>
          <p:nvPr/>
        </p:nvSpPr>
        <p:spPr>
          <a:xfrm>
            <a:off x="5292081" y="4281548"/>
            <a:ext cx="458780" cy="307777"/>
          </a:xfrm>
          <a:prstGeom prst="rect">
            <a:avLst/>
          </a:prstGeom>
          <a:noFill/>
        </p:spPr>
        <p:txBody>
          <a:bodyPr wrap="none" rtlCol="0">
            <a:spAutoFit/>
          </a:bodyPr>
          <a:lstStyle/>
          <a:p>
            <a:r>
              <a:rPr lang="cs-CZ" sz="1400" dirty="0" smtClean="0"/>
              <a:t>388</a:t>
            </a:r>
            <a:endParaRPr lang="cs-CZ" dirty="0"/>
          </a:p>
        </p:txBody>
      </p:sp>
      <p:sp>
        <p:nvSpPr>
          <p:cNvPr id="88" name="TextovéPole 87"/>
          <p:cNvSpPr txBox="1"/>
          <p:nvPr/>
        </p:nvSpPr>
        <p:spPr>
          <a:xfrm>
            <a:off x="4644008" y="2525938"/>
            <a:ext cx="458780" cy="307777"/>
          </a:xfrm>
          <a:prstGeom prst="rect">
            <a:avLst/>
          </a:prstGeom>
          <a:noFill/>
        </p:spPr>
        <p:txBody>
          <a:bodyPr wrap="none" rtlCol="0">
            <a:spAutoFit/>
          </a:bodyPr>
          <a:lstStyle/>
          <a:p>
            <a:r>
              <a:rPr lang="cs-CZ" sz="1400" dirty="0" smtClean="0"/>
              <a:t>387</a:t>
            </a:r>
            <a:endParaRPr lang="cs-CZ" sz="1400" dirty="0"/>
          </a:p>
        </p:txBody>
      </p:sp>
      <p:sp>
        <p:nvSpPr>
          <p:cNvPr id="90" name="TextovéPole 89"/>
          <p:cNvSpPr txBox="1"/>
          <p:nvPr/>
        </p:nvSpPr>
        <p:spPr>
          <a:xfrm>
            <a:off x="5850129" y="3586909"/>
            <a:ext cx="256802" cy="261610"/>
          </a:xfrm>
          <a:prstGeom prst="rect">
            <a:avLst/>
          </a:prstGeom>
          <a:noFill/>
        </p:spPr>
        <p:txBody>
          <a:bodyPr wrap="none" rtlCol="0">
            <a:spAutoFit/>
          </a:bodyPr>
          <a:lstStyle/>
          <a:p>
            <a:r>
              <a:rPr lang="cs-CZ" sz="1100" b="1" dirty="0" smtClean="0"/>
              <a:t>1</a:t>
            </a:r>
            <a:endParaRPr lang="cs-CZ" b="1" dirty="0"/>
          </a:p>
        </p:txBody>
      </p:sp>
      <p:sp>
        <p:nvSpPr>
          <p:cNvPr id="91" name="TextovéPole 90"/>
          <p:cNvSpPr txBox="1"/>
          <p:nvPr/>
        </p:nvSpPr>
        <p:spPr>
          <a:xfrm>
            <a:off x="6268946" y="4024765"/>
            <a:ext cx="256802" cy="261610"/>
          </a:xfrm>
          <a:prstGeom prst="rect">
            <a:avLst/>
          </a:prstGeom>
          <a:noFill/>
        </p:spPr>
        <p:txBody>
          <a:bodyPr wrap="none" rtlCol="0">
            <a:spAutoFit/>
          </a:bodyPr>
          <a:lstStyle/>
          <a:p>
            <a:r>
              <a:rPr lang="cs-CZ" sz="1100" b="1" dirty="0" smtClean="0"/>
              <a:t>2</a:t>
            </a:r>
            <a:endParaRPr lang="cs-CZ" b="1" dirty="0"/>
          </a:p>
        </p:txBody>
      </p:sp>
      <p:sp>
        <p:nvSpPr>
          <p:cNvPr id="92" name="TextovéPole 91"/>
          <p:cNvSpPr txBox="1"/>
          <p:nvPr/>
        </p:nvSpPr>
        <p:spPr>
          <a:xfrm>
            <a:off x="7257644" y="3739309"/>
            <a:ext cx="256802" cy="261610"/>
          </a:xfrm>
          <a:prstGeom prst="rect">
            <a:avLst/>
          </a:prstGeom>
          <a:noFill/>
        </p:spPr>
        <p:txBody>
          <a:bodyPr wrap="none" rtlCol="0">
            <a:spAutoFit/>
          </a:bodyPr>
          <a:lstStyle/>
          <a:p>
            <a:r>
              <a:rPr lang="cs-CZ" sz="1100" b="1" dirty="0" smtClean="0"/>
              <a:t>3</a:t>
            </a:r>
            <a:endParaRPr lang="cs-CZ" b="1" dirty="0"/>
          </a:p>
        </p:txBody>
      </p:sp>
      <p:sp>
        <p:nvSpPr>
          <p:cNvPr id="93" name="TextovéPole 92"/>
          <p:cNvSpPr txBox="1"/>
          <p:nvPr/>
        </p:nvSpPr>
        <p:spPr>
          <a:xfrm>
            <a:off x="6999883" y="3262139"/>
            <a:ext cx="256802" cy="261610"/>
          </a:xfrm>
          <a:prstGeom prst="rect">
            <a:avLst/>
          </a:prstGeom>
          <a:noFill/>
        </p:spPr>
        <p:txBody>
          <a:bodyPr wrap="none" rtlCol="0">
            <a:spAutoFit/>
          </a:bodyPr>
          <a:lstStyle/>
          <a:p>
            <a:r>
              <a:rPr lang="cs-CZ" sz="1100" b="1" dirty="0" smtClean="0"/>
              <a:t>4</a:t>
            </a:r>
            <a:endParaRPr lang="cs-CZ" b="1" dirty="0"/>
          </a:p>
        </p:txBody>
      </p:sp>
      <p:sp>
        <p:nvSpPr>
          <p:cNvPr id="94" name="TextovéPole 93"/>
          <p:cNvSpPr txBox="1"/>
          <p:nvPr/>
        </p:nvSpPr>
        <p:spPr>
          <a:xfrm>
            <a:off x="6473189" y="3568484"/>
            <a:ext cx="256802" cy="261610"/>
          </a:xfrm>
          <a:prstGeom prst="rect">
            <a:avLst/>
          </a:prstGeom>
          <a:noFill/>
        </p:spPr>
        <p:txBody>
          <a:bodyPr wrap="none" rtlCol="0">
            <a:spAutoFit/>
          </a:bodyPr>
          <a:lstStyle/>
          <a:p>
            <a:r>
              <a:rPr lang="cs-CZ" sz="1100" b="1" dirty="0" smtClean="0"/>
              <a:t>5</a:t>
            </a:r>
            <a:endParaRPr lang="cs-CZ" b="1" dirty="0"/>
          </a:p>
        </p:txBody>
      </p:sp>
      <p:sp>
        <p:nvSpPr>
          <p:cNvPr id="95" name="TextovéPole 94"/>
          <p:cNvSpPr txBox="1"/>
          <p:nvPr/>
        </p:nvSpPr>
        <p:spPr>
          <a:xfrm>
            <a:off x="5364088" y="5410090"/>
            <a:ext cx="3600400" cy="646331"/>
          </a:xfrm>
          <a:prstGeom prst="rect">
            <a:avLst/>
          </a:prstGeom>
          <a:noFill/>
        </p:spPr>
        <p:txBody>
          <a:bodyPr wrap="square" rtlCol="0">
            <a:spAutoFit/>
          </a:bodyPr>
          <a:lstStyle/>
          <a:p>
            <a:r>
              <a:rPr lang="cs-CZ" dirty="0" smtClean="0"/>
              <a:t>                                                                 .</a:t>
            </a:r>
          </a:p>
        </p:txBody>
      </p:sp>
      <p:sp>
        <p:nvSpPr>
          <p:cNvPr id="112" name="TextovéPole 111"/>
          <p:cNvSpPr txBox="1"/>
          <p:nvPr/>
        </p:nvSpPr>
        <p:spPr>
          <a:xfrm rot="4191545">
            <a:off x="1048634" y="3163026"/>
            <a:ext cx="595035" cy="307777"/>
          </a:xfrm>
          <a:prstGeom prst="rect">
            <a:avLst/>
          </a:prstGeom>
          <a:noFill/>
        </p:spPr>
        <p:txBody>
          <a:bodyPr wrap="none" rtlCol="0">
            <a:spAutoFit/>
          </a:bodyPr>
          <a:lstStyle/>
          <a:p>
            <a:r>
              <a:rPr lang="cs-CZ" sz="1400" dirty="0" smtClean="0"/>
              <a:t>23,20</a:t>
            </a:r>
            <a:endParaRPr lang="cs-CZ" dirty="0"/>
          </a:p>
        </p:txBody>
      </p:sp>
      <p:sp>
        <p:nvSpPr>
          <p:cNvPr id="113" name="TextovéPole 112"/>
          <p:cNvSpPr txBox="1"/>
          <p:nvPr/>
        </p:nvSpPr>
        <p:spPr>
          <a:xfrm rot="4191545">
            <a:off x="2473801" y="2721788"/>
            <a:ext cx="595035" cy="307777"/>
          </a:xfrm>
          <a:prstGeom prst="rect">
            <a:avLst/>
          </a:prstGeom>
          <a:noFill/>
        </p:spPr>
        <p:txBody>
          <a:bodyPr wrap="none" rtlCol="0">
            <a:spAutoFit/>
          </a:bodyPr>
          <a:lstStyle/>
          <a:p>
            <a:r>
              <a:rPr lang="cs-CZ" sz="1400" dirty="0" smtClean="0"/>
              <a:t>20,00</a:t>
            </a:r>
            <a:endParaRPr lang="cs-CZ" dirty="0"/>
          </a:p>
        </p:txBody>
      </p:sp>
      <p:sp>
        <p:nvSpPr>
          <p:cNvPr id="114" name="TextovéPole 113"/>
          <p:cNvSpPr txBox="1"/>
          <p:nvPr/>
        </p:nvSpPr>
        <p:spPr>
          <a:xfrm rot="4191545">
            <a:off x="1785101" y="3629295"/>
            <a:ext cx="595035" cy="307777"/>
          </a:xfrm>
          <a:prstGeom prst="rect">
            <a:avLst/>
          </a:prstGeom>
          <a:noFill/>
        </p:spPr>
        <p:txBody>
          <a:bodyPr wrap="none" rtlCol="0">
            <a:spAutoFit/>
          </a:bodyPr>
          <a:lstStyle/>
          <a:p>
            <a:r>
              <a:rPr lang="cs-CZ" sz="1400" dirty="0" smtClean="0"/>
              <a:t>13,10</a:t>
            </a:r>
            <a:endParaRPr lang="cs-CZ" dirty="0"/>
          </a:p>
        </p:txBody>
      </p:sp>
      <p:sp>
        <p:nvSpPr>
          <p:cNvPr id="115" name="TextovéPole 114"/>
          <p:cNvSpPr txBox="1"/>
          <p:nvPr/>
        </p:nvSpPr>
        <p:spPr>
          <a:xfrm rot="4191545">
            <a:off x="2596979" y="3351125"/>
            <a:ext cx="595035" cy="307777"/>
          </a:xfrm>
          <a:prstGeom prst="rect">
            <a:avLst/>
          </a:prstGeom>
          <a:noFill/>
        </p:spPr>
        <p:txBody>
          <a:bodyPr wrap="none" rtlCol="0">
            <a:spAutoFit/>
          </a:bodyPr>
          <a:lstStyle/>
          <a:p>
            <a:r>
              <a:rPr lang="cs-CZ" sz="1400" dirty="0" smtClean="0"/>
              <a:t>29,40</a:t>
            </a:r>
            <a:endParaRPr lang="cs-CZ" dirty="0"/>
          </a:p>
        </p:txBody>
      </p:sp>
      <p:sp>
        <p:nvSpPr>
          <p:cNvPr id="116" name="TextovéPole 115"/>
          <p:cNvSpPr txBox="1"/>
          <p:nvPr/>
        </p:nvSpPr>
        <p:spPr>
          <a:xfrm rot="4191545">
            <a:off x="3641577" y="2965397"/>
            <a:ext cx="595035" cy="307777"/>
          </a:xfrm>
          <a:prstGeom prst="rect">
            <a:avLst/>
          </a:prstGeom>
          <a:noFill/>
        </p:spPr>
        <p:txBody>
          <a:bodyPr wrap="none" rtlCol="0">
            <a:spAutoFit/>
          </a:bodyPr>
          <a:lstStyle/>
          <a:p>
            <a:r>
              <a:rPr lang="cs-CZ" sz="1400" dirty="0" smtClean="0"/>
              <a:t>48,60</a:t>
            </a:r>
            <a:endParaRPr lang="cs-CZ" dirty="0"/>
          </a:p>
        </p:txBody>
      </p:sp>
    </p:spTree>
    <p:extLst>
      <p:ext uri="{BB962C8B-B14F-4D97-AF65-F5344CB8AC3E}">
        <p14:creationId xmlns:p14="http://schemas.microsoft.com/office/powerpoint/2010/main" xmlns="" val="3607970935"/>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900113" y="1268413"/>
            <a:ext cx="5829300" cy="4572000"/>
            <a:chOff x="2052" y="4307"/>
            <a:chExt cx="7343" cy="5760"/>
          </a:xfrm>
        </p:grpSpPr>
        <p:sp>
          <p:nvSpPr>
            <p:cNvPr id="14343" name="AutoShape 5"/>
            <p:cNvSpPr>
              <a:spLocks noChangeAspect="1" noChangeArrowheads="1"/>
            </p:cNvSpPr>
            <p:nvPr/>
          </p:nvSpPr>
          <p:spPr bwMode="auto">
            <a:xfrm>
              <a:off x="2052" y="4307"/>
              <a:ext cx="7343" cy="5760"/>
            </a:xfrm>
            <a:prstGeom prst="rect">
              <a:avLst/>
            </a:prstGeom>
            <a:noFill/>
            <a:ln w="38100" algn="ctr">
              <a:noFill/>
              <a:miter lim="800000"/>
              <a:headEnd/>
              <a:tailEnd/>
            </a:ln>
          </p:spPr>
          <p:txBody>
            <a:bodyPr/>
            <a:lstStyle/>
            <a:p>
              <a:endParaRPr lang="cs-CZ" altLang="cs-CZ"/>
            </a:p>
          </p:txBody>
        </p:sp>
        <p:sp>
          <p:nvSpPr>
            <p:cNvPr id="14344" name="Line 6"/>
            <p:cNvSpPr>
              <a:spLocks noChangeShapeType="1"/>
            </p:cNvSpPr>
            <p:nvPr/>
          </p:nvSpPr>
          <p:spPr bwMode="auto">
            <a:xfrm>
              <a:off x="5940" y="4883"/>
              <a:ext cx="2447" cy="2448"/>
            </a:xfrm>
            <a:prstGeom prst="line">
              <a:avLst/>
            </a:prstGeom>
            <a:noFill/>
            <a:ln w="38100">
              <a:solidFill>
                <a:srgbClr val="008000"/>
              </a:solidFill>
              <a:round/>
              <a:headEnd/>
              <a:tailEnd/>
            </a:ln>
          </p:spPr>
          <p:txBody>
            <a:bodyPr/>
            <a:lstStyle/>
            <a:p>
              <a:endParaRPr lang="cs-CZ"/>
            </a:p>
          </p:txBody>
        </p:sp>
        <p:sp>
          <p:nvSpPr>
            <p:cNvPr id="14345" name="Line 7"/>
            <p:cNvSpPr>
              <a:spLocks noChangeShapeType="1"/>
            </p:cNvSpPr>
            <p:nvPr/>
          </p:nvSpPr>
          <p:spPr bwMode="auto">
            <a:xfrm flipH="1">
              <a:off x="4221" y="4883"/>
              <a:ext cx="1728" cy="432"/>
            </a:xfrm>
            <a:prstGeom prst="line">
              <a:avLst/>
            </a:prstGeom>
            <a:noFill/>
            <a:ln w="38100">
              <a:solidFill>
                <a:srgbClr val="008000"/>
              </a:solidFill>
              <a:round/>
              <a:headEnd/>
              <a:tailEnd/>
            </a:ln>
          </p:spPr>
          <p:txBody>
            <a:bodyPr/>
            <a:lstStyle/>
            <a:p>
              <a:endParaRPr lang="cs-CZ"/>
            </a:p>
          </p:txBody>
        </p:sp>
        <p:sp>
          <p:nvSpPr>
            <p:cNvPr id="14346" name="Line 8"/>
            <p:cNvSpPr>
              <a:spLocks noChangeShapeType="1"/>
            </p:cNvSpPr>
            <p:nvPr/>
          </p:nvSpPr>
          <p:spPr bwMode="auto">
            <a:xfrm>
              <a:off x="4212" y="5315"/>
              <a:ext cx="2448" cy="2736"/>
            </a:xfrm>
            <a:prstGeom prst="line">
              <a:avLst/>
            </a:prstGeom>
            <a:noFill/>
            <a:ln w="38100">
              <a:solidFill>
                <a:srgbClr val="008000"/>
              </a:solidFill>
              <a:round/>
              <a:headEnd/>
              <a:tailEnd/>
            </a:ln>
          </p:spPr>
          <p:txBody>
            <a:bodyPr/>
            <a:lstStyle/>
            <a:p>
              <a:endParaRPr lang="cs-CZ"/>
            </a:p>
          </p:txBody>
        </p:sp>
        <p:sp>
          <p:nvSpPr>
            <p:cNvPr id="14347" name="Line 9"/>
            <p:cNvSpPr>
              <a:spLocks noChangeShapeType="1"/>
            </p:cNvSpPr>
            <p:nvPr/>
          </p:nvSpPr>
          <p:spPr bwMode="auto">
            <a:xfrm>
              <a:off x="2628" y="8051"/>
              <a:ext cx="1584" cy="1"/>
            </a:xfrm>
            <a:prstGeom prst="line">
              <a:avLst/>
            </a:prstGeom>
            <a:noFill/>
            <a:ln w="38100">
              <a:solidFill>
                <a:srgbClr val="FF0000"/>
              </a:solidFill>
              <a:round/>
              <a:headEnd/>
              <a:tailEnd/>
            </a:ln>
          </p:spPr>
          <p:txBody>
            <a:bodyPr/>
            <a:lstStyle/>
            <a:p>
              <a:endParaRPr lang="cs-CZ"/>
            </a:p>
          </p:txBody>
        </p:sp>
        <p:sp>
          <p:nvSpPr>
            <p:cNvPr id="14348" name="Line 10"/>
            <p:cNvSpPr>
              <a:spLocks noChangeShapeType="1"/>
            </p:cNvSpPr>
            <p:nvPr/>
          </p:nvSpPr>
          <p:spPr bwMode="auto">
            <a:xfrm flipV="1">
              <a:off x="6660" y="7331"/>
              <a:ext cx="1727" cy="720"/>
            </a:xfrm>
            <a:prstGeom prst="line">
              <a:avLst/>
            </a:prstGeom>
            <a:noFill/>
            <a:ln w="38100">
              <a:solidFill>
                <a:srgbClr val="008000"/>
              </a:solidFill>
              <a:round/>
              <a:headEnd/>
              <a:tailEnd/>
            </a:ln>
          </p:spPr>
          <p:txBody>
            <a:bodyPr/>
            <a:lstStyle/>
            <a:p>
              <a:endParaRPr lang="cs-CZ"/>
            </a:p>
          </p:txBody>
        </p:sp>
        <p:sp>
          <p:nvSpPr>
            <p:cNvPr id="14349" name="Line 11"/>
            <p:cNvSpPr>
              <a:spLocks noChangeShapeType="1"/>
            </p:cNvSpPr>
            <p:nvPr/>
          </p:nvSpPr>
          <p:spPr bwMode="auto">
            <a:xfrm>
              <a:off x="4221" y="5315"/>
              <a:ext cx="0" cy="0"/>
            </a:xfrm>
            <a:prstGeom prst="line">
              <a:avLst/>
            </a:prstGeom>
            <a:noFill/>
            <a:ln w="9525">
              <a:solidFill>
                <a:srgbClr val="000000"/>
              </a:solidFill>
              <a:round/>
              <a:headEnd/>
              <a:tailEnd/>
            </a:ln>
          </p:spPr>
          <p:txBody>
            <a:bodyPr/>
            <a:lstStyle/>
            <a:p>
              <a:endParaRPr lang="cs-CZ"/>
            </a:p>
          </p:txBody>
        </p:sp>
        <p:sp>
          <p:nvSpPr>
            <p:cNvPr id="14350" name="Line 12"/>
            <p:cNvSpPr>
              <a:spLocks noChangeShapeType="1"/>
            </p:cNvSpPr>
            <p:nvPr/>
          </p:nvSpPr>
          <p:spPr bwMode="auto">
            <a:xfrm>
              <a:off x="4221" y="5315"/>
              <a:ext cx="0" cy="2736"/>
            </a:xfrm>
            <a:prstGeom prst="line">
              <a:avLst/>
            </a:prstGeom>
            <a:noFill/>
            <a:ln w="9525">
              <a:solidFill>
                <a:srgbClr val="000000"/>
              </a:solidFill>
              <a:prstDash val="dash"/>
              <a:round/>
              <a:headEnd/>
              <a:tailEnd/>
            </a:ln>
          </p:spPr>
          <p:txBody>
            <a:bodyPr/>
            <a:lstStyle/>
            <a:p>
              <a:endParaRPr lang="cs-CZ"/>
            </a:p>
          </p:txBody>
        </p:sp>
        <p:sp>
          <p:nvSpPr>
            <p:cNvPr id="14351" name="Line 13"/>
            <p:cNvSpPr>
              <a:spLocks noChangeShapeType="1"/>
            </p:cNvSpPr>
            <p:nvPr/>
          </p:nvSpPr>
          <p:spPr bwMode="auto">
            <a:xfrm>
              <a:off x="5949" y="4883"/>
              <a:ext cx="0" cy="2448"/>
            </a:xfrm>
            <a:prstGeom prst="line">
              <a:avLst/>
            </a:prstGeom>
            <a:noFill/>
            <a:ln w="9525">
              <a:solidFill>
                <a:srgbClr val="000000"/>
              </a:solidFill>
              <a:prstDash val="dash"/>
              <a:round/>
              <a:headEnd/>
              <a:tailEnd/>
            </a:ln>
          </p:spPr>
          <p:txBody>
            <a:bodyPr/>
            <a:lstStyle/>
            <a:p>
              <a:endParaRPr lang="cs-CZ"/>
            </a:p>
          </p:txBody>
        </p:sp>
        <p:sp>
          <p:nvSpPr>
            <p:cNvPr id="14352" name="Line 14"/>
            <p:cNvSpPr>
              <a:spLocks noChangeShapeType="1"/>
            </p:cNvSpPr>
            <p:nvPr/>
          </p:nvSpPr>
          <p:spPr bwMode="auto">
            <a:xfrm flipV="1">
              <a:off x="4221" y="7331"/>
              <a:ext cx="1728" cy="720"/>
            </a:xfrm>
            <a:prstGeom prst="line">
              <a:avLst/>
            </a:prstGeom>
            <a:noFill/>
            <a:ln w="38100">
              <a:solidFill>
                <a:srgbClr val="000000"/>
              </a:solidFill>
              <a:round/>
              <a:headEnd/>
              <a:tailEnd/>
            </a:ln>
          </p:spPr>
          <p:txBody>
            <a:bodyPr/>
            <a:lstStyle/>
            <a:p>
              <a:endParaRPr lang="cs-CZ"/>
            </a:p>
          </p:txBody>
        </p:sp>
        <p:sp>
          <p:nvSpPr>
            <p:cNvPr id="14353" name="Line 15"/>
            <p:cNvSpPr>
              <a:spLocks noChangeShapeType="1"/>
            </p:cNvSpPr>
            <p:nvPr/>
          </p:nvSpPr>
          <p:spPr bwMode="auto">
            <a:xfrm flipV="1">
              <a:off x="5940" y="7331"/>
              <a:ext cx="2447" cy="1"/>
            </a:xfrm>
            <a:prstGeom prst="line">
              <a:avLst/>
            </a:prstGeom>
            <a:noFill/>
            <a:ln w="12700">
              <a:solidFill>
                <a:srgbClr val="000000"/>
              </a:solidFill>
              <a:prstDash val="sysDot"/>
              <a:round/>
              <a:headEnd/>
              <a:tailEnd/>
            </a:ln>
          </p:spPr>
          <p:txBody>
            <a:bodyPr/>
            <a:lstStyle/>
            <a:p>
              <a:endParaRPr lang="cs-CZ"/>
            </a:p>
          </p:txBody>
        </p:sp>
        <p:sp>
          <p:nvSpPr>
            <p:cNvPr id="14354" name="Freeform 16"/>
            <p:cNvSpPr>
              <a:spLocks/>
            </p:cNvSpPr>
            <p:nvPr/>
          </p:nvSpPr>
          <p:spPr bwMode="auto">
            <a:xfrm>
              <a:off x="2892" y="5315"/>
              <a:ext cx="1320" cy="2736"/>
            </a:xfrm>
            <a:custGeom>
              <a:avLst/>
              <a:gdLst>
                <a:gd name="T0" fmla="*/ 2 w 1650"/>
                <a:gd name="T1" fmla="*/ 26 h 3420"/>
                <a:gd name="T2" fmla="*/ 2 w 1650"/>
                <a:gd name="T3" fmla="*/ 22 h 3420"/>
                <a:gd name="T4" fmla="*/ 2 w 1650"/>
                <a:gd name="T5" fmla="*/ 18 h 3420"/>
                <a:gd name="T6" fmla="*/ 5 w 1650"/>
                <a:gd name="T7" fmla="*/ 14 h 3420"/>
                <a:gd name="T8" fmla="*/ 7 w 1650"/>
                <a:gd name="T9" fmla="*/ 8 h 3420"/>
                <a:gd name="T10" fmla="*/ 11 w 1650"/>
                <a:gd name="T11" fmla="*/ 2 h 3420"/>
                <a:gd name="T12" fmla="*/ 12 w 1650"/>
                <a:gd name="T13" fmla="*/ 0 h 3420"/>
                <a:gd name="T14" fmla="*/ 0 60000 65536"/>
                <a:gd name="T15" fmla="*/ 0 60000 65536"/>
                <a:gd name="T16" fmla="*/ 0 60000 65536"/>
                <a:gd name="T17" fmla="*/ 0 60000 65536"/>
                <a:gd name="T18" fmla="*/ 0 60000 65536"/>
                <a:gd name="T19" fmla="*/ 0 60000 65536"/>
                <a:gd name="T20" fmla="*/ 0 60000 65536"/>
                <a:gd name="T21" fmla="*/ 0 w 1650"/>
                <a:gd name="T22" fmla="*/ 0 h 3420"/>
                <a:gd name="T23" fmla="*/ 1650 w 1650"/>
                <a:gd name="T24" fmla="*/ 3420 h 34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50" h="3420">
                  <a:moveTo>
                    <a:pt x="30" y="3420"/>
                  </a:moveTo>
                  <a:cubicBezTo>
                    <a:pt x="15" y="3315"/>
                    <a:pt x="0" y="3210"/>
                    <a:pt x="30" y="3060"/>
                  </a:cubicBezTo>
                  <a:cubicBezTo>
                    <a:pt x="60" y="2910"/>
                    <a:pt x="120" y="2730"/>
                    <a:pt x="210" y="2520"/>
                  </a:cubicBezTo>
                  <a:cubicBezTo>
                    <a:pt x="300" y="2310"/>
                    <a:pt x="450" y="2040"/>
                    <a:pt x="570" y="1800"/>
                  </a:cubicBezTo>
                  <a:cubicBezTo>
                    <a:pt x="690" y="1560"/>
                    <a:pt x="780" y="1320"/>
                    <a:pt x="930" y="1080"/>
                  </a:cubicBezTo>
                  <a:cubicBezTo>
                    <a:pt x="1080" y="840"/>
                    <a:pt x="1350" y="540"/>
                    <a:pt x="1470" y="360"/>
                  </a:cubicBezTo>
                  <a:cubicBezTo>
                    <a:pt x="1590" y="180"/>
                    <a:pt x="1620" y="60"/>
                    <a:pt x="1650" y="0"/>
                  </a:cubicBezTo>
                </a:path>
              </a:pathLst>
            </a:custGeom>
            <a:noFill/>
            <a:ln w="9525">
              <a:solidFill>
                <a:srgbClr val="008000"/>
              </a:solidFill>
              <a:prstDash val="dash"/>
              <a:round/>
              <a:headEnd/>
              <a:tailEnd/>
            </a:ln>
          </p:spPr>
          <p:txBody>
            <a:bodyPr/>
            <a:lstStyle/>
            <a:p>
              <a:endParaRPr lang="cs-CZ"/>
            </a:p>
          </p:txBody>
        </p:sp>
        <p:sp>
          <p:nvSpPr>
            <p:cNvPr id="14355" name="Freeform 17"/>
            <p:cNvSpPr>
              <a:spLocks/>
            </p:cNvSpPr>
            <p:nvPr/>
          </p:nvSpPr>
          <p:spPr bwMode="auto">
            <a:xfrm>
              <a:off x="4764" y="4883"/>
              <a:ext cx="1176" cy="2448"/>
            </a:xfrm>
            <a:custGeom>
              <a:avLst/>
              <a:gdLst>
                <a:gd name="T0" fmla="*/ 2 w 1470"/>
                <a:gd name="T1" fmla="*/ 22 h 3060"/>
                <a:gd name="T2" fmla="*/ 2 w 1470"/>
                <a:gd name="T3" fmla="*/ 20 h 3060"/>
                <a:gd name="T4" fmla="*/ 2 w 1470"/>
                <a:gd name="T5" fmla="*/ 16 h 3060"/>
                <a:gd name="T6" fmla="*/ 5 w 1470"/>
                <a:gd name="T7" fmla="*/ 11 h 3060"/>
                <a:gd name="T8" fmla="*/ 8 w 1470"/>
                <a:gd name="T9" fmla="*/ 2 h 3060"/>
                <a:gd name="T10" fmla="*/ 11 w 1470"/>
                <a:gd name="T11" fmla="*/ 0 h 3060"/>
                <a:gd name="T12" fmla="*/ 0 60000 65536"/>
                <a:gd name="T13" fmla="*/ 0 60000 65536"/>
                <a:gd name="T14" fmla="*/ 0 60000 65536"/>
                <a:gd name="T15" fmla="*/ 0 60000 65536"/>
                <a:gd name="T16" fmla="*/ 0 60000 65536"/>
                <a:gd name="T17" fmla="*/ 0 60000 65536"/>
                <a:gd name="T18" fmla="*/ 0 w 1470"/>
                <a:gd name="T19" fmla="*/ 0 h 3060"/>
                <a:gd name="T20" fmla="*/ 1470 w 1470"/>
                <a:gd name="T21" fmla="*/ 3060 h 3060"/>
              </a:gdLst>
              <a:ahLst/>
              <a:cxnLst>
                <a:cxn ang="T12">
                  <a:pos x="T0" y="T1"/>
                </a:cxn>
                <a:cxn ang="T13">
                  <a:pos x="T2" y="T3"/>
                </a:cxn>
                <a:cxn ang="T14">
                  <a:pos x="T4" y="T5"/>
                </a:cxn>
                <a:cxn ang="T15">
                  <a:pos x="T6" y="T7"/>
                </a:cxn>
                <a:cxn ang="T16">
                  <a:pos x="T8" y="T9"/>
                </a:cxn>
                <a:cxn ang="T17">
                  <a:pos x="T10" y="T11"/>
                </a:cxn>
              </a:cxnLst>
              <a:rect l="T18" t="T19" r="T20" b="T21"/>
              <a:pathLst>
                <a:path w="1470" h="3060">
                  <a:moveTo>
                    <a:pt x="30" y="3060"/>
                  </a:moveTo>
                  <a:cubicBezTo>
                    <a:pt x="15" y="2955"/>
                    <a:pt x="0" y="2850"/>
                    <a:pt x="30" y="2700"/>
                  </a:cubicBezTo>
                  <a:cubicBezTo>
                    <a:pt x="60" y="2550"/>
                    <a:pt x="120" y="2370"/>
                    <a:pt x="210" y="2160"/>
                  </a:cubicBezTo>
                  <a:cubicBezTo>
                    <a:pt x="300" y="1950"/>
                    <a:pt x="420" y="1740"/>
                    <a:pt x="570" y="1440"/>
                  </a:cubicBezTo>
                  <a:cubicBezTo>
                    <a:pt x="720" y="1140"/>
                    <a:pt x="960" y="600"/>
                    <a:pt x="1110" y="360"/>
                  </a:cubicBezTo>
                  <a:cubicBezTo>
                    <a:pt x="1260" y="120"/>
                    <a:pt x="1410" y="60"/>
                    <a:pt x="1470" y="0"/>
                  </a:cubicBezTo>
                </a:path>
              </a:pathLst>
            </a:custGeom>
            <a:noFill/>
            <a:ln w="9525">
              <a:solidFill>
                <a:srgbClr val="008000"/>
              </a:solidFill>
              <a:prstDash val="dash"/>
              <a:round/>
              <a:headEnd/>
              <a:tailEnd/>
            </a:ln>
          </p:spPr>
          <p:txBody>
            <a:bodyPr/>
            <a:lstStyle/>
            <a:p>
              <a:endParaRPr lang="cs-CZ"/>
            </a:p>
          </p:txBody>
        </p:sp>
        <p:sp>
          <p:nvSpPr>
            <p:cNvPr id="14356" name="Line 18"/>
            <p:cNvSpPr>
              <a:spLocks noChangeShapeType="1"/>
            </p:cNvSpPr>
            <p:nvPr/>
          </p:nvSpPr>
          <p:spPr bwMode="auto">
            <a:xfrm flipV="1">
              <a:off x="2916" y="7331"/>
              <a:ext cx="1872" cy="720"/>
            </a:xfrm>
            <a:prstGeom prst="line">
              <a:avLst/>
            </a:prstGeom>
            <a:noFill/>
            <a:ln w="38100">
              <a:solidFill>
                <a:srgbClr val="FF0000"/>
              </a:solidFill>
              <a:round/>
              <a:headEnd/>
              <a:tailEnd/>
            </a:ln>
          </p:spPr>
          <p:txBody>
            <a:bodyPr/>
            <a:lstStyle/>
            <a:p>
              <a:endParaRPr lang="cs-CZ"/>
            </a:p>
          </p:txBody>
        </p:sp>
        <p:sp>
          <p:nvSpPr>
            <p:cNvPr id="14357" name="Line 19"/>
            <p:cNvSpPr>
              <a:spLocks noChangeShapeType="1"/>
            </p:cNvSpPr>
            <p:nvPr/>
          </p:nvSpPr>
          <p:spPr bwMode="auto">
            <a:xfrm>
              <a:off x="4788" y="7331"/>
              <a:ext cx="1152" cy="0"/>
            </a:xfrm>
            <a:prstGeom prst="line">
              <a:avLst/>
            </a:prstGeom>
            <a:noFill/>
            <a:ln w="38100">
              <a:solidFill>
                <a:srgbClr val="FF0000"/>
              </a:solidFill>
              <a:round/>
              <a:headEnd/>
              <a:tailEnd/>
            </a:ln>
          </p:spPr>
          <p:txBody>
            <a:bodyPr/>
            <a:lstStyle/>
            <a:p>
              <a:endParaRPr lang="cs-CZ"/>
            </a:p>
          </p:txBody>
        </p:sp>
        <p:sp>
          <p:nvSpPr>
            <p:cNvPr id="14358" name="Line 20"/>
            <p:cNvSpPr>
              <a:spLocks noChangeShapeType="1"/>
            </p:cNvSpPr>
            <p:nvPr/>
          </p:nvSpPr>
          <p:spPr bwMode="auto">
            <a:xfrm flipH="1">
              <a:off x="4212" y="8051"/>
              <a:ext cx="2448" cy="0"/>
            </a:xfrm>
            <a:prstGeom prst="line">
              <a:avLst/>
            </a:prstGeom>
            <a:noFill/>
            <a:ln w="38100">
              <a:solidFill>
                <a:srgbClr val="000000"/>
              </a:solidFill>
              <a:round/>
              <a:headEnd/>
              <a:tailEnd/>
            </a:ln>
          </p:spPr>
          <p:txBody>
            <a:bodyPr/>
            <a:lstStyle/>
            <a:p>
              <a:endParaRPr lang="cs-CZ"/>
            </a:p>
          </p:txBody>
        </p:sp>
        <p:sp>
          <p:nvSpPr>
            <p:cNvPr id="14359" name="Text Box 21"/>
            <p:cNvSpPr txBox="1">
              <a:spLocks noChangeArrowheads="1"/>
            </p:cNvSpPr>
            <p:nvPr/>
          </p:nvSpPr>
          <p:spPr bwMode="auto">
            <a:xfrm>
              <a:off x="6947" y="4595"/>
              <a:ext cx="2160" cy="432"/>
            </a:xfrm>
            <a:prstGeom prst="rect">
              <a:avLst/>
            </a:prstGeom>
            <a:solidFill>
              <a:srgbClr val="FFFFFF"/>
            </a:solidFill>
            <a:ln w="9525">
              <a:noFill/>
              <a:miter lim="800000"/>
              <a:headEnd/>
              <a:tailEnd/>
            </a:ln>
          </p:spPr>
          <p:txBody>
            <a:bodyPr/>
            <a:lstStyle/>
            <a:p>
              <a:r>
                <a:rPr lang="cs-CZ" altLang="cs-CZ" sz="1600" b="0">
                  <a:solidFill>
                    <a:srgbClr val="008000"/>
                  </a:solidFill>
                </a:rPr>
                <a:t>Situace v terénu</a:t>
              </a:r>
              <a:endParaRPr lang="cs-CZ" altLang="cs-CZ"/>
            </a:p>
          </p:txBody>
        </p:sp>
        <p:sp>
          <p:nvSpPr>
            <p:cNvPr id="14360" name="Line 22"/>
            <p:cNvSpPr>
              <a:spLocks noChangeShapeType="1"/>
            </p:cNvSpPr>
            <p:nvPr/>
          </p:nvSpPr>
          <p:spPr bwMode="auto">
            <a:xfrm>
              <a:off x="2916" y="8195"/>
              <a:ext cx="3743" cy="1"/>
            </a:xfrm>
            <a:prstGeom prst="line">
              <a:avLst/>
            </a:prstGeom>
            <a:noFill/>
            <a:ln w="38100">
              <a:solidFill>
                <a:srgbClr val="FF6600"/>
              </a:solidFill>
              <a:round/>
              <a:headEnd/>
              <a:tailEnd/>
            </a:ln>
          </p:spPr>
          <p:txBody>
            <a:bodyPr/>
            <a:lstStyle/>
            <a:p>
              <a:endParaRPr lang="cs-CZ"/>
            </a:p>
          </p:txBody>
        </p:sp>
        <p:sp>
          <p:nvSpPr>
            <p:cNvPr id="14361" name="Text Box 23"/>
            <p:cNvSpPr txBox="1">
              <a:spLocks noChangeArrowheads="1"/>
            </p:cNvSpPr>
            <p:nvPr/>
          </p:nvSpPr>
          <p:spPr bwMode="auto">
            <a:xfrm>
              <a:off x="2340" y="8771"/>
              <a:ext cx="3312" cy="1008"/>
            </a:xfrm>
            <a:prstGeom prst="rect">
              <a:avLst/>
            </a:prstGeom>
            <a:solidFill>
              <a:srgbClr val="FFFFFF"/>
            </a:solidFill>
            <a:ln w="9525">
              <a:noFill/>
              <a:miter lim="800000"/>
              <a:headEnd/>
              <a:tailEnd/>
            </a:ln>
          </p:spPr>
          <p:txBody>
            <a:bodyPr/>
            <a:lstStyle/>
            <a:p>
              <a:r>
                <a:rPr lang="cs-CZ" altLang="cs-CZ" sz="1600" b="0">
                  <a:solidFill>
                    <a:srgbClr val="FF6600"/>
                  </a:solidFill>
                </a:rPr>
                <a:t>Potřebná délka plotu</a:t>
              </a:r>
            </a:p>
            <a:p>
              <a:r>
                <a:rPr lang="cs-CZ" altLang="cs-CZ" sz="1600" b="0">
                  <a:solidFill>
                    <a:srgbClr val="FF6600"/>
                  </a:solidFill>
                </a:rPr>
                <a:t>(výsledná délka měřená po terénu)</a:t>
              </a:r>
              <a:endParaRPr lang="cs-CZ" altLang="cs-CZ"/>
            </a:p>
          </p:txBody>
        </p:sp>
        <p:sp>
          <p:nvSpPr>
            <p:cNvPr id="14362" name="Line 24"/>
            <p:cNvSpPr>
              <a:spLocks noChangeShapeType="1"/>
            </p:cNvSpPr>
            <p:nvPr/>
          </p:nvSpPr>
          <p:spPr bwMode="auto">
            <a:xfrm flipV="1">
              <a:off x="2916" y="8195"/>
              <a:ext cx="1008" cy="576"/>
            </a:xfrm>
            <a:prstGeom prst="line">
              <a:avLst/>
            </a:prstGeom>
            <a:noFill/>
            <a:ln w="28575">
              <a:solidFill>
                <a:srgbClr val="FF6600"/>
              </a:solidFill>
              <a:round/>
              <a:headEnd/>
              <a:tailEnd type="triangle" w="med" len="med"/>
            </a:ln>
          </p:spPr>
          <p:txBody>
            <a:bodyPr/>
            <a:lstStyle/>
            <a:p>
              <a:endParaRPr lang="cs-CZ"/>
            </a:p>
          </p:txBody>
        </p:sp>
        <p:sp>
          <p:nvSpPr>
            <p:cNvPr id="14363" name="Line 25"/>
            <p:cNvSpPr>
              <a:spLocks noChangeShapeType="1"/>
            </p:cNvSpPr>
            <p:nvPr/>
          </p:nvSpPr>
          <p:spPr bwMode="auto">
            <a:xfrm flipH="1">
              <a:off x="6803" y="5027"/>
              <a:ext cx="864" cy="432"/>
            </a:xfrm>
            <a:prstGeom prst="line">
              <a:avLst/>
            </a:prstGeom>
            <a:noFill/>
            <a:ln w="28575">
              <a:solidFill>
                <a:srgbClr val="008000"/>
              </a:solidFill>
              <a:round/>
              <a:headEnd/>
              <a:tailEnd type="triangle" w="med" len="med"/>
            </a:ln>
          </p:spPr>
          <p:txBody>
            <a:bodyPr/>
            <a:lstStyle/>
            <a:p>
              <a:endParaRPr lang="cs-CZ"/>
            </a:p>
          </p:txBody>
        </p:sp>
        <p:sp>
          <p:nvSpPr>
            <p:cNvPr id="14364" name="Text Box 26"/>
            <p:cNvSpPr txBox="1">
              <a:spLocks noChangeArrowheads="1"/>
            </p:cNvSpPr>
            <p:nvPr/>
          </p:nvSpPr>
          <p:spPr bwMode="auto">
            <a:xfrm>
              <a:off x="6515" y="8483"/>
              <a:ext cx="2592" cy="1584"/>
            </a:xfrm>
            <a:prstGeom prst="rect">
              <a:avLst/>
            </a:prstGeom>
            <a:solidFill>
              <a:srgbClr val="FFFFFF"/>
            </a:solidFill>
            <a:ln w="9525">
              <a:noFill/>
              <a:miter lim="800000"/>
              <a:headEnd/>
              <a:tailEnd/>
            </a:ln>
          </p:spPr>
          <p:txBody>
            <a:bodyPr/>
            <a:lstStyle/>
            <a:p>
              <a:r>
                <a:rPr lang="cs-CZ" altLang="cs-CZ" sz="1400" b="0" dirty="0"/>
                <a:t>Šířka pozemku po jeho zobrazení do zobrazovací roviny – do katastrální mapy v podobě parcely</a:t>
              </a:r>
            </a:p>
            <a:p>
              <a:endParaRPr lang="cs-CZ" altLang="cs-CZ" dirty="0"/>
            </a:p>
          </p:txBody>
        </p:sp>
        <p:sp>
          <p:nvSpPr>
            <p:cNvPr id="14365" name="Line 27"/>
            <p:cNvSpPr>
              <a:spLocks noChangeShapeType="1"/>
            </p:cNvSpPr>
            <p:nvPr/>
          </p:nvSpPr>
          <p:spPr bwMode="auto">
            <a:xfrm flipH="1" flipV="1">
              <a:off x="5364" y="8051"/>
              <a:ext cx="1151" cy="576"/>
            </a:xfrm>
            <a:prstGeom prst="line">
              <a:avLst/>
            </a:prstGeom>
            <a:noFill/>
            <a:ln w="28575">
              <a:solidFill>
                <a:srgbClr val="000000"/>
              </a:solidFill>
              <a:round/>
              <a:headEnd/>
              <a:tailEnd type="triangle" w="med" len="med"/>
            </a:ln>
          </p:spPr>
          <p:txBody>
            <a:bodyPr/>
            <a:lstStyle/>
            <a:p>
              <a:endParaRPr lang="cs-CZ"/>
            </a:p>
          </p:txBody>
        </p:sp>
        <p:sp>
          <p:nvSpPr>
            <p:cNvPr id="14366" name="Line 28"/>
            <p:cNvSpPr>
              <a:spLocks noChangeShapeType="1"/>
            </p:cNvSpPr>
            <p:nvPr/>
          </p:nvSpPr>
          <p:spPr bwMode="auto">
            <a:xfrm>
              <a:off x="2916" y="8051"/>
              <a:ext cx="1" cy="288"/>
            </a:xfrm>
            <a:prstGeom prst="line">
              <a:avLst/>
            </a:prstGeom>
            <a:noFill/>
            <a:ln w="28575">
              <a:solidFill>
                <a:srgbClr val="FF6600"/>
              </a:solidFill>
              <a:round/>
              <a:headEnd/>
              <a:tailEnd/>
            </a:ln>
          </p:spPr>
          <p:txBody>
            <a:bodyPr/>
            <a:lstStyle/>
            <a:p>
              <a:endParaRPr lang="cs-CZ"/>
            </a:p>
          </p:txBody>
        </p:sp>
        <p:sp>
          <p:nvSpPr>
            <p:cNvPr id="14367" name="Line 29"/>
            <p:cNvSpPr>
              <a:spLocks noChangeShapeType="1"/>
            </p:cNvSpPr>
            <p:nvPr/>
          </p:nvSpPr>
          <p:spPr bwMode="auto">
            <a:xfrm>
              <a:off x="6659" y="8051"/>
              <a:ext cx="1" cy="288"/>
            </a:xfrm>
            <a:prstGeom prst="line">
              <a:avLst/>
            </a:prstGeom>
            <a:noFill/>
            <a:ln w="28575">
              <a:solidFill>
                <a:srgbClr val="FF6600"/>
              </a:solidFill>
              <a:round/>
              <a:headEnd/>
              <a:tailEnd/>
            </a:ln>
          </p:spPr>
          <p:txBody>
            <a:bodyPr/>
            <a:lstStyle/>
            <a:p>
              <a:endParaRPr lang="cs-CZ"/>
            </a:p>
          </p:txBody>
        </p:sp>
        <p:sp>
          <p:nvSpPr>
            <p:cNvPr id="14368" name="Text Box 30"/>
            <p:cNvSpPr txBox="1">
              <a:spLocks noChangeArrowheads="1"/>
            </p:cNvSpPr>
            <p:nvPr/>
          </p:nvSpPr>
          <p:spPr bwMode="auto">
            <a:xfrm>
              <a:off x="4068" y="8483"/>
              <a:ext cx="1008" cy="288"/>
            </a:xfrm>
            <a:prstGeom prst="rect">
              <a:avLst/>
            </a:prstGeom>
            <a:solidFill>
              <a:srgbClr val="FFFFFF"/>
            </a:solidFill>
            <a:ln w="9525">
              <a:noFill/>
              <a:miter lim="800000"/>
              <a:headEnd/>
              <a:tailEnd/>
            </a:ln>
          </p:spPr>
          <p:txBody>
            <a:bodyPr/>
            <a:lstStyle/>
            <a:p>
              <a:r>
                <a:rPr lang="cs-CZ" altLang="cs-CZ" sz="1100">
                  <a:solidFill>
                    <a:srgbClr val="FF6600"/>
                  </a:solidFill>
                </a:rPr>
                <a:t>(85 m)</a:t>
              </a:r>
              <a:endParaRPr lang="cs-CZ" altLang="cs-CZ"/>
            </a:p>
          </p:txBody>
        </p:sp>
        <p:sp>
          <p:nvSpPr>
            <p:cNvPr id="14369" name="Text Box 31"/>
            <p:cNvSpPr txBox="1">
              <a:spLocks noChangeArrowheads="1"/>
            </p:cNvSpPr>
            <p:nvPr/>
          </p:nvSpPr>
          <p:spPr bwMode="auto">
            <a:xfrm>
              <a:off x="5364" y="7619"/>
              <a:ext cx="863" cy="288"/>
            </a:xfrm>
            <a:prstGeom prst="rect">
              <a:avLst/>
            </a:prstGeom>
            <a:solidFill>
              <a:srgbClr val="FFFFFF"/>
            </a:solidFill>
            <a:ln w="9525">
              <a:noFill/>
              <a:miter lim="800000"/>
              <a:headEnd/>
              <a:tailEnd/>
            </a:ln>
          </p:spPr>
          <p:txBody>
            <a:bodyPr/>
            <a:lstStyle/>
            <a:p>
              <a:r>
                <a:rPr lang="cs-CZ" altLang="cs-CZ" sz="1200"/>
                <a:t>(55 m)</a:t>
              </a:r>
              <a:endParaRPr lang="cs-CZ" altLang="cs-CZ"/>
            </a:p>
          </p:txBody>
        </p:sp>
        <p:sp>
          <p:nvSpPr>
            <p:cNvPr id="14370" name="Text Box 32"/>
            <p:cNvSpPr txBox="1">
              <a:spLocks noChangeArrowheads="1"/>
            </p:cNvSpPr>
            <p:nvPr/>
          </p:nvSpPr>
          <p:spPr bwMode="auto">
            <a:xfrm>
              <a:off x="6083" y="6323"/>
              <a:ext cx="1152" cy="432"/>
            </a:xfrm>
            <a:prstGeom prst="rect">
              <a:avLst/>
            </a:prstGeom>
            <a:solidFill>
              <a:srgbClr val="FFFFFF"/>
            </a:solidFill>
            <a:ln w="9525">
              <a:noFill/>
              <a:miter lim="800000"/>
              <a:headEnd/>
              <a:tailEnd/>
            </a:ln>
          </p:spPr>
          <p:txBody>
            <a:bodyPr/>
            <a:lstStyle/>
            <a:p>
              <a:r>
                <a:rPr lang="cs-CZ" altLang="cs-CZ" sz="1400" b="0">
                  <a:solidFill>
                    <a:srgbClr val="008000"/>
                  </a:solidFill>
                </a:rPr>
                <a:t>pozemek</a:t>
              </a:r>
              <a:endParaRPr lang="cs-CZ" altLang="cs-CZ"/>
            </a:p>
          </p:txBody>
        </p:sp>
      </p:grpSp>
      <p:sp>
        <p:nvSpPr>
          <p:cNvPr id="14339" name="Text Box 33"/>
          <p:cNvSpPr txBox="1">
            <a:spLocks noChangeArrowheads="1"/>
          </p:cNvSpPr>
          <p:nvPr/>
        </p:nvSpPr>
        <p:spPr bwMode="auto">
          <a:xfrm>
            <a:off x="663575" y="423863"/>
            <a:ext cx="6069013" cy="954107"/>
          </a:xfrm>
          <a:prstGeom prst="rect">
            <a:avLst/>
          </a:prstGeom>
          <a:noFill/>
          <a:ln w="9525">
            <a:noFill/>
            <a:miter lim="800000"/>
            <a:headEnd/>
            <a:tailEnd/>
          </a:ln>
        </p:spPr>
        <p:txBody>
          <a:bodyPr>
            <a:spAutoFit/>
          </a:bodyPr>
          <a:lstStyle/>
          <a:p>
            <a:r>
              <a:rPr lang="cs-CZ" altLang="cs-CZ" sz="2800" dirty="0">
                <a:solidFill>
                  <a:srgbClr val="002060"/>
                </a:solidFill>
              </a:rPr>
              <a:t>Pozemek v podobě parcely zobrazen v katastrální mapě</a:t>
            </a:r>
          </a:p>
        </p:txBody>
      </p:sp>
      <p:sp>
        <p:nvSpPr>
          <p:cNvPr id="14340" name="Text Box 35"/>
          <p:cNvSpPr txBox="1">
            <a:spLocks noChangeArrowheads="1"/>
          </p:cNvSpPr>
          <p:nvPr/>
        </p:nvSpPr>
        <p:spPr bwMode="auto">
          <a:xfrm>
            <a:off x="4875213" y="2482850"/>
            <a:ext cx="1065212" cy="457200"/>
          </a:xfrm>
          <a:prstGeom prst="rect">
            <a:avLst/>
          </a:prstGeom>
          <a:noFill/>
          <a:ln w="9525">
            <a:noFill/>
            <a:miter lim="800000"/>
            <a:headEnd/>
            <a:tailEnd/>
          </a:ln>
        </p:spPr>
        <p:txBody>
          <a:bodyPr>
            <a:spAutoFit/>
          </a:bodyPr>
          <a:lstStyle/>
          <a:p>
            <a:pPr>
              <a:spcBef>
                <a:spcPct val="50000"/>
              </a:spcBef>
            </a:pPr>
            <a:endParaRPr lang="cs-CZ" altLang="cs-CZ"/>
          </a:p>
        </p:txBody>
      </p:sp>
      <p:sp>
        <p:nvSpPr>
          <p:cNvPr id="14341" name="Text Box 36"/>
          <p:cNvSpPr txBox="1">
            <a:spLocks noChangeArrowheads="1"/>
          </p:cNvSpPr>
          <p:nvPr/>
        </p:nvSpPr>
        <p:spPr bwMode="auto">
          <a:xfrm rot="2750624">
            <a:off x="4879182" y="2404269"/>
            <a:ext cx="774700" cy="274637"/>
          </a:xfrm>
          <a:prstGeom prst="rect">
            <a:avLst/>
          </a:prstGeom>
          <a:noFill/>
          <a:ln w="9525">
            <a:noFill/>
            <a:miter lim="800000"/>
            <a:headEnd/>
            <a:tailEnd/>
          </a:ln>
        </p:spPr>
        <p:txBody>
          <a:bodyPr>
            <a:spAutoFit/>
          </a:bodyPr>
          <a:lstStyle/>
          <a:p>
            <a:r>
              <a:rPr lang="cs-CZ" altLang="cs-CZ" sz="1200">
                <a:solidFill>
                  <a:srgbClr val="006600"/>
                </a:solidFill>
              </a:rPr>
              <a:t>(85 m)</a:t>
            </a:r>
          </a:p>
        </p:txBody>
      </p:sp>
      <p:sp>
        <p:nvSpPr>
          <p:cNvPr id="14342" name="TextovéPole 1"/>
          <p:cNvSpPr txBox="1">
            <a:spLocks noChangeArrowheads="1"/>
          </p:cNvSpPr>
          <p:nvPr/>
        </p:nvSpPr>
        <p:spPr bwMode="auto">
          <a:xfrm>
            <a:off x="900113" y="6165850"/>
            <a:ext cx="7250112" cy="460375"/>
          </a:xfrm>
          <a:prstGeom prst="rect">
            <a:avLst/>
          </a:prstGeom>
          <a:noFill/>
          <a:ln w="9525">
            <a:noFill/>
            <a:miter lim="800000"/>
            <a:headEnd/>
            <a:tailEnd/>
          </a:ln>
        </p:spPr>
        <p:txBody>
          <a:bodyPr wrap="none">
            <a:spAutoFit/>
          </a:bodyPr>
          <a:lstStyle/>
          <a:p>
            <a:r>
              <a:rPr lang="cs-CZ" altLang="cs-CZ"/>
              <a:t>Výměra parcely není závazným údajem katastru.</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6858048" cy="642942"/>
          </a:xfrm>
        </p:spPr>
        <p:txBody>
          <a:bodyPr/>
          <a:lstStyle/>
          <a:p>
            <a:pPr>
              <a:buNone/>
            </a:pPr>
            <a:r>
              <a:rPr lang="cs-CZ" sz="2800" dirty="0" smtClean="0"/>
              <a:t>Pokračování - parcela</a:t>
            </a:r>
            <a:endParaRPr lang="cs-CZ" sz="2800" dirty="0"/>
          </a:p>
        </p:txBody>
      </p:sp>
      <p:pic>
        <p:nvPicPr>
          <p:cNvPr id="4" name="Zástupný symbol pro obsah 3" descr="kat.mapa.jpg"/>
          <p:cNvPicPr>
            <a:picLocks noGrp="1" noChangeAspect="1"/>
          </p:cNvPicPr>
          <p:nvPr>
            <p:ph sz="quarter" idx="4294967295"/>
          </p:nvPr>
        </p:nvPicPr>
        <p:blipFill>
          <a:blip r:embed="rId2"/>
          <a:stretch>
            <a:fillRect/>
          </a:stretch>
        </p:blipFill>
        <p:spPr>
          <a:xfrm>
            <a:off x="500034" y="1142984"/>
            <a:ext cx="8286807" cy="5214974"/>
          </a:xfrm>
          <a:prstGeom prst="rect">
            <a:avLst/>
          </a:prstGeom>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212873"/>
          </a:xfrm>
        </p:spPr>
        <p:txBody>
          <a:bodyPr>
            <a:normAutofit/>
          </a:bodyPr>
          <a:lstStyle/>
          <a:p>
            <a:pPr marL="0" algn="ctr" eaLnBrk="1" fontAlgn="auto" hangingPunct="1">
              <a:spcAft>
                <a:spcPts val="0"/>
              </a:spcAft>
              <a:buNone/>
              <a:defRPr/>
            </a:pPr>
            <a:r>
              <a:rPr lang="cs-CZ" sz="2800" b="1" dirty="0">
                <a:solidFill>
                  <a:schemeClr val="tx2">
                    <a:lumMod val="75000"/>
                  </a:schemeClr>
                </a:solidFill>
              </a:rPr>
              <a:t>Parcelní číslo </a:t>
            </a:r>
            <a:br>
              <a:rPr lang="cs-CZ" sz="2800" b="1" dirty="0">
                <a:solidFill>
                  <a:schemeClr val="tx2">
                    <a:lumMod val="75000"/>
                  </a:schemeClr>
                </a:solidFill>
              </a:rPr>
            </a:br>
            <a:r>
              <a:rPr lang="cs-CZ" sz="2800" b="1" dirty="0">
                <a:solidFill>
                  <a:schemeClr val="tx2">
                    <a:lumMod val="75000"/>
                  </a:schemeClr>
                </a:solidFill>
              </a:rPr>
              <a:t>a druh číslování </a:t>
            </a:r>
            <a:r>
              <a:rPr lang="cs-CZ" sz="2800" b="1" dirty="0" smtClean="0">
                <a:solidFill>
                  <a:schemeClr val="tx2">
                    <a:lumMod val="75000"/>
                  </a:schemeClr>
                </a:solidFill>
              </a:rPr>
              <a:t>parcel-upozornění</a:t>
            </a:r>
            <a:endParaRPr lang="cs-CZ" sz="2800" b="1" dirty="0">
              <a:solidFill>
                <a:schemeClr val="tx2">
                  <a:lumMod val="75000"/>
                </a:schemeClr>
              </a:solidFill>
            </a:endParaRPr>
          </a:p>
        </p:txBody>
      </p:sp>
      <p:pic>
        <p:nvPicPr>
          <p:cNvPr id="1026" name="Picture 2"/>
          <p:cNvPicPr>
            <a:picLocks noGrp="1" noChangeAspect="1" noChangeArrowheads="1"/>
          </p:cNvPicPr>
          <p:nvPr>
            <p:ph idx="4294967295"/>
          </p:nvPr>
        </p:nvPicPr>
        <p:blipFill>
          <a:blip r:embed="rId2" cstate="print"/>
          <a:srcRect/>
          <a:stretch>
            <a:fillRect/>
          </a:stretch>
        </p:blipFill>
        <p:spPr bwMode="auto">
          <a:xfrm>
            <a:off x="0" y="1857364"/>
            <a:ext cx="9166696" cy="1928826"/>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0" y="4299058"/>
            <a:ext cx="9158990" cy="1906485"/>
          </a:xfrm>
          <a:prstGeom prst="rect">
            <a:avLst/>
          </a:prstGeom>
          <a:noFill/>
          <a:ln w="9525">
            <a:noFill/>
            <a:miter lim="800000"/>
            <a:headEnd/>
            <a:tailEnd/>
          </a:ln>
          <a:effectLst/>
        </p:spPr>
      </p:pic>
      <p:sp>
        <p:nvSpPr>
          <p:cNvPr id="6" name="Zaoblený obdélník 5"/>
          <p:cNvSpPr/>
          <p:nvPr/>
        </p:nvSpPr>
        <p:spPr>
          <a:xfrm>
            <a:off x="1643043" y="5456420"/>
            <a:ext cx="5715040" cy="284125"/>
          </a:xfrm>
          <a:prstGeom prst="roundRect">
            <a:avLst/>
          </a:prstGeom>
          <a:noFill/>
          <a:ln w="635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Zaoblený obdélník 6"/>
          <p:cNvSpPr/>
          <p:nvPr/>
        </p:nvSpPr>
        <p:spPr>
          <a:xfrm>
            <a:off x="428596" y="3028014"/>
            <a:ext cx="8127275" cy="283640"/>
          </a:xfrm>
          <a:prstGeom prst="roundRect">
            <a:avLst/>
          </a:prstGeom>
          <a:noFill/>
          <a:ln w="635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5286412" cy="642942"/>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13"/>
          </p:nvPr>
        </p:nvSpPr>
        <p:spPr>
          <a:xfrm>
            <a:off x="571472" y="714356"/>
            <a:ext cx="8072494" cy="5786478"/>
          </a:xfrm>
        </p:spPr>
        <p:txBody>
          <a:bodyPr>
            <a:normAutofit fontScale="62500" lnSpcReduction="20000"/>
          </a:bodyPr>
          <a:lstStyle/>
          <a:p>
            <a:pPr>
              <a:buNone/>
            </a:pPr>
            <a:r>
              <a:rPr lang="cs-CZ" sz="2400" b="1" i="1" dirty="0" smtClean="0"/>
              <a:t> Údaje o nemovitostech:</a:t>
            </a:r>
          </a:p>
          <a:p>
            <a:pPr>
              <a:buNone/>
            </a:pPr>
            <a:endParaRPr lang="cs-CZ" sz="2400" b="1" i="1" dirty="0" smtClean="0"/>
          </a:p>
          <a:p>
            <a:pPr>
              <a:buNone/>
            </a:pPr>
            <a:r>
              <a:rPr lang="cs-CZ" sz="2400" b="1" dirty="0" smtClean="0"/>
              <a:t>-§10 </a:t>
            </a:r>
            <a:r>
              <a:rPr lang="cs-CZ" sz="2400" b="1" dirty="0" err="1" smtClean="0"/>
              <a:t>katV</a:t>
            </a:r>
            <a:r>
              <a:rPr lang="cs-CZ" sz="2400" b="1" dirty="0" smtClean="0"/>
              <a:t>- Pozemek    </a:t>
            </a:r>
            <a:r>
              <a:rPr lang="cs-CZ" sz="2400" dirty="0" smtClean="0"/>
              <a:t>V katastru se o pozemku evidují -</a:t>
            </a:r>
          </a:p>
          <a:p>
            <a:pPr>
              <a:buNone/>
            </a:pPr>
            <a:endParaRPr lang="cs-CZ" sz="2400" dirty="0" smtClean="0"/>
          </a:p>
          <a:p>
            <a:pPr>
              <a:buNone/>
            </a:pPr>
            <a:r>
              <a:rPr lang="cs-CZ" sz="2400" dirty="0" smtClean="0"/>
              <a:t>a/ příslušnost do katastrálního území,</a:t>
            </a:r>
          </a:p>
          <a:p>
            <a:pPr>
              <a:buNone/>
            </a:pPr>
            <a:r>
              <a:rPr lang="cs-CZ" sz="2400" dirty="0" smtClean="0"/>
              <a:t>b/ číslo listu vlastnictví,</a:t>
            </a:r>
          </a:p>
          <a:p>
            <a:pPr>
              <a:buNone/>
            </a:pPr>
            <a:r>
              <a:rPr lang="cs-CZ" sz="2400" dirty="0" smtClean="0"/>
              <a:t>c/ rozlišení a druh číslování parcel podle bodu 8 přílohy k této vyhlášce,</a:t>
            </a:r>
          </a:p>
          <a:p>
            <a:pPr>
              <a:buNone/>
            </a:pPr>
            <a:r>
              <a:rPr lang="cs-CZ" sz="2400" dirty="0" smtClean="0"/>
              <a:t>d/ parcelní číslo,</a:t>
            </a:r>
          </a:p>
          <a:p>
            <a:pPr>
              <a:buNone/>
            </a:pPr>
            <a:r>
              <a:rPr lang="cs-CZ" sz="2400" b="1" dirty="0" smtClean="0">
                <a:solidFill>
                  <a:srgbClr val="FF0000"/>
                </a:solidFill>
              </a:rPr>
              <a:t>e/ výměra parcely,</a:t>
            </a:r>
          </a:p>
          <a:p>
            <a:pPr>
              <a:buNone/>
            </a:pPr>
            <a:r>
              <a:rPr lang="cs-CZ" sz="2400" dirty="0" smtClean="0"/>
              <a:t>f</a:t>
            </a:r>
            <a:r>
              <a:rPr lang="cs-CZ" sz="2400" b="1" dirty="0" smtClean="0">
                <a:solidFill>
                  <a:srgbClr val="FF0000"/>
                </a:solidFill>
              </a:rPr>
              <a:t>/ kód způsobu určení výměry</a:t>
            </a:r>
            <a:r>
              <a:rPr lang="cs-CZ" sz="2400" dirty="0" smtClean="0"/>
              <a:t>,</a:t>
            </a:r>
          </a:p>
          <a:p>
            <a:pPr>
              <a:buNone/>
            </a:pPr>
            <a:r>
              <a:rPr lang="cs-CZ" sz="2400" dirty="0" smtClean="0"/>
              <a:t>g/ </a:t>
            </a:r>
            <a:r>
              <a:rPr lang="cs-CZ" sz="2400" b="1" dirty="0" smtClean="0">
                <a:solidFill>
                  <a:srgbClr val="FF0000"/>
                </a:solidFill>
              </a:rPr>
              <a:t>druh pozemku a způsob využití pozemku</a:t>
            </a:r>
            <a:r>
              <a:rPr lang="cs-CZ" sz="2400" dirty="0" smtClean="0"/>
              <a:t> podle bodů 1 a 2 přílohy k této vyhlášce,</a:t>
            </a:r>
          </a:p>
          <a:p>
            <a:pPr>
              <a:buNone/>
            </a:pPr>
            <a:r>
              <a:rPr lang="cs-CZ" sz="2400" dirty="0" smtClean="0"/>
              <a:t>h/ údaje o budově podle § 11 odst. 1 písm. d), e), f), g) a m), která je součástí pozemku a která je hlavní stavbou na pozemku, nebo obdobné údaje o vodním díle spojeném se zemí pevným základem, které je součástí pozemku,</a:t>
            </a:r>
          </a:p>
          <a:p>
            <a:pPr>
              <a:buNone/>
            </a:pPr>
            <a:r>
              <a:rPr lang="cs-CZ" sz="2400" dirty="0" smtClean="0"/>
              <a:t>i/ údaje o jednotkách vymezených podle občanského zákoníku, </a:t>
            </a:r>
          </a:p>
          <a:p>
            <a:pPr>
              <a:buNone/>
            </a:pPr>
            <a:r>
              <a:rPr lang="cs-CZ" sz="2400" dirty="0" smtClean="0"/>
              <a:t>j/ číslo listu vlastnictví, na kterém je evidována stavba jiného vlastníka, než je vlastník pozemku, pokud tato stavba není součástí práva stavby,</a:t>
            </a:r>
          </a:p>
          <a:p>
            <a:pPr>
              <a:buNone/>
            </a:pPr>
            <a:r>
              <a:rPr lang="cs-CZ" sz="2400" dirty="0" smtClean="0"/>
              <a:t>k/ typ a způsob ochrany nemovitosti podle bodu 7 přílohy k této vyhlášce,</a:t>
            </a:r>
          </a:p>
          <a:p>
            <a:pPr>
              <a:buNone/>
            </a:pPr>
            <a:r>
              <a:rPr lang="cs-CZ" sz="2400" dirty="0" smtClean="0"/>
              <a:t>l/ údaje o právech,</a:t>
            </a:r>
          </a:p>
          <a:p>
            <a:pPr>
              <a:buNone/>
            </a:pPr>
            <a:r>
              <a:rPr lang="cs-CZ" sz="2400" dirty="0" smtClean="0"/>
              <a:t>m/ </a:t>
            </a:r>
            <a:r>
              <a:rPr lang="cs-CZ" sz="2400" b="1" dirty="0" smtClean="0">
                <a:solidFill>
                  <a:srgbClr val="FF0000"/>
                </a:solidFill>
              </a:rPr>
              <a:t>upozornění</a:t>
            </a:r>
            <a:r>
              <a:rPr lang="cs-CZ" sz="2400" dirty="0" smtClean="0"/>
              <a:t> týkající se pozemku,</a:t>
            </a:r>
          </a:p>
          <a:p>
            <a:pPr>
              <a:buNone/>
            </a:pPr>
            <a:r>
              <a:rPr lang="cs-CZ" sz="2400" dirty="0" smtClean="0"/>
              <a:t>n/ označení listu katastrální mapy,</a:t>
            </a:r>
          </a:p>
          <a:p>
            <a:pPr>
              <a:buNone/>
            </a:pPr>
            <a:r>
              <a:rPr lang="cs-CZ" sz="2400" dirty="0" smtClean="0"/>
              <a:t>o/ souřadnice definičního bodu v S-JTSK.</a:t>
            </a:r>
          </a:p>
          <a:p>
            <a:endParaRPr lang="cs-CZ" sz="2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85853" y="428604"/>
            <a:ext cx="7019948" cy="928694"/>
          </a:xfrm>
        </p:spPr>
        <p:txBody>
          <a:bodyPr>
            <a:normAutofit/>
          </a:bodyPr>
          <a:lstStyle/>
          <a:p>
            <a:pPr>
              <a:buNone/>
            </a:pPr>
            <a:r>
              <a:rPr lang="cs-CZ" sz="2800" b="1" dirty="0" smtClean="0"/>
              <a:t>Stabilní katastr a pozemkové knihy</a:t>
            </a:r>
            <a:endParaRPr lang="cs-CZ" sz="2800" b="1" dirty="0"/>
          </a:p>
        </p:txBody>
      </p:sp>
      <p:sp>
        <p:nvSpPr>
          <p:cNvPr id="3" name="Zástupný symbol pro obsah 2"/>
          <p:cNvSpPr>
            <a:spLocks noGrp="1"/>
          </p:cNvSpPr>
          <p:nvPr>
            <p:ph idx="4294967295"/>
          </p:nvPr>
        </p:nvSpPr>
        <p:spPr>
          <a:xfrm>
            <a:off x="457200" y="1071546"/>
            <a:ext cx="8229600" cy="5500726"/>
          </a:xfrm>
          <a:prstGeom prst="rect">
            <a:avLst/>
          </a:prstGeom>
        </p:spPr>
        <p:txBody>
          <a:bodyPr>
            <a:normAutofit fontScale="92500"/>
          </a:bodyPr>
          <a:lstStyle/>
          <a:p>
            <a:pPr>
              <a:buNone/>
            </a:pPr>
            <a:r>
              <a:rPr lang="cs-CZ" dirty="0" smtClean="0">
                <a:solidFill>
                  <a:srgbClr val="FF0000"/>
                </a:solidFill>
              </a:rPr>
              <a:t>Stabilní katastr</a:t>
            </a:r>
            <a:r>
              <a:rPr lang="cs-CZ" dirty="0" smtClean="0"/>
              <a:t> - pořízen byl v první polovině 19. století za účelem získání dostatečně přesného </a:t>
            </a:r>
            <a:r>
              <a:rPr lang="cs-CZ" dirty="0" smtClean="0">
                <a:hlinkClick r:id="rId2" tooltip="Geodézie"/>
              </a:rPr>
              <a:t>měřického</a:t>
            </a:r>
            <a:r>
              <a:rPr lang="cs-CZ" dirty="0" smtClean="0"/>
              <a:t> podkladu pro stanovování </a:t>
            </a:r>
            <a:r>
              <a:rPr lang="cs-CZ" dirty="0" smtClean="0">
                <a:hlinkClick r:id="rId3" tooltip="Pozemková daň (stránka neexistuje)"/>
              </a:rPr>
              <a:t>pozemkové daně</a:t>
            </a:r>
            <a:r>
              <a:rPr lang="cs-CZ" dirty="0" smtClean="0"/>
              <a:t>. Měl to být trvalý registr, a proto byl nazván „stabilní“. Z měřického </a:t>
            </a:r>
            <a:r>
              <a:rPr lang="cs-CZ" dirty="0" smtClean="0">
                <a:hlinkClick r:id="rId4" tooltip="Operát (stránka neexistuje)"/>
              </a:rPr>
              <a:t>operátu</a:t>
            </a:r>
            <a:r>
              <a:rPr lang="cs-CZ" dirty="0" smtClean="0"/>
              <a:t> stabilního katastru byly odvozeny pozdější </a:t>
            </a:r>
            <a:r>
              <a:rPr lang="cs-CZ" dirty="0" smtClean="0">
                <a:hlinkClick r:id="rId5" tooltip="Katastrální mapa"/>
              </a:rPr>
              <a:t>katastrální mapy</a:t>
            </a:r>
            <a:r>
              <a:rPr lang="cs-CZ" dirty="0" smtClean="0"/>
              <a:t> v </a:t>
            </a:r>
            <a:r>
              <a:rPr lang="cs-CZ" dirty="0" smtClean="0">
                <a:hlinkClick r:id="rId6" tooltip="Česko"/>
              </a:rPr>
              <a:t>českých zemích</a:t>
            </a:r>
            <a:r>
              <a:rPr lang="cs-CZ" dirty="0" smtClean="0"/>
              <a:t>.  </a:t>
            </a:r>
          </a:p>
          <a:p>
            <a:pPr>
              <a:buNone/>
            </a:pPr>
            <a:r>
              <a:rPr lang="cs-CZ" sz="2400" dirty="0" smtClean="0"/>
              <a:t>Císařským patentem z 1.6.1811 č.946 byl vyhlášen Všeobecný zákoník občanský s hlavními zásadami</a:t>
            </a:r>
          </a:p>
          <a:p>
            <a:pPr>
              <a:buNone/>
            </a:pPr>
            <a:r>
              <a:rPr lang="cs-CZ" sz="2400" dirty="0" smtClean="0"/>
              <a:t>    - stavba je součástí pozemku</a:t>
            </a:r>
          </a:p>
          <a:p>
            <a:pPr>
              <a:buNone/>
            </a:pPr>
            <a:r>
              <a:rPr lang="cs-CZ" sz="2400" dirty="0" smtClean="0"/>
              <a:t>    - k převodu vlastnictví nemovitých věcí je třeba zápis do pozemkových knih=vklad/intabulace/</a:t>
            </a:r>
          </a:p>
          <a:p>
            <a:pPr>
              <a:buNone/>
            </a:pPr>
            <a:r>
              <a:rPr lang="cs-CZ" sz="2400" dirty="0" smtClean="0"/>
              <a:t>Pozn.- zákoník platil do konce  r. 1950.</a:t>
            </a:r>
          </a:p>
          <a:p>
            <a:pPr>
              <a:buNone/>
            </a:pPr>
            <a:r>
              <a:rPr lang="cs-CZ" sz="2400" dirty="0" smtClean="0"/>
              <a:t>Dne 23.12.1817 byl vydán císařský patent o dani pozemkové a byl založen základ budoucího katastru.Základem byl přesný soupis a geodetické vyměření veškeré půdy tzv. stabilní katastr- období Františka I./vnuk Marie Terezie/</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977" y="214290"/>
            <a:ext cx="6357982" cy="571504"/>
          </a:xfrm>
        </p:spPr>
        <p:txBody>
          <a:bodyPr/>
          <a:lstStyle/>
          <a:p>
            <a:pPr>
              <a:buNone/>
            </a:pPr>
            <a:r>
              <a:rPr lang="cs-CZ" sz="2800" dirty="0" smtClean="0"/>
              <a:t>Pokračování- poznámka k výměře</a:t>
            </a:r>
            <a:endParaRPr lang="cs-CZ" sz="2800" dirty="0"/>
          </a:p>
        </p:txBody>
      </p:sp>
      <p:sp>
        <p:nvSpPr>
          <p:cNvPr id="3" name="Zástupný symbol pro obsah 2"/>
          <p:cNvSpPr>
            <a:spLocks noGrp="1"/>
          </p:cNvSpPr>
          <p:nvPr>
            <p:ph sz="quarter" idx="13"/>
          </p:nvPr>
        </p:nvSpPr>
        <p:spPr>
          <a:xfrm>
            <a:off x="357158" y="1071546"/>
            <a:ext cx="8358246" cy="5572164"/>
          </a:xfrm>
        </p:spPr>
        <p:txBody>
          <a:bodyPr/>
          <a:lstStyle/>
          <a:p>
            <a:pPr>
              <a:buNone/>
            </a:pPr>
            <a:r>
              <a:rPr lang="cs-CZ" dirty="0" smtClean="0"/>
              <a:t>Dle </a:t>
            </a:r>
            <a:r>
              <a:rPr lang="cs-CZ" dirty="0" err="1" smtClean="0"/>
              <a:t>katV</a:t>
            </a:r>
            <a:r>
              <a:rPr lang="cs-CZ" dirty="0" smtClean="0"/>
              <a:t> </a:t>
            </a:r>
          </a:p>
          <a:p>
            <a:pPr>
              <a:buNone/>
            </a:pPr>
            <a:r>
              <a:rPr lang="cs-CZ" dirty="0" smtClean="0"/>
              <a:t>- § 10 odst. 4 /-Kód způsobu určení výměry rozlišuje, zda je výměra určena-</a:t>
            </a:r>
          </a:p>
          <a:p>
            <a:pPr>
              <a:buNone/>
            </a:pPr>
            <a:r>
              <a:rPr lang="cs-CZ" dirty="0" smtClean="0"/>
              <a:t> - ze souřadnic lomových bodů v S-JTSK s kódem kvality 3 nebo 4; způsob určení výměry se označuje kódem </a:t>
            </a:r>
            <a:r>
              <a:rPr lang="cs-CZ" b="1" dirty="0" smtClean="0">
                <a:solidFill>
                  <a:srgbClr val="FF0000"/>
                </a:solidFill>
              </a:rPr>
              <a:t>2</a:t>
            </a:r>
            <a:r>
              <a:rPr lang="cs-CZ" dirty="0" smtClean="0"/>
              <a:t>,</a:t>
            </a:r>
          </a:p>
          <a:p>
            <a:pPr>
              <a:buNone/>
            </a:pPr>
            <a:r>
              <a:rPr lang="cs-CZ" dirty="0" smtClean="0"/>
              <a:t>- z přímo měřených měr nebo ze souřadnic v místním systému; způsob určení výměry se označuje kódem </a:t>
            </a:r>
            <a:r>
              <a:rPr lang="cs-CZ" dirty="0" smtClean="0">
                <a:solidFill>
                  <a:srgbClr val="FF0000"/>
                </a:solidFill>
              </a:rPr>
              <a:t>1</a:t>
            </a:r>
            <a:r>
              <a:rPr lang="cs-CZ" dirty="0" smtClean="0"/>
              <a:t>,</a:t>
            </a:r>
          </a:p>
          <a:p>
            <a:pPr>
              <a:buNone/>
            </a:pPr>
            <a:r>
              <a:rPr lang="cs-CZ" dirty="0" smtClean="0"/>
              <a:t>- ze souřadnic lomových bodů v S‑JTSK, z nichž nejméně jeden lomový bod má souřadnici s kódem kvality 5 až 8; způsob určení výměry se označuje kódem </a:t>
            </a:r>
            <a:r>
              <a:rPr lang="cs-CZ" b="1" dirty="0" smtClean="0">
                <a:solidFill>
                  <a:srgbClr val="FF0000"/>
                </a:solidFill>
              </a:rPr>
              <a:t>0</a:t>
            </a:r>
            <a:r>
              <a:rPr lang="cs-CZ" dirty="0" smtClean="0"/>
              <a:t>, nebo</a:t>
            </a:r>
          </a:p>
          <a:p>
            <a:pPr>
              <a:buNone/>
            </a:pPr>
            <a:r>
              <a:rPr lang="cs-CZ" dirty="0" smtClean="0"/>
              <a:t>- graficky, a to </a:t>
            </a:r>
            <a:r>
              <a:rPr lang="cs-CZ" dirty="0" err="1" smtClean="0"/>
              <a:t>planimetrováním</a:t>
            </a:r>
            <a:r>
              <a:rPr lang="cs-CZ" dirty="0" smtClean="0"/>
              <a:t>, výpočtem z měr odměřených na mapě, nebo výpočtem ze souřadnic lomových bodů na obvodu parcely nebo dílu parcely odměřených na mapě; způsob určení výměry se označuje kódem </a:t>
            </a:r>
            <a:r>
              <a:rPr lang="cs-CZ" b="1" dirty="0" smtClean="0">
                <a:solidFill>
                  <a:srgbClr val="FF0000"/>
                </a:solidFill>
              </a:rPr>
              <a:t>0</a:t>
            </a:r>
            <a:r>
              <a:rPr lang="cs-CZ" dirty="0" smtClean="0"/>
              <a:t>.</a:t>
            </a:r>
            <a:endParaRPr lang="cs-CZ"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5286412" cy="642942"/>
          </a:xfrm>
        </p:spPr>
        <p:txBody>
          <a:bodyPr/>
          <a:lstStyle/>
          <a:p>
            <a:pPr>
              <a:buNone/>
            </a:pPr>
            <a:r>
              <a:rPr lang="cs-CZ" sz="2800" dirty="0" smtClean="0"/>
              <a:t>Pokračování- k výměře</a:t>
            </a:r>
            <a:endParaRPr lang="cs-CZ" sz="2800" dirty="0"/>
          </a:p>
        </p:txBody>
      </p:sp>
      <p:sp>
        <p:nvSpPr>
          <p:cNvPr id="3" name="Zástupný symbol pro obsah 2"/>
          <p:cNvSpPr>
            <a:spLocks noGrp="1"/>
          </p:cNvSpPr>
          <p:nvPr>
            <p:ph sz="quarter" idx="13"/>
          </p:nvPr>
        </p:nvSpPr>
        <p:spPr>
          <a:xfrm>
            <a:off x="571472" y="1000108"/>
            <a:ext cx="8072494" cy="5500726"/>
          </a:xfrm>
        </p:spPr>
        <p:txBody>
          <a:bodyPr>
            <a:normAutofit fontScale="92500" lnSpcReduction="10000"/>
          </a:bodyPr>
          <a:lstStyle/>
          <a:p>
            <a:pPr>
              <a:buNone/>
            </a:pPr>
            <a:r>
              <a:rPr lang="cs-CZ" sz="2400" b="1" dirty="0" smtClean="0">
                <a:solidFill>
                  <a:srgbClr val="FF0000"/>
                </a:solidFill>
              </a:rPr>
              <a:t>§ 51 </a:t>
            </a:r>
            <a:r>
              <a:rPr lang="cs-CZ" sz="2400" b="1" dirty="0" err="1" smtClean="0">
                <a:solidFill>
                  <a:srgbClr val="FF0000"/>
                </a:solidFill>
              </a:rPr>
              <a:t>KatZ</a:t>
            </a:r>
            <a:r>
              <a:rPr lang="cs-CZ" sz="2400" b="1" dirty="0" smtClean="0">
                <a:solidFill>
                  <a:srgbClr val="FF0000"/>
                </a:solidFill>
              </a:rPr>
              <a:t> připomenutí !!!</a:t>
            </a:r>
          </a:p>
          <a:p>
            <a:pPr>
              <a:buNone/>
            </a:pPr>
            <a:r>
              <a:rPr lang="cs-CZ" sz="2400" b="1" dirty="0" smtClean="0"/>
              <a:t> Závaznost údajů katastru</a:t>
            </a:r>
          </a:p>
          <a:p>
            <a:pPr>
              <a:buNone/>
            </a:pPr>
            <a:r>
              <a:rPr lang="cs-CZ" sz="2400" dirty="0" smtClean="0"/>
              <a:t>  Údaje katastru, a to parcelní číslo, geometrické určení nemovitosti, název a geometrické určení katastrálního území, jsou závazné pro právní jednání týkající se nemovitostí vedených v katastru.</a:t>
            </a:r>
          </a:p>
          <a:p>
            <a:pPr>
              <a:buNone/>
            </a:pPr>
            <a:r>
              <a:rPr lang="cs-CZ" sz="2400" dirty="0" smtClean="0"/>
              <a:t>= </a:t>
            </a:r>
            <a:r>
              <a:rPr lang="cs-CZ" sz="2400" dirty="0" smtClean="0">
                <a:solidFill>
                  <a:srgbClr val="FF0000"/>
                </a:solidFill>
              </a:rPr>
              <a:t>výměra není závazný údaj !</a:t>
            </a:r>
          </a:p>
          <a:p>
            <a:pPr>
              <a:buNone/>
            </a:pPr>
            <a:r>
              <a:rPr lang="cs-CZ" sz="2400" dirty="0" smtClean="0">
                <a:solidFill>
                  <a:srgbClr val="FF0000"/>
                </a:solidFill>
              </a:rPr>
              <a:t>§2 </a:t>
            </a:r>
            <a:r>
              <a:rPr lang="cs-CZ" sz="2400" dirty="0" err="1" smtClean="0">
                <a:solidFill>
                  <a:srgbClr val="FF0000"/>
                </a:solidFill>
              </a:rPr>
              <a:t>písm.g</a:t>
            </a:r>
            <a:r>
              <a:rPr lang="cs-CZ" sz="2400" dirty="0" smtClean="0">
                <a:solidFill>
                  <a:srgbClr val="FF0000"/>
                </a:solidFill>
              </a:rPr>
              <a:t>)</a:t>
            </a:r>
            <a:r>
              <a:rPr lang="cs-CZ" sz="2400" dirty="0" err="1" smtClean="0">
                <a:solidFill>
                  <a:srgbClr val="FF0000"/>
                </a:solidFill>
              </a:rPr>
              <a:t>KatZ</a:t>
            </a:r>
            <a:r>
              <a:rPr lang="cs-CZ" sz="2400" dirty="0" smtClean="0">
                <a:solidFill>
                  <a:srgbClr val="FF0000"/>
                </a:solidFill>
              </a:rPr>
              <a:t> podle zákona se rozumí-</a:t>
            </a:r>
          </a:p>
          <a:p>
            <a:pPr>
              <a:buNone/>
            </a:pPr>
            <a:r>
              <a:rPr lang="cs-CZ" sz="2400" dirty="0" smtClean="0">
                <a:solidFill>
                  <a:srgbClr val="FF0000"/>
                </a:solidFill>
              </a:rPr>
              <a:t>-</a:t>
            </a:r>
            <a:r>
              <a:rPr lang="cs-CZ" sz="2400" dirty="0" smtClean="0"/>
              <a:t> výměrou parcely vyjádření plošného obsahu průmětu pozemku do zobrazovací roviny v plošných metrických jednotkách; velikost výměry vyplývá z geometrického určení pozemku a zaokrouhluje se na celé čtvereční metry; výměra parcely je evidována s přesností danou metodami, kterými byla zjištěna, přičemž jejím zpřesněním nejsou dotčena práva k pozemku,</a:t>
            </a:r>
          </a:p>
          <a:p>
            <a:pPr>
              <a:buNone/>
            </a:pPr>
            <a:endParaRPr lang="cs-CZ" sz="2400" dirty="0" smtClean="0"/>
          </a:p>
          <a:p>
            <a:pPr>
              <a:buNone/>
            </a:pPr>
            <a:endParaRPr lang="cs-CZ" sz="2400" dirty="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707537" cy="571504"/>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13"/>
          </p:nvPr>
        </p:nvSpPr>
        <p:spPr>
          <a:xfrm>
            <a:off x="357158" y="1071546"/>
            <a:ext cx="8358246" cy="5572164"/>
          </a:xfrm>
        </p:spPr>
        <p:txBody>
          <a:bodyPr>
            <a:normAutofit fontScale="92500" lnSpcReduction="20000"/>
          </a:bodyPr>
          <a:lstStyle/>
          <a:p>
            <a:pPr>
              <a:buNone/>
            </a:pPr>
            <a:r>
              <a:rPr lang="cs-CZ" dirty="0" smtClean="0"/>
              <a:t>Poznámka k výpočtu výměr parcel-</a:t>
            </a:r>
          </a:p>
          <a:p>
            <a:pPr>
              <a:buNone/>
            </a:pPr>
            <a:r>
              <a:rPr lang="cs-CZ" dirty="0" smtClean="0"/>
              <a:t>Z návodu-</a:t>
            </a:r>
          </a:p>
          <a:p>
            <a:pPr>
              <a:buNone/>
            </a:pPr>
            <a:r>
              <a:rPr lang="cs-CZ" dirty="0" smtClean="0"/>
              <a:t>- výměra parcely se zaokrouhluje na celé m2, přitom hodnoty větší </a:t>
            </a:r>
            <a:r>
              <a:rPr lang="cs-CZ" dirty="0" smtClean="0">
                <a:solidFill>
                  <a:srgbClr val="FF0000"/>
                </a:solidFill>
              </a:rPr>
              <a:t>nebo rovno 0,5 m2 se zaokrouhlují nahoru</a:t>
            </a:r>
            <a:r>
              <a:rPr lang="cs-CZ" dirty="0" smtClean="0"/>
              <a:t>; výměra parcely menší než </a:t>
            </a:r>
            <a:r>
              <a:rPr lang="cs-CZ" dirty="0" smtClean="0">
                <a:solidFill>
                  <a:srgbClr val="FF0000"/>
                </a:solidFill>
              </a:rPr>
              <a:t>0,5 m2 se zaokrouhluje na 1 m2</a:t>
            </a:r>
            <a:r>
              <a:rPr lang="cs-CZ" dirty="0" smtClean="0"/>
              <a:t>; výměra se počítá ze souřadnic lomových bodů hranice zaokrouhlených na 0,01 m, u parcel v prostorech s mapou vedenou na plastové fólii a u parcel ZE může být výměra vypočtena graficky, u parcel ZE se eviduje výměra podle typu parcely ZE, </a:t>
            </a:r>
          </a:p>
          <a:p>
            <a:pPr>
              <a:buNone/>
            </a:pPr>
            <a:r>
              <a:rPr lang="cs-CZ" dirty="0" smtClean="0"/>
              <a:t>-  kód způsobu určení výměry (0, 1 a 2) rozlišuje, jak je výměra parcely určena (§ 10 odst. 4 </a:t>
            </a:r>
            <a:r>
              <a:rPr lang="cs-CZ" b="1" dirty="0" err="1" smtClean="0"/>
              <a:t>KatV</a:t>
            </a:r>
            <a:r>
              <a:rPr lang="cs-CZ" b="1" dirty="0" smtClean="0"/>
              <a:t>); je-li u parcely evidován kód způsobu určení výměry 1, ponechá se parcele do jejího nového určení s kódem způsobu určení výměry 2, nejpozději pak do obnovy katastrálního operátu novým mapováním, nebo obnovy na základě výsledků pozemkových úprav nebo do zápisu změny na základě geometrického plánu pro rozdělení pozemku nebo změnu hranice pozemku, kdy je nahrazena výměrou určenou s kódem způsobu určení výměry 2 nebo 0, </a:t>
            </a:r>
          </a:p>
          <a:p>
            <a:pPr>
              <a:buNone/>
            </a:pPr>
            <a:r>
              <a:rPr lang="cs-CZ" dirty="0" smtClean="0"/>
              <a:t> </a:t>
            </a:r>
          </a:p>
          <a:p>
            <a:pPr>
              <a:buNone/>
            </a:pPr>
            <a:endParaRPr lang="cs-CZ" dirty="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5350479" cy="571504"/>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13"/>
          </p:nvPr>
        </p:nvSpPr>
        <p:spPr>
          <a:xfrm>
            <a:off x="357158" y="1071546"/>
            <a:ext cx="8358246" cy="5572164"/>
          </a:xfrm>
        </p:spPr>
        <p:txBody>
          <a:bodyPr>
            <a:normAutofit fontScale="92500" lnSpcReduction="10000"/>
          </a:bodyPr>
          <a:lstStyle/>
          <a:p>
            <a:pPr>
              <a:buNone/>
            </a:pPr>
            <a:r>
              <a:rPr lang="cs-CZ" dirty="0" smtClean="0"/>
              <a:t>Z výše uvedeného vyplývá- výměra není závazným údajem katastru a může dojít ke změně nebo opravě.</a:t>
            </a:r>
          </a:p>
          <a:p>
            <a:pPr>
              <a:buNone/>
            </a:pPr>
            <a:r>
              <a:rPr lang="cs-CZ" dirty="0" smtClean="0"/>
              <a:t>§ 37 </a:t>
            </a:r>
            <a:r>
              <a:rPr lang="cs-CZ" dirty="0" err="1" smtClean="0"/>
              <a:t>kat</a:t>
            </a:r>
            <a:r>
              <a:rPr lang="cs-CZ" b="1" dirty="0" err="1" smtClean="0"/>
              <a:t>V</a:t>
            </a:r>
            <a:r>
              <a:rPr lang="cs-CZ" b="1" dirty="0" smtClean="0"/>
              <a:t> -změna výměry parcely</a:t>
            </a:r>
          </a:p>
          <a:p>
            <a:pPr lvl="0">
              <a:buNone/>
            </a:pPr>
            <a:r>
              <a:rPr lang="cs-CZ" dirty="0" smtClean="0"/>
              <a:t> Ke změně výměry parcely dochází -</a:t>
            </a:r>
          </a:p>
          <a:p>
            <a:pPr>
              <a:buNone/>
            </a:pPr>
            <a:r>
              <a:rPr lang="cs-CZ" dirty="0" smtClean="0"/>
              <a:t> - při změně hranice pozemku a při určení hranice pozemku soudem,</a:t>
            </a:r>
          </a:p>
          <a:p>
            <a:pPr>
              <a:buNone/>
            </a:pPr>
            <a:r>
              <a:rPr lang="cs-CZ" dirty="0" smtClean="0"/>
              <a:t> - při změně geometrického určení pozemku i při nezměněných hranicích pozemku,</a:t>
            </a:r>
          </a:p>
          <a:p>
            <a:pPr>
              <a:buNone/>
            </a:pPr>
            <a:r>
              <a:rPr lang="cs-CZ" dirty="0" smtClean="0"/>
              <a:t> - výpočtem s vyšším kódem způsobu určení výměry i při nezměněném geometrickém určení pozemku, nebo</a:t>
            </a:r>
          </a:p>
          <a:p>
            <a:pPr>
              <a:buNone/>
            </a:pPr>
            <a:r>
              <a:rPr lang="cs-CZ" dirty="0" smtClean="0"/>
              <a:t> - při opravě chyb zobrazení hranice parcely v katastrální mapě a chyb výpočtů výměr parcel.</a:t>
            </a:r>
          </a:p>
          <a:p>
            <a:pPr>
              <a:buNone/>
            </a:pPr>
            <a:r>
              <a:rPr lang="cs-CZ" dirty="0" smtClean="0"/>
              <a:t>Ke změně výměry podle odstavce 1 písm. b) a d) evidované v katastru nedochází, </a:t>
            </a:r>
            <a:r>
              <a:rPr lang="cs-CZ" b="1" dirty="0" smtClean="0"/>
              <a:t>není-li při shodném kódu způsobu určení výměry překročena mezní odchylka</a:t>
            </a:r>
            <a:r>
              <a:rPr lang="cs-CZ" b="1" dirty="0" smtClean="0">
                <a:solidFill>
                  <a:srgbClr val="FF0000"/>
                </a:solidFill>
              </a:rPr>
              <a:t>, pokud nejde o obnovu katastrálního operátu novým mapováním nebo na podkladě výsledků pozemkových úprav.</a:t>
            </a:r>
          </a:p>
          <a:p>
            <a:pPr>
              <a:buNone/>
            </a:pPr>
            <a:endParaRPr lang="cs-CZ" dirty="0"/>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6972320" cy="725470"/>
          </a:xfrm>
        </p:spPr>
        <p:txBody>
          <a:bodyPr>
            <a:normAutofit/>
          </a:bodyPr>
          <a:lstStyle/>
          <a:p>
            <a:pPr>
              <a:buNone/>
            </a:pPr>
            <a:r>
              <a:rPr lang="cs-CZ" sz="2800" dirty="0" smtClean="0"/>
              <a:t>Pokračování-původní podoba</a:t>
            </a:r>
            <a:endParaRPr lang="cs-CZ" sz="2800" dirty="0"/>
          </a:p>
        </p:txBody>
      </p:sp>
      <p:pic>
        <p:nvPicPr>
          <p:cNvPr id="28675" name="Picture 3"/>
          <p:cNvPicPr>
            <a:picLocks noGrp="1" noChangeAspect="1" noChangeArrowheads="1"/>
          </p:cNvPicPr>
          <p:nvPr>
            <p:ph idx="4294967295"/>
          </p:nvPr>
        </p:nvPicPr>
        <p:blipFill>
          <a:blip r:embed="rId2"/>
          <a:srcRect/>
          <a:stretch>
            <a:fillRect/>
          </a:stretch>
        </p:blipFill>
        <p:spPr bwMode="auto">
          <a:xfrm>
            <a:off x="0" y="1142984"/>
            <a:ext cx="9144000" cy="5715017"/>
          </a:xfrm>
          <a:prstGeom prst="rect">
            <a:avLst/>
          </a:prstGeom>
          <a:noFill/>
          <a:ln w="9525">
            <a:noFill/>
            <a:miter lim="800000"/>
            <a:headEnd/>
            <a:tailEnd/>
          </a:ln>
          <a:effectLst/>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305801" cy="571504"/>
          </a:xfrm>
        </p:spPr>
        <p:txBody>
          <a:bodyPr/>
          <a:lstStyle/>
          <a:p>
            <a:pPr>
              <a:buNone/>
            </a:pPr>
            <a:r>
              <a:rPr lang="cs-CZ" sz="2800" dirty="0" smtClean="0"/>
              <a:t>Nová podoba „nahlížení do katastru“  </a:t>
            </a:r>
            <a:endParaRPr lang="cs-CZ" sz="2800" dirty="0"/>
          </a:p>
        </p:txBody>
      </p:sp>
      <p:sp>
        <p:nvSpPr>
          <p:cNvPr id="3" name="Zástupný symbol pro obsah 2"/>
          <p:cNvSpPr>
            <a:spLocks noGrp="1"/>
          </p:cNvSpPr>
          <p:nvPr>
            <p:ph sz="quarter" idx="13"/>
          </p:nvPr>
        </p:nvSpPr>
        <p:spPr>
          <a:xfrm>
            <a:off x="357158" y="928670"/>
            <a:ext cx="8501122" cy="5500726"/>
          </a:xfrm>
        </p:spPr>
        <p:txBody>
          <a:bodyPr>
            <a:normAutofit/>
          </a:bodyPr>
          <a:lstStyle/>
          <a:p>
            <a:pPr>
              <a:buNone/>
            </a:pPr>
            <a:r>
              <a:rPr lang="cs-CZ" sz="2000" b="1" dirty="0" smtClean="0"/>
              <a:t>Novinky a upozornění</a:t>
            </a:r>
            <a:endParaRPr lang="cs-CZ" sz="2000" dirty="0" smtClean="0"/>
          </a:p>
          <a:p>
            <a:pPr>
              <a:buNone/>
            </a:pPr>
            <a:r>
              <a:rPr lang="cs-CZ" sz="2000" b="1" dirty="0" smtClean="0"/>
              <a:t> 14.11.2020 - Nová verze aplikace</a:t>
            </a:r>
            <a:endParaRPr lang="cs-CZ" sz="2000" dirty="0" smtClean="0"/>
          </a:p>
          <a:p>
            <a:pPr>
              <a:buNone/>
            </a:pPr>
            <a:r>
              <a:rPr lang="cs-CZ" sz="2000" dirty="0" smtClean="0"/>
              <a:t>  Byla nainstalována nová verze aplikace Nahlížení do KN. Mezi hlavní změny patří možnost přihlášení do aplikace prostřednictvím Portálu národního bodu pro identifikaci a autentizaci (</a:t>
            </a:r>
            <a:r>
              <a:rPr lang="cs-CZ" sz="2000" dirty="0" err="1" smtClean="0"/>
              <a:t>eIdentita.cz</a:t>
            </a:r>
            <a:r>
              <a:rPr lang="cs-CZ" sz="2000" dirty="0" smtClean="0"/>
              <a:t>) a zobrazení informací a (spolu)vlastněných nemovitostech a řízeních. </a:t>
            </a:r>
          </a:p>
          <a:p>
            <a:pPr>
              <a:buNone/>
            </a:pPr>
            <a:r>
              <a:rPr lang="cs-CZ" sz="2000" dirty="0" smtClean="0"/>
              <a:t>  Dále byla provedena úprava zobrazování aplikace na mobilních zařízeních. </a:t>
            </a:r>
          </a:p>
          <a:p>
            <a:pPr>
              <a:buNone/>
            </a:pPr>
            <a:endParaRPr lang="cs-CZ" sz="2000" dirty="0"/>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358346" cy="785794"/>
          </a:xfrm>
        </p:spPr>
        <p:txBody>
          <a:bodyPr/>
          <a:lstStyle/>
          <a:p>
            <a:pPr>
              <a:buNone/>
            </a:pPr>
            <a:r>
              <a:rPr lang="cs-CZ" sz="2800" dirty="0" smtClean="0"/>
              <a:t>Nová podoba „nahlížení do katastru“ od 14.11.2020 </a:t>
            </a:r>
            <a:endParaRPr lang="cs-CZ" sz="2800" dirty="0"/>
          </a:p>
        </p:txBody>
      </p:sp>
      <p:pic>
        <p:nvPicPr>
          <p:cNvPr id="4" name="Zástupný symbol pro obsah 3"/>
          <p:cNvPicPr>
            <a:picLocks noGrp="1"/>
          </p:cNvPicPr>
          <p:nvPr>
            <p:ph sz="quarter" idx="13"/>
          </p:nvPr>
        </p:nvPicPr>
        <p:blipFill>
          <a:blip r:embed="rId2"/>
          <a:srcRect/>
          <a:stretch>
            <a:fillRect/>
          </a:stretch>
        </p:blipFill>
        <p:spPr bwMode="auto">
          <a:xfrm>
            <a:off x="357188" y="785794"/>
            <a:ext cx="8501062" cy="5715040"/>
          </a:xfrm>
          <a:prstGeom prst="rect">
            <a:avLst/>
          </a:prstGeom>
          <a:noFill/>
          <a:ln w="9525">
            <a:noFill/>
            <a:miter lim="800000"/>
            <a:headEnd/>
            <a:tailEnd/>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6500858" cy="714356"/>
          </a:xfrm>
        </p:spPr>
        <p:txBody>
          <a:bodyPr/>
          <a:lstStyle/>
          <a:p>
            <a:pPr>
              <a:buNone/>
            </a:pPr>
            <a:r>
              <a:rPr lang="cs-CZ" sz="2800" dirty="0" smtClean="0"/>
              <a:t> Vyhlášky č.358/2013</a:t>
            </a:r>
            <a:r>
              <a:rPr lang="cs-CZ" dirty="0" smtClean="0"/>
              <a:t> </a:t>
            </a:r>
            <a:r>
              <a:rPr lang="cs-CZ" sz="2800" dirty="0" smtClean="0"/>
              <a:t>Sb.</a:t>
            </a:r>
            <a:endParaRPr lang="cs-CZ" sz="2800" dirty="0"/>
          </a:p>
        </p:txBody>
      </p:sp>
      <p:sp>
        <p:nvSpPr>
          <p:cNvPr id="3" name="Zástupný symbol pro obsah 2"/>
          <p:cNvSpPr>
            <a:spLocks noGrp="1"/>
          </p:cNvSpPr>
          <p:nvPr>
            <p:ph sz="quarter" idx="13"/>
          </p:nvPr>
        </p:nvSpPr>
        <p:spPr>
          <a:xfrm>
            <a:off x="428596" y="928670"/>
            <a:ext cx="8215370" cy="5429288"/>
          </a:xfrm>
        </p:spPr>
        <p:txBody>
          <a:bodyPr>
            <a:normAutofit lnSpcReduction="10000"/>
          </a:bodyPr>
          <a:lstStyle/>
          <a:p>
            <a:pPr>
              <a:buNone/>
            </a:pPr>
            <a:r>
              <a:rPr lang="cs-CZ" dirty="0" smtClean="0"/>
              <a:t> Vyhláška řeší poskytování údajů katastru:</a:t>
            </a:r>
          </a:p>
          <a:p>
            <a:pPr>
              <a:buNone/>
            </a:pPr>
            <a:r>
              <a:rPr lang="cs-CZ" dirty="0" smtClean="0"/>
              <a:t>§ 3</a:t>
            </a:r>
          </a:p>
          <a:p>
            <a:pPr>
              <a:buNone/>
            </a:pPr>
            <a:r>
              <a:rPr lang="cs-CZ" b="1" dirty="0" smtClean="0"/>
              <a:t> Formy poskytování údajů z katastru</a:t>
            </a:r>
          </a:p>
          <a:p>
            <a:pPr>
              <a:buNone/>
            </a:pPr>
            <a:r>
              <a:rPr lang="cs-CZ" dirty="0" smtClean="0"/>
              <a:t>  Údaje z katastru se poskytují v těchto formách</a:t>
            </a:r>
          </a:p>
          <a:p>
            <a:pPr marL="502920" indent="-457200">
              <a:buAutoNum type="alphaLcParenR"/>
            </a:pPr>
            <a:r>
              <a:rPr lang="cs-CZ" dirty="0" smtClean="0">
                <a:solidFill>
                  <a:srgbClr val="FF0000"/>
                </a:solidFill>
              </a:rPr>
              <a:t>nahlížení do katastru,</a:t>
            </a:r>
            <a:r>
              <a:rPr lang="cs-CZ" dirty="0" smtClean="0"/>
              <a:t> s výjimkou sbírky listin katastru, přehledu vlastnictví z území České republiky a údajů o dosažených cenách nemovitostí, a ústní informace (§ 5),</a:t>
            </a:r>
          </a:p>
          <a:p>
            <a:pPr marL="502920" indent="-457200">
              <a:buNone/>
            </a:pPr>
            <a:r>
              <a:rPr lang="cs-CZ" dirty="0" smtClean="0">
                <a:solidFill>
                  <a:srgbClr val="FF0000"/>
                </a:solidFill>
              </a:rPr>
              <a:t>     Nahlížení do katastru-</a:t>
            </a:r>
            <a:r>
              <a:rPr lang="cs-CZ" dirty="0" smtClean="0"/>
              <a:t> na katastrálním pracovišti v určených prostorách pro veřejnost</a:t>
            </a:r>
          </a:p>
          <a:p>
            <a:pPr marL="502920" indent="-457200">
              <a:buNone/>
            </a:pPr>
            <a:r>
              <a:rPr lang="cs-CZ" dirty="0" smtClean="0"/>
              <a:t>                                    - webová aplikace na stránkách ČUZK</a:t>
            </a:r>
          </a:p>
          <a:p>
            <a:pPr marL="502920" indent="-457200"/>
            <a:endParaRPr lang="cs-CZ" dirty="0" smtClean="0"/>
          </a:p>
          <a:p>
            <a:pPr marL="502920" indent="-457200">
              <a:buNone/>
            </a:pPr>
            <a:r>
              <a:rPr lang="cs-CZ" dirty="0" smtClean="0"/>
              <a:t> Pozor- navrhovaná změna od 1.6.2021  - NEPROŠLA</a:t>
            </a:r>
          </a:p>
          <a:p>
            <a:pPr marL="502920" indent="-457200">
              <a:buNone/>
            </a:pPr>
            <a:r>
              <a:rPr lang="cs-CZ" dirty="0" smtClean="0"/>
              <a:t>                                </a:t>
            </a:r>
          </a:p>
          <a:p>
            <a:endParaRPr lang="cs-CZ" dirty="0" smtClean="0"/>
          </a:p>
          <a:p>
            <a:endParaRPr lang="cs-CZ" dirty="0" smtClean="0"/>
          </a:p>
          <a:p>
            <a:endParaRPr lang="cs-CZ" dirty="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214290"/>
            <a:ext cx="8155585" cy="785818"/>
          </a:xfrm>
        </p:spPr>
        <p:txBody>
          <a:bodyPr/>
          <a:lstStyle/>
          <a:p>
            <a:pPr>
              <a:buNone/>
            </a:pPr>
            <a:r>
              <a:rPr lang="cs-CZ" sz="2800" dirty="0" smtClean="0"/>
              <a:t>Poslední informace k</a:t>
            </a:r>
            <a:r>
              <a:rPr lang="cs-CZ" dirty="0" smtClean="0"/>
              <a:t> </a:t>
            </a:r>
            <a:r>
              <a:rPr lang="cs-CZ" sz="2800" dirty="0" smtClean="0"/>
              <a:t>nahlížení do</a:t>
            </a:r>
            <a:r>
              <a:rPr lang="cs-CZ" dirty="0" smtClean="0"/>
              <a:t> </a:t>
            </a:r>
            <a:r>
              <a:rPr lang="cs-CZ" sz="2800" dirty="0" smtClean="0"/>
              <a:t>katastru</a:t>
            </a:r>
            <a:endParaRPr lang="cs-CZ" sz="2800" dirty="0"/>
          </a:p>
        </p:txBody>
      </p:sp>
      <p:sp>
        <p:nvSpPr>
          <p:cNvPr id="3" name="Zástupný symbol pro obsah 2"/>
          <p:cNvSpPr>
            <a:spLocks noGrp="1"/>
          </p:cNvSpPr>
          <p:nvPr>
            <p:ph sz="quarter" idx="13"/>
          </p:nvPr>
        </p:nvSpPr>
        <p:spPr>
          <a:xfrm>
            <a:off x="357158" y="1214422"/>
            <a:ext cx="8143932" cy="5286412"/>
          </a:xfrm>
        </p:spPr>
        <p:txBody>
          <a:bodyPr>
            <a:normAutofit/>
          </a:bodyPr>
          <a:lstStyle/>
          <a:p>
            <a:pPr>
              <a:buNone/>
            </a:pPr>
            <a:r>
              <a:rPr lang="cs-CZ" b="1" dirty="0" smtClean="0"/>
              <a:t>Novinky a upozornění</a:t>
            </a:r>
          </a:p>
          <a:p>
            <a:pPr>
              <a:buNone/>
            </a:pPr>
            <a:r>
              <a:rPr lang="cs-CZ" b="1" dirty="0" smtClean="0"/>
              <a:t>  3.6.2021 – Doplňující informace ke změnám v aplikaci</a:t>
            </a:r>
          </a:p>
          <a:p>
            <a:pPr>
              <a:buNone/>
            </a:pPr>
            <a:r>
              <a:rPr lang="cs-CZ" dirty="0" smtClean="0"/>
              <a:t>  I po 13.6.2021 zůstane v aplikaci zachována možnost zobrazení údajů o vlastnících a účastnících řízení bez přihlášení. Nepřihlášení uživatelé budou muset překonat test známý jako CAPTCHA, který by měl bránit automatizovanému vytěžování údajů. </a:t>
            </a:r>
          </a:p>
          <a:p>
            <a:pPr>
              <a:buNone/>
            </a:pPr>
            <a:r>
              <a:rPr lang="cs-CZ" dirty="0" smtClean="0"/>
              <a:t>  ČÚZK doporučuje přihlašování prostřednictvím Portálu národního bodu pro identifikaci a autentizaci.</a:t>
            </a:r>
          </a:p>
          <a:p>
            <a:pPr>
              <a:buNone/>
            </a:pPr>
            <a:r>
              <a:rPr lang="cs-CZ" dirty="0" smtClean="0"/>
              <a:t> / – platí pro ty, kterým vadí test CAPTCHA/</a:t>
            </a:r>
          </a:p>
          <a:p>
            <a:endParaRPr lang="cs-CZ" dirty="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660" y="0"/>
            <a:ext cx="9572660" cy="714356"/>
          </a:xfrm>
        </p:spPr>
        <p:txBody>
          <a:bodyPr>
            <a:normAutofit fontScale="90000"/>
          </a:bodyPr>
          <a:lstStyle/>
          <a:p>
            <a:pPr>
              <a:buNone/>
            </a:pPr>
            <a:r>
              <a:rPr lang="cs-CZ" sz="2800" dirty="0" smtClean="0"/>
              <a:t>Informace o pozemku z nahlížení do katastru-určení výměry</a:t>
            </a:r>
            <a:endParaRPr lang="cs-CZ" sz="2800" dirty="0"/>
          </a:p>
        </p:txBody>
      </p:sp>
      <p:pic>
        <p:nvPicPr>
          <p:cNvPr id="1026" name="Picture 2"/>
          <p:cNvPicPr>
            <a:picLocks noGrp="1" noChangeAspect="1" noChangeArrowheads="1"/>
          </p:cNvPicPr>
          <p:nvPr>
            <p:ph idx="4294967295"/>
          </p:nvPr>
        </p:nvPicPr>
        <p:blipFill>
          <a:blip r:embed="rId2"/>
          <a:srcRect/>
          <a:stretch>
            <a:fillRect/>
          </a:stretch>
        </p:blipFill>
        <p:spPr bwMode="auto">
          <a:xfrm>
            <a:off x="1" y="857232"/>
            <a:ext cx="8786842" cy="6000768"/>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500066"/>
          </a:xfrm>
        </p:spPr>
        <p:txBody>
          <a:bodyPr/>
          <a:lstStyle/>
          <a:p>
            <a:pPr>
              <a:buNone/>
            </a:pPr>
            <a:r>
              <a:rPr lang="cs-CZ" sz="2400" dirty="0" smtClean="0"/>
              <a:t>Lesní pozemky, </a:t>
            </a:r>
            <a:r>
              <a:rPr lang="cs-CZ" sz="2400" dirty="0" err="1" smtClean="0"/>
              <a:t>pozemky</a:t>
            </a:r>
            <a:r>
              <a:rPr lang="cs-CZ" sz="2400" dirty="0" smtClean="0"/>
              <a:t> se způsobem využití a ochrany LPF</a:t>
            </a:r>
            <a:endParaRPr lang="cs-CZ" sz="2400" dirty="0"/>
          </a:p>
        </p:txBody>
      </p:sp>
      <p:sp>
        <p:nvSpPr>
          <p:cNvPr id="5" name="Zástupný symbol pro obsah 4"/>
          <p:cNvSpPr>
            <a:spLocks noGrp="1"/>
          </p:cNvSpPr>
          <p:nvPr>
            <p:ph sz="quarter" idx="13"/>
          </p:nvPr>
        </p:nvSpPr>
        <p:spPr>
          <a:xfrm>
            <a:off x="285720" y="857232"/>
            <a:ext cx="8572560" cy="5715040"/>
          </a:xfrm>
        </p:spPr>
        <p:txBody>
          <a:bodyPr>
            <a:normAutofit fontScale="77500" lnSpcReduction="20000"/>
          </a:bodyPr>
          <a:lstStyle/>
          <a:p>
            <a:pPr>
              <a:buNone/>
            </a:pPr>
            <a:r>
              <a:rPr lang="cs-CZ" sz="2400" dirty="0" smtClean="0"/>
              <a:t>Zvláštní pozornost i ze strany katastrálních úřadů je věnována pozemkům s </a:t>
            </a:r>
            <a:r>
              <a:rPr lang="cs-CZ" sz="2400" dirty="0" smtClean="0">
                <a:solidFill>
                  <a:srgbClr val="FF0000"/>
                </a:solidFill>
              </a:rPr>
              <a:t>druhem pozemku </a:t>
            </a:r>
            <a:r>
              <a:rPr lang="cs-CZ" sz="2400" dirty="0" smtClean="0"/>
              <a:t>– lesní pozemek,</a:t>
            </a:r>
          </a:p>
          <a:p>
            <a:pPr>
              <a:buNone/>
            </a:pPr>
            <a:r>
              <a:rPr lang="cs-CZ" sz="2400" dirty="0" smtClean="0">
                <a:solidFill>
                  <a:srgbClr val="FF0000"/>
                </a:solidFill>
              </a:rPr>
              <a:t>Způsob využití </a:t>
            </a:r>
            <a:r>
              <a:rPr lang="cs-CZ" sz="2400" dirty="0" smtClean="0"/>
              <a:t>– dle přílohy č. 2 </a:t>
            </a:r>
            <a:r>
              <a:rPr lang="cs-CZ" sz="2400" dirty="0" err="1" smtClean="0"/>
              <a:t>katV</a:t>
            </a:r>
            <a:r>
              <a:rPr lang="cs-CZ" sz="2400" dirty="0" smtClean="0">
                <a:solidFill>
                  <a:srgbClr val="FF0000"/>
                </a:solidFill>
              </a:rPr>
              <a:t>, způsob ochrany </a:t>
            </a:r>
            <a:r>
              <a:rPr lang="cs-CZ" sz="2400" dirty="0" smtClean="0"/>
              <a:t>– </a:t>
            </a:r>
            <a:r>
              <a:rPr lang="cs-CZ" sz="2400" dirty="0" smtClean="0">
                <a:solidFill>
                  <a:srgbClr val="FF0000"/>
                </a:solidFill>
              </a:rPr>
              <a:t>pozemek k plnění funkcí lesa</a:t>
            </a:r>
          </a:p>
          <a:p>
            <a:pPr>
              <a:buNone/>
            </a:pPr>
            <a:r>
              <a:rPr lang="cs-CZ" sz="2400" dirty="0" smtClean="0">
                <a:solidFill>
                  <a:srgbClr val="FF0000"/>
                </a:solidFill>
              </a:rPr>
              <a:t>Příloha č.2 </a:t>
            </a:r>
            <a:r>
              <a:rPr lang="cs-CZ" sz="2400" dirty="0" err="1" smtClean="0">
                <a:solidFill>
                  <a:srgbClr val="FF0000"/>
                </a:solidFill>
              </a:rPr>
              <a:t>katV</a:t>
            </a:r>
            <a:endParaRPr lang="cs-CZ" sz="2400" dirty="0" smtClean="0">
              <a:solidFill>
                <a:srgbClr val="FF0000"/>
              </a:solidFill>
            </a:endParaRPr>
          </a:p>
          <a:p>
            <a:pPr>
              <a:buNone/>
            </a:pPr>
            <a:r>
              <a:rPr lang="cs-CZ" sz="2400" b="1" dirty="0" smtClean="0"/>
              <a:t>les jiný než hospodářský- </a:t>
            </a:r>
            <a:r>
              <a:rPr lang="cs-CZ" sz="2400" dirty="0" smtClean="0"/>
              <a:t>Pozemek zařazený do kategorie lesy ochranné a lesy zvláštního určení podle § 7 a 8 zákona č. 289/1995 Sb.</a:t>
            </a:r>
          </a:p>
          <a:p>
            <a:pPr>
              <a:buNone/>
            </a:pPr>
            <a:r>
              <a:rPr lang="pl-PL" sz="2400" b="1" dirty="0" smtClean="0"/>
              <a:t>lesní pozemek</a:t>
            </a:r>
            <a:r>
              <a:rPr lang="pl-PL" sz="2400" dirty="0" smtClean="0"/>
              <a:t>, na kterém je budova- </a:t>
            </a:r>
            <a:r>
              <a:rPr lang="cs-CZ" sz="2400" dirty="0" smtClean="0"/>
              <a:t>Lesní pozemek, na kterém je budova, ale pozemek není odňat plnění funkcí lesa</a:t>
            </a:r>
          </a:p>
          <a:p>
            <a:pPr>
              <a:buNone/>
            </a:pPr>
            <a:r>
              <a:rPr lang="cs-CZ" sz="2300" b="1" dirty="0" smtClean="0"/>
              <a:t>Na lesním pozemku mohou být evidovány - skleník, pařeniště</a:t>
            </a:r>
            <a:r>
              <a:rPr lang="cs-CZ" sz="2300" dirty="0" smtClean="0"/>
              <a:t>, </a:t>
            </a:r>
            <a:r>
              <a:rPr lang="cs-CZ" sz="2300" b="1" dirty="0" smtClean="0"/>
              <a:t>školka-</a:t>
            </a:r>
            <a:r>
              <a:rPr lang="cs-CZ" sz="2300" dirty="0" smtClean="0"/>
              <a:t> ovocných, </a:t>
            </a:r>
            <a:r>
              <a:rPr lang="cs-CZ" sz="2300" dirty="0" smtClean="0">
                <a:solidFill>
                  <a:srgbClr val="FF0000"/>
                </a:solidFill>
              </a:rPr>
              <a:t>lesních nebo okrasných stromů</a:t>
            </a:r>
            <a:r>
              <a:rPr lang="cs-CZ" sz="2300" dirty="0" smtClean="0"/>
              <a:t>, viničná školka nebo školka pro chmelovou </a:t>
            </a:r>
            <a:r>
              <a:rPr lang="cs-CZ" sz="2300" dirty="0" err="1" smtClean="0"/>
              <a:t>sáď</a:t>
            </a:r>
            <a:r>
              <a:rPr lang="cs-CZ" sz="2300" b="1" dirty="0" smtClean="0"/>
              <a:t>, plantáž dřevin,</a:t>
            </a:r>
            <a:r>
              <a:rPr lang="cs-CZ" sz="2300" dirty="0" smtClean="0"/>
              <a:t> </a:t>
            </a:r>
            <a:r>
              <a:rPr lang="cs-CZ" sz="2300" b="1" dirty="0" smtClean="0"/>
              <a:t>ostatní komunikace-</a:t>
            </a:r>
            <a:r>
              <a:rPr lang="cs-CZ" sz="2300" dirty="0" smtClean="0"/>
              <a:t> Pozemek, na kterém je místní nebo účelová komunikace (včetně zpevněné lesní komunikace) a její součásti (§ 6 a 7 zákona č. 13/1997 Sb</a:t>
            </a:r>
            <a:r>
              <a:rPr lang="cs-CZ" sz="2300" b="1" dirty="0" smtClean="0"/>
              <a:t>.), sportoviště a rekreační plocha,</a:t>
            </a:r>
          </a:p>
          <a:p>
            <a:pPr>
              <a:buNone/>
            </a:pPr>
            <a:endParaRPr lang="cs-CZ" sz="2400" dirty="0" smtClean="0">
              <a:solidFill>
                <a:srgbClr val="FF0000"/>
              </a:solidFill>
            </a:endParaRPr>
          </a:p>
          <a:p>
            <a:pPr>
              <a:buNone/>
            </a:pPr>
            <a:r>
              <a:rPr lang="cs-CZ" sz="2400" dirty="0" smtClean="0">
                <a:solidFill>
                  <a:srgbClr val="FF0000"/>
                </a:solidFill>
              </a:rPr>
              <a:t>Příloha č.7 </a:t>
            </a:r>
            <a:r>
              <a:rPr lang="cs-CZ" sz="2400" dirty="0" err="1" smtClean="0">
                <a:solidFill>
                  <a:srgbClr val="FF0000"/>
                </a:solidFill>
              </a:rPr>
              <a:t>katV</a:t>
            </a:r>
            <a:endParaRPr lang="cs-CZ" sz="2400" dirty="0" smtClean="0">
              <a:solidFill>
                <a:srgbClr val="FF0000"/>
              </a:solidFill>
            </a:endParaRPr>
          </a:p>
          <a:p>
            <a:pPr>
              <a:buNone/>
            </a:pPr>
            <a:r>
              <a:rPr lang="cs-CZ" sz="2400" b="1" dirty="0" smtClean="0"/>
              <a:t>Význam některých kódů způsobu ochrany nemovitosti -</a:t>
            </a:r>
          </a:p>
          <a:p>
            <a:pPr>
              <a:buNone/>
            </a:pPr>
            <a:r>
              <a:rPr lang="cs-CZ" sz="2400" dirty="0" smtClean="0"/>
              <a:t>Pozemek určený k plnění funkcí lesa (§ 3 zákona č. 289/1995 Sb.).</a:t>
            </a:r>
            <a:r>
              <a:rPr lang="cs-CZ" sz="2400" dirty="0" smtClean="0">
                <a:solidFill>
                  <a:srgbClr val="FF0000"/>
                </a:solidFill>
              </a:rPr>
              <a:t> </a:t>
            </a:r>
          </a:p>
          <a:p>
            <a:pPr>
              <a:buNone/>
            </a:pPr>
            <a:r>
              <a:rPr lang="cs-CZ" sz="2400" dirty="0" smtClean="0"/>
              <a:t>Pozemek dočasně odňatý plnění funkcí lesa (§ 15 odst. 1 zákona č. 289/1995 Sb.).- doplňuje se do KN od 1.4.2017 po novele </a:t>
            </a:r>
            <a:r>
              <a:rPr lang="cs-CZ" sz="2400" dirty="0" err="1" smtClean="0"/>
              <a:t>katV</a:t>
            </a:r>
            <a:endParaRPr lang="cs-CZ" sz="2400" dirty="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3993157" cy="642942"/>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428736"/>
            <a:ext cx="8229600" cy="4572031"/>
          </a:xfrm>
          <a:prstGeom prst="rect">
            <a:avLst/>
          </a:prstGeom>
        </p:spPr>
        <p:txBody>
          <a:bodyPr>
            <a:normAutofit fontScale="92500" lnSpcReduction="20000"/>
          </a:bodyPr>
          <a:lstStyle/>
          <a:p>
            <a:pPr>
              <a:buNone/>
            </a:pPr>
            <a:r>
              <a:rPr lang="cs-CZ" dirty="0" smtClean="0"/>
              <a:t> </a:t>
            </a:r>
            <a:r>
              <a:rPr lang="cs-CZ" sz="2600" dirty="0" smtClean="0"/>
              <a:t>Pro nové mapové dílo byly zvoleny systémy pravoúhlých souřadnic s počátky v trigonometrických bodech-</a:t>
            </a:r>
          </a:p>
          <a:p>
            <a:pPr>
              <a:buNone/>
            </a:pPr>
            <a:r>
              <a:rPr lang="cs-CZ" sz="2600" dirty="0" smtClean="0"/>
              <a:t>  - pro Čechy </a:t>
            </a:r>
            <a:r>
              <a:rPr lang="cs-CZ" sz="2600" dirty="0" err="1" smtClean="0"/>
              <a:t>Gusterberg</a:t>
            </a:r>
            <a:endParaRPr lang="cs-CZ" sz="2600" dirty="0" smtClean="0"/>
          </a:p>
          <a:p>
            <a:pPr>
              <a:buNone/>
            </a:pPr>
            <a:r>
              <a:rPr lang="cs-CZ" sz="2600" dirty="0" smtClean="0"/>
              <a:t>  - pro Moravu- Svatý Štěpán</a:t>
            </a:r>
          </a:p>
          <a:p>
            <a:pPr>
              <a:buNone/>
            </a:pPr>
            <a:r>
              <a:rPr lang="cs-CZ" sz="2600" dirty="0" smtClean="0"/>
              <a:t>Mapy vznikaly v měřítku 1: 2 880.</a:t>
            </a:r>
          </a:p>
          <a:p>
            <a:pPr>
              <a:buNone/>
            </a:pPr>
            <a:r>
              <a:rPr lang="cs-CZ" sz="2600" dirty="0" smtClean="0"/>
              <a:t>Hranice pozemků byly v přírodě za účasti jejich držitelů řádně vyšetřeny a označeny.</a:t>
            </a:r>
          </a:p>
          <a:p>
            <a:pPr>
              <a:buNone/>
            </a:pPr>
            <a:r>
              <a:rPr lang="cs-CZ" sz="2600" dirty="0" smtClean="0"/>
              <a:t>Všechny zaměřené pozemky byly zobrazeny a očíslovány jako parcely.</a:t>
            </a:r>
          </a:p>
          <a:p>
            <a:pPr>
              <a:buNone/>
            </a:pPr>
            <a:r>
              <a:rPr lang="cs-CZ" sz="2600" dirty="0" smtClean="0">
                <a:solidFill>
                  <a:srgbClr val="FF0000"/>
                </a:solidFill>
              </a:rPr>
              <a:t>Výměra jednotlivých parcel byla určena ze zobrazené plochy v mapě- takové mapy platily do dnešní doby,v současné době již došlo k obnově katastrálního operátu.</a:t>
            </a:r>
            <a:endParaRPr lang="cs-CZ" sz="2600" dirty="0">
              <a:solidFill>
                <a:srgbClr val="FF0000"/>
              </a:solidFill>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5350479" cy="571504"/>
          </a:xfrm>
        </p:spPr>
        <p:txBody>
          <a:bodyPr>
            <a:normAutofit/>
          </a:bodyPr>
          <a:lstStyle/>
          <a:p>
            <a:pPr>
              <a:buNone/>
            </a:pPr>
            <a:r>
              <a:rPr lang="cs-CZ" sz="2800" dirty="0" smtClean="0"/>
              <a:t>Pokračování- určení výměry</a:t>
            </a:r>
            <a:endParaRPr lang="cs-CZ" sz="2800" dirty="0"/>
          </a:p>
        </p:txBody>
      </p:sp>
      <p:pic>
        <p:nvPicPr>
          <p:cNvPr id="321538" name="Picture 2"/>
          <p:cNvPicPr>
            <a:picLocks noGrp="1" noChangeAspect="1" noChangeArrowheads="1"/>
          </p:cNvPicPr>
          <p:nvPr>
            <p:ph idx="4294967295"/>
          </p:nvPr>
        </p:nvPicPr>
        <p:blipFill>
          <a:blip r:embed="rId2"/>
          <a:srcRect/>
          <a:stretch>
            <a:fillRect/>
          </a:stretch>
        </p:blipFill>
        <p:spPr bwMode="auto">
          <a:xfrm>
            <a:off x="214282" y="714356"/>
            <a:ext cx="8929718" cy="6143644"/>
          </a:xfrm>
          <a:prstGeom prst="rect">
            <a:avLst/>
          </a:prstGeom>
          <a:noFill/>
          <a:ln w="9525">
            <a:noFill/>
            <a:miter lim="800000"/>
            <a:headEnd/>
            <a:tailEnd/>
          </a:ln>
          <a:effec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6512511" cy="857256"/>
          </a:xfrm>
        </p:spPr>
        <p:txBody>
          <a:bodyPr>
            <a:normAutofit fontScale="90000"/>
          </a:bodyPr>
          <a:lstStyle/>
          <a:p>
            <a:pPr>
              <a:buNone/>
            </a:pPr>
            <a:r>
              <a:rPr lang="cs-CZ" sz="2800" dirty="0" smtClean="0"/>
              <a:t>Obrázek : - barevné odlišení hranic parcel a podrobné body </a:t>
            </a:r>
            <a:endParaRPr lang="cs-CZ" sz="2800" dirty="0"/>
          </a:p>
        </p:txBody>
      </p:sp>
      <p:pic>
        <p:nvPicPr>
          <p:cNvPr id="1026" name="Picture 2"/>
          <p:cNvPicPr>
            <a:picLocks noGrp="1" noChangeAspect="1" noChangeArrowheads="1"/>
          </p:cNvPicPr>
          <p:nvPr>
            <p:ph idx="4294967295"/>
          </p:nvPr>
        </p:nvPicPr>
        <p:blipFill>
          <a:blip r:embed="rId2"/>
          <a:srcRect/>
          <a:stretch>
            <a:fillRect/>
          </a:stretch>
        </p:blipFill>
        <p:spPr bwMode="auto">
          <a:xfrm>
            <a:off x="1214414" y="1500174"/>
            <a:ext cx="6858047" cy="4853801"/>
          </a:xfrm>
          <a:prstGeom prst="rect">
            <a:avLst/>
          </a:prstGeom>
          <a:noFill/>
          <a:ln w="9525">
            <a:noFill/>
            <a:miter lim="800000"/>
            <a:headEnd/>
            <a:tailEnd/>
          </a:ln>
          <a:effec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14481" y="428604"/>
            <a:ext cx="3643338" cy="571504"/>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600201"/>
            <a:ext cx="8229600" cy="2757494"/>
          </a:xfrm>
          <a:prstGeom prst="rect">
            <a:avLst/>
          </a:prstGeom>
        </p:spPr>
        <p:txBody>
          <a:bodyPr>
            <a:normAutofit lnSpcReduction="10000"/>
          </a:bodyPr>
          <a:lstStyle/>
          <a:p>
            <a:pPr>
              <a:buNone/>
            </a:pPr>
            <a:r>
              <a:rPr lang="cs-CZ" sz="2400" b="1" dirty="0" smtClean="0"/>
              <a:t>  Podrobné body s vyjádřením přesnosti - KN </a:t>
            </a:r>
          </a:p>
          <a:p>
            <a:pPr>
              <a:buNone/>
            </a:pPr>
            <a:r>
              <a:rPr lang="cs-CZ" sz="2400" dirty="0" smtClean="0"/>
              <a:t>  V katastrálních územích s mapou v digitální formě je možné pomocí barevně odlišených teček zobrazit podrobné body na hranicích parcel</a:t>
            </a:r>
            <a:r>
              <a:rPr lang="cs-CZ" sz="2400" dirty="0" smtClean="0">
                <a:solidFill>
                  <a:srgbClr val="FF0000"/>
                </a:solidFill>
              </a:rPr>
              <a:t>. Zelenou barvou </a:t>
            </a:r>
            <a:r>
              <a:rPr lang="cs-CZ" sz="2400" dirty="0" smtClean="0"/>
              <a:t>jsou zobrazeny podrobné body s </a:t>
            </a:r>
            <a:r>
              <a:rPr lang="cs-CZ" sz="2400" dirty="0" smtClean="0">
                <a:solidFill>
                  <a:srgbClr val="FF0000"/>
                </a:solidFill>
              </a:rPr>
              <a:t>kódem kvality 3</a:t>
            </a:r>
            <a:r>
              <a:rPr lang="cs-CZ" sz="2400" dirty="0" smtClean="0"/>
              <a:t>, </a:t>
            </a:r>
            <a:r>
              <a:rPr lang="cs-CZ" sz="2400" dirty="0" smtClean="0">
                <a:solidFill>
                  <a:srgbClr val="FF0000"/>
                </a:solidFill>
              </a:rPr>
              <a:t>červeně</a:t>
            </a:r>
            <a:r>
              <a:rPr lang="cs-CZ" sz="2400" dirty="0" smtClean="0"/>
              <a:t> se zobrazují podrobné body s </a:t>
            </a:r>
            <a:r>
              <a:rPr lang="cs-CZ" sz="2400" dirty="0" smtClean="0">
                <a:solidFill>
                  <a:srgbClr val="FF0000"/>
                </a:solidFill>
              </a:rPr>
              <a:t>kódy kvality 4 až 8 d</a:t>
            </a:r>
            <a:r>
              <a:rPr lang="cs-CZ" sz="2400" dirty="0" smtClean="0"/>
              <a:t>le vyhlášky č. 357/2013 Sb., katastrální vyhláška. </a:t>
            </a:r>
            <a:endParaRPr lang="cs-CZ" sz="2400" dirty="0"/>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428604"/>
            <a:ext cx="4921851" cy="571504"/>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600200"/>
            <a:ext cx="8229600" cy="4614881"/>
          </a:xfrm>
          <a:prstGeom prst="rect">
            <a:avLst/>
          </a:prstGeom>
        </p:spPr>
        <p:txBody>
          <a:bodyPr>
            <a:normAutofit fontScale="92500" lnSpcReduction="20000"/>
          </a:bodyPr>
          <a:lstStyle/>
          <a:p>
            <a:pPr>
              <a:buNone/>
            </a:pPr>
            <a:r>
              <a:rPr lang="cs-CZ" sz="2400" dirty="0" smtClean="0"/>
              <a:t>  Přesnost je u polohopisu katastrální mapy charakterizována kódem kvality, kterým se označují jednotlivé podrobné body polohopisu [</a:t>
            </a:r>
            <a:r>
              <a:rPr lang="cs-CZ" sz="2400" u="sng" dirty="0" smtClean="0">
                <a:hlinkClick r:id="rId2"/>
              </a:rPr>
              <a:t>§ 7 odst. 3</a:t>
            </a:r>
            <a:r>
              <a:rPr lang="cs-CZ" sz="2400" dirty="0" smtClean="0"/>
              <a:t> a </a:t>
            </a:r>
            <a:r>
              <a:rPr lang="cs-CZ" sz="2400" u="sng" dirty="0" smtClean="0">
                <a:hlinkClick r:id="rId3"/>
              </a:rPr>
              <a:t>body 13</a:t>
            </a:r>
            <a:r>
              <a:rPr lang="cs-CZ" sz="2400" dirty="0" smtClean="0"/>
              <a:t> a </a:t>
            </a:r>
            <a:r>
              <a:rPr lang="cs-CZ" sz="2400" u="sng" dirty="0" smtClean="0">
                <a:hlinkClick r:id="rId4"/>
              </a:rPr>
              <a:t>15 přílohy </a:t>
            </a:r>
            <a:r>
              <a:rPr lang="cs-CZ" sz="2400" u="sng" dirty="0" err="1" smtClean="0">
                <a:hlinkClick r:id="rId4"/>
              </a:rPr>
              <a:t>KatV</a:t>
            </a:r>
            <a:r>
              <a:rPr lang="cs-CZ" sz="2400" dirty="0" smtClean="0"/>
              <a:t>]. I v rámci jedné parcely proto nezřídka dochází k tomu, že přesnost jednotlivých lomových bodů na jejích hranicích je různá. Práce s informací o přesnosti jednotlivých bodů polohopisu je nezbytnou součástí veškerých činností, ke kterým je polohopis katastrální mapy využíván, přípravu podkladů pro projektovou činnost a posuzování polohy stavby vzhledem k evidovaným hranicím pozemku nevyjímaje. Provedení dalších zeměměřických činností, jako je vyhledání a zaměření identických bodů a linií, transformaci polohopisu katastrální mapy na tyto identické prvky, případně vytyčení hranice pozemku apod., je třeba vždy zvážit v závislosti na přesnosti lomových bodů dotčených hranic, na okolnostech umístění konkrétní stavby…</a:t>
            </a:r>
          </a:p>
          <a:p>
            <a:endParaRPr lang="cs-CZ" sz="2400" dirty="0"/>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274638"/>
            <a:ext cx="8229600" cy="1143000"/>
          </a:xfrm>
        </p:spPr>
        <p:txBody>
          <a:bodyPr/>
          <a:lstStyle/>
          <a:p>
            <a:pPr>
              <a:buNone/>
            </a:pPr>
            <a:r>
              <a:rPr lang="cs-CZ" sz="2800" dirty="0" smtClean="0"/>
              <a:t>Pokračování-</a:t>
            </a:r>
            <a:r>
              <a:rPr lang="cs-CZ" dirty="0" smtClean="0"/>
              <a:t> </a:t>
            </a:r>
            <a:r>
              <a:rPr lang="cs-CZ" sz="2800" dirty="0" err="1" smtClean="0"/>
              <a:t>vyhl.č</a:t>
            </a:r>
            <a:r>
              <a:rPr lang="cs-CZ" dirty="0" smtClean="0"/>
              <a:t>. </a:t>
            </a:r>
            <a:r>
              <a:rPr lang="cs-CZ" sz="2800" dirty="0" smtClean="0"/>
              <a:t>357/2013</a:t>
            </a:r>
            <a:r>
              <a:rPr lang="cs-CZ" dirty="0" smtClean="0"/>
              <a:t> </a:t>
            </a:r>
            <a:r>
              <a:rPr lang="cs-CZ" sz="2800" dirty="0" smtClean="0"/>
              <a:t>Sb</a:t>
            </a:r>
            <a:r>
              <a:rPr lang="cs-CZ" dirty="0" smtClean="0"/>
              <a:t>.</a:t>
            </a:r>
            <a:endParaRPr lang="cs-CZ" dirty="0"/>
          </a:p>
        </p:txBody>
      </p:sp>
      <p:sp>
        <p:nvSpPr>
          <p:cNvPr id="3" name="Zástupný symbol pro obsah 2"/>
          <p:cNvSpPr>
            <a:spLocks noGrp="1"/>
          </p:cNvSpPr>
          <p:nvPr>
            <p:ph idx="4294967295"/>
          </p:nvPr>
        </p:nvSpPr>
        <p:spPr>
          <a:xfrm>
            <a:off x="457200" y="1428736"/>
            <a:ext cx="8229600" cy="4525963"/>
          </a:xfrm>
          <a:prstGeom prst="rect">
            <a:avLst/>
          </a:prstGeom>
        </p:spPr>
        <p:txBody>
          <a:bodyPr>
            <a:normAutofit fontScale="92500" lnSpcReduction="10000"/>
          </a:bodyPr>
          <a:lstStyle/>
          <a:p>
            <a:pPr>
              <a:buNone/>
            </a:pPr>
            <a:r>
              <a:rPr lang="cs-CZ" sz="2400" dirty="0" smtClean="0"/>
              <a:t>  Přesnost geometrického a polohového určení vyplývá z charakteristik a kritérií pro přesnost určení podrobných bodů nebo z charakteristik a kritérií pro přesnost zobrazení hranice v katastrální mapě uvedených v bodech 13 a 15 přílohy k této vyhlášce. Přesnost je u </a:t>
            </a:r>
            <a:r>
              <a:rPr lang="cs-CZ" sz="2400" i="1" dirty="0" smtClean="0"/>
              <a:t>souřadnic</a:t>
            </a:r>
            <a:r>
              <a:rPr lang="cs-CZ" sz="2400" dirty="0" smtClean="0"/>
              <a:t> podrobných bodů, které byly určeny v S-JTSK, vyjádřena kódem charakteristiky kvality souřadnic (dále jen „kód kvality“).</a:t>
            </a:r>
          </a:p>
          <a:p>
            <a:endParaRPr lang="cs-CZ" sz="2400" dirty="0" smtClean="0"/>
          </a:p>
          <a:p>
            <a:pPr>
              <a:buNone/>
            </a:pPr>
            <a:r>
              <a:rPr lang="cs-CZ" dirty="0" smtClean="0"/>
              <a:t>  souřadnicová chyba m</a:t>
            </a:r>
          </a:p>
          <a:p>
            <a:pPr>
              <a:buNone/>
            </a:pPr>
            <a:r>
              <a:rPr lang="cs-CZ" dirty="0" smtClean="0"/>
              <a:t>    -3KK -0,14  m                -6KK -0,21m</a:t>
            </a:r>
          </a:p>
          <a:p>
            <a:pPr>
              <a:buNone/>
            </a:pPr>
            <a:r>
              <a:rPr lang="cs-CZ" dirty="0" smtClean="0"/>
              <a:t>    -4KK -0,26  m                -7KK -0,50m</a:t>
            </a:r>
          </a:p>
          <a:p>
            <a:pPr>
              <a:buNone/>
            </a:pPr>
            <a:r>
              <a:rPr lang="cs-CZ" dirty="0" smtClean="0"/>
              <a:t>    -5KK -0,50 m                 -8Kk -1,00m</a:t>
            </a:r>
          </a:p>
          <a:p>
            <a:endParaRPr lang="cs-CZ" dirty="0"/>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3993157" cy="642942"/>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285720" y="1357298"/>
            <a:ext cx="8401080" cy="4929221"/>
          </a:xfrm>
          <a:prstGeom prst="rect">
            <a:avLst/>
          </a:prstGeom>
        </p:spPr>
        <p:txBody>
          <a:bodyPr>
            <a:normAutofit/>
          </a:bodyPr>
          <a:lstStyle/>
          <a:p>
            <a:pPr>
              <a:buNone/>
            </a:pPr>
            <a:r>
              <a:rPr lang="cs-CZ" dirty="0" smtClean="0"/>
              <a:t>	Příklady mezních odchylek z porovnávaných výměr								</a:t>
            </a:r>
          </a:p>
          <a:p>
            <a:pPr>
              <a:buNone/>
            </a:pPr>
            <a:r>
              <a:rPr lang="cs-CZ" dirty="0" smtClean="0"/>
              <a:t> KK		P = 500 m</a:t>
            </a:r>
            <a:r>
              <a:rPr lang="cs-CZ" baseline="30000" dirty="0" smtClean="0"/>
              <a:t>2	</a:t>
            </a:r>
            <a:r>
              <a:rPr lang="cs-CZ" dirty="0" smtClean="0"/>
              <a:t>P = 1000 m</a:t>
            </a:r>
            <a:r>
              <a:rPr lang="cs-CZ" baseline="30000" dirty="0" smtClean="0"/>
              <a:t>2	</a:t>
            </a:r>
            <a:r>
              <a:rPr lang="cs-CZ" dirty="0" smtClean="0"/>
              <a:t>	</a:t>
            </a:r>
          </a:p>
          <a:p>
            <a:pPr>
              <a:buNone/>
            </a:pPr>
            <a:r>
              <a:rPr lang="pl-PL" dirty="0" smtClean="0"/>
              <a:t>   3	          </a:t>
            </a:r>
            <a:r>
              <a:rPr lang="pl-PL" dirty="0" smtClean="0">
                <a:solidFill>
                  <a:srgbClr val="FF0000"/>
                </a:solidFill>
              </a:rPr>
              <a:t> 2 m</a:t>
            </a:r>
            <a:r>
              <a:rPr lang="pl-PL" baseline="30000" dirty="0" smtClean="0">
                <a:solidFill>
                  <a:srgbClr val="FF0000"/>
                </a:solidFill>
              </a:rPr>
              <a:t>2</a:t>
            </a:r>
            <a:r>
              <a:rPr lang="pl-PL" dirty="0" smtClean="0">
                <a:solidFill>
                  <a:srgbClr val="FF0000"/>
                </a:solidFill>
              </a:rPr>
              <a:t>   jen ze zaokrouhlení</a:t>
            </a:r>
            <a:r>
              <a:rPr lang="pl-PL" dirty="0" smtClean="0"/>
              <a:t>			</a:t>
            </a:r>
          </a:p>
          <a:p>
            <a:pPr>
              <a:buNone/>
            </a:pPr>
            <a:r>
              <a:rPr lang="cs-CZ" dirty="0" smtClean="0"/>
              <a:t>   4	          13 m</a:t>
            </a:r>
            <a:r>
              <a:rPr lang="cs-CZ" baseline="30000" dirty="0" smtClean="0"/>
              <a:t>2    	</a:t>
            </a:r>
            <a:r>
              <a:rPr lang="cs-CZ" dirty="0" smtClean="0"/>
              <a:t>                   17 m</a:t>
            </a:r>
            <a:r>
              <a:rPr lang="cs-CZ" baseline="30000" dirty="0" smtClean="0"/>
              <a:t>2	</a:t>
            </a:r>
            <a:r>
              <a:rPr lang="cs-CZ" dirty="0" smtClean="0"/>
              <a:t>	</a:t>
            </a:r>
          </a:p>
          <a:p>
            <a:pPr>
              <a:buNone/>
            </a:pPr>
            <a:r>
              <a:rPr lang="cs-CZ" dirty="0" smtClean="0"/>
              <a:t>   5	          39m</a:t>
            </a:r>
            <a:r>
              <a:rPr lang="cs-CZ" baseline="30000" dirty="0" smtClean="0"/>
              <a:t>2	                             </a:t>
            </a:r>
            <a:r>
              <a:rPr lang="cs-CZ" dirty="0" smtClean="0"/>
              <a:t>50 m</a:t>
            </a:r>
            <a:r>
              <a:rPr lang="cs-CZ" baseline="30000" dirty="0" smtClean="0"/>
              <a:t>2	</a:t>
            </a:r>
            <a:r>
              <a:rPr lang="cs-CZ" dirty="0" smtClean="0"/>
              <a:t>	</a:t>
            </a:r>
          </a:p>
          <a:p>
            <a:pPr>
              <a:buNone/>
            </a:pPr>
            <a:r>
              <a:rPr lang="cs-CZ" dirty="0" smtClean="0"/>
              <a:t>   6	          10 m</a:t>
            </a:r>
            <a:r>
              <a:rPr lang="cs-CZ" baseline="30000" dirty="0" smtClean="0"/>
              <a:t>2        </a:t>
            </a:r>
            <a:r>
              <a:rPr lang="cs-CZ" dirty="0" smtClean="0"/>
              <a:t>                 12 m</a:t>
            </a:r>
            <a:r>
              <a:rPr lang="cs-CZ" baseline="30000" dirty="0" smtClean="0"/>
              <a:t>2	</a:t>
            </a:r>
            <a:r>
              <a:rPr lang="cs-CZ" dirty="0" smtClean="0"/>
              <a:t>	</a:t>
            </a:r>
          </a:p>
          <a:p>
            <a:pPr>
              <a:buNone/>
            </a:pPr>
            <a:r>
              <a:rPr lang="cs-CZ" dirty="0" smtClean="0"/>
              <a:t>   7	          26 m</a:t>
            </a:r>
            <a:r>
              <a:rPr lang="cs-CZ" baseline="30000" dirty="0" smtClean="0"/>
              <a:t>2	                   </a:t>
            </a:r>
            <a:r>
              <a:rPr lang="cs-CZ" dirty="0" smtClean="0"/>
              <a:t>      33 m</a:t>
            </a:r>
            <a:r>
              <a:rPr lang="cs-CZ" baseline="30000" dirty="0" smtClean="0"/>
              <a:t>2	</a:t>
            </a:r>
            <a:r>
              <a:rPr lang="cs-CZ" dirty="0" smtClean="0"/>
              <a:t>	</a:t>
            </a:r>
          </a:p>
          <a:p>
            <a:pPr>
              <a:buNone/>
            </a:pPr>
            <a:r>
              <a:rPr lang="cs-CZ" dirty="0" smtClean="0"/>
              <a:t>   8                </a:t>
            </a:r>
            <a:r>
              <a:rPr lang="cs-CZ" dirty="0" smtClean="0">
                <a:solidFill>
                  <a:srgbClr val="FF0000"/>
                </a:solidFill>
              </a:rPr>
              <a:t>65 m</a:t>
            </a:r>
            <a:r>
              <a:rPr lang="cs-CZ" baseline="30000" dirty="0" smtClean="0">
                <a:solidFill>
                  <a:srgbClr val="FF0000"/>
                </a:solidFill>
              </a:rPr>
              <a:t>2</a:t>
            </a:r>
            <a:r>
              <a:rPr lang="cs-CZ" baseline="30000" dirty="0" smtClean="0"/>
              <a:t>   	 </a:t>
            </a:r>
            <a:r>
              <a:rPr lang="cs-CZ" dirty="0" smtClean="0"/>
              <a:t>                 </a:t>
            </a:r>
            <a:r>
              <a:rPr lang="cs-CZ" dirty="0" smtClean="0">
                <a:solidFill>
                  <a:srgbClr val="FF0000"/>
                </a:solidFill>
              </a:rPr>
              <a:t> 83 m</a:t>
            </a:r>
            <a:r>
              <a:rPr lang="cs-CZ" baseline="30000" dirty="0" smtClean="0">
                <a:solidFill>
                  <a:srgbClr val="FF0000"/>
                </a:solidFill>
              </a:rPr>
              <a:t>2</a:t>
            </a:r>
            <a:r>
              <a:rPr lang="cs-CZ" baseline="30000" dirty="0" smtClean="0"/>
              <a:t>	</a:t>
            </a:r>
            <a:r>
              <a:rPr lang="cs-CZ" dirty="0" smtClean="0"/>
              <a:t>	</a:t>
            </a:r>
          </a:p>
          <a:p>
            <a:pPr>
              <a:buNone/>
            </a:pPr>
            <a:r>
              <a:rPr lang="cs-CZ" dirty="0" smtClean="0"/>
              <a:t>		vzorec uveden v příloze č.14.9  </a:t>
            </a:r>
            <a:r>
              <a:rPr lang="cs-CZ" dirty="0" err="1" smtClean="0"/>
              <a:t>katV</a:t>
            </a:r>
            <a:endParaRPr lang="cs-CZ" dirty="0" smtClean="0"/>
          </a:p>
          <a:p>
            <a:endParaRPr lang="cs-CZ" dirty="0"/>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7225" y="142852"/>
            <a:ext cx="6357981" cy="571504"/>
          </a:xfrm>
        </p:spPr>
        <p:txBody>
          <a:bodyPr/>
          <a:lstStyle/>
          <a:p>
            <a:pPr>
              <a:buNone/>
            </a:pPr>
            <a:r>
              <a:rPr lang="cs-CZ" sz="2800" dirty="0" smtClean="0"/>
              <a:t>Výměra ?- Oceňování  ???</a:t>
            </a:r>
            <a:endParaRPr lang="cs-CZ" sz="2800" dirty="0"/>
          </a:p>
        </p:txBody>
      </p:sp>
      <p:sp>
        <p:nvSpPr>
          <p:cNvPr id="3" name="Zástupný symbol pro obsah 2"/>
          <p:cNvSpPr>
            <a:spLocks noGrp="1"/>
          </p:cNvSpPr>
          <p:nvPr>
            <p:ph sz="quarter" idx="13"/>
          </p:nvPr>
        </p:nvSpPr>
        <p:spPr>
          <a:xfrm>
            <a:off x="428596" y="1071546"/>
            <a:ext cx="8358246" cy="5429288"/>
          </a:xfrm>
        </p:spPr>
        <p:txBody>
          <a:bodyPr>
            <a:normAutofit fontScale="77500" lnSpcReduction="20000"/>
          </a:bodyPr>
          <a:lstStyle/>
          <a:p>
            <a:pPr>
              <a:buNone/>
            </a:pPr>
            <a:r>
              <a:rPr lang="cs-CZ" dirty="0" smtClean="0"/>
              <a:t>Zákon č. 151/1997 </a:t>
            </a:r>
            <a:r>
              <a:rPr lang="cs-CZ" dirty="0" err="1" smtClean="0"/>
              <a:t>Sb.</a:t>
            </a:r>
            <a:r>
              <a:rPr lang="cs-CZ" i="1" dirty="0" err="1" smtClean="0"/>
              <a:t>Zákon</a:t>
            </a:r>
            <a:r>
              <a:rPr lang="cs-CZ" i="1" dirty="0" smtClean="0"/>
              <a:t> o oceňování majetku a o změně některých zákonů (zákon o oceňování majetku)</a:t>
            </a:r>
            <a:endParaRPr lang="cs-CZ" dirty="0" smtClean="0"/>
          </a:p>
          <a:p>
            <a:pPr>
              <a:buNone/>
            </a:pPr>
            <a:endParaRPr lang="cs-CZ" dirty="0" smtClean="0"/>
          </a:p>
          <a:p>
            <a:pPr>
              <a:buNone/>
            </a:pPr>
            <a:r>
              <a:rPr lang="cs-CZ" dirty="0" smtClean="0"/>
              <a:t>§ 6</a:t>
            </a:r>
          </a:p>
          <a:p>
            <a:pPr>
              <a:buNone/>
            </a:pPr>
            <a:r>
              <a:rPr lang="cs-CZ" dirty="0" smtClean="0"/>
              <a:t> Zemědělský pozemek</a:t>
            </a:r>
          </a:p>
          <a:p>
            <a:pPr>
              <a:buNone/>
            </a:pPr>
            <a:r>
              <a:rPr lang="cs-CZ" dirty="0" smtClean="0"/>
              <a:t>   (1) Cena zemědělského pozemku evidovaného v katastru nemovitostí v druhu pozemku orná půda, chmelnice, vinice, zahrada, ovocný sad nebo trvalý travní porost se určí jako </a:t>
            </a:r>
            <a:r>
              <a:rPr lang="cs-CZ" dirty="0" smtClean="0">
                <a:solidFill>
                  <a:srgbClr val="FF0000"/>
                </a:solidFill>
              </a:rPr>
              <a:t>součin jeho výměry </a:t>
            </a:r>
            <a:r>
              <a:rPr lang="cs-CZ" dirty="0" smtClean="0"/>
              <a:t>a základní ceny upravené v Kč za m2, pokud u tohoto pozemku není</a:t>
            </a:r>
          </a:p>
          <a:p>
            <a:pPr>
              <a:buNone/>
            </a:pPr>
            <a:r>
              <a:rPr lang="cs-CZ" dirty="0" smtClean="0"/>
              <a:t>§ 7</a:t>
            </a:r>
          </a:p>
          <a:p>
            <a:pPr>
              <a:buNone/>
            </a:pPr>
            <a:r>
              <a:rPr lang="cs-CZ" dirty="0" smtClean="0"/>
              <a:t>  Lesní pozemek a nelesní pozemek s lesním porostem</a:t>
            </a:r>
          </a:p>
          <a:p>
            <a:pPr>
              <a:buNone/>
            </a:pPr>
            <a:r>
              <a:rPr lang="cs-CZ" dirty="0" smtClean="0"/>
              <a:t>   (1) Cena lesního pozemku a nelesního pozemku s lesním porostem (dále jen „lesní pozemek“) se určí </a:t>
            </a:r>
            <a:r>
              <a:rPr lang="cs-CZ" dirty="0" smtClean="0">
                <a:solidFill>
                  <a:srgbClr val="FF0000"/>
                </a:solidFill>
              </a:rPr>
              <a:t>jako součin jeho výměry a základní ceny </a:t>
            </a:r>
            <a:r>
              <a:rPr lang="cs-CZ" dirty="0" smtClean="0"/>
              <a:t>upravené v Kč </a:t>
            </a:r>
            <a:r>
              <a:rPr lang="cs-CZ" dirty="0" smtClean="0">
                <a:solidFill>
                  <a:srgbClr val="FF0000"/>
                </a:solidFill>
              </a:rPr>
              <a:t>za m</a:t>
            </a:r>
            <a:r>
              <a:rPr lang="cs-CZ" dirty="0" smtClean="0"/>
              <a:t>2, pokud u tohoto pozemku není</a:t>
            </a:r>
          </a:p>
          <a:p>
            <a:pPr>
              <a:buNone/>
            </a:pPr>
            <a:r>
              <a:rPr lang="cs-CZ" dirty="0" smtClean="0"/>
              <a:t>§ 10</a:t>
            </a:r>
          </a:p>
          <a:p>
            <a:pPr>
              <a:buNone/>
            </a:pPr>
            <a:r>
              <a:rPr lang="cs-CZ" b="1" dirty="0" smtClean="0"/>
              <a:t>   Oceňování stavebního pozemku</a:t>
            </a:r>
            <a:endParaRPr lang="cs-CZ" dirty="0" smtClean="0"/>
          </a:p>
          <a:p>
            <a:pPr>
              <a:buNone/>
            </a:pPr>
            <a:r>
              <a:rPr lang="cs-CZ" b="1" dirty="0" smtClean="0"/>
              <a:t>  (1)</a:t>
            </a:r>
            <a:r>
              <a:rPr lang="cs-CZ" dirty="0" smtClean="0"/>
              <a:t> Stavební pozemek se </a:t>
            </a:r>
            <a:r>
              <a:rPr lang="cs-CZ" dirty="0" smtClean="0">
                <a:solidFill>
                  <a:srgbClr val="FF0000"/>
                </a:solidFill>
              </a:rPr>
              <a:t>oceňuje násobkem výměry pozemku a ceny za m</a:t>
            </a:r>
            <a:r>
              <a:rPr lang="cs-CZ" baseline="30000" dirty="0" smtClean="0">
                <a:solidFill>
                  <a:srgbClr val="FF0000"/>
                </a:solidFill>
              </a:rPr>
              <a:t>2</a:t>
            </a:r>
            <a:r>
              <a:rPr lang="cs-CZ" dirty="0" smtClean="0">
                <a:solidFill>
                  <a:srgbClr val="FF0000"/>
                </a:solidFill>
              </a:rPr>
              <a:t> </a:t>
            </a:r>
            <a:r>
              <a:rPr lang="cs-CZ" dirty="0" smtClean="0"/>
              <a:t>uvedené v cenové mapě, kterou vydala obec. Není-li stavební pozemek oceněn v cenové mapě…..</a:t>
            </a:r>
            <a:endParaRPr lang="cs-CZ" dirty="0"/>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142852"/>
            <a:ext cx="7572427" cy="642942"/>
          </a:xfrm>
        </p:spPr>
        <p:txBody>
          <a:bodyPr/>
          <a:lstStyle/>
          <a:p>
            <a:pPr>
              <a:buNone/>
            </a:pPr>
            <a:r>
              <a:rPr lang="cs-CZ" sz="2800" dirty="0" smtClean="0"/>
              <a:t>Pokračování- druhy pozemků jsou sledovány</a:t>
            </a:r>
            <a:endParaRPr lang="cs-CZ" sz="2800" dirty="0"/>
          </a:p>
        </p:txBody>
      </p:sp>
      <p:sp>
        <p:nvSpPr>
          <p:cNvPr id="3" name="Zástupný symbol pro obsah 2"/>
          <p:cNvSpPr>
            <a:spLocks noGrp="1"/>
          </p:cNvSpPr>
          <p:nvPr>
            <p:ph sz="quarter" idx="13"/>
          </p:nvPr>
        </p:nvSpPr>
        <p:spPr>
          <a:xfrm>
            <a:off x="0" y="1000108"/>
            <a:ext cx="9144000" cy="5857892"/>
          </a:xfrm>
        </p:spPr>
        <p:txBody>
          <a:bodyPr>
            <a:normAutofit fontScale="85000" lnSpcReduction="20000"/>
          </a:bodyPr>
          <a:lstStyle/>
          <a:p>
            <a:pPr>
              <a:buNone/>
            </a:pPr>
            <a:r>
              <a:rPr lang="cs-CZ" sz="2400" i="1" dirty="0" smtClean="0"/>
              <a:t> </a:t>
            </a:r>
            <a:endParaRPr lang="cs-CZ" sz="2400" dirty="0" smtClean="0"/>
          </a:p>
          <a:p>
            <a:pPr>
              <a:buNone/>
            </a:pPr>
            <a:r>
              <a:rPr lang="cs-CZ" sz="2400" dirty="0" smtClean="0"/>
              <a:t>§ 3 odst.2/ </a:t>
            </a:r>
            <a:r>
              <a:rPr lang="cs-CZ" sz="2400" dirty="0" err="1" smtClean="0"/>
              <a:t>KatZ</a:t>
            </a:r>
            <a:endParaRPr lang="cs-CZ" sz="2400" dirty="0" smtClean="0"/>
          </a:p>
          <a:p>
            <a:pPr>
              <a:buNone/>
            </a:pPr>
            <a:r>
              <a:rPr lang="cs-CZ" sz="2400" i="1" dirty="0" smtClean="0">
                <a:solidFill>
                  <a:srgbClr val="FF0000"/>
                </a:solidFill>
              </a:rPr>
              <a:t>   </a:t>
            </a:r>
            <a:r>
              <a:rPr lang="cs-CZ" sz="2400" dirty="0" smtClean="0">
                <a:solidFill>
                  <a:srgbClr val="FF0000"/>
                </a:solidFill>
              </a:rPr>
              <a:t>Pozemky se člení podle druhů na ornou půdu, chmelnice, vinice, zahrady, ovocné sady, trvalé travní porosty, lesní pozemky, vodní plochy, zastavěné plochy a nádvoří a ostatní plochy</a:t>
            </a:r>
            <a:r>
              <a:rPr lang="cs-CZ" sz="2400" dirty="0" smtClean="0">
                <a:solidFill>
                  <a:schemeClr val="tx1"/>
                </a:solidFill>
              </a:rPr>
              <a:t>. Orná půda, chmelnice, vinice, zahrady, ovocné sady a trvalé travní porosty jsou zemědělskými pozemky</a:t>
            </a:r>
          </a:p>
          <a:p>
            <a:pPr>
              <a:buNone/>
            </a:pPr>
            <a:r>
              <a:rPr lang="cs-CZ" sz="2400" i="1" dirty="0" smtClean="0"/>
              <a:t>Pozn. Druhy pozemků jsou doplňovány o způsoby využití, případně o způsoby ochrany- dle příloh </a:t>
            </a:r>
            <a:r>
              <a:rPr lang="cs-CZ" sz="2400" i="1" dirty="0" err="1" smtClean="0"/>
              <a:t>katV</a:t>
            </a:r>
            <a:endParaRPr lang="cs-CZ" sz="2400" i="1" dirty="0" smtClean="0"/>
          </a:p>
          <a:p>
            <a:pPr>
              <a:buNone/>
            </a:pPr>
            <a:endParaRPr lang="cs-CZ" sz="2400" i="1" dirty="0" smtClean="0"/>
          </a:p>
          <a:p>
            <a:pPr>
              <a:buNone/>
            </a:pPr>
            <a:r>
              <a:rPr lang="cs-CZ" sz="2400" i="1" dirty="0" smtClean="0"/>
              <a:t>Doplnění- finanční úřady vychází z druhů pozemků dle údajů evidovaných v katastru-</a:t>
            </a:r>
          </a:p>
          <a:p>
            <a:pPr>
              <a:buNone/>
            </a:pPr>
            <a:r>
              <a:rPr lang="cs-CZ" sz="2400" b="1" dirty="0" smtClean="0"/>
              <a:t>§ 12e  </a:t>
            </a:r>
            <a:r>
              <a:rPr lang="cs-CZ" sz="2000" dirty="0" smtClean="0"/>
              <a:t>Zákon č. 338/1992 Sb.</a:t>
            </a:r>
            <a:endParaRPr lang="cs-CZ" sz="2400" b="1" dirty="0" smtClean="0"/>
          </a:p>
          <a:p>
            <a:pPr>
              <a:buNone/>
            </a:pPr>
            <a:r>
              <a:rPr lang="cs-CZ" sz="2400" b="1" dirty="0" smtClean="0"/>
              <a:t> Druh pozemku</a:t>
            </a:r>
          </a:p>
          <a:p>
            <a:pPr>
              <a:buNone/>
            </a:pPr>
            <a:r>
              <a:rPr lang="cs-CZ" sz="2400" b="1" dirty="0" smtClean="0"/>
              <a:t> (1)</a:t>
            </a:r>
            <a:r>
              <a:rPr lang="cs-CZ" sz="2400" dirty="0" smtClean="0"/>
              <a:t> Pro účely daně z pozemků je rozhodující druh pozemku evidovaný v </a:t>
            </a:r>
            <a:r>
              <a:rPr lang="cs-CZ" sz="2400" dirty="0" smtClean="0">
                <a:solidFill>
                  <a:srgbClr val="FF0000"/>
                </a:solidFill>
              </a:rPr>
              <a:t>katastru nemovitostí bez ohledu na to, zda odpovídá skutečnému stavu</a:t>
            </a:r>
            <a:r>
              <a:rPr lang="cs-CZ" sz="2400" dirty="0" smtClean="0"/>
              <a:t>.</a:t>
            </a:r>
          </a:p>
          <a:p>
            <a:pPr>
              <a:buNone/>
            </a:pPr>
            <a:r>
              <a:rPr lang="cs-CZ" sz="2400" b="1" dirty="0" smtClean="0"/>
              <a:t>  (2)</a:t>
            </a:r>
            <a:r>
              <a:rPr lang="cs-CZ" sz="2400" dirty="0" smtClean="0"/>
              <a:t> Není-li o pozemku evidován v katastru nemovitostí jeho druh, je pro účely daně z pozemků rozhodující jeho skutečný stav odpovídající jednotlivým druhům pozemků podle katastrálního zákona.</a:t>
            </a:r>
          </a:p>
          <a:p>
            <a:pPr>
              <a:buNone/>
            </a:pPr>
            <a:endParaRPr lang="cs-CZ" sz="2400" dirty="0"/>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6429420" cy="642942"/>
          </a:xfrm>
        </p:spPr>
        <p:txBody>
          <a:bodyPr/>
          <a:lstStyle/>
          <a:p>
            <a:pPr>
              <a:buNone/>
            </a:pPr>
            <a:r>
              <a:rPr lang="cs-CZ" sz="2800" dirty="0" smtClean="0"/>
              <a:t>Pokračování- budova</a:t>
            </a:r>
            <a:endParaRPr lang="cs-CZ" sz="2800" dirty="0"/>
          </a:p>
        </p:txBody>
      </p:sp>
      <p:pic>
        <p:nvPicPr>
          <p:cNvPr id="4" name="Zástupný symbol pro obsah 3" descr="Stavba.png"/>
          <p:cNvPicPr>
            <a:picLocks noGrp="1" noChangeAspect="1"/>
          </p:cNvPicPr>
          <p:nvPr>
            <p:ph sz="quarter" idx="4294967295"/>
          </p:nvPr>
        </p:nvPicPr>
        <p:blipFill>
          <a:blip r:embed="rId2"/>
          <a:stretch>
            <a:fillRect/>
          </a:stretch>
        </p:blipFill>
        <p:spPr>
          <a:xfrm>
            <a:off x="785787" y="1142984"/>
            <a:ext cx="7858180" cy="5214974"/>
          </a:xfrm>
          <a:prstGeom prst="rect">
            <a:avLst/>
          </a:prstGeom>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323850" y="476250"/>
            <a:ext cx="7105670" cy="360363"/>
          </a:xfrm>
        </p:spPr>
        <p:txBody>
          <a:bodyPr>
            <a:normAutofit fontScale="90000"/>
          </a:bodyPr>
          <a:lstStyle/>
          <a:p>
            <a:pPr>
              <a:buNone/>
            </a:pPr>
            <a:r>
              <a:rPr lang="cs-CZ" sz="2800" dirty="0" smtClean="0"/>
              <a:t>Co je stavba evidovaná v katastru?</a:t>
            </a:r>
            <a:endParaRPr lang="cs-CZ" altLang="cs-CZ" sz="2800" dirty="0" smtClean="0"/>
          </a:p>
        </p:txBody>
      </p:sp>
      <p:sp>
        <p:nvSpPr>
          <p:cNvPr id="29699" name="Rectangle 3"/>
          <p:cNvSpPr>
            <a:spLocks noGrp="1" noChangeArrowheads="1"/>
          </p:cNvSpPr>
          <p:nvPr>
            <p:ph type="body" idx="4294967295"/>
          </p:nvPr>
        </p:nvSpPr>
        <p:spPr>
          <a:xfrm>
            <a:off x="250825" y="1196975"/>
            <a:ext cx="8713788" cy="5472113"/>
          </a:xfrm>
        </p:spPr>
        <p:txBody>
          <a:bodyPr/>
          <a:lstStyle/>
          <a:p>
            <a:pPr eaLnBrk="1" hangingPunct="1">
              <a:buNone/>
            </a:pPr>
            <a:r>
              <a:rPr lang="cs-CZ" altLang="cs-CZ" sz="2800" b="1" dirty="0" smtClean="0">
                <a:solidFill>
                  <a:srgbClr val="002060"/>
                </a:solidFill>
              </a:rPr>
              <a:t>  Budova</a:t>
            </a:r>
            <a:r>
              <a:rPr lang="cs-CZ" altLang="cs-CZ" sz="2800" b="1" dirty="0" smtClean="0">
                <a:solidFill>
                  <a:schemeClr val="bg2"/>
                </a:solidFill>
              </a:rPr>
              <a:t> </a:t>
            </a:r>
            <a:r>
              <a:rPr lang="cs-CZ" altLang="cs-CZ" sz="2400" dirty="0" smtClean="0">
                <a:solidFill>
                  <a:srgbClr val="002060"/>
                </a:solidFill>
              </a:rPr>
              <a:t>– </a:t>
            </a:r>
            <a:r>
              <a:rPr lang="cs-CZ" altLang="cs-CZ" sz="2400" dirty="0" smtClean="0">
                <a:solidFill>
                  <a:srgbClr val="FF0000"/>
                </a:solidFill>
              </a:rPr>
              <a:t>nadzemní stavba</a:t>
            </a:r>
            <a:r>
              <a:rPr lang="cs-CZ" altLang="cs-CZ" sz="2400" dirty="0" smtClean="0">
                <a:solidFill>
                  <a:srgbClr val="002060"/>
                </a:solidFill>
              </a:rPr>
              <a:t>, spojená se zemí pevným základem, která je prostorově soustředěna a navenek </a:t>
            </a:r>
            <a:r>
              <a:rPr lang="cs-CZ" altLang="cs-CZ" sz="2400" b="1" dirty="0" smtClean="0">
                <a:solidFill>
                  <a:srgbClr val="FF0000"/>
                </a:solidFill>
              </a:rPr>
              <a:t>převážně</a:t>
            </a:r>
            <a:r>
              <a:rPr lang="cs-CZ" altLang="cs-CZ" sz="2400" dirty="0" smtClean="0">
                <a:solidFill>
                  <a:srgbClr val="FF0000"/>
                </a:solidFill>
              </a:rPr>
              <a:t> </a:t>
            </a:r>
            <a:r>
              <a:rPr lang="cs-CZ" altLang="cs-CZ" sz="2400" dirty="0" smtClean="0">
                <a:solidFill>
                  <a:srgbClr val="002060"/>
                </a:solidFill>
              </a:rPr>
              <a:t>uzavřena obvodovými stěnami a střešní konstrukcí; v kat. mapě se vyznačuje průnikem obvodu s terénem, u netypických staveb průmětem na terén</a:t>
            </a:r>
          </a:p>
        </p:txBody>
      </p:sp>
      <p:sp>
        <p:nvSpPr>
          <p:cNvPr id="29700" name="Line 4"/>
          <p:cNvSpPr>
            <a:spLocks noChangeShapeType="1"/>
          </p:cNvSpPr>
          <p:nvPr/>
        </p:nvSpPr>
        <p:spPr bwMode="auto">
          <a:xfrm>
            <a:off x="762000" y="4191000"/>
            <a:ext cx="1512888" cy="1152525"/>
          </a:xfrm>
          <a:prstGeom prst="line">
            <a:avLst/>
          </a:prstGeom>
          <a:noFill/>
          <a:ln w="28575">
            <a:solidFill>
              <a:srgbClr val="FF6600"/>
            </a:solidFill>
            <a:round/>
            <a:headEnd/>
            <a:tailEnd/>
          </a:ln>
        </p:spPr>
        <p:txBody>
          <a:bodyPr/>
          <a:lstStyle/>
          <a:p>
            <a:endParaRPr lang="cs-CZ"/>
          </a:p>
        </p:txBody>
      </p:sp>
      <p:sp>
        <p:nvSpPr>
          <p:cNvPr id="29701" name="Rectangle 6"/>
          <p:cNvSpPr>
            <a:spLocks noChangeArrowheads="1"/>
          </p:cNvSpPr>
          <p:nvPr/>
        </p:nvSpPr>
        <p:spPr bwMode="auto">
          <a:xfrm>
            <a:off x="755650" y="4581525"/>
            <a:ext cx="1512888" cy="792163"/>
          </a:xfrm>
          <a:prstGeom prst="rect">
            <a:avLst/>
          </a:prstGeom>
          <a:solidFill>
            <a:schemeClr val="folHlink"/>
          </a:solidFill>
          <a:ln w="9525">
            <a:solidFill>
              <a:schemeClr val="tx1"/>
            </a:solidFill>
            <a:miter lim="800000"/>
            <a:headEnd/>
            <a:tailEnd/>
          </a:ln>
        </p:spPr>
        <p:txBody>
          <a:bodyPr wrap="none" anchor="ctr"/>
          <a:lstStyle/>
          <a:p>
            <a:pPr algn="ctr" eaLnBrk="1" hangingPunct="1"/>
            <a:endParaRPr lang="cs-CZ" altLang="cs-CZ" sz="1800" b="0">
              <a:solidFill>
                <a:schemeClr val="folHlink"/>
              </a:solidFill>
            </a:endParaRPr>
          </a:p>
        </p:txBody>
      </p:sp>
      <p:sp>
        <p:nvSpPr>
          <p:cNvPr id="29702" name="Line 7"/>
          <p:cNvSpPr>
            <a:spLocks noChangeShapeType="1"/>
          </p:cNvSpPr>
          <p:nvPr/>
        </p:nvSpPr>
        <p:spPr bwMode="auto">
          <a:xfrm>
            <a:off x="2268538" y="5373688"/>
            <a:ext cx="1223962" cy="0"/>
          </a:xfrm>
          <a:prstGeom prst="line">
            <a:avLst/>
          </a:prstGeom>
          <a:noFill/>
          <a:ln w="28575">
            <a:solidFill>
              <a:srgbClr val="FF6600"/>
            </a:solidFill>
            <a:round/>
            <a:headEnd/>
            <a:tailEnd/>
          </a:ln>
        </p:spPr>
        <p:txBody>
          <a:bodyPr/>
          <a:lstStyle/>
          <a:p>
            <a:endParaRPr lang="cs-CZ"/>
          </a:p>
        </p:txBody>
      </p:sp>
      <p:sp>
        <p:nvSpPr>
          <p:cNvPr id="29703" name="Line 8"/>
          <p:cNvSpPr>
            <a:spLocks noChangeShapeType="1"/>
          </p:cNvSpPr>
          <p:nvPr/>
        </p:nvSpPr>
        <p:spPr bwMode="auto">
          <a:xfrm>
            <a:off x="1258888" y="4581525"/>
            <a:ext cx="1009650" cy="792163"/>
          </a:xfrm>
          <a:prstGeom prst="line">
            <a:avLst/>
          </a:prstGeom>
          <a:noFill/>
          <a:ln w="28575">
            <a:solidFill>
              <a:srgbClr val="FF6600"/>
            </a:solidFill>
            <a:round/>
            <a:headEnd/>
            <a:tailEnd/>
          </a:ln>
        </p:spPr>
        <p:txBody>
          <a:bodyPr/>
          <a:lstStyle/>
          <a:p>
            <a:endParaRPr lang="cs-CZ"/>
          </a:p>
        </p:txBody>
      </p:sp>
      <p:sp>
        <p:nvSpPr>
          <p:cNvPr id="29704" name="Line 9"/>
          <p:cNvSpPr>
            <a:spLocks noChangeShapeType="1"/>
          </p:cNvSpPr>
          <p:nvPr/>
        </p:nvSpPr>
        <p:spPr bwMode="auto">
          <a:xfrm>
            <a:off x="4038600" y="4953000"/>
            <a:ext cx="2819400" cy="0"/>
          </a:xfrm>
          <a:prstGeom prst="line">
            <a:avLst/>
          </a:prstGeom>
          <a:noFill/>
          <a:ln w="28575">
            <a:solidFill>
              <a:schemeClr val="tx1"/>
            </a:solidFill>
            <a:round/>
            <a:headEnd/>
            <a:tailEnd/>
          </a:ln>
        </p:spPr>
        <p:txBody>
          <a:bodyPr/>
          <a:lstStyle/>
          <a:p>
            <a:endParaRPr lang="cs-CZ"/>
          </a:p>
        </p:txBody>
      </p:sp>
      <p:sp>
        <p:nvSpPr>
          <p:cNvPr id="29705" name="Rectangle 10"/>
          <p:cNvSpPr>
            <a:spLocks noChangeArrowheads="1"/>
          </p:cNvSpPr>
          <p:nvPr/>
        </p:nvSpPr>
        <p:spPr bwMode="auto">
          <a:xfrm>
            <a:off x="4572000" y="4800600"/>
            <a:ext cx="1871663" cy="792163"/>
          </a:xfrm>
          <a:prstGeom prst="rect">
            <a:avLst/>
          </a:prstGeom>
          <a:solidFill>
            <a:schemeClr val="folHlink"/>
          </a:solidFill>
          <a:ln w="9525">
            <a:solidFill>
              <a:schemeClr val="tx1"/>
            </a:solidFill>
            <a:miter lim="800000"/>
            <a:headEnd/>
            <a:tailEnd/>
          </a:ln>
        </p:spPr>
        <p:txBody>
          <a:bodyPr wrap="none" anchor="ctr"/>
          <a:lstStyle/>
          <a:p>
            <a:pPr algn="ctr" eaLnBrk="1" hangingPunct="1"/>
            <a:endParaRPr lang="cs-CZ" altLang="cs-CZ" sz="1800" b="0">
              <a:solidFill>
                <a:schemeClr val="folHlink"/>
              </a:solidFill>
            </a:endParaRPr>
          </a:p>
        </p:txBody>
      </p:sp>
      <p:sp>
        <p:nvSpPr>
          <p:cNvPr id="29706" name="Line 11"/>
          <p:cNvSpPr>
            <a:spLocks noChangeShapeType="1"/>
          </p:cNvSpPr>
          <p:nvPr/>
        </p:nvSpPr>
        <p:spPr bwMode="auto">
          <a:xfrm>
            <a:off x="4572000" y="4941888"/>
            <a:ext cx="1944688" cy="0"/>
          </a:xfrm>
          <a:prstGeom prst="line">
            <a:avLst/>
          </a:prstGeom>
          <a:noFill/>
          <a:ln w="28575">
            <a:solidFill>
              <a:srgbClr val="FF6600"/>
            </a:solidFill>
            <a:round/>
            <a:headEnd/>
            <a:tailEnd/>
          </a:ln>
        </p:spPr>
        <p:txBody>
          <a:bodyPr/>
          <a:lstStyle/>
          <a:p>
            <a:endParaRPr lang="cs-CZ"/>
          </a:p>
        </p:txBody>
      </p:sp>
      <p:sp>
        <p:nvSpPr>
          <p:cNvPr id="29707" name="Line 12"/>
          <p:cNvSpPr>
            <a:spLocks noChangeShapeType="1"/>
          </p:cNvSpPr>
          <p:nvPr/>
        </p:nvSpPr>
        <p:spPr bwMode="auto">
          <a:xfrm>
            <a:off x="395288" y="5805488"/>
            <a:ext cx="6553200" cy="0"/>
          </a:xfrm>
          <a:prstGeom prst="line">
            <a:avLst/>
          </a:prstGeom>
          <a:noFill/>
          <a:ln w="28575">
            <a:solidFill>
              <a:schemeClr val="tx1"/>
            </a:solidFill>
            <a:round/>
            <a:headEnd/>
            <a:tailEnd/>
          </a:ln>
        </p:spPr>
        <p:txBody>
          <a:bodyPr/>
          <a:lstStyle/>
          <a:p>
            <a:endParaRPr lang="cs-CZ"/>
          </a:p>
        </p:txBody>
      </p:sp>
      <p:sp>
        <p:nvSpPr>
          <p:cNvPr id="29708" name="Line 14"/>
          <p:cNvSpPr>
            <a:spLocks noChangeShapeType="1"/>
          </p:cNvSpPr>
          <p:nvPr/>
        </p:nvSpPr>
        <p:spPr bwMode="auto">
          <a:xfrm>
            <a:off x="1258888" y="4581525"/>
            <a:ext cx="0" cy="1223963"/>
          </a:xfrm>
          <a:prstGeom prst="line">
            <a:avLst/>
          </a:prstGeom>
          <a:noFill/>
          <a:ln w="9525">
            <a:solidFill>
              <a:schemeClr val="tx1"/>
            </a:solidFill>
            <a:prstDash val="dash"/>
            <a:round/>
            <a:headEnd/>
            <a:tailEnd/>
          </a:ln>
        </p:spPr>
        <p:txBody>
          <a:bodyPr/>
          <a:lstStyle/>
          <a:p>
            <a:endParaRPr lang="cs-CZ"/>
          </a:p>
        </p:txBody>
      </p:sp>
      <p:sp>
        <p:nvSpPr>
          <p:cNvPr id="29709" name="Line 15"/>
          <p:cNvSpPr>
            <a:spLocks noChangeShapeType="1"/>
          </p:cNvSpPr>
          <p:nvPr/>
        </p:nvSpPr>
        <p:spPr bwMode="auto">
          <a:xfrm>
            <a:off x="2268538" y="5373688"/>
            <a:ext cx="0" cy="431800"/>
          </a:xfrm>
          <a:prstGeom prst="line">
            <a:avLst/>
          </a:prstGeom>
          <a:noFill/>
          <a:ln w="9525">
            <a:solidFill>
              <a:schemeClr val="tx1"/>
            </a:solidFill>
            <a:prstDash val="dash"/>
            <a:round/>
            <a:headEnd/>
            <a:tailEnd/>
          </a:ln>
        </p:spPr>
        <p:txBody>
          <a:bodyPr/>
          <a:lstStyle/>
          <a:p>
            <a:endParaRPr lang="cs-CZ"/>
          </a:p>
        </p:txBody>
      </p:sp>
      <p:sp>
        <p:nvSpPr>
          <p:cNvPr id="29710" name="Line 16"/>
          <p:cNvSpPr>
            <a:spLocks noChangeShapeType="1"/>
          </p:cNvSpPr>
          <p:nvPr/>
        </p:nvSpPr>
        <p:spPr bwMode="auto">
          <a:xfrm>
            <a:off x="4572000" y="5589588"/>
            <a:ext cx="0" cy="215900"/>
          </a:xfrm>
          <a:prstGeom prst="line">
            <a:avLst/>
          </a:prstGeom>
          <a:noFill/>
          <a:ln w="9525">
            <a:solidFill>
              <a:schemeClr val="tx1"/>
            </a:solidFill>
            <a:prstDash val="dash"/>
            <a:round/>
            <a:headEnd/>
            <a:tailEnd/>
          </a:ln>
        </p:spPr>
        <p:txBody>
          <a:bodyPr/>
          <a:lstStyle/>
          <a:p>
            <a:endParaRPr lang="cs-CZ"/>
          </a:p>
        </p:txBody>
      </p:sp>
      <p:sp>
        <p:nvSpPr>
          <p:cNvPr id="29711" name="Line 17"/>
          <p:cNvSpPr>
            <a:spLocks noChangeShapeType="1"/>
          </p:cNvSpPr>
          <p:nvPr/>
        </p:nvSpPr>
        <p:spPr bwMode="auto">
          <a:xfrm>
            <a:off x="6443663" y="5589588"/>
            <a:ext cx="0" cy="215900"/>
          </a:xfrm>
          <a:prstGeom prst="line">
            <a:avLst/>
          </a:prstGeom>
          <a:noFill/>
          <a:ln w="9525">
            <a:solidFill>
              <a:schemeClr val="tx1"/>
            </a:solidFill>
            <a:prstDash val="dash"/>
            <a:round/>
            <a:headEnd/>
            <a:tailEnd/>
          </a:ln>
        </p:spPr>
        <p:txBody>
          <a:bodyPr/>
          <a:lstStyle/>
          <a:p>
            <a:endParaRPr lang="cs-CZ"/>
          </a:p>
        </p:txBody>
      </p:sp>
      <p:sp>
        <p:nvSpPr>
          <p:cNvPr id="29712" name="Rectangle 19"/>
          <p:cNvSpPr>
            <a:spLocks noChangeArrowheads="1"/>
          </p:cNvSpPr>
          <p:nvPr/>
        </p:nvSpPr>
        <p:spPr bwMode="auto">
          <a:xfrm>
            <a:off x="4572000" y="5949950"/>
            <a:ext cx="1871663" cy="647700"/>
          </a:xfrm>
          <a:prstGeom prst="rect">
            <a:avLst/>
          </a:prstGeom>
          <a:solidFill>
            <a:schemeClr val="bg1"/>
          </a:solidFill>
          <a:ln w="12700">
            <a:solidFill>
              <a:schemeClr val="tx1"/>
            </a:solidFill>
            <a:miter lim="800000"/>
            <a:headEnd/>
            <a:tailEnd/>
          </a:ln>
        </p:spPr>
        <p:txBody>
          <a:bodyPr wrap="none" anchor="ctr"/>
          <a:lstStyle/>
          <a:p>
            <a:pPr algn="ctr" eaLnBrk="1" hangingPunct="1"/>
            <a:r>
              <a:rPr lang="cs-CZ" altLang="cs-CZ" sz="1800" b="0"/>
              <a:t>101</a:t>
            </a:r>
          </a:p>
        </p:txBody>
      </p:sp>
      <p:sp>
        <p:nvSpPr>
          <p:cNvPr id="29713" name="Text Box 20"/>
          <p:cNvSpPr txBox="1">
            <a:spLocks noChangeArrowheads="1"/>
          </p:cNvSpPr>
          <p:nvPr/>
        </p:nvSpPr>
        <p:spPr bwMode="auto">
          <a:xfrm>
            <a:off x="6856413" y="4745038"/>
            <a:ext cx="1593850" cy="366712"/>
          </a:xfrm>
          <a:prstGeom prst="rect">
            <a:avLst/>
          </a:prstGeom>
          <a:noFill/>
          <a:ln w="9525">
            <a:noFill/>
            <a:miter lim="800000"/>
            <a:headEnd/>
            <a:tailEnd/>
          </a:ln>
        </p:spPr>
        <p:txBody>
          <a:bodyPr wrap="none">
            <a:spAutoFit/>
          </a:bodyPr>
          <a:lstStyle/>
          <a:p>
            <a:pPr eaLnBrk="1" hangingPunct="1"/>
            <a:r>
              <a:rPr lang="cs-CZ" altLang="cs-CZ" sz="1800" b="0">
                <a:solidFill>
                  <a:srgbClr val="CC0000"/>
                </a:solidFill>
              </a:rPr>
              <a:t>úroveň terénu</a:t>
            </a:r>
          </a:p>
        </p:txBody>
      </p:sp>
      <p:sp>
        <p:nvSpPr>
          <p:cNvPr id="29714" name="Text Box 21"/>
          <p:cNvSpPr txBox="1">
            <a:spLocks noChangeArrowheads="1"/>
          </p:cNvSpPr>
          <p:nvPr/>
        </p:nvSpPr>
        <p:spPr bwMode="auto">
          <a:xfrm>
            <a:off x="2463800" y="5032375"/>
            <a:ext cx="1593850" cy="366713"/>
          </a:xfrm>
          <a:prstGeom prst="rect">
            <a:avLst/>
          </a:prstGeom>
          <a:noFill/>
          <a:ln w="9525">
            <a:noFill/>
            <a:miter lim="800000"/>
            <a:headEnd/>
            <a:tailEnd/>
          </a:ln>
        </p:spPr>
        <p:txBody>
          <a:bodyPr wrap="none">
            <a:spAutoFit/>
          </a:bodyPr>
          <a:lstStyle/>
          <a:p>
            <a:pPr eaLnBrk="1" hangingPunct="1"/>
            <a:r>
              <a:rPr lang="cs-CZ" altLang="cs-CZ" sz="1800" b="0">
                <a:solidFill>
                  <a:srgbClr val="CC0000"/>
                </a:solidFill>
              </a:rPr>
              <a:t>úroveň terénu</a:t>
            </a:r>
          </a:p>
        </p:txBody>
      </p:sp>
      <p:sp>
        <p:nvSpPr>
          <p:cNvPr id="29715" name="Line 22"/>
          <p:cNvSpPr>
            <a:spLocks noChangeShapeType="1"/>
          </p:cNvSpPr>
          <p:nvPr/>
        </p:nvSpPr>
        <p:spPr bwMode="auto">
          <a:xfrm flipH="1">
            <a:off x="468313" y="4221163"/>
            <a:ext cx="287337" cy="0"/>
          </a:xfrm>
          <a:prstGeom prst="line">
            <a:avLst/>
          </a:prstGeom>
          <a:noFill/>
          <a:ln w="28575">
            <a:solidFill>
              <a:srgbClr val="FF6600"/>
            </a:solidFill>
            <a:round/>
            <a:headEnd/>
            <a:tailEnd/>
          </a:ln>
        </p:spPr>
        <p:txBody>
          <a:bodyPr/>
          <a:lstStyle/>
          <a:p>
            <a:endParaRPr lang="cs-CZ"/>
          </a:p>
        </p:txBody>
      </p:sp>
      <p:sp>
        <p:nvSpPr>
          <p:cNvPr id="29716" name="Text Box 23"/>
          <p:cNvSpPr txBox="1">
            <a:spLocks noChangeArrowheads="1"/>
          </p:cNvSpPr>
          <p:nvPr/>
        </p:nvSpPr>
        <p:spPr bwMode="auto">
          <a:xfrm>
            <a:off x="900113" y="4149725"/>
            <a:ext cx="1593850" cy="366713"/>
          </a:xfrm>
          <a:prstGeom prst="rect">
            <a:avLst/>
          </a:prstGeom>
          <a:noFill/>
          <a:ln w="9525">
            <a:noFill/>
            <a:miter lim="800000"/>
            <a:headEnd/>
            <a:tailEnd/>
          </a:ln>
        </p:spPr>
        <p:txBody>
          <a:bodyPr wrap="none">
            <a:spAutoFit/>
          </a:bodyPr>
          <a:lstStyle/>
          <a:p>
            <a:pPr eaLnBrk="1" hangingPunct="1"/>
            <a:r>
              <a:rPr lang="cs-CZ" altLang="cs-CZ" sz="1800" b="0">
                <a:solidFill>
                  <a:srgbClr val="CC0000"/>
                </a:solidFill>
              </a:rPr>
              <a:t>úroveň terénu</a:t>
            </a:r>
          </a:p>
        </p:txBody>
      </p:sp>
      <p:sp>
        <p:nvSpPr>
          <p:cNvPr id="29717" name="Text Box 25"/>
          <p:cNvSpPr txBox="1">
            <a:spLocks noChangeArrowheads="1"/>
          </p:cNvSpPr>
          <p:nvPr/>
        </p:nvSpPr>
        <p:spPr bwMode="auto">
          <a:xfrm>
            <a:off x="4695825" y="4313238"/>
            <a:ext cx="1670050" cy="366712"/>
          </a:xfrm>
          <a:prstGeom prst="rect">
            <a:avLst/>
          </a:prstGeom>
          <a:noFill/>
          <a:ln w="9525">
            <a:noFill/>
            <a:miter lim="800000"/>
            <a:headEnd/>
            <a:tailEnd/>
          </a:ln>
        </p:spPr>
        <p:txBody>
          <a:bodyPr wrap="none">
            <a:spAutoFit/>
          </a:bodyPr>
          <a:lstStyle/>
          <a:p>
            <a:pPr eaLnBrk="1" hangingPunct="1"/>
            <a:r>
              <a:rPr lang="cs-CZ" altLang="cs-CZ" sz="1800" b="0">
                <a:solidFill>
                  <a:schemeClr val="bg2"/>
                </a:solidFill>
              </a:rPr>
              <a:t>nadzemní část</a:t>
            </a:r>
          </a:p>
        </p:txBody>
      </p:sp>
      <p:sp>
        <p:nvSpPr>
          <p:cNvPr id="29718" name="Text Box 26"/>
          <p:cNvSpPr txBox="1">
            <a:spLocks noChangeArrowheads="1"/>
          </p:cNvSpPr>
          <p:nvPr/>
        </p:nvSpPr>
        <p:spPr bwMode="auto">
          <a:xfrm>
            <a:off x="6496050" y="5176838"/>
            <a:ext cx="2470150" cy="366712"/>
          </a:xfrm>
          <a:prstGeom prst="rect">
            <a:avLst/>
          </a:prstGeom>
          <a:noFill/>
          <a:ln w="9525">
            <a:noFill/>
            <a:miter lim="800000"/>
            <a:headEnd/>
            <a:tailEnd/>
          </a:ln>
        </p:spPr>
        <p:txBody>
          <a:bodyPr wrap="none">
            <a:spAutoFit/>
          </a:bodyPr>
          <a:lstStyle/>
          <a:p>
            <a:pPr eaLnBrk="1" hangingPunct="1"/>
            <a:r>
              <a:rPr lang="cs-CZ" altLang="cs-CZ" sz="1800" b="0">
                <a:solidFill>
                  <a:schemeClr val="bg2"/>
                </a:solidFill>
              </a:rPr>
              <a:t>podzemní část budovy</a:t>
            </a:r>
          </a:p>
        </p:txBody>
      </p:sp>
      <p:sp>
        <p:nvSpPr>
          <p:cNvPr id="29719" name="Text Box 27"/>
          <p:cNvSpPr txBox="1">
            <a:spLocks noChangeArrowheads="1"/>
          </p:cNvSpPr>
          <p:nvPr/>
        </p:nvSpPr>
        <p:spPr bwMode="auto">
          <a:xfrm>
            <a:off x="6227763" y="4292600"/>
            <a:ext cx="984250" cy="366713"/>
          </a:xfrm>
          <a:prstGeom prst="rect">
            <a:avLst/>
          </a:prstGeom>
          <a:noFill/>
          <a:ln w="9525">
            <a:noFill/>
            <a:miter lim="800000"/>
            <a:headEnd/>
            <a:tailEnd/>
          </a:ln>
        </p:spPr>
        <p:txBody>
          <a:bodyPr wrap="none">
            <a:spAutoFit/>
          </a:bodyPr>
          <a:lstStyle/>
          <a:p>
            <a:pPr eaLnBrk="1" hangingPunct="1"/>
            <a:r>
              <a:rPr lang="cs-CZ" altLang="cs-CZ" sz="1800" b="0">
                <a:solidFill>
                  <a:schemeClr val="bg2"/>
                </a:solidFill>
              </a:rPr>
              <a:t> budovy</a:t>
            </a:r>
          </a:p>
        </p:txBody>
      </p:sp>
      <p:sp>
        <p:nvSpPr>
          <p:cNvPr id="29720" name="Text Box 28"/>
          <p:cNvSpPr txBox="1">
            <a:spLocks noChangeArrowheads="1"/>
          </p:cNvSpPr>
          <p:nvPr/>
        </p:nvSpPr>
        <p:spPr bwMode="auto">
          <a:xfrm>
            <a:off x="6711950" y="5824538"/>
            <a:ext cx="2051050" cy="641350"/>
          </a:xfrm>
          <a:prstGeom prst="rect">
            <a:avLst/>
          </a:prstGeom>
          <a:noFill/>
          <a:ln w="9525">
            <a:noFill/>
            <a:miter lim="800000"/>
            <a:headEnd/>
            <a:tailEnd/>
          </a:ln>
        </p:spPr>
        <p:txBody>
          <a:bodyPr wrap="none">
            <a:spAutoFit/>
          </a:bodyPr>
          <a:lstStyle/>
          <a:p>
            <a:pPr eaLnBrk="1" hangingPunct="1"/>
            <a:r>
              <a:rPr lang="cs-CZ" altLang="cs-CZ" sz="1800" b="0"/>
              <a:t>zobrazení budovy</a:t>
            </a:r>
          </a:p>
          <a:p>
            <a:pPr eaLnBrk="1" hangingPunct="1"/>
            <a:r>
              <a:rPr lang="cs-CZ" altLang="cs-CZ" sz="1800" b="0"/>
              <a:t>v katastrální mapě</a:t>
            </a:r>
          </a:p>
        </p:txBody>
      </p:sp>
      <p:sp>
        <p:nvSpPr>
          <p:cNvPr id="29721" name="Text Box 29"/>
          <p:cNvSpPr txBox="1">
            <a:spLocks noChangeArrowheads="1"/>
          </p:cNvSpPr>
          <p:nvPr/>
        </p:nvSpPr>
        <p:spPr bwMode="auto">
          <a:xfrm>
            <a:off x="2247900" y="4384675"/>
            <a:ext cx="1670050" cy="366713"/>
          </a:xfrm>
          <a:prstGeom prst="rect">
            <a:avLst/>
          </a:prstGeom>
          <a:noFill/>
          <a:ln w="9525">
            <a:noFill/>
            <a:miter lim="800000"/>
            <a:headEnd/>
            <a:tailEnd/>
          </a:ln>
        </p:spPr>
        <p:txBody>
          <a:bodyPr wrap="none">
            <a:spAutoFit/>
          </a:bodyPr>
          <a:lstStyle/>
          <a:p>
            <a:pPr eaLnBrk="1" hangingPunct="1"/>
            <a:r>
              <a:rPr lang="cs-CZ" altLang="cs-CZ" sz="1800" b="0">
                <a:solidFill>
                  <a:schemeClr val="bg2"/>
                </a:solidFill>
              </a:rPr>
              <a:t>nadzemní část</a:t>
            </a:r>
          </a:p>
        </p:txBody>
      </p:sp>
      <p:sp>
        <p:nvSpPr>
          <p:cNvPr id="29722" name="Text Box 30"/>
          <p:cNvSpPr txBox="1">
            <a:spLocks noChangeArrowheads="1"/>
          </p:cNvSpPr>
          <p:nvPr/>
        </p:nvSpPr>
        <p:spPr bwMode="auto">
          <a:xfrm>
            <a:off x="323850" y="5373688"/>
            <a:ext cx="1670050" cy="366712"/>
          </a:xfrm>
          <a:prstGeom prst="rect">
            <a:avLst/>
          </a:prstGeom>
          <a:noFill/>
          <a:ln w="9525">
            <a:noFill/>
            <a:miter lim="800000"/>
            <a:headEnd/>
            <a:tailEnd/>
          </a:ln>
        </p:spPr>
        <p:txBody>
          <a:bodyPr wrap="none">
            <a:spAutoFit/>
          </a:bodyPr>
          <a:lstStyle/>
          <a:p>
            <a:pPr eaLnBrk="1" hangingPunct="1"/>
            <a:r>
              <a:rPr lang="cs-CZ" altLang="cs-CZ" sz="1800" b="0">
                <a:solidFill>
                  <a:schemeClr val="bg2"/>
                </a:solidFill>
              </a:rPr>
              <a:t>podzemní část</a:t>
            </a:r>
          </a:p>
        </p:txBody>
      </p:sp>
      <p:sp>
        <p:nvSpPr>
          <p:cNvPr id="29723" name="Text Box 31"/>
          <p:cNvSpPr txBox="1">
            <a:spLocks noChangeArrowheads="1"/>
          </p:cNvSpPr>
          <p:nvPr/>
        </p:nvSpPr>
        <p:spPr bwMode="auto">
          <a:xfrm>
            <a:off x="250825" y="4292600"/>
            <a:ext cx="387350" cy="366713"/>
          </a:xfrm>
          <a:prstGeom prst="rect">
            <a:avLst/>
          </a:prstGeom>
          <a:noFill/>
          <a:ln w="9525">
            <a:noFill/>
            <a:miter lim="800000"/>
            <a:headEnd/>
            <a:tailEnd/>
          </a:ln>
        </p:spPr>
        <p:txBody>
          <a:bodyPr wrap="none">
            <a:spAutoFit/>
          </a:bodyPr>
          <a:lstStyle/>
          <a:p>
            <a:pPr eaLnBrk="1" hangingPunct="1"/>
            <a:r>
              <a:rPr lang="cs-CZ" altLang="cs-CZ" sz="1800" b="0"/>
              <a:t>a)</a:t>
            </a:r>
          </a:p>
        </p:txBody>
      </p:sp>
      <p:sp>
        <p:nvSpPr>
          <p:cNvPr id="29724" name="Text Box 32"/>
          <p:cNvSpPr txBox="1">
            <a:spLocks noChangeArrowheads="1"/>
          </p:cNvSpPr>
          <p:nvPr/>
        </p:nvSpPr>
        <p:spPr bwMode="auto">
          <a:xfrm>
            <a:off x="4140200" y="4221163"/>
            <a:ext cx="387350" cy="366712"/>
          </a:xfrm>
          <a:prstGeom prst="rect">
            <a:avLst/>
          </a:prstGeom>
          <a:noFill/>
          <a:ln w="9525">
            <a:noFill/>
            <a:miter lim="800000"/>
            <a:headEnd/>
            <a:tailEnd/>
          </a:ln>
        </p:spPr>
        <p:txBody>
          <a:bodyPr wrap="none">
            <a:spAutoFit/>
          </a:bodyPr>
          <a:lstStyle/>
          <a:p>
            <a:pPr eaLnBrk="1" hangingPunct="1"/>
            <a:r>
              <a:rPr lang="cs-CZ" altLang="cs-CZ" sz="1800" b="0"/>
              <a:t>b)</a:t>
            </a:r>
          </a:p>
        </p:txBody>
      </p:sp>
      <p:sp>
        <p:nvSpPr>
          <p:cNvPr id="29725" name="Line 33"/>
          <p:cNvSpPr>
            <a:spLocks noChangeShapeType="1"/>
          </p:cNvSpPr>
          <p:nvPr/>
        </p:nvSpPr>
        <p:spPr bwMode="auto">
          <a:xfrm>
            <a:off x="4038600" y="4953000"/>
            <a:ext cx="2819400" cy="0"/>
          </a:xfrm>
          <a:prstGeom prst="line">
            <a:avLst/>
          </a:prstGeom>
          <a:noFill/>
          <a:ln w="28575">
            <a:solidFill>
              <a:srgbClr val="FF6600"/>
            </a:solidFill>
            <a:round/>
            <a:headEnd/>
            <a:tailEnd/>
          </a:ln>
        </p:spPr>
        <p:txBody>
          <a:bodyPr/>
          <a:lstStyle/>
          <a:p>
            <a:endParaRPr lang="cs-CZ"/>
          </a:p>
        </p:txBody>
      </p:sp>
      <p:sp>
        <p:nvSpPr>
          <p:cNvPr id="29726" name="Line 35"/>
          <p:cNvSpPr>
            <a:spLocks noChangeShapeType="1"/>
          </p:cNvSpPr>
          <p:nvPr/>
        </p:nvSpPr>
        <p:spPr bwMode="auto">
          <a:xfrm>
            <a:off x="1219200" y="6324600"/>
            <a:ext cx="0" cy="0"/>
          </a:xfrm>
          <a:prstGeom prst="line">
            <a:avLst/>
          </a:prstGeom>
          <a:noFill/>
          <a:ln w="9525">
            <a:solidFill>
              <a:schemeClr val="tx1"/>
            </a:solidFill>
            <a:round/>
            <a:headEnd/>
            <a:tailEnd/>
          </a:ln>
        </p:spPr>
        <p:txBody>
          <a:bodyPr/>
          <a:lstStyle/>
          <a:p>
            <a:endParaRPr lang="cs-CZ"/>
          </a:p>
        </p:txBody>
      </p:sp>
      <p:sp>
        <p:nvSpPr>
          <p:cNvPr id="29727" name="Line 37"/>
          <p:cNvSpPr>
            <a:spLocks noChangeShapeType="1"/>
          </p:cNvSpPr>
          <p:nvPr/>
        </p:nvSpPr>
        <p:spPr bwMode="auto">
          <a:xfrm>
            <a:off x="1403350" y="6092825"/>
            <a:ext cx="73025" cy="0"/>
          </a:xfrm>
          <a:prstGeom prst="line">
            <a:avLst/>
          </a:prstGeom>
          <a:noFill/>
          <a:ln w="38100">
            <a:solidFill>
              <a:schemeClr val="tx1"/>
            </a:solidFill>
            <a:round/>
            <a:headEnd/>
            <a:tailEnd/>
          </a:ln>
        </p:spPr>
        <p:txBody>
          <a:bodyPr/>
          <a:lstStyle/>
          <a:p>
            <a:endParaRPr lang="cs-CZ"/>
          </a:p>
        </p:txBody>
      </p:sp>
      <p:sp>
        <p:nvSpPr>
          <p:cNvPr id="29728" name="Rectangle 40"/>
          <p:cNvSpPr>
            <a:spLocks noChangeArrowheads="1"/>
          </p:cNvSpPr>
          <p:nvPr/>
        </p:nvSpPr>
        <p:spPr bwMode="auto">
          <a:xfrm>
            <a:off x="1258888" y="5949950"/>
            <a:ext cx="1009650" cy="647700"/>
          </a:xfrm>
          <a:prstGeom prst="rect">
            <a:avLst/>
          </a:prstGeom>
          <a:solidFill>
            <a:schemeClr val="bg1"/>
          </a:solidFill>
          <a:ln w="12700">
            <a:solidFill>
              <a:schemeClr val="tx1"/>
            </a:solidFill>
            <a:miter lim="800000"/>
            <a:headEnd/>
            <a:tailEnd/>
          </a:ln>
        </p:spPr>
        <p:txBody>
          <a:bodyPr wrap="none" anchor="ctr"/>
          <a:lstStyle/>
          <a:p>
            <a:pPr algn="ctr" eaLnBrk="1" hangingPunct="1"/>
            <a:r>
              <a:rPr lang="cs-CZ" altLang="cs-CZ" sz="1800" b="0"/>
              <a:t>100</a:t>
            </a:r>
          </a:p>
          <a:p>
            <a:pPr algn="ctr"/>
            <a:endParaRPr lang="cs-CZ" altLang="cs-CZ" sz="1800" b="0"/>
          </a:p>
        </p:txBody>
      </p:sp>
      <p:sp>
        <p:nvSpPr>
          <p:cNvPr id="29729" name="Line 45"/>
          <p:cNvSpPr>
            <a:spLocks noChangeShapeType="1"/>
          </p:cNvSpPr>
          <p:nvPr/>
        </p:nvSpPr>
        <p:spPr bwMode="auto">
          <a:xfrm>
            <a:off x="1476375" y="6165850"/>
            <a:ext cx="71438" cy="0"/>
          </a:xfrm>
          <a:prstGeom prst="line">
            <a:avLst/>
          </a:prstGeom>
          <a:noFill/>
          <a:ln w="38100">
            <a:solidFill>
              <a:schemeClr val="tx1"/>
            </a:solidFill>
            <a:round/>
            <a:headEnd/>
            <a:tailEnd/>
          </a:ln>
        </p:spPr>
        <p:txBody>
          <a:bodyPr/>
          <a:lstStyle/>
          <a:p>
            <a:endParaRPr lang="cs-CZ"/>
          </a:p>
        </p:txBody>
      </p:sp>
      <p:sp>
        <p:nvSpPr>
          <p:cNvPr id="29730" name="Line 46"/>
          <p:cNvSpPr>
            <a:spLocks noChangeShapeType="1"/>
          </p:cNvSpPr>
          <p:nvPr/>
        </p:nvSpPr>
        <p:spPr bwMode="auto">
          <a:xfrm>
            <a:off x="5076825" y="6308725"/>
            <a:ext cx="71438" cy="0"/>
          </a:xfrm>
          <a:prstGeom prst="line">
            <a:avLst/>
          </a:prstGeom>
          <a:noFill/>
          <a:ln w="38100">
            <a:solidFill>
              <a:schemeClr val="tx1"/>
            </a:solidFill>
            <a:round/>
            <a:headEnd/>
            <a:tailEnd/>
          </a:ln>
        </p:spPr>
        <p:txBody>
          <a:bodyPr/>
          <a:lstStyle/>
          <a:p>
            <a:endParaRPr lang="cs-CZ"/>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357166"/>
            <a:ext cx="4421785" cy="571504"/>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357298"/>
            <a:ext cx="8229600" cy="4857783"/>
          </a:xfrm>
          <a:prstGeom prst="rect">
            <a:avLst/>
          </a:prstGeom>
        </p:spPr>
        <p:txBody>
          <a:bodyPr>
            <a:normAutofit fontScale="85000" lnSpcReduction="10000"/>
          </a:bodyPr>
          <a:lstStyle/>
          <a:p>
            <a:pPr>
              <a:buNone/>
            </a:pPr>
            <a:r>
              <a:rPr lang="cs-CZ" sz="2400" b="1" dirty="0" smtClean="0"/>
              <a:t>Pozemková kniha se skládala- </a:t>
            </a:r>
            <a:r>
              <a:rPr lang="cs-CZ" sz="2400" dirty="0" smtClean="0"/>
              <a:t>z hlavní knihy a ta pak z knihovních vložek</a:t>
            </a:r>
          </a:p>
          <a:p>
            <a:pPr>
              <a:buNone/>
            </a:pPr>
            <a:r>
              <a:rPr lang="cs-CZ" sz="2400" dirty="0" smtClean="0"/>
              <a:t>                                             - ze sbírky listin</a:t>
            </a:r>
          </a:p>
          <a:p>
            <a:pPr>
              <a:buNone/>
            </a:pPr>
            <a:r>
              <a:rPr lang="cs-CZ" sz="2400" dirty="0" smtClean="0"/>
              <a:t>                                             - z mapy pozemkových knih/neměla konstitutivní význam pro skutečnou výměru nebo rozsah a polohu parcel/</a:t>
            </a:r>
          </a:p>
          <a:p>
            <a:pPr>
              <a:buNone/>
            </a:pPr>
            <a:r>
              <a:rPr lang="cs-CZ" sz="2400" dirty="0" smtClean="0"/>
              <a:t>Knihovní vložka se skládala: - z listu A-skutkové podstaty,kde byly uvedeny nemovitosti s podrobnějším popisem-knihovní těleso</a:t>
            </a:r>
          </a:p>
          <a:p>
            <a:pPr>
              <a:buNone/>
            </a:pPr>
            <a:r>
              <a:rPr lang="cs-CZ" sz="2400" dirty="0" smtClean="0"/>
              <a:t>                                           - z listu vlastnictví  B,kde byly prováděny zápisy vlastnického práva s uvedením podílů, změn a omezení týkající se vlastníka, rovněž omezení v nakládání s knihovním tělesem</a:t>
            </a:r>
          </a:p>
          <a:p>
            <a:pPr>
              <a:buNone/>
            </a:pPr>
            <a:r>
              <a:rPr lang="cs-CZ" sz="2400" dirty="0" smtClean="0"/>
              <a:t>                                            - z listu závad C, kde se zapisovala všechna věcná práva a břemena na nemovitostech/např. i právo ke stavbě/</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539750" y="1844675"/>
            <a:ext cx="3311525" cy="3600450"/>
          </a:xfrm>
          <a:prstGeom prst="rect">
            <a:avLst/>
          </a:prstGeom>
          <a:solidFill>
            <a:srgbClr val="BCF0F6"/>
          </a:solidFill>
          <a:ln w="19050">
            <a:solidFill>
              <a:schemeClr val="tx1"/>
            </a:solidFill>
            <a:miter lim="800000"/>
            <a:headEnd/>
            <a:tailEnd/>
          </a:ln>
        </p:spPr>
        <p:txBody>
          <a:bodyPr wrap="none" anchor="ctr"/>
          <a:lstStyle/>
          <a:p>
            <a:pPr algn="ctr" eaLnBrk="1" hangingPunct="1"/>
            <a:endParaRPr lang="cs-CZ" altLang="cs-CZ" sz="1800" b="0"/>
          </a:p>
        </p:txBody>
      </p:sp>
      <p:sp>
        <p:nvSpPr>
          <p:cNvPr id="28675" name="Rectangle 4"/>
          <p:cNvSpPr>
            <a:spLocks noChangeArrowheads="1"/>
          </p:cNvSpPr>
          <p:nvPr/>
        </p:nvSpPr>
        <p:spPr bwMode="auto">
          <a:xfrm>
            <a:off x="3851275" y="1844675"/>
            <a:ext cx="3384550" cy="3600450"/>
          </a:xfrm>
          <a:prstGeom prst="rect">
            <a:avLst/>
          </a:prstGeom>
          <a:solidFill>
            <a:srgbClr val="BCF0F6"/>
          </a:solidFill>
          <a:ln w="19050">
            <a:solidFill>
              <a:schemeClr val="tx1"/>
            </a:solidFill>
            <a:miter lim="800000"/>
            <a:headEnd/>
            <a:tailEnd/>
          </a:ln>
        </p:spPr>
        <p:txBody>
          <a:bodyPr wrap="none" anchor="ctr"/>
          <a:lstStyle/>
          <a:p>
            <a:pPr algn="ctr" eaLnBrk="1" hangingPunct="1"/>
            <a:endParaRPr lang="cs-CZ" altLang="cs-CZ" sz="1800" b="0"/>
          </a:p>
        </p:txBody>
      </p:sp>
      <p:sp>
        <p:nvSpPr>
          <p:cNvPr id="28676" name="Rectangle 5"/>
          <p:cNvSpPr>
            <a:spLocks noChangeArrowheads="1"/>
          </p:cNvSpPr>
          <p:nvPr/>
        </p:nvSpPr>
        <p:spPr bwMode="auto">
          <a:xfrm>
            <a:off x="971550" y="4292600"/>
            <a:ext cx="1368425" cy="1008063"/>
          </a:xfrm>
          <a:prstGeom prst="rect">
            <a:avLst/>
          </a:prstGeom>
          <a:solidFill>
            <a:schemeClr val="folHlink"/>
          </a:solidFill>
          <a:ln w="19050">
            <a:solidFill>
              <a:schemeClr val="tx1"/>
            </a:solidFill>
            <a:miter lim="800000"/>
            <a:headEnd/>
            <a:tailEnd/>
          </a:ln>
        </p:spPr>
        <p:txBody>
          <a:bodyPr wrap="none" anchor="ctr"/>
          <a:lstStyle/>
          <a:p>
            <a:pPr algn="ctr" eaLnBrk="1" hangingPunct="1"/>
            <a:r>
              <a:rPr lang="cs-CZ" altLang="cs-CZ" b="0"/>
              <a:t>100</a:t>
            </a:r>
          </a:p>
        </p:txBody>
      </p:sp>
      <p:sp>
        <p:nvSpPr>
          <p:cNvPr id="28677" name="Rectangle 6"/>
          <p:cNvSpPr>
            <a:spLocks noChangeArrowheads="1"/>
          </p:cNvSpPr>
          <p:nvPr/>
        </p:nvSpPr>
        <p:spPr bwMode="auto">
          <a:xfrm>
            <a:off x="2916238" y="2205038"/>
            <a:ext cx="792162" cy="1439862"/>
          </a:xfrm>
          <a:prstGeom prst="rect">
            <a:avLst/>
          </a:prstGeom>
          <a:solidFill>
            <a:schemeClr val="folHlink"/>
          </a:solidFill>
          <a:ln w="19050">
            <a:solidFill>
              <a:schemeClr val="tx1"/>
            </a:solidFill>
            <a:miter lim="800000"/>
            <a:headEnd/>
            <a:tailEnd/>
          </a:ln>
        </p:spPr>
        <p:txBody>
          <a:bodyPr wrap="none" anchor="ctr"/>
          <a:lstStyle/>
          <a:p>
            <a:pPr algn="ctr" eaLnBrk="1" hangingPunct="1"/>
            <a:r>
              <a:rPr lang="cs-CZ" altLang="cs-CZ" sz="3200"/>
              <a:t>.</a:t>
            </a:r>
          </a:p>
        </p:txBody>
      </p:sp>
      <p:sp>
        <p:nvSpPr>
          <p:cNvPr id="28678" name="Rectangle 7"/>
          <p:cNvSpPr>
            <a:spLocks noChangeArrowheads="1"/>
          </p:cNvSpPr>
          <p:nvPr/>
        </p:nvSpPr>
        <p:spPr bwMode="auto">
          <a:xfrm>
            <a:off x="4356100" y="4292600"/>
            <a:ext cx="1368425" cy="1008063"/>
          </a:xfrm>
          <a:prstGeom prst="rect">
            <a:avLst/>
          </a:prstGeom>
          <a:solidFill>
            <a:schemeClr val="folHlink"/>
          </a:solidFill>
          <a:ln w="19050">
            <a:solidFill>
              <a:schemeClr val="tx1"/>
            </a:solidFill>
            <a:miter lim="800000"/>
            <a:headEnd/>
            <a:tailEnd/>
          </a:ln>
        </p:spPr>
        <p:txBody>
          <a:bodyPr wrap="none" anchor="ctr"/>
          <a:lstStyle/>
          <a:p>
            <a:pPr algn="ctr" eaLnBrk="1" hangingPunct="1"/>
            <a:endParaRPr lang="cs-CZ" altLang="cs-CZ" sz="3200"/>
          </a:p>
        </p:txBody>
      </p:sp>
      <p:sp>
        <p:nvSpPr>
          <p:cNvPr id="28679" name="Rectangle 8"/>
          <p:cNvSpPr>
            <a:spLocks noChangeArrowheads="1"/>
          </p:cNvSpPr>
          <p:nvPr/>
        </p:nvSpPr>
        <p:spPr bwMode="auto">
          <a:xfrm>
            <a:off x="6227763" y="2205038"/>
            <a:ext cx="865187" cy="1439862"/>
          </a:xfrm>
          <a:prstGeom prst="rect">
            <a:avLst/>
          </a:prstGeom>
          <a:solidFill>
            <a:schemeClr val="folHlink"/>
          </a:solidFill>
          <a:ln w="19050">
            <a:solidFill>
              <a:schemeClr val="tx1"/>
            </a:solidFill>
            <a:miter lim="800000"/>
            <a:headEnd/>
            <a:tailEnd/>
          </a:ln>
        </p:spPr>
        <p:txBody>
          <a:bodyPr wrap="none" anchor="ctr"/>
          <a:lstStyle/>
          <a:p>
            <a:pPr algn="ctr" eaLnBrk="1" hangingPunct="1"/>
            <a:r>
              <a:rPr lang="cs-CZ" altLang="cs-CZ" b="0"/>
              <a:t>101</a:t>
            </a:r>
          </a:p>
        </p:txBody>
      </p:sp>
      <p:sp>
        <p:nvSpPr>
          <p:cNvPr id="28680" name="Rectangle 11"/>
          <p:cNvSpPr>
            <a:spLocks noChangeArrowheads="1"/>
          </p:cNvSpPr>
          <p:nvPr/>
        </p:nvSpPr>
        <p:spPr bwMode="auto">
          <a:xfrm>
            <a:off x="4716463" y="2420938"/>
            <a:ext cx="693737" cy="457200"/>
          </a:xfrm>
          <a:prstGeom prst="rect">
            <a:avLst/>
          </a:prstGeom>
          <a:noFill/>
          <a:ln w="9525">
            <a:noFill/>
            <a:miter lim="800000"/>
            <a:headEnd/>
            <a:tailEnd/>
          </a:ln>
        </p:spPr>
        <p:txBody>
          <a:bodyPr wrap="none">
            <a:spAutoFit/>
          </a:bodyPr>
          <a:lstStyle/>
          <a:p>
            <a:pPr eaLnBrk="1" hangingPunct="1"/>
            <a:r>
              <a:rPr lang="cs-CZ" altLang="cs-CZ" b="0"/>
              <a:t>101</a:t>
            </a:r>
          </a:p>
        </p:txBody>
      </p:sp>
      <p:sp>
        <p:nvSpPr>
          <p:cNvPr id="28681" name="Rectangle 13"/>
          <p:cNvSpPr>
            <a:spLocks noChangeArrowheads="1"/>
          </p:cNvSpPr>
          <p:nvPr/>
        </p:nvSpPr>
        <p:spPr bwMode="auto">
          <a:xfrm>
            <a:off x="4927600" y="4445000"/>
            <a:ext cx="693738" cy="457200"/>
          </a:xfrm>
          <a:prstGeom prst="rect">
            <a:avLst/>
          </a:prstGeom>
          <a:noFill/>
          <a:ln w="9525">
            <a:noFill/>
            <a:miter lim="800000"/>
            <a:headEnd/>
            <a:tailEnd/>
          </a:ln>
        </p:spPr>
        <p:txBody>
          <a:bodyPr wrap="none">
            <a:spAutoFit/>
          </a:bodyPr>
          <a:lstStyle/>
          <a:p>
            <a:pPr eaLnBrk="1" hangingPunct="1"/>
            <a:r>
              <a:rPr lang="cs-CZ" altLang="cs-CZ" b="0"/>
              <a:t>101</a:t>
            </a:r>
          </a:p>
        </p:txBody>
      </p:sp>
      <p:sp>
        <p:nvSpPr>
          <p:cNvPr id="28682" name="Line 14"/>
          <p:cNvSpPr>
            <a:spLocks noChangeShapeType="1"/>
          </p:cNvSpPr>
          <p:nvPr/>
        </p:nvSpPr>
        <p:spPr bwMode="auto">
          <a:xfrm>
            <a:off x="4859338" y="2781300"/>
            <a:ext cx="431800" cy="0"/>
          </a:xfrm>
          <a:prstGeom prst="line">
            <a:avLst/>
          </a:prstGeom>
          <a:noFill/>
          <a:ln w="19050">
            <a:solidFill>
              <a:schemeClr val="tx1"/>
            </a:solidFill>
            <a:round/>
            <a:headEnd/>
            <a:tailEnd/>
          </a:ln>
        </p:spPr>
        <p:txBody>
          <a:bodyPr/>
          <a:lstStyle/>
          <a:p>
            <a:endParaRPr lang="cs-CZ"/>
          </a:p>
        </p:txBody>
      </p:sp>
      <p:sp>
        <p:nvSpPr>
          <p:cNvPr id="28683" name="Line 15"/>
          <p:cNvSpPr>
            <a:spLocks noChangeShapeType="1"/>
          </p:cNvSpPr>
          <p:nvPr/>
        </p:nvSpPr>
        <p:spPr bwMode="auto">
          <a:xfrm>
            <a:off x="5076825" y="4868863"/>
            <a:ext cx="431800" cy="0"/>
          </a:xfrm>
          <a:prstGeom prst="line">
            <a:avLst/>
          </a:prstGeom>
          <a:noFill/>
          <a:ln w="19050">
            <a:solidFill>
              <a:schemeClr val="tx1"/>
            </a:solidFill>
            <a:round/>
            <a:headEnd/>
            <a:tailEnd/>
          </a:ln>
        </p:spPr>
        <p:txBody>
          <a:bodyPr/>
          <a:lstStyle/>
          <a:p>
            <a:endParaRPr lang="cs-CZ"/>
          </a:p>
        </p:txBody>
      </p:sp>
      <p:sp>
        <p:nvSpPr>
          <p:cNvPr id="28684" name="Line 17"/>
          <p:cNvSpPr>
            <a:spLocks noChangeShapeType="1"/>
          </p:cNvSpPr>
          <p:nvPr/>
        </p:nvSpPr>
        <p:spPr bwMode="auto">
          <a:xfrm>
            <a:off x="6443663" y="3068638"/>
            <a:ext cx="433387" cy="0"/>
          </a:xfrm>
          <a:prstGeom prst="line">
            <a:avLst/>
          </a:prstGeom>
          <a:noFill/>
          <a:ln w="19050">
            <a:solidFill>
              <a:schemeClr val="tx1"/>
            </a:solidFill>
            <a:round/>
            <a:headEnd/>
            <a:tailEnd/>
          </a:ln>
        </p:spPr>
        <p:txBody>
          <a:bodyPr/>
          <a:lstStyle/>
          <a:p>
            <a:endParaRPr lang="cs-CZ"/>
          </a:p>
        </p:txBody>
      </p:sp>
      <p:sp>
        <p:nvSpPr>
          <p:cNvPr id="28685" name="Text Box 18"/>
          <p:cNvSpPr txBox="1">
            <a:spLocks noChangeArrowheads="1"/>
          </p:cNvSpPr>
          <p:nvPr/>
        </p:nvSpPr>
        <p:spPr bwMode="auto">
          <a:xfrm>
            <a:off x="4716463" y="2781300"/>
            <a:ext cx="863600" cy="457200"/>
          </a:xfrm>
          <a:prstGeom prst="rect">
            <a:avLst/>
          </a:prstGeom>
          <a:noFill/>
          <a:ln w="9525">
            <a:noFill/>
            <a:miter lim="800000"/>
            <a:headEnd/>
            <a:tailEnd/>
          </a:ln>
        </p:spPr>
        <p:txBody>
          <a:bodyPr>
            <a:spAutoFit/>
          </a:bodyPr>
          <a:lstStyle/>
          <a:p>
            <a:pPr eaLnBrk="1" hangingPunct="1">
              <a:spcBef>
                <a:spcPct val="50000"/>
              </a:spcBef>
            </a:pPr>
            <a:r>
              <a:rPr lang="cs-CZ" altLang="cs-CZ" sz="1800" b="0"/>
              <a:t>   </a:t>
            </a:r>
            <a:r>
              <a:rPr lang="cs-CZ" altLang="cs-CZ" b="0"/>
              <a:t> 1</a:t>
            </a:r>
          </a:p>
        </p:txBody>
      </p:sp>
      <p:sp>
        <p:nvSpPr>
          <p:cNvPr id="28686" name="Text Box 19"/>
          <p:cNvSpPr txBox="1">
            <a:spLocks noChangeArrowheads="1"/>
          </p:cNvSpPr>
          <p:nvPr/>
        </p:nvSpPr>
        <p:spPr bwMode="auto">
          <a:xfrm>
            <a:off x="4932363" y="4797425"/>
            <a:ext cx="719137" cy="457200"/>
          </a:xfrm>
          <a:prstGeom prst="rect">
            <a:avLst/>
          </a:prstGeom>
          <a:noFill/>
          <a:ln w="9525">
            <a:noFill/>
            <a:miter lim="800000"/>
            <a:headEnd/>
            <a:tailEnd/>
          </a:ln>
        </p:spPr>
        <p:txBody>
          <a:bodyPr>
            <a:spAutoFit/>
          </a:bodyPr>
          <a:lstStyle/>
          <a:p>
            <a:pPr eaLnBrk="1" hangingPunct="1">
              <a:spcBef>
                <a:spcPct val="50000"/>
              </a:spcBef>
            </a:pPr>
            <a:r>
              <a:rPr lang="cs-CZ" altLang="cs-CZ" sz="1800" b="0"/>
              <a:t>   </a:t>
            </a:r>
            <a:r>
              <a:rPr lang="cs-CZ" altLang="cs-CZ" b="0"/>
              <a:t>2</a:t>
            </a:r>
          </a:p>
        </p:txBody>
      </p:sp>
      <p:sp>
        <p:nvSpPr>
          <p:cNvPr id="28687" name="Text Box 20"/>
          <p:cNvSpPr txBox="1">
            <a:spLocks noChangeArrowheads="1"/>
          </p:cNvSpPr>
          <p:nvPr/>
        </p:nvSpPr>
        <p:spPr bwMode="auto">
          <a:xfrm>
            <a:off x="6372225" y="2997200"/>
            <a:ext cx="576263" cy="457200"/>
          </a:xfrm>
          <a:prstGeom prst="rect">
            <a:avLst/>
          </a:prstGeom>
          <a:noFill/>
          <a:ln w="9525">
            <a:noFill/>
            <a:miter lim="800000"/>
            <a:headEnd/>
            <a:tailEnd/>
          </a:ln>
        </p:spPr>
        <p:txBody>
          <a:bodyPr>
            <a:spAutoFit/>
          </a:bodyPr>
          <a:lstStyle/>
          <a:p>
            <a:pPr eaLnBrk="1" hangingPunct="1">
              <a:spcBef>
                <a:spcPct val="50000"/>
              </a:spcBef>
            </a:pPr>
            <a:r>
              <a:rPr lang="cs-CZ" altLang="cs-CZ" sz="1800" b="0"/>
              <a:t>  </a:t>
            </a:r>
            <a:r>
              <a:rPr lang="cs-CZ" altLang="cs-CZ" b="0"/>
              <a:t>3</a:t>
            </a:r>
          </a:p>
        </p:txBody>
      </p:sp>
      <p:sp>
        <p:nvSpPr>
          <p:cNvPr id="28688" name="Oval 21"/>
          <p:cNvSpPr>
            <a:spLocks noChangeArrowheads="1"/>
          </p:cNvSpPr>
          <p:nvPr/>
        </p:nvSpPr>
        <p:spPr bwMode="auto">
          <a:xfrm>
            <a:off x="5003800" y="2205038"/>
            <a:ext cx="142875" cy="144462"/>
          </a:xfrm>
          <a:prstGeom prst="ellipse">
            <a:avLst/>
          </a:prstGeom>
          <a:solidFill>
            <a:schemeClr val="bg1"/>
          </a:solidFill>
          <a:ln w="19050">
            <a:solidFill>
              <a:schemeClr val="tx1"/>
            </a:solidFill>
            <a:round/>
            <a:headEnd/>
            <a:tailEnd/>
          </a:ln>
        </p:spPr>
        <p:txBody>
          <a:bodyPr wrap="none" anchor="ctr"/>
          <a:lstStyle/>
          <a:p>
            <a:endParaRPr lang="cs-CZ" altLang="cs-CZ" sz="1200"/>
          </a:p>
        </p:txBody>
      </p:sp>
      <p:sp>
        <p:nvSpPr>
          <p:cNvPr id="28689" name="Line 22"/>
          <p:cNvSpPr>
            <a:spLocks noChangeShapeType="1"/>
          </p:cNvSpPr>
          <p:nvPr/>
        </p:nvSpPr>
        <p:spPr bwMode="auto">
          <a:xfrm>
            <a:off x="5076825" y="2349500"/>
            <a:ext cx="144463" cy="0"/>
          </a:xfrm>
          <a:prstGeom prst="line">
            <a:avLst/>
          </a:prstGeom>
          <a:noFill/>
          <a:ln w="19050">
            <a:solidFill>
              <a:schemeClr val="tx1"/>
            </a:solidFill>
            <a:round/>
            <a:headEnd/>
            <a:tailEnd/>
          </a:ln>
        </p:spPr>
        <p:txBody>
          <a:bodyPr/>
          <a:lstStyle/>
          <a:p>
            <a:endParaRPr lang="cs-CZ"/>
          </a:p>
        </p:txBody>
      </p:sp>
      <p:sp>
        <p:nvSpPr>
          <p:cNvPr id="28690" name="Freeform 24"/>
          <p:cNvSpPr>
            <a:spLocks/>
          </p:cNvSpPr>
          <p:nvPr/>
        </p:nvSpPr>
        <p:spPr bwMode="auto">
          <a:xfrm>
            <a:off x="1535113" y="4210050"/>
            <a:ext cx="180975" cy="168275"/>
          </a:xfrm>
          <a:custGeom>
            <a:avLst/>
            <a:gdLst>
              <a:gd name="T0" fmla="*/ 2147483647 w 114"/>
              <a:gd name="T1" fmla="*/ 2147483647 h 106"/>
              <a:gd name="T2" fmla="*/ 2147483647 w 114"/>
              <a:gd name="T3" fmla="*/ 2147483647 h 106"/>
              <a:gd name="T4" fmla="*/ 2147483647 w 114"/>
              <a:gd name="T5" fmla="*/ 2147483647 h 106"/>
              <a:gd name="T6" fmla="*/ 2147483647 w 114"/>
              <a:gd name="T7" fmla="*/ 2147483647 h 106"/>
              <a:gd name="T8" fmla="*/ 2147483647 w 114"/>
              <a:gd name="T9" fmla="*/ 2147483647 h 106"/>
              <a:gd name="T10" fmla="*/ 2147483647 w 114"/>
              <a:gd name="T11" fmla="*/ 2147483647 h 106"/>
              <a:gd name="T12" fmla="*/ 2147483647 w 114"/>
              <a:gd name="T13" fmla="*/ 2147483647 h 106"/>
              <a:gd name="T14" fmla="*/ 2147483647 w 114"/>
              <a:gd name="T15" fmla="*/ 2147483647 h 106"/>
              <a:gd name="T16" fmla="*/ 2147483647 w 114"/>
              <a:gd name="T17" fmla="*/ 2147483647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106"/>
              <a:gd name="T29" fmla="*/ 114 w 114"/>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106">
                <a:moveTo>
                  <a:pt x="99" y="7"/>
                </a:moveTo>
                <a:cubicBezTo>
                  <a:pt x="76" y="3"/>
                  <a:pt x="53" y="0"/>
                  <a:pt x="53" y="7"/>
                </a:cubicBezTo>
                <a:cubicBezTo>
                  <a:pt x="53" y="14"/>
                  <a:pt x="91" y="37"/>
                  <a:pt x="99" y="52"/>
                </a:cubicBezTo>
                <a:cubicBezTo>
                  <a:pt x="107" y="67"/>
                  <a:pt x="114" y="90"/>
                  <a:pt x="99" y="98"/>
                </a:cubicBezTo>
                <a:cubicBezTo>
                  <a:pt x="84" y="106"/>
                  <a:pt x="16" y="98"/>
                  <a:pt x="8" y="98"/>
                </a:cubicBezTo>
                <a:cubicBezTo>
                  <a:pt x="0" y="98"/>
                  <a:pt x="38" y="98"/>
                  <a:pt x="53" y="98"/>
                </a:cubicBezTo>
                <a:cubicBezTo>
                  <a:pt x="68" y="98"/>
                  <a:pt x="99" y="98"/>
                  <a:pt x="99" y="98"/>
                </a:cubicBezTo>
                <a:cubicBezTo>
                  <a:pt x="99" y="98"/>
                  <a:pt x="53" y="98"/>
                  <a:pt x="53" y="98"/>
                </a:cubicBezTo>
                <a:cubicBezTo>
                  <a:pt x="53" y="98"/>
                  <a:pt x="91" y="98"/>
                  <a:pt x="99" y="98"/>
                </a:cubicBezTo>
              </a:path>
            </a:pathLst>
          </a:custGeom>
          <a:noFill/>
          <a:ln w="12700">
            <a:solidFill>
              <a:schemeClr val="tx1"/>
            </a:solidFill>
            <a:round/>
            <a:headEnd/>
            <a:tailEnd/>
          </a:ln>
        </p:spPr>
        <p:txBody>
          <a:bodyPr/>
          <a:lstStyle/>
          <a:p>
            <a:endParaRPr lang="cs-CZ"/>
          </a:p>
        </p:txBody>
      </p:sp>
      <p:sp>
        <p:nvSpPr>
          <p:cNvPr id="28691" name="Freeform 25"/>
          <p:cNvSpPr>
            <a:spLocks/>
          </p:cNvSpPr>
          <p:nvPr/>
        </p:nvSpPr>
        <p:spPr bwMode="auto">
          <a:xfrm>
            <a:off x="3192463" y="3562350"/>
            <a:ext cx="179387" cy="165100"/>
          </a:xfrm>
          <a:custGeom>
            <a:avLst/>
            <a:gdLst>
              <a:gd name="T0" fmla="*/ 2147483647 w 113"/>
              <a:gd name="T1" fmla="*/ 2147483647 h 104"/>
              <a:gd name="T2" fmla="*/ 2147483647 w 113"/>
              <a:gd name="T3" fmla="*/ 2147483647 h 104"/>
              <a:gd name="T4" fmla="*/ 2147483647 w 113"/>
              <a:gd name="T5" fmla="*/ 2147483647 h 104"/>
              <a:gd name="T6" fmla="*/ 2147483647 w 113"/>
              <a:gd name="T7" fmla="*/ 2147483647 h 104"/>
              <a:gd name="T8" fmla="*/ 2147483647 w 113"/>
              <a:gd name="T9" fmla="*/ 2147483647 h 104"/>
              <a:gd name="T10" fmla="*/ 2147483647 w 113"/>
              <a:gd name="T11" fmla="*/ 2147483647 h 104"/>
              <a:gd name="T12" fmla="*/ 0 60000 65536"/>
              <a:gd name="T13" fmla="*/ 0 60000 65536"/>
              <a:gd name="T14" fmla="*/ 0 60000 65536"/>
              <a:gd name="T15" fmla="*/ 0 60000 65536"/>
              <a:gd name="T16" fmla="*/ 0 60000 65536"/>
              <a:gd name="T17" fmla="*/ 0 60000 65536"/>
              <a:gd name="T18" fmla="*/ 0 w 113"/>
              <a:gd name="T19" fmla="*/ 0 h 104"/>
              <a:gd name="T20" fmla="*/ 113 w 113"/>
              <a:gd name="T21" fmla="*/ 104 h 104"/>
            </a:gdLst>
            <a:ahLst/>
            <a:cxnLst>
              <a:cxn ang="T12">
                <a:pos x="T0" y="T1"/>
              </a:cxn>
              <a:cxn ang="T13">
                <a:pos x="T2" y="T3"/>
              </a:cxn>
              <a:cxn ang="T14">
                <a:pos x="T4" y="T5"/>
              </a:cxn>
              <a:cxn ang="T15">
                <a:pos x="T6" y="T7"/>
              </a:cxn>
              <a:cxn ang="T16">
                <a:pos x="T8" y="T9"/>
              </a:cxn>
              <a:cxn ang="T17">
                <a:pos x="T10" y="T11"/>
              </a:cxn>
            </a:cxnLst>
            <a:rect l="T18" t="T19" r="T20" b="T21"/>
            <a:pathLst>
              <a:path w="113" h="104">
                <a:moveTo>
                  <a:pt x="98" y="7"/>
                </a:moveTo>
                <a:cubicBezTo>
                  <a:pt x="83" y="3"/>
                  <a:pt x="68" y="0"/>
                  <a:pt x="53" y="7"/>
                </a:cubicBezTo>
                <a:cubicBezTo>
                  <a:pt x="38" y="14"/>
                  <a:pt x="0" y="45"/>
                  <a:pt x="7" y="52"/>
                </a:cubicBezTo>
                <a:cubicBezTo>
                  <a:pt x="14" y="59"/>
                  <a:pt x="83" y="45"/>
                  <a:pt x="98" y="52"/>
                </a:cubicBezTo>
                <a:cubicBezTo>
                  <a:pt x="113" y="59"/>
                  <a:pt x="105" y="90"/>
                  <a:pt x="98" y="97"/>
                </a:cubicBezTo>
                <a:cubicBezTo>
                  <a:pt x="91" y="104"/>
                  <a:pt x="72" y="100"/>
                  <a:pt x="53" y="97"/>
                </a:cubicBezTo>
              </a:path>
            </a:pathLst>
          </a:custGeom>
          <a:noFill/>
          <a:ln w="12700">
            <a:solidFill>
              <a:schemeClr val="tx1"/>
            </a:solidFill>
            <a:round/>
            <a:headEnd/>
            <a:tailEnd/>
          </a:ln>
        </p:spPr>
        <p:txBody>
          <a:bodyPr/>
          <a:lstStyle/>
          <a:p>
            <a:endParaRPr lang="cs-CZ"/>
          </a:p>
        </p:txBody>
      </p:sp>
      <p:sp>
        <p:nvSpPr>
          <p:cNvPr id="26644" name="Text Box 27"/>
          <p:cNvSpPr txBox="1">
            <a:spLocks noChangeArrowheads="1"/>
          </p:cNvSpPr>
          <p:nvPr/>
        </p:nvSpPr>
        <p:spPr bwMode="auto">
          <a:xfrm>
            <a:off x="468313" y="476250"/>
            <a:ext cx="8351837" cy="1006475"/>
          </a:xfrm>
          <a:prstGeom prst="rect">
            <a:avLst/>
          </a:prstGeom>
          <a:noFill/>
          <a:ln w="9525">
            <a:noFill/>
            <a:miter lim="800000"/>
            <a:headEnd/>
            <a:tailEnd/>
          </a:ln>
        </p:spPr>
        <p:txBody>
          <a:bodyPr>
            <a:spAutoFit/>
          </a:bodyPr>
          <a:lstStyle/>
          <a:p>
            <a:pPr eaLnBrk="1" hangingPunct="1">
              <a:defRPr/>
            </a:pPr>
            <a:r>
              <a:rPr lang="cs-CZ" altLang="cs-CZ" sz="2000" b="0" dirty="0" smtClean="0">
                <a:solidFill>
                  <a:srgbClr val="002060"/>
                </a:solidFill>
              </a:rPr>
              <a:t>Budovy</a:t>
            </a:r>
            <a:r>
              <a:rPr lang="cs-CZ" altLang="cs-CZ" sz="2000" b="0" dirty="0">
                <a:solidFill>
                  <a:srgbClr val="002060"/>
                </a:solidFill>
              </a:rPr>
              <a:t>, </a:t>
            </a:r>
            <a:r>
              <a:rPr lang="cs-CZ" altLang="cs-CZ" sz="2000" dirty="0">
                <a:solidFill>
                  <a:srgbClr val="002060"/>
                </a:solidFill>
              </a:rPr>
              <a:t>hlavní i vedlejší, </a:t>
            </a:r>
            <a:r>
              <a:rPr lang="cs-CZ" altLang="cs-CZ" sz="2000" b="0" dirty="0">
                <a:solidFill>
                  <a:srgbClr val="002060"/>
                </a:solidFill>
              </a:rPr>
              <a:t>jsou součástí téhož pozemku (stavební parcely). U pozemku se v tomto případě evidují údaje pouze </a:t>
            </a:r>
            <a:r>
              <a:rPr lang="cs-CZ" altLang="cs-CZ" sz="2000" dirty="0">
                <a:solidFill>
                  <a:srgbClr val="002060"/>
                </a:solidFill>
              </a:rPr>
              <a:t>o hlavní budově na pozemku</a:t>
            </a:r>
            <a:r>
              <a:rPr lang="cs-CZ" altLang="cs-CZ" sz="2000" b="0" dirty="0">
                <a:solidFill>
                  <a:srgbClr val="002060"/>
                </a:solidFill>
              </a:rPr>
              <a:t>. Parcelní číslo je vždy uvnitř obvodu hlavní stavby.</a:t>
            </a:r>
          </a:p>
        </p:txBody>
      </p:sp>
      <p:sp>
        <p:nvSpPr>
          <p:cNvPr id="28693" name="Text Box 31"/>
          <p:cNvSpPr txBox="1">
            <a:spLocks noChangeArrowheads="1"/>
          </p:cNvSpPr>
          <p:nvPr/>
        </p:nvSpPr>
        <p:spPr bwMode="auto">
          <a:xfrm>
            <a:off x="5919788" y="4673600"/>
            <a:ext cx="1860550" cy="366713"/>
          </a:xfrm>
          <a:prstGeom prst="rect">
            <a:avLst/>
          </a:prstGeom>
          <a:noFill/>
          <a:ln w="9525">
            <a:noFill/>
            <a:miter lim="800000"/>
            <a:headEnd/>
            <a:tailEnd/>
          </a:ln>
        </p:spPr>
        <p:txBody>
          <a:bodyPr wrap="none">
            <a:spAutoFit/>
          </a:bodyPr>
          <a:lstStyle/>
          <a:p>
            <a:pPr eaLnBrk="1" hangingPunct="1"/>
            <a:r>
              <a:rPr lang="cs-CZ" altLang="cs-CZ" sz="1800" b="0" dirty="0"/>
              <a:t>budova s </a:t>
            </a:r>
            <a:r>
              <a:rPr lang="cs-CZ" altLang="cs-CZ" sz="1800" b="0" dirty="0" err="1"/>
              <a:t>č.p</a:t>
            </a:r>
            <a:r>
              <a:rPr lang="cs-CZ" altLang="cs-CZ" sz="1800" b="0" dirty="0"/>
              <a:t>. 46</a:t>
            </a:r>
          </a:p>
        </p:txBody>
      </p:sp>
      <p:sp>
        <p:nvSpPr>
          <p:cNvPr id="28694" name="Text Box 32"/>
          <p:cNvSpPr txBox="1">
            <a:spLocks noChangeArrowheads="1"/>
          </p:cNvSpPr>
          <p:nvPr/>
        </p:nvSpPr>
        <p:spPr bwMode="auto">
          <a:xfrm>
            <a:off x="592138" y="3808413"/>
            <a:ext cx="1860550" cy="366712"/>
          </a:xfrm>
          <a:prstGeom prst="rect">
            <a:avLst/>
          </a:prstGeom>
          <a:noFill/>
          <a:ln w="9525">
            <a:noFill/>
            <a:miter lim="800000"/>
            <a:headEnd/>
            <a:tailEnd/>
          </a:ln>
        </p:spPr>
        <p:txBody>
          <a:bodyPr wrap="none">
            <a:spAutoFit/>
          </a:bodyPr>
          <a:lstStyle/>
          <a:p>
            <a:pPr eaLnBrk="1" hangingPunct="1"/>
            <a:r>
              <a:rPr lang="cs-CZ" altLang="cs-CZ" sz="1800" b="0" dirty="0"/>
              <a:t>budova s </a:t>
            </a:r>
            <a:r>
              <a:rPr lang="cs-CZ" altLang="cs-CZ" sz="1800" b="0" dirty="0" err="1"/>
              <a:t>č.p</a:t>
            </a:r>
            <a:r>
              <a:rPr lang="cs-CZ" altLang="cs-CZ" sz="1800" b="0" dirty="0"/>
              <a:t>. 45</a:t>
            </a:r>
          </a:p>
        </p:txBody>
      </p:sp>
      <p:sp>
        <p:nvSpPr>
          <p:cNvPr id="28695" name="Line 35"/>
          <p:cNvSpPr>
            <a:spLocks noChangeShapeType="1"/>
          </p:cNvSpPr>
          <p:nvPr/>
        </p:nvSpPr>
        <p:spPr bwMode="auto">
          <a:xfrm>
            <a:off x="6300788" y="3068638"/>
            <a:ext cx="71437" cy="0"/>
          </a:xfrm>
          <a:prstGeom prst="line">
            <a:avLst/>
          </a:prstGeom>
          <a:noFill/>
          <a:ln w="57150">
            <a:solidFill>
              <a:schemeClr val="tx1"/>
            </a:solidFill>
            <a:round/>
            <a:headEnd/>
            <a:tailEnd/>
          </a:ln>
        </p:spPr>
        <p:txBody>
          <a:bodyPr/>
          <a:lstStyle/>
          <a:p>
            <a:endParaRPr lang="cs-CZ"/>
          </a:p>
        </p:txBody>
      </p:sp>
      <p:sp>
        <p:nvSpPr>
          <p:cNvPr id="28696" name="Line 36"/>
          <p:cNvSpPr>
            <a:spLocks noChangeShapeType="1"/>
          </p:cNvSpPr>
          <p:nvPr/>
        </p:nvSpPr>
        <p:spPr bwMode="auto">
          <a:xfrm>
            <a:off x="1219200" y="4800600"/>
            <a:ext cx="76200" cy="0"/>
          </a:xfrm>
          <a:prstGeom prst="line">
            <a:avLst/>
          </a:prstGeom>
          <a:noFill/>
          <a:ln w="57150">
            <a:solidFill>
              <a:schemeClr val="tx1"/>
            </a:solidFill>
            <a:round/>
            <a:headEnd/>
            <a:tailEnd/>
          </a:ln>
        </p:spPr>
        <p:txBody>
          <a:bodyPr/>
          <a:lstStyle/>
          <a:p>
            <a:endParaRPr lang="cs-CZ"/>
          </a:p>
        </p:txBody>
      </p:sp>
      <p:sp>
        <p:nvSpPr>
          <p:cNvPr id="28697" name="Line 37"/>
          <p:cNvSpPr>
            <a:spLocks noChangeShapeType="1"/>
          </p:cNvSpPr>
          <p:nvPr/>
        </p:nvSpPr>
        <p:spPr bwMode="auto">
          <a:xfrm>
            <a:off x="4876800" y="4876800"/>
            <a:ext cx="0" cy="0"/>
          </a:xfrm>
          <a:prstGeom prst="line">
            <a:avLst/>
          </a:prstGeom>
          <a:noFill/>
          <a:ln w="38100">
            <a:solidFill>
              <a:schemeClr val="tx1"/>
            </a:solidFill>
            <a:round/>
            <a:headEnd/>
            <a:tailEnd/>
          </a:ln>
        </p:spPr>
        <p:txBody>
          <a:bodyPr/>
          <a:lstStyle/>
          <a:p>
            <a:endParaRPr lang="cs-CZ"/>
          </a:p>
        </p:txBody>
      </p:sp>
      <p:sp>
        <p:nvSpPr>
          <p:cNvPr id="28698" name="Line 38"/>
          <p:cNvSpPr>
            <a:spLocks noChangeShapeType="1"/>
          </p:cNvSpPr>
          <p:nvPr/>
        </p:nvSpPr>
        <p:spPr bwMode="auto">
          <a:xfrm>
            <a:off x="4800600" y="4876800"/>
            <a:ext cx="76200" cy="0"/>
          </a:xfrm>
          <a:prstGeom prst="line">
            <a:avLst/>
          </a:prstGeom>
          <a:noFill/>
          <a:ln w="57150">
            <a:solidFill>
              <a:schemeClr val="tx1"/>
            </a:solidFill>
            <a:round/>
            <a:headEnd/>
            <a:tailEnd/>
          </a:ln>
        </p:spPr>
        <p:txBody>
          <a:bodyPr/>
          <a:lstStyle/>
          <a:p>
            <a:endParaRPr lang="cs-CZ"/>
          </a:p>
        </p:txBody>
      </p:sp>
      <p:sp>
        <p:nvSpPr>
          <p:cNvPr id="28699" name="Text Box 30"/>
          <p:cNvSpPr txBox="1">
            <a:spLocks noChangeArrowheads="1"/>
          </p:cNvSpPr>
          <p:nvPr/>
        </p:nvSpPr>
        <p:spPr bwMode="auto">
          <a:xfrm>
            <a:off x="539750" y="5589588"/>
            <a:ext cx="7777163" cy="984885"/>
          </a:xfrm>
          <a:prstGeom prst="rect">
            <a:avLst/>
          </a:prstGeom>
          <a:noFill/>
          <a:ln w="9525">
            <a:noFill/>
            <a:miter lim="800000"/>
            <a:headEnd/>
            <a:tailEnd/>
          </a:ln>
        </p:spPr>
        <p:txBody>
          <a:bodyPr>
            <a:spAutoFit/>
          </a:bodyPr>
          <a:lstStyle/>
          <a:p>
            <a:pPr eaLnBrk="1" hangingPunct="1"/>
            <a:r>
              <a:rPr lang="cs-CZ" altLang="cs-CZ" sz="2000" b="0" dirty="0">
                <a:solidFill>
                  <a:srgbClr val="002060"/>
                </a:solidFill>
              </a:rPr>
              <a:t>Vedlejší stavba, jako další stavba na témže pozemku jako stavba hlavní je v mapě zobrazena jako další prvek polohopisu</a:t>
            </a:r>
            <a:r>
              <a:rPr lang="cs-CZ" altLang="cs-CZ" b="0" dirty="0">
                <a:solidFill>
                  <a:srgbClr val="002060"/>
                </a:solidFill>
              </a:rPr>
              <a:t>.</a:t>
            </a:r>
          </a:p>
          <a:p>
            <a:endParaRPr lang="cs-CZ" altLang="cs-CZ" dirty="0"/>
          </a:p>
        </p:txBody>
      </p:sp>
      <p:sp>
        <p:nvSpPr>
          <p:cNvPr id="28700" name="Line 31"/>
          <p:cNvSpPr>
            <a:spLocks noChangeShapeType="1"/>
          </p:cNvSpPr>
          <p:nvPr/>
        </p:nvSpPr>
        <p:spPr bwMode="auto">
          <a:xfrm flipV="1">
            <a:off x="2268538" y="3933825"/>
            <a:ext cx="935037" cy="1727200"/>
          </a:xfrm>
          <a:prstGeom prst="line">
            <a:avLst/>
          </a:prstGeom>
          <a:noFill/>
          <a:ln w="28575">
            <a:solidFill>
              <a:srgbClr val="663300"/>
            </a:solidFill>
            <a:round/>
            <a:headEnd/>
            <a:tailEnd type="triangle" w="med" len="med"/>
          </a:ln>
        </p:spPr>
        <p:txBody>
          <a:bodyPr/>
          <a:lstStyle/>
          <a:p>
            <a:endParaRPr lang="cs-CZ"/>
          </a:p>
        </p:txBody>
      </p:sp>
      <p:sp>
        <p:nvSpPr>
          <p:cNvPr id="28701" name="Line 32"/>
          <p:cNvSpPr>
            <a:spLocks noChangeShapeType="1"/>
          </p:cNvSpPr>
          <p:nvPr/>
        </p:nvSpPr>
        <p:spPr bwMode="auto">
          <a:xfrm flipH="1">
            <a:off x="1619250" y="1125538"/>
            <a:ext cx="792163" cy="2663825"/>
          </a:xfrm>
          <a:prstGeom prst="line">
            <a:avLst/>
          </a:prstGeom>
          <a:noFill/>
          <a:ln w="28575">
            <a:solidFill>
              <a:srgbClr val="663300"/>
            </a:solidFill>
            <a:round/>
            <a:headEnd/>
            <a:tailEnd type="triangle" w="med" len="med"/>
          </a:ln>
        </p:spPr>
        <p:txBody>
          <a:bodyPr/>
          <a:lstStyle/>
          <a:p>
            <a:endParaRPr lang="cs-CZ"/>
          </a:p>
        </p:txBody>
      </p:sp>
    </p:spTree>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6286543" cy="642942"/>
          </a:xfrm>
        </p:spPr>
        <p:txBody>
          <a:bodyPr/>
          <a:lstStyle/>
          <a:p>
            <a:pPr>
              <a:buNone/>
            </a:pPr>
            <a:r>
              <a:rPr lang="cs-CZ" sz="2800" dirty="0" smtClean="0"/>
              <a:t>Co je stavba evidovaná v katastru?</a:t>
            </a:r>
            <a:endParaRPr lang="cs-CZ" sz="2800" dirty="0"/>
          </a:p>
        </p:txBody>
      </p:sp>
      <p:sp>
        <p:nvSpPr>
          <p:cNvPr id="3" name="Zástupný symbol pro obsah 2"/>
          <p:cNvSpPr>
            <a:spLocks noGrp="1"/>
          </p:cNvSpPr>
          <p:nvPr>
            <p:ph sz="quarter" idx="4294967295"/>
          </p:nvPr>
        </p:nvSpPr>
        <p:spPr>
          <a:xfrm>
            <a:off x="571472" y="1000108"/>
            <a:ext cx="8072494" cy="5500726"/>
          </a:xfrm>
          <a:prstGeom prst="rect">
            <a:avLst/>
          </a:prstGeom>
        </p:spPr>
        <p:txBody>
          <a:bodyPr>
            <a:normAutofit lnSpcReduction="10000"/>
          </a:bodyPr>
          <a:lstStyle/>
          <a:p>
            <a:pPr>
              <a:buNone/>
            </a:pPr>
            <a:r>
              <a:rPr lang="cs-CZ" sz="2400" dirty="0" smtClean="0"/>
              <a:t> Stavba, která je zcela nadzemní- budova</a:t>
            </a:r>
          </a:p>
          <a:p>
            <a:pPr>
              <a:buNone/>
            </a:pPr>
            <a:endParaRPr lang="cs-CZ" sz="2400" dirty="0" smtClean="0"/>
          </a:p>
          <a:p>
            <a:pPr>
              <a:buNone/>
            </a:pPr>
            <a:r>
              <a:rPr lang="cs-CZ" sz="2400" dirty="0" smtClean="0"/>
              <a:t> Stavba , která je z větší částí podzemní a je určena k samostatnému  způsobu využití :</a:t>
            </a:r>
          </a:p>
          <a:p>
            <a:pPr>
              <a:buNone/>
            </a:pPr>
            <a:r>
              <a:rPr lang="cs-CZ" sz="2400" dirty="0" smtClean="0"/>
              <a:t> - zápis se provádí do katastru se současným zákresem pouze s </a:t>
            </a:r>
            <a:r>
              <a:rPr lang="cs-CZ" sz="2400" dirty="0" smtClean="0">
                <a:solidFill>
                  <a:srgbClr val="FF0000"/>
                </a:solidFill>
              </a:rPr>
              <a:t>nadzemní částí takové stavby</a:t>
            </a:r>
          </a:p>
          <a:p>
            <a:pPr>
              <a:buNone/>
            </a:pPr>
            <a:endParaRPr lang="cs-CZ" sz="2400" dirty="0" smtClean="0"/>
          </a:p>
          <a:p>
            <a:pPr>
              <a:buNone/>
            </a:pPr>
            <a:r>
              <a:rPr lang="cs-CZ" sz="2400" b="1" dirty="0" smtClean="0"/>
              <a:t> Stavba,která je součástí technické sítě- </a:t>
            </a:r>
            <a:r>
              <a:rPr lang="cs-CZ" sz="2400" dirty="0" smtClean="0"/>
              <a:t>zápis dle přílohy č.4 vyhlášky č. 357/2013 Sb.</a:t>
            </a:r>
          </a:p>
          <a:p>
            <a:pPr>
              <a:buNone/>
            </a:pPr>
            <a:endParaRPr lang="cs-CZ" sz="2400" dirty="0" smtClean="0"/>
          </a:p>
          <a:p>
            <a:pPr>
              <a:buNone/>
            </a:pPr>
            <a:r>
              <a:rPr lang="cs-CZ" sz="2400" dirty="0" smtClean="0"/>
              <a:t> Stavba dočasná</a:t>
            </a:r>
          </a:p>
          <a:p>
            <a:pPr>
              <a:buNone/>
            </a:pPr>
            <a:r>
              <a:rPr lang="cs-CZ" sz="2400" dirty="0" smtClean="0"/>
              <a:t> </a:t>
            </a:r>
          </a:p>
          <a:p>
            <a:pPr>
              <a:buNone/>
            </a:pPr>
            <a:r>
              <a:rPr lang="cs-CZ" sz="2400" dirty="0" smtClean="0"/>
              <a:t> Vodní dílo</a:t>
            </a:r>
            <a:endParaRPr lang="cs-CZ" sz="2400" dirty="0"/>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214290"/>
            <a:ext cx="6286544" cy="428628"/>
          </a:xfrm>
        </p:spPr>
        <p:txBody>
          <a:bodyPr>
            <a:normAutofit fontScale="90000"/>
          </a:bodyPr>
          <a:lstStyle/>
          <a:p>
            <a:pPr>
              <a:buNone/>
            </a:pPr>
            <a:r>
              <a:rPr lang="cs-CZ" sz="2800" dirty="0" smtClean="0"/>
              <a:t>Příklad z části nadzemní stavby</a:t>
            </a:r>
            <a:endParaRPr lang="cs-CZ" sz="2800" dirty="0"/>
          </a:p>
        </p:txBody>
      </p:sp>
      <p:pic>
        <p:nvPicPr>
          <p:cNvPr id="1026" name="Picture 2" descr="D:\Pictures\bunkr 2.jpg"/>
          <p:cNvPicPr>
            <a:picLocks noGrp="1" noChangeAspect="1" noChangeArrowheads="1"/>
          </p:cNvPicPr>
          <p:nvPr>
            <p:ph sz="quarter" idx="4294967295"/>
          </p:nvPr>
        </p:nvPicPr>
        <p:blipFill>
          <a:blip r:embed="rId2"/>
          <a:srcRect/>
          <a:stretch>
            <a:fillRect/>
          </a:stretch>
        </p:blipFill>
        <p:spPr bwMode="auto">
          <a:xfrm>
            <a:off x="1000100" y="1071546"/>
            <a:ext cx="7143800" cy="4857784"/>
          </a:xfrm>
          <a:prstGeom prst="rect">
            <a:avLst/>
          </a:prstGeom>
          <a:noFill/>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endParaRPr lang="cs-CZ" dirty="0" smtClean="0"/>
          </a:p>
          <a:p>
            <a:r>
              <a:rPr lang="cs-CZ" dirty="0" smtClean="0"/>
              <a:t>.</a:t>
            </a:r>
            <a:endParaRPr lang="cs-CZ" dirty="0"/>
          </a:p>
        </p:txBody>
      </p:sp>
      <p:sp>
        <p:nvSpPr>
          <p:cNvPr id="3" name="Zástupný symbol pro zápatí 2"/>
          <p:cNvSpPr>
            <a:spLocks noGrp="1"/>
          </p:cNvSpPr>
          <p:nvPr>
            <p:ph type="ftr" sz="quarter" idx="11"/>
          </p:nvPr>
        </p:nvSpPr>
        <p:spPr/>
        <p:txBody>
          <a:bodyPr/>
          <a:lstStyle/>
          <a:p>
            <a:r>
              <a:rPr lang="pt-BR" smtClean="0"/>
              <a:t>Určení obvodu budovy a hranic pozemku zastavěná plocha</a:t>
            </a:r>
            <a:endParaRPr lang="cs-CZ" dirty="0"/>
          </a:p>
        </p:txBody>
      </p:sp>
      <p:sp>
        <p:nvSpPr>
          <p:cNvPr id="4" name="Zástupný symbol pro číslo snímku 3"/>
          <p:cNvSpPr>
            <a:spLocks noGrp="1"/>
          </p:cNvSpPr>
          <p:nvPr>
            <p:ph type="sldNum" sz="quarter" idx="12"/>
          </p:nvPr>
        </p:nvSpPr>
        <p:spPr/>
        <p:txBody>
          <a:bodyPr/>
          <a:lstStyle/>
          <a:p>
            <a:r>
              <a:rPr lang="cs-CZ" dirty="0" smtClean="0"/>
              <a:t>.</a:t>
            </a:r>
            <a:endParaRPr lang="cs-CZ" dirty="0"/>
          </a:p>
        </p:txBody>
      </p:sp>
      <p:sp>
        <p:nvSpPr>
          <p:cNvPr id="7" name="TextovéPole 6"/>
          <p:cNvSpPr txBox="1"/>
          <p:nvPr/>
        </p:nvSpPr>
        <p:spPr>
          <a:xfrm>
            <a:off x="142844" y="500042"/>
            <a:ext cx="1785950" cy="954107"/>
          </a:xfrm>
          <a:prstGeom prst="rect">
            <a:avLst/>
          </a:prstGeom>
          <a:noFill/>
        </p:spPr>
        <p:txBody>
          <a:bodyPr wrap="square" rtlCol="0">
            <a:spAutoFit/>
          </a:bodyPr>
          <a:lstStyle/>
          <a:p>
            <a:r>
              <a:rPr lang="cs-CZ" sz="2800" b="1" dirty="0" smtClean="0">
                <a:solidFill>
                  <a:schemeClr val="bg1"/>
                </a:solidFill>
              </a:rPr>
              <a:t>ČSN   neřešená</a:t>
            </a:r>
            <a:endParaRPr lang="cs-CZ" sz="2800" b="1" dirty="0">
              <a:solidFill>
                <a:schemeClr val="bg1"/>
              </a:solidFill>
            </a:endParaRPr>
          </a:p>
        </p:txBody>
      </p:sp>
      <p:pic>
        <p:nvPicPr>
          <p:cNvPr id="22530" name="Picture 2" descr="J:\Útvar 22 - odbor řízení územních orgánů\Interni\Temp\BUDOVY_zákres\obr\b15.jpg"/>
          <p:cNvPicPr>
            <a:picLocks noChangeAspect="1" noChangeArrowheads="1"/>
          </p:cNvPicPr>
          <p:nvPr/>
        </p:nvPicPr>
        <p:blipFill>
          <a:blip r:embed="rId2" cstate="print"/>
          <a:srcRect/>
          <a:stretch>
            <a:fillRect/>
          </a:stretch>
        </p:blipFill>
        <p:spPr bwMode="auto">
          <a:xfrm>
            <a:off x="1943100" y="714375"/>
            <a:ext cx="5257800" cy="5429250"/>
          </a:xfrm>
          <a:prstGeom prst="rect">
            <a:avLst/>
          </a:prstGeom>
          <a:noFill/>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ČSN neřešená</a:t>
            </a:r>
            <a:endParaRPr lang="cs-CZ" dirty="0"/>
          </a:p>
        </p:txBody>
      </p:sp>
      <p:sp>
        <p:nvSpPr>
          <p:cNvPr id="4" name="Zástupný symbol pro datum 3"/>
          <p:cNvSpPr>
            <a:spLocks noGrp="1"/>
          </p:cNvSpPr>
          <p:nvPr>
            <p:ph type="dt" sz="half" idx="10"/>
          </p:nvPr>
        </p:nvSpPr>
        <p:spPr/>
        <p:txBody>
          <a:bodyPr/>
          <a:lstStyle/>
          <a:p>
            <a:r>
              <a:rPr lang="cs-CZ" dirty="0" smtClean="0"/>
              <a:t>.</a:t>
            </a:r>
            <a:endParaRPr lang="cs-CZ" dirty="0"/>
          </a:p>
        </p:txBody>
      </p:sp>
      <p:sp>
        <p:nvSpPr>
          <p:cNvPr id="5" name="Zástupný symbol pro zápatí 4"/>
          <p:cNvSpPr>
            <a:spLocks noGrp="1"/>
          </p:cNvSpPr>
          <p:nvPr>
            <p:ph type="ftr" sz="quarter" idx="11"/>
          </p:nvPr>
        </p:nvSpPr>
        <p:spPr/>
        <p:txBody>
          <a:bodyPr/>
          <a:lstStyle/>
          <a:p>
            <a:r>
              <a:rPr lang="cs-CZ" smtClean="0"/>
              <a:t>Určení obvodu budovy a hranic pozemku zastavěná plocha</a:t>
            </a:r>
            <a:endParaRPr lang="cs-CZ" dirty="0"/>
          </a:p>
        </p:txBody>
      </p:sp>
      <p:sp>
        <p:nvSpPr>
          <p:cNvPr id="6" name="Zástupný symbol pro číslo snímku 5"/>
          <p:cNvSpPr>
            <a:spLocks noGrp="1"/>
          </p:cNvSpPr>
          <p:nvPr>
            <p:ph type="sldNum" sz="quarter" idx="12"/>
          </p:nvPr>
        </p:nvSpPr>
        <p:spPr/>
        <p:txBody>
          <a:bodyPr/>
          <a:lstStyle/>
          <a:p>
            <a:r>
              <a:rPr lang="cs-CZ" dirty="0" smtClean="0"/>
              <a:t>.</a:t>
            </a:r>
            <a:endParaRPr lang="cs-CZ" dirty="0"/>
          </a:p>
        </p:txBody>
      </p:sp>
      <p:pic>
        <p:nvPicPr>
          <p:cNvPr id="3074" name="Picture 2"/>
          <p:cNvPicPr>
            <a:picLocks noChangeAspect="1" noChangeArrowheads="1"/>
          </p:cNvPicPr>
          <p:nvPr/>
        </p:nvPicPr>
        <p:blipFill>
          <a:blip r:embed="rId2" cstate="print"/>
          <a:srcRect/>
          <a:stretch>
            <a:fillRect/>
          </a:stretch>
        </p:blipFill>
        <p:spPr bwMode="auto">
          <a:xfrm>
            <a:off x="357158" y="1500174"/>
            <a:ext cx="8448675" cy="4686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smtClean="0"/>
              <a:t>Budova technické sítě-kód 16 př.č.4</a:t>
            </a:r>
            <a:endParaRPr lang="cs-CZ" sz="2800" dirty="0"/>
          </a:p>
        </p:txBody>
      </p:sp>
      <p:pic>
        <p:nvPicPr>
          <p:cNvPr id="1026" name="Picture 2"/>
          <p:cNvPicPr>
            <a:picLocks noGrp="1" noChangeAspect="1" noChangeArrowheads="1"/>
          </p:cNvPicPr>
          <p:nvPr>
            <p:ph idx="4294967295"/>
          </p:nvPr>
        </p:nvPicPr>
        <p:blipFill>
          <a:blip r:embed="rId2"/>
          <a:srcRect/>
          <a:stretch>
            <a:fillRect/>
          </a:stretch>
        </p:blipFill>
        <p:spPr bwMode="auto">
          <a:xfrm>
            <a:off x="0" y="71462"/>
            <a:ext cx="9144000" cy="6858000"/>
          </a:xfrm>
          <a:prstGeom prst="rect">
            <a:avLst/>
          </a:prstGeom>
          <a:noFill/>
          <a:ln w="9525">
            <a:noFill/>
            <a:miter lim="800000"/>
            <a:headEnd/>
            <a:tailEnd/>
          </a:ln>
          <a:effectLst/>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357166"/>
            <a:ext cx="7143800" cy="1143000"/>
          </a:xfrm>
        </p:spPr>
        <p:txBody>
          <a:bodyPr>
            <a:normAutofit/>
          </a:bodyPr>
          <a:lstStyle/>
          <a:p>
            <a:pPr>
              <a:buNone/>
            </a:pPr>
            <a:r>
              <a:rPr lang="cs-CZ" sz="2800" dirty="0" smtClean="0"/>
              <a:t>Pokračování-stavby,budovy</a:t>
            </a:r>
            <a:endParaRPr lang="cs-CZ" sz="2800" dirty="0"/>
          </a:p>
        </p:txBody>
      </p:sp>
      <p:sp>
        <p:nvSpPr>
          <p:cNvPr id="3" name="Zástupný symbol pro obsah 2"/>
          <p:cNvSpPr>
            <a:spLocks noGrp="1"/>
          </p:cNvSpPr>
          <p:nvPr>
            <p:ph idx="4294967295"/>
          </p:nvPr>
        </p:nvSpPr>
        <p:spPr>
          <a:xfrm>
            <a:off x="285720" y="1071546"/>
            <a:ext cx="8572560" cy="5572164"/>
          </a:xfrm>
          <a:prstGeom prst="rect">
            <a:avLst/>
          </a:prstGeom>
        </p:spPr>
        <p:txBody>
          <a:bodyPr>
            <a:normAutofit fontScale="92500" lnSpcReduction="10000"/>
          </a:bodyPr>
          <a:lstStyle/>
          <a:p>
            <a:pPr>
              <a:buNone/>
            </a:pPr>
            <a:endParaRPr lang="cs-CZ" sz="2800" b="1" dirty="0" smtClean="0"/>
          </a:p>
          <a:p>
            <a:pPr>
              <a:buFontTx/>
              <a:buChar char="-"/>
            </a:pPr>
            <a:r>
              <a:rPr lang="cs-CZ" sz="2400" b="1" dirty="0" smtClean="0">
                <a:solidFill>
                  <a:srgbClr val="FF0000"/>
                </a:solidFill>
              </a:rPr>
              <a:t>dočasná stavba</a:t>
            </a:r>
            <a:r>
              <a:rPr lang="cs-CZ" sz="2400" dirty="0" smtClean="0"/>
              <a:t>/ pozor na rozdíl mezi § 1 NOZ a § 2 stav. zákona</a:t>
            </a:r>
          </a:p>
          <a:p>
            <a:pPr>
              <a:buNone/>
            </a:pPr>
            <a:r>
              <a:rPr lang="cs-CZ" sz="2400" dirty="0" smtClean="0"/>
              <a:t> </a:t>
            </a:r>
            <a:r>
              <a:rPr lang="cs-CZ" sz="2400" dirty="0" err="1" smtClean="0"/>
              <a:t>st.z.§</a:t>
            </a:r>
            <a:r>
              <a:rPr lang="cs-CZ" sz="2400" dirty="0" smtClean="0"/>
              <a:t> 2 odst.3) Stavbou se rozumí veškerá stavební díla, která vznikají stavební nebo montážní technologií, bez zřetele na jejich stavebně technické provedení, použité stavební výrobky, materiály a konstrukce, na účel využití a dobu trvání.</a:t>
            </a:r>
          </a:p>
          <a:p>
            <a:pPr>
              <a:buNone/>
            </a:pPr>
            <a:r>
              <a:rPr lang="cs-CZ" sz="2400" dirty="0" smtClean="0"/>
              <a:t>  </a:t>
            </a:r>
            <a:r>
              <a:rPr lang="cs-CZ" sz="2400" dirty="0" smtClean="0">
                <a:solidFill>
                  <a:srgbClr val="FF0000"/>
                </a:solidFill>
              </a:rPr>
              <a:t>Dočasná stavba je stavba, u které stavební úřad předem omezí dobu jejího trvání. </a:t>
            </a:r>
            <a:r>
              <a:rPr lang="cs-CZ" sz="2400" dirty="0" smtClean="0"/>
              <a:t>Za stavbu se považuje také výrobek plnící funkci stavby. Stavba, která slouží reklamním účelům, je stavba pro reklamu.</a:t>
            </a:r>
            <a:br>
              <a:rPr lang="cs-CZ" sz="2400" dirty="0" smtClean="0"/>
            </a:br>
            <a:r>
              <a:rPr lang="cs-CZ" sz="2400" dirty="0" smtClean="0"/>
              <a:t/>
            </a:r>
            <a:br>
              <a:rPr lang="cs-CZ" sz="2400" dirty="0" smtClean="0"/>
            </a:br>
            <a:r>
              <a:rPr lang="cs-CZ" sz="2400" dirty="0" smtClean="0"/>
              <a:t>NOZ § 1</a:t>
            </a:r>
          </a:p>
          <a:p>
            <a:pPr>
              <a:buNone/>
            </a:pPr>
            <a:r>
              <a:rPr lang="cs-CZ" sz="2400" dirty="0" smtClean="0"/>
              <a:t>  (1) Ustanovení právního řádu upravující vzájemná práva a povinnosti osob vytvářejí ve svém souhrnu soukromé právo. Uplatňování soukromého práva je nezávislé na uplatňování práva veřejného.</a:t>
            </a:r>
          </a:p>
          <a:p>
            <a:pPr>
              <a:buNone/>
            </a:pPr>
            <a:endParaRPr lang="cs-CZ" sz="2400" dirty="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0"/>
            <a:ext cx="6643733" cy="642918"/>
          </a:xfrm>
        </p:spPr>
        <p:txBody>
          <a:bodyPr/>
          <a:lstStyle/>
          <a:p>
            <a:pPr>
              <a:buNone/>
            </a:pPr>
            <a:r>
              <a:rPr lang="cs-CZ" sz="2800" dirty="0" smtClean="0"/>
              <a:t>Dočasné stavby ?!!!</a:t>
            </a:r>
            <a:endParaRPr lang="cs-CZ" sz="2800" dirty="0"/>
          </a:p>
        </p:txBody>
      </p:sp>
      <p:sp>
        <p:nvSpPr>
          <p:cNvPr id="3" name="Zástupný symbol pro obsah 2"/>
          <p:cNvSpPr>
            <a:spLocks noGrp="1"/>
          </p:cNvSpPr>
          <p:nvPr>
            <p:ph sz="quarter" idx="13"/>
          </p:nvPr>
        </p:nvSpPr>
        <p:spPr>
          <a:xfrm>
            <a:off x="642910" y="714356"/>
            <a:ext cx="7858180" cy="5786478"/>
          </a:xfrm>
        </p:spPr>
        <p:txBody>
          <a:bodyPr>
            <a:normAutofit fontScale="92500" lnSpcReduction="20000"/>
          </a:bodyPr>
          <a:lstStyle/>
          <a:p>
            <a:pPr>
              <a:buNone/>
            </a:pPr>
            <a:r>
              <a:rPr lang="cs-CZ" dirty="0" smtClean="0"/>
              <a:t>§ 63 </a:t>
            </a:r>
            <a:r>
              <a:rPr lang="cs-CZ" dirty="0" err="1" smtClean="0"/>
              <a:t>katV</a:t>
            </a:r>
            <a:endParaRPr lang="cs-CZ" dirty="0" smtClean="0"/>
          </a:p>
          <a:p>
            <a:pPr>
              <a:buNone/>
            </a:pPr>
            <a:r>
              <a:rPr lang="cs-CZ" b="1" dirty="0" smtClean="0"/>
              <a:t> (1)</a:t>
            </a:r>
            <a:r>
              <a:rPr lang="cs-CZ" dirty="0" smtClean="0"/>
              <a:t> Údaje v katastru se vedou podle dosavadních právních předpisů do doby, než jednotlivé evidované údaje budou dotčeny změnou. Katastrální úřady jsou oprávněny uvést zápisy v katastru do souladu s tímto zákonem i dříve z moci úřední.</a:t>
            </a:r>
          </a:p>
          <a:p>
            <a:pPr>
              <a:buNone/>
            </a:pPr>
            <a:r>
              <a:rPr lang="cs-CZ" b="1" dirty="0" smtClean="0"/>
              <a:t> (2)</a:t>
            </a:r>
            <a:r>
              <a:rPr lang="cs-CZ" dirty="0" smtClean="0">
                <a:solidFill>
                  <a:srgbClr val="FF0000"/>
                </a:solidFill>
              </a:rPr>
              <a:t> O údajích o budově evidované podle dřívějších právních předpisů </a:t>
            </a:r>
            <a:r>
              <a:rPr lang="cs-CZ" dirty="0" smtClean="0">
                <a:solidFill>
                  <a:schemeClr val="tx1"/>
                </a:solidFill>
              </a:rPr>
              <a:t>se má za to</a:t>
            </a:r>
            <a:r>
              <a:rPr lang="cs-CZ" dirty="0" smtClean="0">
                <a:solidFill>
                  <a:srgbClr val="FF0000"/>
                </a:solidFill>
              </a:rPr>
              <a:t>, že se jedná o trvalou stavbu, pokud z údajů katastru nevyplývá, že se jedná o stavbu dočasnou</a:t>
            </a:r>
            <a:r>
              <a:rPr lang="cs-CZ" dirty="0" smtClean="0"/>
              <a:t>. Doloží-li vlastník této stavby nebo jiný oprávněný, že se jedná o stavbu dočasnou, katastrální úřad tuto skutečnost do katastru doplní.</a:t>
            </a:r>
          </a:p>
          <a:p>
            <a:pPr>
              <a:buNone/>
            </a:pPr>
            <a:r>
              <a:rPr lang="cs-CZ" dirty="0" smtClean="0"/>
              <a:t>Pozor na judikaturu:</a:t>
            </a:r>
          </a:p>
          <a:p>
            <a:pPr>
              <a:buNone/>
            </a:pPr>
            <a:r>
              <a:rPr lang="cs-CZ" dirty="0" smtClean="0"/>
              <a:t>k § 63 odst. 2 zákona č. 256/2013 Sb., o katastru nemovitostí (katastrální zákon), ve znění do 30. 6. 2020</a:t>
            </a:r>
          </a:p>
          <a:p>
            <a:pPr>
              <a:buNone/>
            </a:pPr>
            <a:r>
              <a:rPr lang="cs-CZ" b="1" dirty="0" smtClean="0"/>
              <a:t>Z § 63 odst. 2 zákona č. 256/2013 Sb., o katastru nemovitostí (katastrální zákon), zakládajícího vyvratitelnou právní domněnku trvalosti stavby, nelze dovozovat důsledky pro otázky dočasnosti či trvalosti stavby ve smyslu </a:t>
            </a:r>
            <a:r>
              <a:rPr lang="cs-CZ" b="1" dirty="0" err="1" smtClean="0"/>
              <a:t>stavebněprávním</a:t>
            </a:r>
            <a:r>
              <a:rPr lang="cs-CZ" b="1" dirty="0" smtClean="0"/>
              <a:t>.</a:t>
            </a:r>
          </a:p>
          <a:p>
            <a:pPr>
              <a:buNone/>
            </a:pPr>
            <a:r>
              <a:rPr lang="cs-CZ" b="1" dirty="0" smtClean="0"/>
              <a:t>(Podle rozsudku Nejvyššího správního soudu ze dne 14. 7. 2020, </a:t>
            </a:r>
            <a:r>
              <a:rPr lang="cs-CZ" b="1" dirty="0" err="1" smtClean="0"/>
              <a:t>čj</a:t>
            </a:r>
            <a:r>
              <a:rPr lang="cs-CZ" b="1" dirty="0" smtClean="0"/>
              <a:t>. 10 As 200/2020-32)</a:t>
            </a:r>
          </a:p>
          <a:p>
            <a:pPr>
              <a:buNone/>
            </a:pPr>
            <a:endParaRPr lang="cs-CZ" dirty="0" smtClean="0"/>
          </a:p>
          <a:p>
            <a:pPr>
              <a:buNone/>
            </a:pPr>
            <a:endParaRPr lang="cs-CZ" dirty="0" smtClean="0"/>
          </a:p>
          <a:p>
            <a:pPr>
              <a:buNone/>
            </a:pPr>
            <a:endParaRPr lang="cs-CZ" dirty="0"/>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5572164" cy="642942"/>
          </a:xfrm>
        </p:spPr>
        <p:txBody>
          <a:bodyPr/>
          <a:lstStyle/>
          <a:p>
            <a:pPr>
              <a:buNone/>
            </a:pPr>
            <a:r>
              <a:rPr lang="cs-CZ" sz="2800" dirty="0" smtClean="0"/>
              <a:t>Dočasná stavba-</a:t>
            </a:r>
            <a:endParaRPr lang="cs-CZ" sz="2800" dirty="0"/>
          </a:p>
        </p:txBody>
      </p:sp>
      <p:sp>
        <p:nvSpPr>
          <p:cNvPr id="3" name="Zástupný symbol pro obsah 2"/>
          <p:cNvSpPr>
            <a:spLocks noGrp="1"/>
          </p:cNvSpPr>
          <p:nvPr>
            <p:ph sz="quarter" idx="4294967295"/>
          </p:nvPr>
        </p:nvSpPr>
        <p:spPr>
          <a:xfrm>
            <a:off x="357158" y="714356"/>
            <a:ext cx="8572560" cy="6143644"/>
          </a:xfrm>
          <a:prstGeom prst="rect">
            <a:avLst/>
          </a:prstGeom>
        </p:spPr>
        <p:txBody>
          <a:bodyPr>
            <a:normAutofit fontScale="92500" lnSpcReduction="10000"/>
          </a:bodyPr>
          <a:lstStyle/>
          <a:p>
            <a:pPr>
              <a:buNone/>
            </a:pPr>
            <a:r>
              <a:rPr lang="cs-CZ" sz="2400" dirty="0" smtClean="0"/>
              <a:t>Co platí o stavbě obecně?</a:t>
            </a:r>
          </a:p>
          <a:p>
            <a:pPr>
              <a:buNone/>
            </a:pPr>
            <a:r>
              <a:rPr lang="cs-CZ" sz="2400" dirty="0" smtClean="0"/>
              <a:t>Podle rozsudku  </a:t>
            </a:r>
            <a:r>
              <a:rPr lang="cs-CZ" sz="2400" i="1" dirty="0" smtClean="0"/>
              <a:t>Nejvyššího soudu </a:t>
            </a:r>
            <a:r>
              <a:rPr lang="cs-CZ" sz="2400" i="1" dirty="0" err="1" smtClean="0"/>
              <a:t>sp</a:t>
            </a:r>
            <a:r>
              <a:rPr lang="cs-CZ" sz="2400" i="1" dirty="0" smtClean="0"/>
              <a:t>. zn. 22 </a:t>
            </a:r>
            <a:r>
              <a:rPr lang="cs-CZ" sz="2400" i="1" dirty="0" err="1" smtClean="0"/>
              <a:t>Cdo</a:t>
            </a:r>
            <a:r>
              <a:rPr lang="cs-CZ" sz="2400" i="1" dirty="0" smtClean="0"/>
              <a:t> 1238/2020 ze dne 27. 10. 2020) jsou vyjmenovány základní znaky:</a:t>
            </a:r>
            <a:endParaRPr lang="cs-CZ" sz="2400" dirty="0" smtClean="0"/>
          </a:p>
          <a:p>
            <a:pPr>
              <a:buNone/>
            </a:pPr>
            <a:r>
              <a:rPr lang="cs-CZ" sz="2400" dirty="0" smtClean="0"/>
              <a:t>1. výsledek stavební činnosti, </a:t>
            </a:r>
          </a:p>
          <a:p>
            <a:pPr>
              <a:buNone/>
            </a:pPr>
            <a:r>
              <a:rPr lang="cs-CZ" sz="2400" dirty="0" smtClean="0"/>
              <a:t>2. materiální povaha stavby, </a:t>
            </a:r>
          </a:p>
          <a:p>
            <a:pPr>
              <a:buNone/>
            </a:pPr>
            <a:r>
              <a:rPr lang="cs-CZ" sz="2400" dirty="0" smtClean="0"/>
              <a:t>3. </a:t>
            </a:r>
            <a:r>
              <a:rPr lang="cs-CZ" sz="2400" dirty="0" err="1" smtClean="0"/>
              <a:t>vymezitelnost</a:t>
            </a:r>
            <a:r>
              <a:rPr lang="cs-CZ" sz="2400" dirty="0" smtClean="0"/>
              <a:t> vůči okolnímu pozemku, </a:t>
            </a:r>
          </a:p>
          <a:p>
            <a:pPr>
              <a:buNone/>
            </a:pPr>
            <a:r>
              <a:rPr lang="cs-CZ" sz="2400" dirty="0" smtClean="0"/>
              <a:t>4. samostatný hospodářský účel, </a:t>
            </a:r>
          </a:p>
          <a:p>
            <a:pPr>
              <a:buNone/>
            </a:pPr>
            <a:r>
              <a:rPr lang="cs-CZ" sz="2400" dirty="0" smtClean="0"/>
              <a:t>5. kompaktnost materiálu </a:t>
            </a:r>
          </a:p>
          <a:p>
            <a:pPr>
              <a:buNone/>
            </a:pPr>
            <a:endParaRPr lang="cs-CZ" sz="2400" b="1" dirty="0" smtClean="0"/>
          </a:p>
          <a:p>
            <a:pPr>
              <a:buNone/>
            </a:pPr>
            <a:r>
              <a:rPr lang="cs-CZ" sz="2400" b="1" dirty="0" smtClean="0"/>
              <a:t>Dočasná stavba- v katastru nemovitostí se od</a:t>
            </a:r>
            <a:r>
              <a:rPr lang="cs-CZ" sz="2400" b="1" dirty="0" smtClean="0">
                <a:solidFill>
                  <a:srgbClr val="FF0000"/>
                </a:solidFill>
              </a:rPr>
              <a:t> 1.1.2014</a:t>
            </a:r>
            <a:r>
              <a:rPr lang="cs-CZ" sz="2400" b="1" dirty="0" smtClean="0"/>
              <a:t> k dočasné stavbě může evidovat údaj dle § 4 </a:t>
            </a:r>
            <a:r>
              <a:rPr lang="cs-CZ" sz="2400" b="1" dirty="0" err="1" smtClean="0"/>
              <a:t>katZ</a:t>
            </a:r>
            <a:r>
              <a:rPr lang="cs-CZ" sz="2400" b="1" dirty="0" smtClean="0"/>
              <a:t>-</a:t>
            </a:r>
          </a:p>
          <a:p>
            <a:pPr>
              <a:buNone/>
            </a:pPr>
            <a:r>
              <a:rPr lang="cs-CZ" sz="2400" b="1" dirty="0" smtClean="0"/>
              <a:t>d)</a:t>
            </a:r>
            <a:r>
              <a:rPr lang="cs-CZ" sz="2400" dirty="0" smtClean="0"/>
              <a:t> u evidovaných budov údaj o tom, zda se jedná o dočasnou stavbu,</a:t>
            </a:r>
          </a:p>
          <a:p>
            <a:pPr>
              <a:buNone/>
            </a:pPr>
            <a:r>
              <a:rPr lang="cs-CZ" sz="2400" dirty="0" smtClean="0"/>
              <a:t>Dočasná stavba musí být takto evidována </a:t>
            </a:r>
            <a:r>
              <a:rPr lang="cs-CZ" sz="2400" dirty="0" smtClean="0">
                <a:solidFill>
                  <a:srgbClr val="FF0000"/>
                </a:solidFill>
              </a:rPr>
              <a:t>z vůle vlastníka stavby, nikoliv dle rozhodnutí stav.úřadu</a:t>
            </a:r>
          </a:p>
          <a:p>
            <a:pPr>
              <a:buNone/>
            </a:pPr>
            <a:r>
              <a:rPr lang="cs-CZ" sz="2400" dirty="0" smtClean="0"/>
              <a:t>  </a:t>
            </a:r>
            <a:endParaRPr lang="cs-CZ" sz="2400" dirty="0"/>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85728"/>
            <a:ext cx="8001024" cy="571504"/>
          </a:xfrm>
        </p:spPr>
        <p:txBody>
          <a:bodyPr/>
          <a:lstStyle/>
          <a:p>
            <a:pPr>
              <a:buNone/>
            </a:pPr>
            <a:r>
              <a:rPr lang="cs-CZ" sz="2800" i="1" dirty="0" smtClean="0"/>
              <a:t>Dočasná stavba- evidence od 1.1.2014</a:t>
            </a:r>
            <a:br>
              <a:rPr lang="cs-CZ" sz="2800" i="1" dirty="0" smtClean="0"/>
            </a:b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a:bodyPr>
          <a:lstStyle/>
          <a:p>
            <a:pPr>
              <a:buNone/>
            </a:pPr>
            <a:endParaRPr lang="cs-CZ" sz="2400" i="1" dirty="0" smtClean="0"/>
          </a:p>
          <a:p>
            <a:pPr>
              <a:buNone/>
            </a:pPr>
            <a:r>
              <a:rPr lang="cs-CZ" sz="2400" i="1" dirty="0" smtClean="0"/>
              <a:t>Úprava v katastrální vyhlášce</a:t>
            </a:r>
          </a:p>
          <a:p>
            <a:pPr>
              <a:buNone/>
            </a:pPr>
            <a:r>
              <a:rPr lang="cs-CZ" sz="2400" dirty="0" smtClean="0"/>
              <a:t> § 11  </a:t>
            </a:r>
            <a:r>
              <a:rPr lang="cs-CZ" sz="2400" dirty="0" err="1" smtClean="0"/>
              <a:t>vyhl</a:t>
            </a:r>
            <a:r>
              <a:rPr lang="cs-CZ" sz="2400" dirty="0" smtClean="0"/>
              <a:t>. 357/2013 Sb.</a:t>
            </a:r>
          </a:p>
          <a:p>
            <a:pPr>
              <a:buNone/>
            </a:pPr>
            <a:r>
              <a:rPr lang="cs-CZ" sz="2400" b="1" dirty="0" smtClean="0"/>
              <a:t>  Budova a vodní dílo</a:t>
            </a:r>
            <a:endParaRPr lang="cs-CZ" sz="2400" dirty="0" smtClean="0"/>
          </a:p>
          <a:p>
            <a:pPr>
              <a:buNone/>
            </a:pPr>
            <a:r>
              <a:rPr lang="cs-CZ" sz="2400" b="1" dirty="0" smtClean="0"/>
              <a:t>  (1)</a:t>
            </a:r>
            <a:r>
              <a:rPr lang="cs-CZ" sz="2400" dirty="0" smtClean="0"/>
              <a:t> V katastru se o budově a vodním díle spojeném se zemí pevným základem, které nejsou součástí pozemku ani součástí práva stavby, evidují</a:t>
            </a:r>
          </a:p>
          <a:p>
            <a:pPr>
              <a:buNone/>
            </a:pPr>
            <a:r>
              <a:rPr lang="cs-CZ" sz="2400" b="1" dirty="0" smtClean="0"/>
              <a:t>j)</a:t>
            </a:r>
            <a:r>
              <a:rPr lang="cs-CZ" sz="2400" dirty="0" smtClean="0"/>
              <a:t> </a:t>
            </a:r>
            <a:r>
              <a:rPr lang="cs-CZ" sz="2400" dirty="0" smtClean="0">
                <a:solidFill>
                  <a:srgbClr val="FF0000"/>
                </a:solidFill>
              </a:rPr>
              <a:t>údaj o tom, zda jde o dočasnou stavbu,</a:t>
            </a:r>
          </a:p>
          <a:p>
            <a:pPr>
              <a:buNone/>
            </a:pPr>
            <a:endParaRPr lang="cs-CZ" sz="2400" dirty="0" smtClean="0"/>
          </a:p>
          <a:p>
            <a:pPr>
              <a:buNone/>
            </a:pPr>
            <a:r>
              <a:rPr lang="cs-CZ" sz="2400" b="1" dirty="0" smtClean="0"/>
              <a:t>Doporučení</a:t>
            </a:r>
            <a:r>
              <a:rPr lang="cs-CZ" sz="2400" dirty="0" smtClean="0"/>
              <a:t>- věnovat pozornost zejména u staveb na cizím pozemku !!! /platí předkupní právo pro vlastníka pozemku či vlastníka stavby/</a:t>
            </a:r>
          </a:p>
          <a:p>
            <a:pPr>
              <a:buNone/>
            </a:pPr>
            <a:endParaRPr lang="cs-CZ" sz="2400" dirty="0" smtClean="0"/>
          </a:p>
          <a:p>
            <a:pPr>
              <a:buNone/>
            </a:pPr>
            <a:endParaRPr lang="cs-CZ" sz="2400" i="1" dirty="0" smtClean="0"/>
          </a:p>
          <a:p>
            <a:pPr>
              <a:buNone/>
            </a:pPr>
            <a:endParaRPr lang="cs-CZ"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4350347" cy="500066"/>
          </a:xfrm>
        </p:spPr>
        <p:txBody>
          <a:bodyPr>
            <a:normAutofit fontScale="90000"/>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928670"/>
            <a:ext cx="7043758" cy="5715039"/>
          </a:xfrm>
          <a:prstGeom prst="rect">
            <a:avLst/>
          </a:prstGeom>
        </p:spPr>
        <p:txBody>
          <a:bodyPr>
            <a:noAutofit/>
          </a:bodyPr>
          <a:lstStyle/>
          <a:p>
            <a:pPr>
              <a:buNone/>
            </a:pPr>
            <a:r>
              <a:rPr lang="cs-CZ" sz="2000" dirty="0" smtClean="0"/>
              <a:t> Pozemkové knihy byly uloženy u okresních soudů</a:t>
            </a:r>
          </a:p>
          <a:p>
            <a:pPr>
              <a:buNone/>
            </a:pPr>
            <a:r>
              <a:rPr lang="cs-CZ" sz="2000" dirty="0" smtClean="0"/>
              <a:t> Zemské desky byly uloženy u krajského soudu/zemský/</a:t>
            </a:r>
          </a:p>
          <a:p>
            <a:pPr>
              <a:buNone/>
            </a:pPr>
            <a:r>
              <a:rPr lang="cs-CZ" sz="2000" dirty="0" smtClean="0"/>
              <a:t>Do pozemkové knihy byly zápisy prováděny dle usnesení knihovního soudu.</a:t>
            </a:r>
          </a:p>
          <a:p>
            <a:pPr>
              <a:buNone/>
            </a:pPr>
            <a:r>
              <a:rPr lang="cs-CZ" sz="2000" dirty="0" smtClean="0"/>
              <a:t>Do pozemkové knihy se zapisovala i zástavní práva, břemena,poznámky spojené s exekucemi,žalobními návrhy.. a rovněž se prováděly výmazy</a:t>
            </a:r>
          </a:p>
          <a:p>
            <a:pPr>
              <a:buNone/>
            </a:pPr>
            <a:r>
              <a:rPr lang="cs-CZ" sz="2000" dirty="0" smtClean="0"/>
              <a:t>Pozemkové knihy-veřejné,každý mohl do nich nahlédnout v přítomnosti knihovního úředníka a mohl si učinit opisy nebo výpisy a nemusel prokazovat právní zájem</a:t>
            </a:r>
          </a:p>
          <a:p>
            <a:pPr>
              <a:buNone/>
            </a:pPr>
            <a:r>
              <a:rPr lang="cs-CZ" sz="2000" dirty="0" smtClean="0"/>
              <a:t>Platila materiální publicita-práva a poměry zapsané v pozemkové knize se pokládaly za veřejně vyhlášené a nikoho neomlouvalo,že mu zápisy nebyly známy.</a:t>
            </a:r>
            <a:endParaRPr lang="cs-CZ" sz="2000" dirty="0"/>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0"/>
            <a:ext cx="6643733" cy="642918"/>
          </a:xfrm>
        </p:spPr>
        <p:txBody>
          <a:bodyPr/>
          <a:lstStyle/>
          <a:p>
            <a:pPr>
              <a:buNone/>
            </a:pPr>
            <a:r>
              <a:rPr lang="cs-CZ" sz="2800" dirty="0" smtClean="0"/>
              <a:t>Dočasné stavby ?!!!</a:t>
            </a:r>
            <a:endParaRPr lang="cs-CZ" sz="2800" dirty="0"/>
          </a:p>
        </p:txBody>
      </p:sp>
      <p:sp>
        <p:nvSpPr>
          <p:cNvPr id="3" name="Zástupný symbol pro obsah 2"/>
          <p:cNvSpPr>
            <a:spLocks noGrp="1"/>
          </p:cNvSpPr>
          <p:nvPr>
            <p:ph sz="quarter" idx="13"/>
          </p:nvPr>
        </p:nvSpPr>
        <p:spPr>
          <a:xfrm>
            <a:off x="642910" y="714356"/>
            <a:ext cx="7858180" cy="5786478"/>
          </a:xfrm>
        </p:spPr>
        <p:txBody>
          <a:bodyPr>
            <a:normAutofit fontScale="85000" lnSpcReduction="20000"/>
          </a:bodyPr>
          <a:lstStyle/>
          <a:p>
            <a:pPr>
              <a:buNone/>
            </a:pPr>
            <a:endParaRPr lang="cs-CZ" dirty="0" smtClean="0"/>
          </a:p>
          <a:p>
            <a:pPr>
              <a:buNone/>
            </a:pPr>
            <a:r>
              <a:rPr lang="cs-CZ" dirty="0" smtClean="0"/>
              <a:t>Veřejný ochránce práv</a:t>
            </a:r>
          </a:p>
          <a:p>
            <a:pPr>
              <a:buNone/>
            </a:pPr>
            <a:r>
              <a:rPr lang="cs-CZ" b="1" dirty="0" smtClean="0"/>
              <a:t>  2. STAVBA DOČASNÁ </a:t>
            </a:r>
            <a:endParaRPr lang="cs-CZ" dirty="0" smtClean="0"/>
          </a:p>
          <a:p>
            <a:pPr>
              <a:buNone/>
            </a:pPr>
            <a:r>
              <a:rPr lang="cs-CZ" dirty="0" smtClean="0"/>
              <a:t>  Stavební zákon rozlišuje stavby trvalé a stavby dočasné. Dočasná je tako­vá stavba, u které stavební úřad předem omezí dobu jejího trvání.6 Uply­ne-li doba, na kterou je stavba povolena, je povinností jejího vlastníka ji odstranit, jinak se jedná o stavbu nepovolenou. Pokud chce stavebník stavbu zachovat, musí před uplynutím této lhůty požádat o prodlouže­ní doby trvání stavby, resp. o změnu v jejím užívání.7 Výjimkou jsou stavby podle ustanovení § 104 odst. 1 písm. c) stavebního zákona, u kte­rých nelze dobu dočasnosti prodloužit.8 Ačkoli se zdá, že zde není příliš místa pro pochybnosti, praxe byla nucena se vyrovnat s nejednoznačně znějícími stavebními povoleními, resp. s rozporem mezi stavebními po­voleními a kolaudačními rozhodnutími. Šlo o případy, kdy stavební povo­lení omezovala dobu existence stavby, ale v kolaudačním rozhodnutí byla stavba výslovně povolena k užívání jako stavba trvalá. Judikatura tento spor rozhodla </a:t>
            </a:r>
            <a:r>
              <a:rPr lang="cs-CZ" b="1" dirty="0" smtClean="0"/>
              <a:t>tak, že jako trvalou může stavbu definovat pouze stavební povolení</a:t>
            </a:r>
          </a:p>
          <a:p>
            <a:pPr>
              <a:buNone/>
            </a:pPr>
            <a:r>
              <a:rPr lang="cs-CZ" b="1" dirty="0" smtClean="0">
                <a:solidFill>
                  <a:srgbClr val="FF0000"/>
                </a:solidFill>
              </a:rPr>
              <a:t>Závěr: je důležité</a:t>
            </a:r>
            <a:r>
              <a:rPr lang="cs-CZ" sz="2400" b="1" dirty="0" smtClean="0">
                <a:solidFill>
                  <a:srgbClr val="FF0000"/>
                </a:solidFill>
              </a:rPr>
              <a:t> stavební povolení</a:t>
            </a:r>
            <a:r>
              <a:rPr lang="cs-CZ" b="1" dirty="0" smtClean="0">
                <a:solidFill>
                  <a:srgbClr val="FF0000"/>
                </a:solidFill>
              </a:rPr>
              <a:t>, podle kterého soudy posuzují dočasnost stavby</a:t>
            </a:r>
          </a:p>
          <a:p>
            <a:pPr>
              <a:buNone/>
            </a:pPr>
            <a:endParaRPr lang="cs-CZ" dirty="0" smtClean="0"/>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9" y="142852"/>
            <a:ext cx="8501122" cy="642942"/>
          </a:xfrm>
        </p:spPr>
        <p:txBody>
          <a:bodyPr/>
          <a:lstStyle/>
          <a:p>
            <a:pPr>
              <a:buNone/>
            </a:pPr>
            <a:r>
              <a:rPr lang="cs-CZ" sz="2800" dirty="0" smtClean="0"/>
              <a:t>Co je stavba evidovaná v katastru jako vodní dílo?</a:t>
            </a:r>
            <a:endParaRPr lang="cs-CZ" sz="2800" dirty="0"/>
          </a:p>
        </p:txBody>
      </p:sp>
      <p:sp>
        <p:nvSpPr>
          <p:cNvPr id="3" name="Zástupný symbol pro obsah 2"/>
          <p:cNvSpPr>
            <a:spLocks noGrp="1"/>
          </p:cNvSpPr>
          <p:nvPr>
            <p:ph sz="quarter" idx="4294967295"/>
          </p:nvPr>
        </p:nvSpPr>
        <p:spPr>
          <a:xfrm>
            <a:off x="285720" y="1000108"/>
            <a:ext cx="8643998" cy="5643602"/>
          </a:xfrm>
          <a:prstGeom prst="rect">
            <a:avLst/>
          </a:prstGeom>
        </p:spPr>
        <p:txBody>
          <a:bodyPr>
            <a:normAutofit fontScale="92500" lnSpcReduction="10000"/>
          </a:bodyPr>
          <a:lstStyle/>
          <a:p>
            <a:pPr>
              <a:buNone/>
            </a:pPr>
            <a:r>
              <a:rPr lang="cs-CZ" sz="2400" dirty="0" smtClean="0">
                <a:solidFill>
                  <a:srgbClr val="FF0000"/>
                </a:solidFill>
              </a:rPr>
              <a:t>Jedná se jen o vybraná vodní díla uvedená v </a:t>
            </a:r>
            <a:r>
              <a:rPr lang="cs-CZ" sz="2400" dirty="0" err="1" smtClean="0">
                <a:solidFill>
                  <a:srgbClr val="FF0000"/>
                </a:solidFill>
              </a:rPr>
              <a:t>katV</a:t>
            </a:r>
            <a:r>
              <a:rPr lang="cs-CZ" sz="2400" dirty="0" smtClean="0">
                <a:solidFill>
                  <a:srgbClr val="FF0000"/>
                </a:solidFill>
              </a:rPr>
              <a:t>, příloha č.4</a:t>
            </a:r>
          </a:p>
          <a:p>
            <a:pPr>
              <a:buNone/>
            </a:pPr>
            <a:r>
              <a:rPr lang="cs-CZ" sz="2400" dirty="0" smtClean="0"/>
              <a:t>-přehrada Vodní dílo podle § 2 písm. a) vyhlášky č. 23/2007 Sb.</a:t>
            </a:r>
          </a:p>
          <a:p>
            <a:pPr>
              <a:buNone/>
            </a:pPr>
            <a:r>
              <a:rPr lang="cs-CZ" sz="2400" dirty="0" smtClean="0"/>
              <a:t>-hráz přehrazující vodní tok nebo </a:t>
            </a:r>
            <a:r>
              <a:rPr lang="cs-CZ" sz="2400" dirty="0" err="1" smtClean="0"/>
              <a:t>údolíhráz</a:t>
            </a:r>
            <a:r>
              <a:rPr lang="cs-CZ" sz="2400" dirty="0" smtClean="0"/>
              <a:t> </a:t>
            </a:r>
            <a:r>
              <a:rPr lang="cs-CZ" sz="2400" dirty="0" err="1" smtClean="0"/>
              <a:t>př.Vodní</a:t>
            </a:r>
            <a:r>
              <a:rPr lang="cs-CZ" sz="2400" dirty="0" smtClean="0"/>
              <a:t> dílo podle § 2 písm. b) bod 1 vyhlášky č. 23/2007 Sb.</a:t>
            </a:r>
          </a:p>
          <a:p>
            <a:pPr>
              <a:buNone/>
            </a:pPr>
            <a:r>
              <a:rPr lang="cs-CZ" sz="2400" dirty="0" smtClean="0"/>
              <a:t>-hráz k ochraně nemovitostí před zaplavením při povodni Vodní dílo podle § 2 písm. b) bod 2 vyhlášky č. 23/2007 Sb.</a:t>
            </a:r>
          </a:p>
          <a:p>
            <a:pPr>
              <a:buNone/>
            </a:pPr>
            <a:r>
              <a:rPr lang="cs-CZ" sz="2400" dirty="0" smtClean="0"/>
              <a:t>-hráz ohrazující umělou vodní nádrž Vodní dílo podle § 2 písm. b) bod 3 vyhlášky č. 23/2007 Sb.</a:t>
            </a:r>
          </a:p>
          <a:p>
            <a:pPr>
              <a:buNone/>
            </a:pPr>
            <a:r>
              <a:rPr lang="cs-CZ" sz="2400" dirty="0" smtClean="0"/>
              <a:t>-jez Vodní dílo podle § 2 písm. c) vyhlášky č. 23/2007 Sb.</a:t>
            </a:r>
          </a:p>
          <a:p>
            <a:pPr>
              <a:buNone/>
            </a:pPr>
            <a:r>
              <a:rPr lang="cs-CZ" sz="2400" dirty="0" smtClean="0"/>
              <a:t>-stavba k plaveb. účelům v korytech nebo na březích vod. toků Vodní dílo podle § 2 písm. d) vyhlášky č. 23/2007 Sb.</a:t>
            </a:r>
          </a:p>
          <a:p>
            <a:pPr>
              <a:buNone/>
            </a:pPr>
            <a:r>
              <a:rPr lang="cs-CZ" sz="2400" dirty="0" smtClean="0"/>
              <a:t>-stavba k využití vodní energie (vodní elektrárna) Vodní dílo podle § 2 písm. e) vyhlášky č. 23/2007 Sb.</a:t>
            </a:r>
          </a:p>
          <a:p>
            <a:pPr>
              <a:buNone/>
            </a:pPr>
            <a:r>
              <a:rPr lang="cs-CZ" sz="2400" dirty="0" smtClean="0"/>
              <a:t>-stavba odkaliště Vodní dílo podle § 2 písm. f) vyhlášky č. 23/2007 Sb.</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001024" cy="500066"/>
          </a:xfrm>
        </p:spPr>
        <p:txBody>
          <a:bodyPr/>
          <a:lstStyle/>
          <a:p>
            <a:pPr>
              <a:buNone/>
            </a:pPr>
            <a:r>
              <a:rPr lang="cs-CZ" sz="2800" dirty="0" smtClean="0"/>
              <a:t>Vodní zákon- zápis vodních děl</a:t>
            </a:r>
            <a:endParaRPr lang="cs-CZ" sz="2800" dirty="0"/>
          </a:p>
        </p:txBody>
      </p:sp>
      <p:sp>
        <p:nvSpPr>
          <p:cNvPr id="3" name="Zástupný symbol pro obsah 2"/>
          <p:cNvSpPr>
            <a:spLocks noGrp="1"/>
          </p:cNvSpPr>
          <p:nvPr>
            <p:ph sz="quarter" idx="13"/>
          </p:nvPr>
        </p:nvSpPr>
        <p:spPr>
          <a:xfrm>
            <a:off x="214282" y="857232"/>
            <a:ext cx="8929718" cy="6000768"/>
          </a:xfrm>
        </p:spPr>
        <p:txBody>
          <a:bodyPr>
            <a:normAutofit fontScale="70000" lnSpcReduction="20000"/>
          </a:bodyPr>
          <a:lstStyle/>
          <a:p>
            <a:pPr>
              <a:buNone/>
            </a:pPr>
            <a:r>
              <a:rPr lang="cs-CZ" sz="2400" dirty="0" smtClean="0"/>
              <a:t>Zákon č. 254/2001 </a:t>
            </a:r>
            <a:r>
              <a:rPr lang="cs-CZ" sz="2400" dirty="0" err="1" smtClean="0"/>
              <a:t>Sb.</a:t>
            </a:r>
            <a:r>
              <a:rPr lang="cs-CZ" sz="2400" i="1" dirty="0" err="1" smtClean="0"/>
              <a:t>Zákon</a:t>
            </a:r>
            <a:r>
              <a:rPr lang="cs-CZ" sz="2400" i="1" dirty="0" smtClean="0"/>
              <a:t> o vodách a o změně některých zákonů (vodní zákon),ve znění zákona 20/2004 Sb.</a:t>
            </a:r>
          </a:p>
          <a:p>
            <a:pPr>
              <a:buNone/>
            </a:pPr>
            <a:r>
              <a:rPr lang="cs-CZ" sz="2400" b="1" dirty="0" smtClean="0"/>
              <a:t> § 55</a:t>
            </a:r>
          </a:p>
          <a:p>
            <a:pPr>
              <a:buNone/>
            </a:pPr>
            <a:r>
              <a:rPr lang="cs-CZ" sz="2400" b="1" dirty="0" smtClean="0"/>
              <a:t>Vodní díla</a:t>
            </a:r>
          </a:p>
          <a:p>
            <a:pPr>
              <a:buNone/>
            </a:pPr>
            <a:r>
              <a:rPr lang="cs-CZ" sz="2400" b="1" dirty="0" smtClean="0"/>
              <a:t> (1)</a:t>
            </a:r>
            <a:r>
              <a:rPr lang="cs-CZ" sz="2400" dirty="0" smtClean="0"/>
              <a:t> Vodní díla jsou stavby, které slouží ke vzdouvání a zadržování vod, umělému usměrňování odtokového režimu povrchových vod, k ochraně a užívání vod, k nakládání s vodami, ochraně před škodlivými účinky vod, k úpravě vodních poměrů nebo k jiným účelům sledovaným tímto zákonem, a to zejména</a:t>
            </a:r>
          </a:p>
          <a:p>
            <a:pPr>
              <a:buNone/>
            </a:pPr>
            <a:r>
              <a:rPr lang="cs-CZ" sz="2400" b="1" dirty="0" smtClean="0">
                <a:solidFill>
                  <a:srgbClr val="FF0000"/>
                </a:solidFill>
              </a:rPr>
              <a:t>   a)</a:t>
            </a:r>
            <a:r>
              <a:rPr lang="cs-CZ" sz="2400" dirty="0" smtClean="0">
                <a:solidFill>
                  <a:srgbClr val="FF0000"/>
                </a:solidFill>
              </a:rPr>
              <a:t> přehrady, hráze, vodní nádrže, jezy a zdrže,</a:t>
            </a:r>
          </a:p>
          <a:p>
            <a:pPr>
              <a:buNone/>
            </a:pPr>
            <a:r>
              <a:rPr lang="cs-CZ" sz="2400" b="1" dirty="0" smtClean="0"/>
              <a:t>   b)</a:t>
            </a:r>
            <a:r>
              <a:rPr lang="cs-CZ" sz="2400" dirty="0" smtClean="0"/>
              <a:t> stavby, jimiž se upravují, mění nebo zřizují koryta vodních toků,</a:t>
            </a:r>
          </a:p>
          <a:p>
            <a:pPr>
              <a:buNone/>
            </a:pPr>
            <a:r>
              <a:rPr lang="cs-CZ" sz="2400" b="1" dirty="0" smtClean="0"/>
              <a:t>   c)</a:t>
            </a:r>
            <a:r>
              <a:rPr lang="cs-CZ" sz="2400" dirty="0" smtClean="0"/>
              <a:t> stavby vodovodních řadů a vodárenských objektů včetně úpraven vody, kanalizačních stok, kanalizačních objektů, čistíren odpadních vod, jakož i stavby k čištění odpadních vod před jejich vypouštěním do kanalizací,</a:t>
            </a:r>
          </a:p>
          <a:p>
            <a:pPr>
              <a:buNone/>
            </a:pPr>
            <a:r>
              <a:rPr lang="cs-CZ" sz="2400" b="1" dirty="0" smtClean="0"/>
              <a:t>   d)</a:t>
            </a:r>
            <a:r>
              <a:rPr lang="cs-CZ" sz="2400" dirty="0" smtClean="0"/>
              <a:t> stavby na ochranu před povodněmi,</a:t>
            </a:r>
          </a:p>
          <a:p>
            <a:pPr>
              <a:buNone/>
            </a:pPr>
            <a:r>
              <a:rPr lang="cs-CZ" sz="2400" b="1" dirty="0" smtClean="0"/>
              <a:t>   e)</a:t>
            </a:r>
            <a:r>
              <a:rPr lang="cs-CZ" sz="2400" dirty="0" smtClean="0"/>
              <a:t> stavby k vodohospodářským melioracím, zavlažování a odvodňování pozemků,</a:t>
            </a:r>
          </a:p>
          <a:p>
            <a:pPr>
              <a:buNone/>
            </a:pPr>
            <a:r>
              <a:rPr lang="cs-CZ" sz="2400" b="1" dirty="0" smtClean="0"/>
              <a:t>   f)</a:t>
            </a:r>
            <a:r>
              <a:rPr lang="cs-CZ" sz="2400" dirty="0" smtClean="0"/>
              <a:t> stavby, které se k plavebním účelům zřizují v korytech vodních toků nebo na jejich březích,</a:t>
            </a:r>
          </a:p>
          <a:p>
            <a:pPr>
              <a:buNone/>
            </a:pPr>
            <a:r>
              <a:rPr lang="cs-CZ" sz="2400" b="1" dirty="0" smtClean="0"/>
              <a:t>  g)</a:t>
            </a:r>
            <a:r>
              <a:rPr lang="cs-CZ" sz="2400" dirty="0" smtClean="0"/>
              <a:t> stavby k využití vodní energie a energetického potenciálu,</a:t>
            </a:r>
          </a:p>
          <a:p>
            <a:pPr>
              <a:buNone/>
            </a:pPr>
            <a:r>
              <a:rPr lang="cs-CZ" sz="2400" b="1" dirty="0" smtClean="0"/>
              <a:t>  h)</a:t>
            </a:r>
            <a:r>
              <a:rPr lang="cs-CZ" sz="2400" dirty="0" smtClean="0"/>
              <a:t> stavby odkališť,</a:t>
            </a:r>
          </a:p>
          <a:p>
            <a:pPr>
              <a:buNone/>
            </a:pPr>
            <a:endParaRPr lang="cs-CZ" sz="2400" i="1" dirty="0" smtClean="0"/>
          </a:p>
          <a:p>
            <a:pPr>
              <a:buNone/>
            </a:pPr>
            <a:endParaRPr lang="cs-CZ" sz="2400" b="1" dirty="0" smtClean="0">
              <a:solidFill>
                <a:schemeClr val="tx1"/>
              </a:solidFill>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001024" cy="500066"/>
          </a:xfrm>
        </p:spPr>
        <p:txBody>
          <a:bodyPr/>
          <a:lstStyle/>
          <a:p>
            <a:pPr>
              <a:buNone/>
            </a:pPr>
            <a:r>
              <a:rPr lang="cs-CZ" sz="2800" dirty="0" smtClean="0"/>
              <a:t>Vodní zákon- zápis vodních děl</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a:bodyPr>
          <a:lstStyle/>
          <a:p>
            <a:pPr>
              <a:buNone/>
            </a:pPr>
            <a:r>
              <a:rPr lang="cs-CZ" sz="2400" b="1" dirty="0" smtClean="0"/>
              <a:t> i)</a:t>
            </a:r>
            <a:r>
              <a:rPr lang="cs-CZ" sz="2400" dirty="0" smtClean="0"/>
              <a:t> stavby sloužící k pozorování stavu povrchových nebo podzemních vod,</a:t>
            </a:r>
          </a:p>
          <a:p>
            <a:pPr>
              <a:buNone/>
            </a:pPr>
            <a:r>
              <a:rPr lang="cs-CZ" sz="2400" b="1" dirty="0" smtClean="0">
                <a:solidFill>
                  <a:srgbClr val="FF0000"/>
                </a:solidFill>
              </a:rPr>
              <a:t>  j)</a:t>
            </a:r>
            <a:r>
              <a:rPr lang="cs-CZ" sz="2400" dirty="0" smtClean="0">
                <a:solidFill>
                  <a:srgbClr val="FF0000"/>
                </a:solidFill>
              </a:rPr>
              <a:t> studny</a:t>
            </a:r>
            <a:r>
              <a:rPr lang="cs-CZ" sz="2400" dirty="0" smtClean="0"/>
              <a:t>,</a:t>
            </a:r>
          </a:p>
          <a:p>
            <a:pPr>
              <a:buNone/>
            </a:pPr>
            <a:r>
              <a:rPr lang="cs-CZ" sz="2400" b="1" dirty="0" smtClean="0"/>
              <a:t>  k)</a:t>
            </a:r>
            <a:r>
              <a:rPr lang="cs-CZ" sz="2400" dirty="0" smtClean="0"/>
              <a:t> stavby k hrazení bystřin a strží, pokud zvláštní zákon</a:t>
            </a:r>
            <a:r>
              <a:rPr lang="cs-CZ" sz="2400" b="1" baseline="30000" dirty="0" smtClean="0">
                <a:hlinkClick r:id="rId3"/>
              </a:rPr>
              <a:t>25</a:t>
            </a:r>
            <a:r>
              <a:rPr lang="cs-CZ" sz="2400" b="1" dirty="0" smtClean="0">
                <a:hlinkClick r:id="rId3"/>
              </a:rPr>
              <a:t>)</a:t>
            </a:r>
            <a:r>
              <a:rPr lang="cs-CZ" sz="2400" dirty="0" smtClean="0"/>
              <a:t> nestanoví jinak,</a:t>
            </a:r>
          </a:p>
          <a:p>
            <a:pPr>
              <a:buNone/>
            </a:pPr>
            <a:r>
              <a:rPr lang="cs-CZ" sz="2400" b="1" dirty="0" smtClean="0"/>
              <a:t>  l)</a:t>
            </a:r>
            <a:r>
              <a:rPr lang="cs-CZ" sz="2400" dirty="0" smtClean="0"/>
              <a:t> jiné stavby potřebné k nakládání s vodami povolovanému podle § 8.</a:t>
            </a:r>
          </a:p>
          <a:p>
            <a:pPr>
              <a:buNone/>
            </a:pPr>
            <a:r>
              <a:rPr lang="cs-CZ" sz="2400" b="1" dirty="0" smtClean="0"/>
              <a:t>  (2)</a:t>
            </a:r>
            <a:r>
              <a:rPr lang="cs-CZ" sz="2400" dirty="0" smtClean="0"/>
              <a:t> Vodohospodářské úpravy jsou zemní práce a změny terénu v přirozených korytech vodních toků a na pozemcích sousedících s nimi, jimiž se podstatně mění přirozená koryta vodních toků a které jsou nezbytné k zajištění funkcí vodních toků.</a:t>
            </a:r>
            <a:endParaRPr lang="cs-CZ" sz="2400" dirty="0"/>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001024" cy="500066"/>
          </a:xfrm>
        </p:spPr>
        <p:txBody>
          <a:bodyPr/>
          <a:lstStyle/>
          <a:p>
            <a:pPr>
              <a:buNone/>
            </a:pPr>
            <a:r>
              <a:rPr lang="cs-CZ" sz="2800" dirty="0" smtClean="0"/>
              <a:t>Vodní zákon- zápis vodních děl</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a:bodyPr>
          <a:lstStyle/>
          <a:p>
            <a:pPr>
              <a:buNone/>
            </a:pPr>
            <a:r>
              <a:rPr lang="cs-CZ" sz="2400" b="1" dirty="0" smtClean="0"/>
              <a:t> (3)</a:t>
            </a:r>
            <a:r>
              <a:rPr lang="cs-CZ" sz="2400" dirty="0" smtClean="0"/>
              <a:t> Za vodní díla se podle tohoto zákona nepovažují zejména jednoduchá zařízení mimo koryta vodních toků na pozemcích nebo stavbách k zachycení vody a k jejich ochraně před škodlivými účinky povrchových nebo podzemních vod, vodohospodářské úpravy, terénní úpravy, bezodtokové jímky včetně přítokového potrubí, vnitřní vodovody a vnitřní kanalizace, vodovodní a kanalizační přípojky, průzkumné hydrogeologické vrty, další zařízení vybudovaná v rámci geologických prací</a:t>
            </a:r>
            <a:r>
              <a:rPr lang="cs-CZ" sz="2400" b="1" baseline="30000" dirty="0" smtClean="0">
                <a:hlinkClick r:id="rId3"/>
              </a:rPr>
              <a:t>8</a:t>
            </a:r>
            <a:r>
              <a:rPr lang="cs-CZ" sz="2400" b="1" dirty="0" smtClean="0">
                <a:hlinkClick r:id="rId3"/>
              </a:rPr>
              <a:t>)</a:t>
            </a:r>
            <a:r>
              <a:rPr lang="cs-CZ" sz="2400" dirty="0" smtClean="0"/>
              <a:t> a vrty k využívání energetického potenciálu podzemních vod, pokud nedochází k čerpání nebo odběru podzemních vod.</a:t>
            </a:r>
          </a:p>
          <a:p>
            <a:pPr>
              <a:buNone/>
            </a:pPr>
            <a:r>
              <a:rPr lang="cs-CZ" sz="2400" b="1" dirty="0" smtClean="0"/>
              <a:t> </a:t>
            </a:r>
            <a:r>
              <a:rPr lang="cs-CZ" sz="2400" b="1" dirty="0" smtClean="0">
                <a:solidFill>
                  <a:srgbClr val="FF0000"/>
                </a:solidFill>
              </a:rPr>
              <a:t>(4)</a:t>
            </a:r>
            <a:r>
              <a:rPr lang="cs-CZ" sz="2400" dirty="0" smtClean="0">
                <a:solidFill>
                  <a:srgbClr val="FF0000"/>
                </a:solidFill>
              </a:rPr>
              <a:t> V pochybnostech o tom, zda jde o vodní dílo, rozhodne místně příslušný vodoprávní úřad.</a:t>
            </a:r>
          </a:p>
          <a:p>
            <a:pPr>
              <a:buNone/>
            </a:pPr>
            <a:endParaRPr lang="cs-CZ" sz="2400" b="1" dirty="0" smtClean="0">
              <a:solidFill>
                <a:schemeClr val="tx1"/>
              </a:solidFill>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001024" cy="500066"/>
          </a:xfrm>
        </p:spPr>
        <p:txBody>
          <a:bodyPr/>
          <a:lstStyle/>
          <a:p>
            <a:pPr>
              <a:buNone/>
            </a:pPr>
            <a:r>
              <a:rPr lang="cs-CZ" sz="2800" dirty="0" smtClean="0"/>
              <a:t>Vodní zákon- zákres vodních děl</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fontScale="92500" lnSpcReduction="20000"/>
          </a:bodyPr>
          <a:lstStyle/>
          <a:p>
            <a:pPr>
              <a:buNone/>
            </a:pPr>
            <a:r>
              <a:rPr lang="cs-CZ" sz="2400" b="1" dirty="0" smtClean="0">
                <a:solidFill>
                  <a:schemeClr val="tx1"/>
                </a:solidFill>
              </a:rPr>
              <a:t>Vyhláška 23/2007 Sb.</a:t>
            </a:r>
            <a:r>
              <a:rPr lang="cs-CZ" sz="2400" dirty="0" smtClean="0"/>
              <a:t> </a:t>
            </a:r>
            <a:r>
              <a:rPr lang="cs-CZ" sz="2400" i="1" dirty="0" smtClean="0"/>
              <a:t>Vyhláška o podrobnostech vymezení vodních děl evidovaných v katastru nemovitostí České republiky</a:t>
            </a:r>
          </a:p>
          <a:p>
            <a:pPr>
              <a:buNone/>
            </a:pPr>
            <a:r>
              <a:rPr lang="cs-CZ" sz="2400" b="1" dirty="0" smtClean="0"/>
              <a:t> § 3</a:t>
            </a:r>
          </a:p>
          <a:p>
            <a:pPr>
              <a:buNone/>
            </a:pPr>
            <a:r>
              <a:rPr lang="cs-CZ" sz="2400" b="1" dirty="0" smtClean="0"/>
              <a:t> </a:t>
            </a:r>
            <a:r>
              <a:rPr lang="cs-CZ" sz="2400" b="1" dirty="0" smtClean="0">
                <a:solidFill>
                  <a:srgbClr val="FF0000"/>
                </a:solidFill>
              </a:rPr>
              <a:t>(1)</a:t>
            </a:r>
            <a:r>
              <a:rPr lang="cs-CZ" sz="2400" dirty="0" smtClean="0">
                <a:solidFill>
                  <a:srgbClr val="FF0000"/>
                </a:solidFill>
              </a:rPr>
              <a:t> Obvod vodního díla odpovídá průniku vnějšího obvodu vodního díla s terénem nebo svislému průmětu vnějšího obvodu vodního díla na terén, pokud svislý průmět přesahuje plochu průniku vnějšího obvodu vodního díla s terénem.</a:t>
            </a:r>
          </a:p>
          <a:p>
            <a:pPr>
              <a:buNone/>
            </a:pPr>
            <a:r>
              <a:rPr lang="cs-CZ" sz="2400" b="1" dirty="0" smtClean="0"/>
              <a:t>  (2)</a:t>
            </a:r>
            <a:r>
              <a:rPr lang="cs-CZ" sz="2400" dirty="0" smtClean="0"/>
              <a:t> </a:t>
            </a:r>
            <a:r>
              <a:rPr lang="cs-CZ" sz="2400" b="1" dirty="0" smtClean="0">
                <a:solidFill>
                  <a:srgbClr val="FF0000"/>
                </a:solidFill>
              </a:rPr>
              <a:t>Nelze-li část obvodu vodního díla stanovit z důvodu zatopení vzdutou vodou, popřípadě z důvodu trvalého přelévání vodou, určí se geometrické a polohové určení této části obvodu vodního díla převzetím z dokumentace skutečného provedení stavby</a:t>
            </a:r>
            <a:r>
              <a:rPr lang="cs-CZ" sz="2400" b="1" baseline="30000" dirty="0" smtClean="0">
                <a:solidFill>
                  <a:srgbClr val="FF0000"/>
                </a:solidFill>
                <a:hlinkClick r:id="rId3"/>
              </a:rPr>
              <a:t>2</a:t>
            </a:r>
            <a:r>
              <a:rPr lang="cs-CZ" sz="2400" b="1" dirty="0" smtClean="0">
                <a:hlinkClick r:id="rId3"/>
              </a:rPr>
              <a:t>)</a:t>
            </a:r>
            <a:r>
              <a:rPr lang="cs-CZ" sz="2400" dirty="0" smtClean="0"/>
              <a:t>.</a:t>
            </a:r>
          </a:p>
          <a:p>
            <a:pPr>
              <a:buNone/>
            </a:pPr>
            <a:r>
              <a:rPr lang="cs-CZ" sz="2400" b="1" dirty="0" smtClean="0"/>
              <a:t>  (3)</a:t>
            </a:r>
            <a:r>
              <a:rPr lang="cs-CZ" sz="2400" dirty="0" smtClean="0"/>
              <a:t> Není-li v případech podle odstavce 2 dokumentace skutečného provedení stavby k dispozici, použije se k určení části obvodu vodního díla, kterou nelze stanovit z důvodu zatopení vzdutou vodou, popřípadě z důvodu trvalého přelévání vodou</a:t>
            </a:r>
            <a:r>
              <a:rPr lang="cs-CZ" sz="2400" dirty="0" smtClean="0">
                <a:solidFill>
                  <a:srgbClr val="FF0000"/>
                </a:solidFill>
              </a:rPr>
              <a:t>, zjednodušená dokumentace (pasport stavby)</a:t>
            </a:r>
            <a:r>
              <a:rPr lang="cs-CZ" sz="2400" b="1" baseline="30000" dirty="0" smtClean="0">
                <a:solidFill>
                  <a:srgbClr val="FF0000"/>
                </a:solidFill>
                <a:hlinkClick r:id="rId3"/>
              </a:rPr>
              <a:t>3</a:t>
            </a:r>
            <a:r>
              <a:rPr lang="cs-CZ" sz="2400" b="1" dirty="0" smtClean="0">
                <a:solidFill>
                  <a:srgbClr val="FF0000"/>
                </a:solidFill>
                <a:hlinkClick r:id="rId3"/>
              </a:rPr>
              <a:t>)</a:t>
            </a:r>
            <a:r>
              <a:rPr lang="cs-CZ" sz="2400" dirty="0" smtClean="0">
                <a:solidFill>
                  <a:srgbClr val="FF0000"/>
                </a:solidFill>
              </a:rPr>
              <a:t>, zejména její geodetická část.</a:t>
            </a:r>
          </a:p>
          <a:p>
            <a:pPr>
              <a:buNone/>
            </a:pPr>
            <a:endParaRPr lang="cs-CZ" sz="2400" i="1" dirty="0" smtClean="0"/>
          </a:p>
          <a:p>
            <a:pPr>
              <a:buNone/>
            </a:pPr>
            <a:endParaRPr lang="cs-CZ" sz="2400" b="1" dirty="0" smtClean="0">
              <a:solidFill>
                <a:schemeClr val="tx1"/>
              </a:solidFill>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357166"/>
            <a:ext cx="9144000" cy="1069997"/>
          </a:xfrm>
        </p:spPr>
        <p:txBody>
          <a:bodyPr>
            <a:normAutofit/>
          </a:bodyPr>
          <a:lstStyle/>
          <a:p>
            <a:pPr marL="0" algn="ctr" eaLnBrk="1" fontAlgn="auto" hangingPunct="1">
              <a:spcAft>
                <a:spcPts val="0"/>
              </a:spcAft>
              <a:buNone/>
              <a:defRPr/>
            </a:pPr>
            <a:r>
              <a:rPr lang="cs-CZ" sz="2800" b="1" dirty="0" smtClean="0">
                <a:solidFill>
                  <a:schemeClr val="tx2">
                    <a:lumMod val="75000"/>
                  </a:schemeClr>
                </a:solidFill>
              </a:rPr>
              <a:t>Vodní dílo podléhající evidenci v KN – jen vybraná vodní díla</a:t>
            </a:r>
            <a:endParaRPr lang="cs-CZ" sz="2800" b="1" dirty="0">
              <a:solidFill>
                <a:schemeClr val="tx2">
                  <a:lumMod val="75000"/>
                </a:schemeClr>
              </a:solidFill>
            </a:endParaRPr>
          </a:p>
        </p:txBody>
      </p:sp>
      <p:pic>
        <p:nvPicPr>
          <p:cNvPr id="2053" name="Picture 5"/>
          <p:cNvPicPr>
            <a:picLocks noGrp="1" noChangeAspect="1" noChangeArrowheads="1"/>
          </p:cNvPicPr>
          <p:nvPr>
            <p:ph idx="4294967295"/>
          </p:nvPr>
        </p:nvPicPr>
        <p:blipFill>
          <a:blip r:embed="rId2" cstate="print"/>
          <a:srcRect/>
          <a:stretch>
            <a:fillRect/>
          </a:stretch>
        </p:blipFill>
        <p:spPr bwMode="auto">
          <a:xfrm>
            <a:off x="-40426" y="2117976"/>
            <a:ext cx="9184425" cy="4811486"/>
          </a:xfrm>
          <a:prstGeom prst="rect">
            <a:avLst/>
          </a:prstGeom>
          <a:noFill/>
          <a:ln w="9525">
            <a:noFill/>
            <a:miter lim="800000"/>
            <a:headEnd/>
            <a:tailEnd/>
          </a:ln>
          <a:effectLst/>
        </p:spPr>
      </p:pic>
      <p:sp>
        <p:nvSpPr>
          <p:cNvPr id="5" name="TextovéPole 4"/>
          <p:cNvSpPr txBox="1"/>
          <p:nvPr/>
        </p:nvSpPr>
        <p:spPr>
          <a:xfrm>
            <a:off x="64537" y="6291791"/>
            <a:ext cx="3214710" cy="461665"/>
          </a:xfrm>
          <a:prstGeom prst="rect">
            <a:avLst/>
          </a:prstGeom>
          <a:noFill/>
        </p:spPr>
        <p:txBody>
          <a:bodyPr wrap="square" rtlCol="0">
            <a:spAutoFit/>
          </a:bodyPr>
          <a:lstStyle/>
          <a:p>
            <a:r>
              <a:rPr lang="cs-CZ" sz="2400" b="1" dirty="0" smtClean="0"/>
              <a:t>Přehrada Bystřička</a:t>
            </a:r>
            <a:endParaRPr lang="cs-CZ" sz="2400" b="1" dirty="0"/>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572264" cy="500066"/>
          </a:xfrm>
        </p:spPr>
        <p:txBody>
          <a:bodyPr/>
          <a:lstStyle/>
          <a:p>
            <a:pPr>
              <a:buNone/>
            </a:pPr>
            <a:r>
              <a:rPr lang="cs-CZ" sz="2800" dirty="0" smtClean="0"/>
              <a:t>Zákres vodních děl-přehrada</a:t>
            </a:r>
            <a:endParaRPr lang="cs-CZ" sz="2800" dirty="0"/>
          </a:p>
        </p:txBody>
      </p:sp>
      <p:pic>
        <p:nvPicPr>
          <p:cNvPr id="146434" name="Picture 2"/>
          <p:cNvPicPr>
            <a:picLocks noGrp="1" noChangeAspect="1" noChangeArrowheads="1"/>
          </p:cNvPicPr>
          <p:nvPr>
            <p:ph sz="quarter" idx="13"/>
          </p:nvPr>
        </p:nvPicPr>
        <p:blipFill>
          <a:blip r:embed="rId3"/>
          <a:srcRect/>
          <a:stretch>
            <a:fillRect/>
          </a:stretch>
        </p:blipFill>
        <p:spPr bwMode="auto">
          <a:xfrm>
            <a:off x="428625" y="857232"/>
            <a:ext cx="8358188" cy="6000768"/>
          </a:xfrm>
          <a:prstGeom prst="rect">
            <a:avLst/>
          </a:prstGeom>
          <a:noFill/>
          <a:ln w="9525">
            <a:noFill/>
            <a:miter lim="800000"/>
            <a:headEnd/>
            <a:tailEnd/>
          </a:ln>
          <a:effectLst/>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572264" cy="500066"/>
          </a:xfrm>
        </p:spPr>
        <p:txBody>
          <a:bodyPr/>
          <a:lstStyle/>
          <a:p>
            <a:pPr>
              <a:buNone/>
            </a:pPr>
            <a:r>
              <a:rPr lang="cs-CZ" sz="2800" dirty="0" smtClean="0"/>
              <a:t>Zákres vodních děl-přehrada</a:t>
            </a:r>
            <a:endParaRPr lang="cs-CZ" sz="2800" dirty="0"/>
          </a:p>
        </p:txBody>
      </p:sp>
      <p:pic>
        <p:nvPicPr>
          <p:cNvPr id="147458" name="Picture 2"/>
          <p:cNvPicPr>
            <a:picLocks noGrp="1" noChangeAspect="1" noChangeArrowheads="1"/>
          </p:cNvPicPr>
          <p:nvPr>
            <p:ph sz="quarter" idx="13"/>
          </p:nvPr>
        </p:nvPicPr>
        <p:blipFill>
          <a:blip r:embed="rId3"/>
          <a:srcRect/>
          <a:stretch>
            <a:fillRect/>
          </a:stretch>
        </p:blipFill>
        <p:spPr bwMode="auto">
          <a:xfrm>
            <a:off x="214282" y="785794"/>
            <a:ext cx="8572531" cy="6072206"/>
          </a:xfrm>
          <a:prstGeom prst="rect">
            <a:avLst/>
          </a:prstGeom>
          <a:noFill/>
          <a:ln w="9525">
            <a:noFill/>
            <a:miter lim="800000"/>
            <a:headEnd/>
            <a:tailEnd/>
          </a:ln>
          <a:effectLst/>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572264" cy="500066"/>
          </a:xfrm>
        </p:spPr>
        <p:txBody>
          <a:bodyPr/>
          <a:lstStyle/>
          <a:p>
            <a:pPr>
              <a:buNone/>
            </a:pPr>
            <a:r>
              <a:rPr lang="cs-CZ" sz="2800" dirty="0" smtClean="0"/>
              <a:t>Zákres vodních děl-přehrada</a:t>
            </a:r>
            <a:endParaRPr lang="cs-CZ" sz="2800" dirty="0"/>
          </a:p>
        </p:txBody>
      </p:sp>
      <p:pic>
        <p:nvPicPr>
          <p:cNvPr id="148482" name="Picture 2"/>
          <p:cNvPicPr>
            <a:picLocks noGrp="1" noChangeAspect="1" noChangeArrowheads="1"/>
          </p:cNvPicPr>
          <p:nvPr>
            <p:ph sz="quarter" idx="13"/>
          </p:nvPr>
        </p:nvPicPr>
        <p:blipFill>
          <a:blip r:embed="rId3"/>
          <a:srcRect/>
          <a:stretch>
            <a:fillRect/>
          </a:stretch>
        </p:blipFill>
        <p:spPr bwMode="auto">
          <a:xfrm>
            <a:off x="0" y="714356"/>
            <a:ext cx="9144000" cy="5929354"/>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921851" cy="785794"/>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285860"/>
            <a:ext cx="8229600" cy="4286279"/>
          </a:xfrm>
          <a:prstGeom prst="rect">
            <a:avLst/>
          </a:prstGeom>
        </p:spPr>
        <p:txBody>
          <a:bodyPr>
            <a:normAutofit fontScale="92500" lnSpcReduction="10000"/>
          </a:bodyPr>
          <a:lstStyle/>
          <a:p>
            <a:pPr>
              <a:buNone/>
            </a:pPr>
            <a:r>
              <a:rPr lang="cs-CZ" sz="2400" b="1" dirty="0" smtClean="0"/>
              <a:t>Doplnění- </a:t>
            </a:r>
            <a:r>
              <a:rPr lang="cs-CZ" sz="2400" dirty="0" smtClean="0"/>
              <a:t>pokud měla být dělena parcela nebo měla být hranice měněna-musel být připojen k návrhu plán/situační nákres/.</a:t>
            </a:r>
          </a:p>
          <a:p>
            <a:pPr>
              <a:buNone/>
            </a:pPr>
            <a:r>
              <a:rPr lang="cs-CZ" sz="2400" dirty="0" smtClean="0"/>
              <a:t>Plán měl vyhotovovat        - katastrální zeměměřický úředník nebo</a:t>
            </a:r>
          </a:p>
          <a:p>
            <a:pPr>
              <a:buNone/>
            </a:pPr>
            <a:r>
              <a:rPr lang="cs-CZ" sz="2400" dirty="0" smtClean="0"/>
              <a:t>                                        - úředně oprávněný </a:t>
            </a:r>
            <a:r>
              <a:rPr lang="cs-CZ" sz="2400" dirty="0" smtClean="0">
                <a:solidFill>
                  <a:srgbClr val="FF0000"/>
                </a:solidFill>
              </a:rPr>
              <a:t>civilní geometr </a:t>
            </a:r>
            <a:r>
              <a:rPr lang="cs-CZ" sz="2400" dirty="0" smtClean="0"/>
              <a:t>nebo</a:t>
            </a:r>
          </a:p>
          <a:p>
            <a:pPr>
              <a:buNone/>
            </a:pPr>
            <a:r>
              <a:rPr lang="cs-CZ" sz="2400" dirty="0" smtClean="0"/>
              <a:t>                                        - zeměměřický oprávněný inženýr nebo</a:t>
            </a:r>
          </a:p>
          <a:p>
            <a:pPr>
              <a:buNone/>
            </a:pPr>
            <a:r>
              <a:rPr lang="cs-CZ" sz="2400" dirty="0" smtClean="0"/>
              <a:t>                                        - některý státní úřad</a:t>
            </a:r>
          </a:p>
          <a:p>
            <a:pPr>
              <a:buNone/>
            </a:pPr>
            <a:r>
              <a:rPr lang="cs-CZ" sz="2400" dirty="0" smtClean="0"/>
              <a:t>Literatura: Sbírka příkladů knihovních žádostí a usnesení-sedmé doplněné vydání- </a:t>
            </a:r>
            <a:r>
              <a:rPr lang="cs-CZ" sz="2400" dirty="0" err="1" smtClean="0"/>
              <a:t>JUDr</a:t>
            </a:r>
            <a:r>
              <a:rPr lang="cs-CZ" sz="2400" dirty="0" smtClean="0"/>
              <a:t> </a:t>
            </a:r>
            <a:r>
              <a:rPr lang="cs-CZ" sz="2400" dirty="0" err="1" smtClean="0"/>
              <a:t>Jos.V.Bohuslav</a:t>
            </a:r>
            <a:r>
              <a:rPr lang="cs-CZ" sz="2400" dirty="0" smtClean="0"/>
              <a:t> a Antonín Hartmann</a:t>
            </a:r>
            <a:endParaRPr lang="cs-CZ" sz="2400" dirty="0"/>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572264" cy="500066"/>
          </a:xfrm>
        </p:spPr>
        <p:txBody>
          <a:bodyPr/>
          <a:lstStyle/>
          <a:p>
            <a:pPr>
              <a:buNone/>
            </a:pPr>
            <a:r>
              <a:rPr lang="cs-CZ" sz="2800" dirty="0" smtClean="0"/>
              <a:t>Zákres vodních děl-jez</a:t>
            </a:r>
            <a:endParaRPr lang="cs-CZ" sz="2800" dirty="0"/>
          </a:p>
        </p:txBody>
      </p:sp>
      <p:pic>
        <p:nvPicPr>
          <p:cNvPr id="150530" name="Picture 2"/>
          <p:cNvPicPr>
            <a:picLocks noGrp="1" noChangeAspect="1" noChangeArrowheads="1"/>
          </p:cNvPicPr>
          <p:nvPr>
            <p:ph sz="quarter" idx="13"/>
          </p:nvPr>
        </p:nvPicPr>
        <p:blipFill>
          <a:blip r:embed="rId3"/>
          <a:srcRect/>
          <a:stretch>
            <a:fillRect/>
          </a:stretch>
        </p:blipFill>
        <p:spPr bwMode="auto">
          <a:xfrm>
            <a:off x="214282" y="714356"/>
            <a:ext cx="8929718" cy="5929354"/>
          </a:xfrm>
          <a:prstGeom prst="rect">
            <a:avLst/>
          </a:prstGeom>
          <a:noFill/>
          <a:ln w="9525">
            <a:noFill/>
            <a:miter lim="800000"/>
            <a:headEnd/>
            <a:tailEnd/>
          </a:ln>
          <a:effectLst/>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572264" cy="500066"/>
          </a:xfrm>
        </p:spPr>
        <p:txBody>
          <a:bodyPr/>
          <a:lstStyle/>
          <a:p>
            <a:pPr>
              <a:buNone/>
            </a:pPr>
            <a:r>
              <a:rPr lang="cs-CZ" sz="2800" dirty="0" smtClean="0"/>
              <a:t>Zákres vodních děl-jez</a:t>
            </a:r>
            <a:endParaRPr lang="cs-CZ" sz="2800" dirty="0"/>
          </a:p>
        </p:txBody>
      </p:sp>
      <p:pic>
        <p:nvPicPr>
          <p:cNvPr id="151554" name="Picture 2"/>
          <p:cNvPicPr>
            <a:picLocks noGrp="1" noChangeAspect="1" noChangeArrowheads="1"/>
          </p:cNvPicPr>
          <p:nvPr>
            <p:ph sz="quarter" idx="13"/>
          </p:nvPr>
        </p:nvPicPr>
        <p:blipFill>
          <a:blip r:embed="rId3"/>
          <a:srcRect/>
          <a:stretch>
            <a:fillRect/>
          </a:stretch>
        </p:blipFill>
        <p:spPr bwMode="auto">
          <a:xfrm>
            <a:off x="0" y="785794"/>
            <a:ext cx="9144000" cy="5786478"/>
          </a:xfrm>
          <a:prstGeom prst="rect">
            <a:avLst/>
          </a:prstGeom>
          <a:noFill/>
          <a:ln w="9525">
            <a:noFill/>
            <a:miter lim="800000"/>
            <a:headEnd/>
            <a:tailEnd/>
          </a:ln>
          <a:effectLst/>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6286543" cy="642942"/>
          </a:xfrm>
        </p:spPr>
        <p:txBody>
          <a:bodyPr/>
          <a:lstStyle/>
          <a:p>
            <a:pPr>
              <a:buNone/>
            </a:pPr>
            <a:r>
              <a:rPr lang="cs-CZ" sz="2800" dirty="0" smtClean="0"/>
              <a:t>Co je stavba evidovaná v katastru?</a:t>
            </a:r>
            <a:endParaRPr lang="cs-CZ" sz="2800" dirty="0"/>
          </a:p>
        </p:txBody>
      </p:sp>
      <p:sp>
        <p:nvSpPr>
          <p:cNvPr id="3" name="Zástupný symbol pro obsah 2"/>
          <p:cNvSpPr>
            <a:spLocks noGrp="1"/>
          </p:cNvSpPr>
          <p:nvPr>
            <p:ph sz="quarter" idx="4294967295"/>
          </p:nvPr>
        </p:nvSpPr>
        <p:spPr>
          <a:xfrm>
            <a:off x="571472" y="1000108"/>
            <a:ext cx="8072494" cy="5500726"/>
          </a:xfrm>
          <a:prstGeom prst="rect">
            <a:avLst/>
          </a:prstGeom>
        </p:spPr>
        <p:txBody>
          <a:bodyPr>
            <a:normAutofit/>
          </a:bodyPr>
          <a:lstStyle/>
          <a:p>
            <a:pPr>
              <a:buNone/>
            </a:pPr>
            <a:r>
              <a:rPr lang="cs-CZ" sz="2400" dirty="0" smtClean="0"/>
              <a:t>Doplnění-stavba, která je zcela nadzemní + </a:t>
            </a:r>
          </a:p>
          <a:p>
            <a:pPr>
              <a:buNone/>
            </a:pPr>
            <a:r>
              <a:rPr lang="cs-CZ" sz="2400" dirty="0" smtClean="0"/>
              <a:t>Definice budovy z </a:t>
            </a:r>
            <a:r>
              <a:rPr lang="cs-CZ" sz="2400" dirty="0" err="1" smtClean="0"/>
              <a:t>vyhl.č</a:t>
            </a:r>
            <a:r>
              <a:rPr lang="cs-CZ" sz="2400" dirty="0" smtClean="0"/>
              <a:t>. 357/2013 Sb., § 2</a:t>
            </a:r>
          </a:p>
          <a:p>
            <a:pPr>
              <a:buNone/>
            </a:pPr>
            <a:r>
              <a:rPr lang="cs-CZ" sz="2400" b="1" dirty="0" smtClean="0"/>
              <a:t>    </a:t>
            </a:r>
            <a:r>
              <a:rPr lang="cs-CZ" sz="2400" b="1" dirty="0" err="1" smtClean="0"/>
              <a:t>písm.c</a:t>
            </a:r>
            <a:r>
              <a:rPr lang="cs-CZ" sz="2400" b="1" dirty="0" smtClean="0"/>
              <a:t>/  obvodem budovy průnik vnějšího obvodu budovy s terénem nebo u netypických budov svislý průmět vnějšího obvodu budovy na terén,</a:t>
            </a:r>
          </a:p>
          <a:p>
            <a:pPr>
              <a:buNone/>
            </a:pPr>
            <a:endParaRPr lang="cs-CZ" sz="2400" b="1" dirty="0" smtClean="0"/>
          </a:p>
          <a:p>
            <a:pPr>
              <a:buNone/>
            </a:pPr>
            <a:r>
              <a:rPr lang="cs-CZ" sz="2400" b="1" dirty="0" smtClean="0"/>
              <a:t>Zaměřování hranic budovy a zobrazování do katastrální mapy dle ČS normy.</a:t>
            </a:r>
            <a:endParaRPr lang="cs-CZ" sz="2400" dirty="0" smtClean="0"/>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dirty="0" smtClean="0"/>
              <a:t>.</a:t>
            </a:r>
          </a:p>
        </p:txBody>
      </p:sp>
      <p:sp>
        <p:nvSpPr>
          <p:cNvPr id="3" name="Zástupný symbol pro zápatí 2"/>
          <p:cNvSpPr>
            <a:spLocks noGrp="1"/>
          </p:cNvSpPr>
          <p:nvPr>
            <p:ph type="ftr" sz="quarter" idx="11"/>
          </p:nvPr>
        </p:nvSpPr>
        <p:spPr/>
        <p:txBody>
          <a:bodyPr/>
          <a:lstStyle/>
          <a:p>
            <a:r>
              <a:rPr lang="pt-BR" smtClean="0"/>
              <a:t>Určení obvodu budovy a hranic pozemku zastavěná plocha</a:t>
            </a:r>
            <a:endParaRPr lang="cs-CZ" dirty="0"/>
          </a:p>
        </p:txBody>
      </p:sp>
      <p:sp>
        <p:nvSpPr>
          <p:cNvPr id="7" name="TextovéPole 6"/>
          <p:cNvSpPr txBox="1"/>
          <p:nvPr/>
        </p:nvSpPr>
        <p:spPr>
          <a:xfrm>
            <a:off x="142844" y="500042"/>
            <a:ext cx="1785950" cy="523220"/>
          </a:xfrm>
          <a:prstGeom prst="rect">
            <a:avLst/>
          </a:prstGeom>
          <a:noFill/>
        </p:spPr>
        <p:txBody>
          <a:bodyPr wrap="square" rtlCol="0">
            <a:spAutoFit/>
          </a:bodyPr>
          <a:lstStyle/>
          <a:p>
            <a:r>
              <a:rPr lang="cs-CZ" sz="2800" b="1" dirty="0" smtClean="0">
                <a:solidFill>
                  <a:schemeClr val="bg1"/>
                </a:solidFill>
              </a:rPr>
              <a:t>Příklad  </a:t>
            </a:r>
            <a:endParaRPr lang="cs-CZ" sz="2800" b="1" dirty="0">
              <a:solidFill>
                <a:schemeClr val="bg1"/>
              </a:solidFill>
            </a:endParaRPr>
          </a:p>
        </p:txBody>
      </p:sp>
      <p:pic>
        <p:nvPicPr>
          <p:cNvPr id="8" name="Obrázek 7" descr="http://media.novinky.cz/671/266711-original1-v7ukz.jpg"/>
          <p:cNvPicPr/>
          <p:nvPr/>
        </p:nvPicPr>
        <p:blipFill>
          <a:blip r:embed="rId2" cstate="print"/>
          <a:srcRect/>
          <a:stretch>
            <a:fillRect/>
          </a:stretch>
        </p:blipFill>
        <p:spPr bwMode="auto">
          <a:xfrm>
            <a:off x="1857356" y="285728"/>
            <a:ext cx="6248400" cy="585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Příklad  3</a:t>
            </a:r>
            <a:endParaRPr lang="cs-CZ" dirty="0"/>
          </a:p>
        </p:txBody>
      </p:sp>
      <p:sp>
        <p:nvSpPr>
          <p:cNvPr id="4" name="Zástupný symbol pro datum 3"/>
          <p:cNvSpPr>
            <a:spLocks noGrp="1"/>
          </p:cNvSpPr>
          <p:nvPr>
            <p:ph type="dt" sz="half" idx="10"/>
          </p:nvPr>
        </p:nvSpPr>
        <p:spPr/>
        <p:txBody>
          <a:bodyPr/>
          <a:lstStyle/>
          <a:p>
            <a:endParaRPr lang="cs-CZ" dirty="0" smtClean="0"/>
          </a:p>
          <a:p>
            <a:r>
              <a:rPr lang="cs-CZ" dirty="0" smtClean="0"/>
              <a:t>..</a:t>
            </a:r>
            <a:endParaRPr lang="cs-CZ" dirty="0"/>
          </a:p>
        </p:txBody>
      </p:sp>
      <p:sp>
        <p:nvSpPr>
          <p:cNvPr id="5" name="Zástupný symbol pro zápatí 4"/>
          <p:cNvSpPr>
            <a:spLocks noGrp="1"/>
          </p:cNvSpPr>
          <p:nvPr>
            <p:ph type="ftr" sz="quarter" idx="11"/>
          </p:nvPr>
        </p:nvSpPr>
        <p:spPr/>
        <p:txBody>
          <a:bodyPr/>
          <a:lstStyle/>
          <a:p>
            <a:r>
              <a:rPr lang="cs-CZ" smtClean="0"/>
              <a:t>Určení obvodu budovy a hranic pozemku zastavěná plocha</a:t>
            </a:r>
            <a:endParaRPr lang="cs-CZ" dirty="0"/>
          </a:p>
        </p:txBody>
      </p:sp>
      <p:sp>
        <p:nvSpPr>
          <p:cNvPr id="6" name="Zástupný symbol pro číslo snímku 5"/>
          <p:cNvSpPr>
            <a:spLocks noGrp="1"/>
          </p:cNvSpPr>
          <p:nvPr>
            <p:ph type="sldNum" sz="quarter" idx="12"/>
          </p:nvPr>
        </p:nvSpPr>
        <p:spPr/>
        <p:txBody>
          <a:bodyPr/>
          <a:lstStyle/>
          <a:p>
            <a:r>
              <a:rPr lang="cs-CZ" dirty="0" smtClean="0"/>
              <a:t>.</a:t>
            </a:r>
            <a:endParaRPr lang="cs-CZ" dirty="0"/>
          </a:p>
        </p:txBody>
      </p:sp>
      <p:pic>
        <p:nvPicPr>
          <p:cNvPr id="5124" name="Picture 4" descr="J:\Útvar 22 - odbor řízení územních orgánů\Interni\Temp\BUDOVY_zákres\p3_a.bmp"/>
          <p:cNvPicPr>
            <a:picLocks noChangeAspect="1" noChangeArrowheads="1"/>
          </p:cNvPicPr>
          <p:nvPr/>
        </p:nvPicPr>
        <p:blipFill>
          <a:blip r:embed="rId2" cstate="print"/>
          <a:srcRect/>
          <a:stretch>
            <a:fillRect/>
          </a:stretch>
        </p:blipFill>
        <p:spPr bwMode="auto">
          <a:xfrm>
            <a:off x="571472" y="1571612"/>
            <a:ext cx="8429625" cy="4648200"/>
          </a:xfrm>
          <a:prstGeom prst="rect">
            <a:avLst/>
          </a:prstGeom>
          <a:noFill/>
        </p:spPr>
      </p:pic>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Příklad  3 –</a:t>
            </a:r>
            <a:r>
              <a:rPr lang="cs-CZ" sz="2000" dirty="0" smtClean="0"/>
              <a:t> </a:t>
            </a:r>
            <a:r>
              <a:rPr lang="cs-CZ" sz="2800" dirty="0" smtClean="0"/>
              <a:t>přesah do jiného vlastnictví</a:t>
            </a:r>
            <a:endParaRPr lang="cs-CZ" sz="2800" dirty="0"/>
          </a:p>
        </p:txBody>
      </p:sp>
      <p:sp>
        <p:nvSpPr>
          <p:cNvPr id="4" name="Zástupný symbol pro datum 3"/>
          <p:cNvSpPr>
            <a:spLocks noGrp="1"/>
          </p:cNvSpPr>
          <p:nvPr>
            <p:ph type="dt" sz="half" idx="10"/>
          </p:nvPr>
        </p:nvSpPr>
        <p:spPr/>
        <p:txBody>
          <a:bodyPr/>
          <a:lstStyle/>
          <a:p>
            <a:r>
              <a:rPr lang="cs-CZ" dirty="0" smtClean="0"/>
              <a:t>.</a:t>
            </a:r>
          </a:p>
        </p:txBody>
      </p:sp>
      <p:sp>
        <p:nvSpPr>
          <p:cNvPr id="5" name="Zástupný symbol pro zápatí 4"/>
          <p:cNvSpPr>
            <a:spLocks noGrp="1"/>
          </p:cNvSpPr>
          <p:nvPr>
            <p:ph type="ftr" sz="quarter" idx="11"/>
          </p:nvPr>
        </p:nvSpPr>
        <p:spPr/>
        <p:txBody>
          <a:bodyPr/>
          <a:lstStyle/>
          <a:p>
            <a:r>
              <a:rPr lang="cs-CZ" smtClean="0"/>
              <a:t>Určení obvodu budovy a hranic pozemku zastavěná plocha</a:t>
            </a:r>
            <a:endParaRPr lang="cs-CZ" dirty="0"/>
          </a:p>
        </p:txBody>
      </p:sp>
      <p:sp>
        <p:nvSpPr>
          <p:cNvPr id="6" name="Zástupný symbol pro číslo snímku 5"/>
          <p:cNvSpPr>
            <a:spLocks noGrp="1"/>
          </p:cNvSpPr>
          <p:nvPr>
            <p:ph type="sldNum" sz="quarter" idx="12"/>
          </p:nvPr>
        </p:nvSpPr>
        <p:spPr/>
        <p:txBody>
          <a:bodyPr/>
          <a:lstStyle/>
          <a:p>
            <a:r>
              <a:rPr lang="cs-CZ" dirty="0" smtClean="0"/>
              <a:t>.</a:t>
            </a:r>
            <a:endParaRPr lang="cs-CZ" dirty="0"/>
          </a:p>
        </p:txBody>
      </p:sp>
      <p:sp>
        <p:nvSpPr>
          <p:cNvPr id="7" name="Obdélník 6"/>
          <p:cNvSpPr/>
          <p:nvPr/>
        </p:nvSpPr>
        <p:spPr>
          <a:xfrm>
            <a:off x="7452320" y="3356992"/>
            <a:ext cx="249312"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p:cNvSpPr txBox="1"/>
          <p:nvPr/>
        </p:nvSpPr>
        <p:spPr>
          <a:xfrm>
            <a:off x="7308304" y="3645024"/>
            <a:ext cx="535724" cy="369332"/>
          </a:xfrm>
          <a:prstGeom prst="rect">
            <a:avLst/>
          </a:prstGeom>
          <a:noFill/>
          <a:scene3d>
            <a:camera prst="orthographicFront">
              <a:rot lat="0" lon="0" rev="5400000"/>
            </a:camera>
            <a:lightRig rig="threePt" dir="t"/>
          </a:scene3d>
        </p:spPr>
        <p:txBody>
          <a:bodyPr wrap="none" rtlCol="0">
            <a:spAutoFit/>
          </a:bodyPr>
          <a:lstStyle/>
          <a:p>
            <a:r>
              <a:rPr lang="cs-CZ" b="1" dirty="0" smtClean="0"/>
              <a:t>265</a:t>
            </a:r>
            <a:endParaRPr lang="cs-CZ" b="1" dirty="0"/>
          </a:p>
        </p:txBody>
      </p:sp>
      <p:sp>
        <p:nvSpPr>
          <p:cNvPr id="9" name="Elipsa 8"/>
          <p:cNvSpPr/>
          <p:nvPr/>
        </p:nvSpPr>
        <p:spPr>
          <a:xfrm>
            <a:off x="7524328" y="4149080"/>
            <a:ext cx="45719"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1" name="Přímá spojovací čára 10"/>
          <p:cNvCxnSpPr/>
          <p:nvPr/>
        </p:nvCxnSpPr>
        <p:spPr>
          <a:xfrm flipV="1">
            <a:off x="7446516" y="5397500"/>
            <a:ext cx="287784" cy="167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Přímá spojovací čára 11"/>
          <p:cNvCxnSpPr/>
          <p:nvPr/>
        </p:nvCxnSpPr>
        <p:spPr>
          <a:xfrm flipV="1">
            <a:off x="7416800" y="2578100"/>
            <a:ext cx="292100" cy="40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rot="5400000" flipH="1" flipV="1">
            <a:off x="6314678" y="3984526"/>
            <a:ext cx="2845296" cy="60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bdélník 20"/>
          <p:cNvSpPr/>
          <p:nvPr/>
        </p:nvSpPr>
        <p:spPr>
          <a:xfrm>
            <a:off x="5253980" y="2590800"/>
            <a:ext cx="360040" cy="2782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27" name="Picture 3"/>
          <p:cNvPicPr>
            <a:picLocks noChangeAspect="1" noChangeArrowheads="1"/>
          </p:cNvPicPr>
          <p:nvPr/>
        </p:nvPicPr>
        <p:blipFill>
          <a:blip r:embed="rId2" cstate="print"/>
          <a:srcRect/>
          <a:stretch>
            <a:fillRect/>
          </a:stretch>
        </p:blipFill>
        <p:spPr bwMode="auto">
          <a:xfrm>
            <a:off x="357158" y="1500174"/>
            <a:ext cx="8467725" cy="4657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5286412" cy="642942"/>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13"/>
          </p:nvPr>
        </p:nvSpPr>
        <p:spPr>
          <a:xfrm>
            <a:off x="571472" y="740229"/>
            <a:ext cx="8072494" cy="6117771"/>
          </a:xfrm>
        </p:spPr>
        <p:txBody>
          <a:bodyPr>
            <a:normAutofit fontScale="70000" lnSpcReduction="20000"/>
          </a:bodyPr>
          <a:lstStyle/>
          <a:p>
            <a:pPr lvl="0">
              <a:buNone/>
            </a:pPr>
            <a:r>
              <a:rPr lang="cs-CZ" sz="2400" b="1" i="1" dirty="0" smtClean="0"/>
              <a:t>§ 11 </a:t>
            </a:r>
            <a:r>
              <a:rPr lang="cs-CZ" sz="2400" b="1" i="1" dirty="0" err="1" smtClean="0"/>
              <a:t>katV</a:t>
            </a:r>
            <a:r>
              <a:rPr lang="cs-CZ" sz="2400" b="1" i="1" dirty="0" smtClean="0"/>
              <a:t>- Budova a vodní dílo</a:t>
            </a:r>
          </a:p>
          <a:p>
            <a:pPr lvl="0">
              <a:buNone/>
            </a:pPr>
            <a:r>
              <a:rPr lang="cs-CZ" sz="2400" i="1" dirty="0" smtClean="0"/>
              <a:t> </a:t>
            </a:r>
            <a:r>
              <a:rPr lang="cs-CZ" sz="2400" dirty="0" smtClean="0"/>
              <a:t> V katastru se o budově a vodním díle spojeném se zemí pevným základem, které nejsou součástí pozemku ani součástí práva stavby, evidují</a:t>
            </a:r>
          </a:p>
          <a:p>
            <a:pPr>
              <a:buNone/>
            </a:pPr>
            <a:r>
              <a:rPr lang="cs-CZ" sz="2400" dirty="0" smtClean="0"/>
              <a:t> a/ příslušnost do katastrálního území,</a:t>
            </a:r>
          </a:p>
          <a:p>
            <a:pPr>
              <a:buNone/>
            </a:pPr>
            <a:r>
              <a:rPr lang="cs-CZ" sz="2400" dirty="0" smtClean="0"/>
              <a:t> b/ číslo listu vlastnictví,</a:t>
            </a:r>
          </a:p>
          <a:p>
            <a:pPr>
              <a:buNone/>
            </a:pPr>
            <a:r>
              <a:rPr lang="cs-CZ" sz="2400" dirty="0" smtClean="0"/>
              <a:t> c/ údaje o parcele, popřípadě </a:t>
            </a:r>
            <a:r>
              <a:rPr lang="cs-CZ" sz="2400" dirty="0" smtClean="0">
                <a:solidFill>
                  <a:srgbClr val="FF0000"/>
                </a:solidFill>
              </a:rPr>
              <a:t>údaje</a:t>
            </a:r>
            <a:r>
              <a:rPr lang="cs-CZ" sz="2400" dirty="0" smtClean="0"/>
              <a:t> </a:t>
            </a:r>
            <a:r>
              <a:rPr lang="cs-CZ" sz="2400" b="1" dirty="0" smtClean="0">
                <a:solidFill>
                  <a:srgbClr val="FF0000"/>
                </a:solidFill>
              </a:rPr>
              <a:t>o parcelách,</a:t>
            </a:r>
            <a:r>
              <a:rPr lang="cs-CZ" sz="2400" dirty="0" smtClean="0"/>
              <a:t> je-li budova nebo vodní dílo postaveno  na více pozemcích, u kterých jsou evidovány různé údaje o právech,</a:t>
            </a:r>
          </a:p>
          <a:p>
            <a:pPr>
              <a:buNone/>
            </a:pPr>
            <a:r>
              <a:rPr lang="cs-CZ" sz="2400" dirty="0" smtClean="0"/>
              <a:t> d/</a:t>
            </a:r>
            <a:r>
              <a:rPr lang="cs-CZ" sz="2400" b="1" dirty="0" smtClean="0">
                <a:solidFill>
                  <a:srgbClr val="FF0000"/>
                </a:solidFill>
              </a:rPr>
              <a:t> číslo popisné nebo evidenční budovy, bylo-li přiděleno,</a:t>
            </a:r>
          </a:p>
          <a:p>
            <a:pPr>
              <a:buNone/>
            </a:pPr>
            <a:r>
              <a:rPr lang="cs-CZ" sz="2400" dirty="0" smtClean="0"/>
              <a:t> e/ příslušnost budovy k části obce, jde-li o budovu s číslem popisným nebo evidenčním,</a:t>
            </a:r>
          </a:p>
          <a:p>
            <a:pPr>
              <a:buNone/>
            </a:pPr>
            <a:r>
              <a:rPr lang="cs-CZ" sz="2400" dirty="0" smtClean="0"/>
              <a:t> f/</a:t>
            </a:r>
            <a:r>
              <a:rPr lang="cs-CZ" sz="2400" b="1" dirty="0" smtClean="0">
                <a:solidFill>
                  <a:srgbClr val="FF0000"/>
                </a:solidFill>
              </a:rPr>
              <a:t> typ stavby </a:t>
            </a:r>
            <a:r>
              <a:rPr lang="cs-CZ" sz="2400" dirty="0" smtClean="0"/>
              <a:t>podle bodu 3 přílohy k této vyhlášce,</a:t>
            </a:r>
          </a:p>
          <a:p>
            <a:pPr>
              <a:buNone/>
            </a:pPr>
            <a:r>
              <a:rPr lang="cs-CZ" sz="2400" dirty="0" smtClean="0"/>
              <a:t> g</a:t>
            </a:r>
            <a:r>
              <a:rPr lang="cs-CZ" sz="2400" b="1" dirty="0" smtClean="0">
                <a:solidFill>
                  <a:srgbClr val="FF0000"/>
                </a:solidFill>
              </a:rPr>
              <a:t>/ způsob využití stavby</a:t>
            </a:r>
            <a:r>
              <a:rPr lang="cs-CZ" sz="2400" dirty="0" smtClean="0"/>
              <a:t> podle bodu 4 přílohy k této vyhlášce,</a:t>
            </a:r>
          </a:p>
          <a:p>
            <a:pPr>
              <a:buNone/>
            </a:pPr>
            <a:r>
              <a:rPr lang="cs-CZ" sz="2400" dirty="0" smtClean="0"/>
              <a:t> h/ údaje o jednotkách vymezených podle občanského zákoníku nebo o jednotkách vymezených podle zákona o vlastnictví bytů,</a:t>
            </a:r>
          </a:p>
          <a:p>
            <a:pPr>
              <a:buNone/>
            </a:pPr>
            <a:r>
              <a:rPr lang="cs-CZ" sz="2400" dirty="0" smtClean="0"/>
              <a:t>  i/ typ a způsob ochrany nemovitosti podle bodu 7 přílohy k této vyhlášce,</a:t>
            </a:r>
          </a:p>
          <a:p>
            <a:pPr>
              <a:buNone/>
            </a:pPr>
            <a:r>
              <a:rPr lang="cs-CZ" sz="2400" dirty="0" smtClean="0"/>
              <a:t>  j/ údaj o tom, zda jde o</a:t>
            </a:r>
            <a:r>
              <a:rPr lang="cs-CZ" sz="2400" b="1" dirty="0" smtClean="0">
                <a:solidFill>
                  <a:srgbClr val="FF0000"/>
                </a:solidFill>
              </a:rPr>
              <a:t> dočasnou stavbu,</a:t>
            </a:r>
          </a:p>
          <a:p>
            <a:pPr>
              <a:buNone/>
            </a:pPr>
            <a:r>
              <a:rPr lang="cs-CZ" sz="2400" dirty="0" smtClean="0"/>
              <a:t>  k/ údaje o právech,</a:t>
            </a:r>
          </a:p>
          <a:p>
            <a:pPr>
              <a:buNone/>
            </a:pPr>
            <a:r>
              <a:rPr lang="cs-CZ" sz="2400" dirty="0" smtClean="0"/>
              <a:t>  l/ </a:t>
            </a:r>
            <a:r>
              <a:rPr lang="cs-CZ" sz="2400" b="1" dirty="0" smtClean="0">
                <a:solidFill>
                  <a:srgbClr val="FF0000"/>
                </a:solidFill>
              </a:rPr>
              <a:t>upozornění</a:t>
            </a:r>
            <a:r>
              <a:rPr lang="cs-CZ" sz="2400" dirty="0" smtClean="0"/>
              <a:t> týkající se budovy nebo vodního díla,</a:t>
            </a:r>
          </a:p>
          <a:p>
            <a:pPr>
              <a:buNone/>
            </a:pPr>
            <a:r>
              <a:rPr lang="cs-CZ" sz="2400" dirty="0" smtClean="0"/>
              <a:t> m/ souřadnice definičního bodu budovy nebo vodního díla v S-JTSK.</a:t>
            </a:r>
          </a:p>
          <a:p>
            <a:pPr>
              <a:buNone/>
            </a:pPr>
            <a:endParaRPr lang="cs-CZ" sz="2400" dirty="0" smtClean="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142852"/>
            <a:ext cx="4707537" cy="571504"/>
          </a:xfrm>
        </p:spPr>
        <p:txBody>
          <a:bodyPr/>
          <a:lstStyle/>
          <a:p>
            <a:pPr>
              <a:buNone/>
            </a:pPr>
            <a:r>
              <a:rPr lang="cs-CZ" sz="2400" dirty="0" smtClean="0"/>
              <a:t>Pokračování-stavby</a:t>
            </a:r>
            <a:endParaRPr lang="cs-CZ" sz="2400" dirty="0"/>
          </a:p>
        </p:txBody>
      </p:sp>
      <p:sp>
        <p:nvSpPr>
          <p:cNvPr id="3" name="Zástupný symbol pro obsah 2"/>
          <p:cNvSpPr>
            <a:spLocks noGrp="1"/>
          </p:cNvSpPr>
          <p:nvPr>
            <p:ph idx="4294967295"/>
          </p:nvPr>
        </p:nvSpPr>
        <p:spPr>
          <a:xfrm>
            <a:off x="714348" y="1142984"/>
            <a:ext cx="7929618" cy="5286412"/>
          </a:xfrm>
          <a:prstGeom prst="rect">
            <a:avLst/>
          </a:prstGeom>
        </p:spPr>
        <p:txBody>
          <a:bodyPr>
            <a:normAutofit fontScale="92500" lnSpcReduction="20000"/>
          </a:bodyPr>
          <a:lstStyle/>
          <a:p>
            <a:pPr>
              <a:buNone/>
            </a:pPr>
            <a:r>
              <a:rPr lang="cs-CZ" b="1" dirty="0" smtClean="0"/>
              <a:t>Co je třeba vědět- vedlejší stavba</a:t>
            </a:r>
          </a:p>
          <a:p>
            <a:pPr>
              <a:buNone/>
            </a:pPr>
            <a:r>
              <a:rPr lang="cs-CZ" dirty="0" smtClean="0"/>
              <a:t> </a:t>
            </a:r>
            <a:r>
              <a:rPr lang="cs-CZ" dirty="0" smtClean="0">
                <a:solidFill>
                  <a:srgbClr val="FF0000"/>
                </a:solidFill>
              </a:rPr>
              <a:t>Vedlejší</a:t>
            </a:r>
            <a:r>
              <a:rPr lang="cs-CZ" dirty="0" smtClean="0"/>
              <a:t> </a:t>
            </a:r>
            <a:r>
              <a:rPr lang="cs-CZ" dirty="0" smtClean="0">
                <a:solidFill>
                  <a:srgbClr val="FF0000"/>
                </a:solidFill>
              </a:rPr>
              <a:t>stavba </a:t>
            </a:r>
            <a:r>
              <a:rPr lang="cs-CZ" dirty="0" smtClean="0"/>
              <a:t>se do katastru zapíše/zakreslí/ i bez návrhu, pokud je zobrazena v ZPMZ a tento je uložen na katastrálním úřadě a údaje o hlavní stavbě, které je součástí téhož pozemku, jsou již evidovány / není vyžadován doklad o způsobu využití stavby jak bylo dříve/.</a:t>
            </a:r>
          </a:p>
          <a:p>
            <a:pPr>
              <a:buNone/>
            </a:pPr>
            <a:r>
              <a:rPr lang="cs-CZ" dirty="0" smtClean="0"/>
              <a:t> </a:t>
            </a:r>
          </a:p>
          <a:p>
            <a:pPr>
              <a:buNone/>
            </a:pPr>
            <a:r>
              <a:rPr lang="cs-CZ" dirty="0" smtClean="0"/>
              <a:t> Stavba ve více k.</a:t>
            </a:r>
            <a:r>
              <a:rPr lang="cs-CZ" dirty="0" err="1" smtClean="0"/>
              <a:t>ú</a:t>
            </a:r>
            <a:r>
              <a:rPr lang="cs-CZ" dirty="0" smtClean="0"/>
              <a:t>.-zápis lze provést jen v jednom k.</a:t>
            </a:r>
            <a:r>
              <a:rPr lang="cs-CZ" dirty="0" err="1" smtClean="0"/>
              <a:t>ú</a:t>
            </a:r>
            <a:r>
              <a:rPr lang="cs-CZ" dirty="0" smtClean="0"/>
              <a:t>. s </a:t>
            </a:r>
            <a:r>
              <a:rPr lang="cs-CZ" dirty="0" err="1" smtClean="0"/>
              <a:t>čp</a:t>
            </a:r>
            <a:r>
              <a:rPr lang="cs-CZ" dirty="0" smtClean="0"/>
              <a:t>. tam přiděleným.</a:t>
            </a:r>
          </a:p>
          <a:p>
            <a:pPr>
              <a:buNone/>
            </a:pPr>
            <a:r>
              <a:rPr lang="cs-CZ" dirty="0" smtClean="0"/>
              <a:t>  V ISKN je to nastaveno takto:</a:t>
            </a:r>
          </a:p>
          <a:p>
            <a:pPr>
              <a:buNone/>
            </a:pPr>
            <a:r>
              <a:rPr lang="cs-CZ" dirty="0" smtClean="0"/>
              <a:t>              - povinnost vazby stavebního objektu na parcelu KN</a:t>
            </a:r>
          </a:p>
          <a:p>
            <a:pPr>
              <a:buNone/>
            </a:pPr>
            <a:r>
              <a:rPr lang="cs-CZ" dirty="0" smtClean="0"/>
              <a:t>              - povinnost zadání definičního bodu stavby</a:t>
            </a:r>
          </a:p>
          <a:p>
            <a:pPr>
              <a:buNone/>
            </a:pPr>
            <a:r>
              <a:rPr lang="cs-CZ" dirty="0" smtClean="0"/>
              <a:t>              - povinnost definičního bodu u </a:t>
            </a:r>
            <a:r>
              <a:rPr lang="cs-CZ" dirty="0" err="1" smtClean="0"/>
              <a:t>adresního</a:t>
            </a:r>
            <a:r>
              <a:rPr lang="cs-CZ" dirty="0" smtClean="0"/>
              <a:t> místa</a:t>
            </a:r>
          </a:p>
          <a:p>
            <a:pPr>
              <a:buNone/>
            </a:pPr>
            <a:r>
              <a:rPr lang="cs-CZ" dirty="0" smtClean="0"/>
              <a:t>              - lokalizace </a:t>
            </a:r>
            <a:r>
              <a:rPr lang="cs-CZ" dirty="0" err="1" smtClean="0"/>
              <a:t>adresního</a:t>
            </a:r>
            <a:r>
              <a:rPr lang="cs-CZ" dirty="0" smtClean="0"/>
              <a:t> místa do území obce</a:t>
            </a:r>
          </a:p>
          <a:p>
            <a:pPr>
              <a:buNone/>
            </a:pPr>
            <a:r>
              <a:rPr lang="cs-CZ" dirty="0" smtClean="0"/>
              <a:t>  Návaznost na RUIAN.</a:t>
            </a:r>
          </a:p>
          <a:p>
            <a:pPr>
              <a:buNone/>
            </a:pPr>
            <a:r>
              <a:rPr lang="cs-CZ" dirty="0" smtClean="0"/>
              <a:t>  Doporučení- změna katastrální hranice</a:t>
            </a:r>
          </a:p>
          <a:p>
            <a:endParaRPr lang="cs-CZ" dirty="0"/>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4294967295"/>
          </p:nvPr>
        </p:nvSpPr>
        <p:spPr>
          <a:xfrm>
            <a:off x="457200" y="836712"/>
            <a:ext cx="8229600" cy="5289451"/>
          </a:xfrm>
          <a:prstGeom prst="rect">
            <a:avLst/>
          </a:prstGeom>
        </p:spPr>
        <p:txBody>
          <a:bodyPr>
            <a:normAutofit fontScale="92500" lnSpcReduction="20000"/>
          </a:bodyPr>
          <a:lstStyle/>
          <a:p>
            <a:pPr lvl="1">
              <a:buNone/>
            </a:pPr>
            <a:r>
              <a:rPr lang="cs-CZ" sz="2000" b="1" dirty="0" smtClean="0"/>
              <a:t>Doplnění z § 2 </a:t>
            </a:r>
            <a:r>
              <a:rPr lang="cs-CZ" sz="2000" b="1" dirty="0" err="1" smtClean="0"/>
              <a:t>katZ</a:t>
            </a:r>
            <a:r>
              <a:rPr lang="cs-CZ" sz="2000" b="1" dirty="0" smtClean="0"/>
              <a:t>- není předmětem zápisu ani zákresu v katastrální mapě</a:t>
            </a:r>
          </a:p>
          <a:p>
            <a:pPr lvl="1">
              <a:buFont typeface="Arial" pitchFamily="34" charset="0"/>
              <a:buChar char="•"/>
            </a:pPr>
            <a:r>
              <a:rPr lang="cs-CZ" sz="2000" dirty="0">
                <a:solidFill>
                  <a:srgbClr val="FF0000"/>
                </a:solidFill>
              </a:rPr>
              <a:t>drobná stavba</a:t>
            </a:r>
            <a:r>
              <a:rPr lang="cs-CZ" sz="2000" dirty="0"/>
              <a:t> – stavba s jedním nadzemním podlažím, pokud její zastavěná plocha nepřesahuje 16 m</a:t>
            </a:r>
            <a:r>
              <a:rPr lang="cs-CZ" sz="2000" baseline="30000" dirty="0"/>
              <a:t>2</a:t>
            </a:r>
            <a:r>
              <a:rPr lang="cs-CZ" sz="2000" dirty="0"/>
              <a:t> a výška 4,5 m, která plní doplňkovou funkci ke stavbě hlavní, a stavba na pozemcích určených k plnění funkcí lesa, sloužící k zajišťování provozu lesních školek nebo k provozování myslivosti, pokud její zastavěná plocha </a:t>
            </a:r>
            <a:r>
              <a:rPr lang="cs-CZ" sz="2000" dirty="0" smtClean="0"/>
              <a:t>nepřesahuje 30 </a:t>
            </a:r>
            <a:r>
              <a:rPr lang="cs-CZ" sz="2000" dirty="0"/>
              <a:t>m</a:t>
            </a:r>
            <a:r>
              <a:rPr lang="cs-CZ" sz="2000" baseline="30000" dirty="0"/>
              <a:t>2</a:t>
            </a:r>
            <a:r>
              <a:rPr lang="cs-CZ" sz="2000" dirty="0"/>
              <a:t> a výška 5m; za drobnou stavbu se nepovažuje stavba garáže, skladu hořlavin a výbušnin, stavba pro civilní ochranu, požární ochranu, stavba uranového průmyslu a jaderného zařízení, sklad a skládka nebezpečných odpadů a stavba vodního díla </a:t>
            </a:r>
            <a:endParaRPr lang="cs-CZ" sz="2000" dirty="0" smtClean="0"/>
          </a:p>
          <a:p>
            <a:pPr marL="914400" lvl="1" indent="-457200" algn="just">
              <a:buNone/>
            </a:pPr>
            <a:r>
              <a:rPr lang="cs-CZ" sz="2000" dirty="0" smtClean="0">
                <a:solidFill>
                  <a:srgbClr val="FF0000"/>
                </a:solidFill>
              </a:rPr>
              <a:t>Zákres vedlejší stavby</a:t>
            </a:r>
          </a:p>
          <a:p>
            <a:pPr marL="914400" lvl="1" indent="-457200" algn="just">
              <a:buFont typeface="Arial" pitchFamily="34" charset="0"/>
              <a:buChar char="•"/>
            </a:pPr>
            <a:r>
              <a:rPr lang="cs-CZ" sz="2000" dirty="0" smtClean="0">
                <a:solidFill>
                  <a:srgbClr val="FF0000"/>
                </a:solidFill>
              </a:rPr>
              <a:t>vedlejší budovou </a:t>
            </a:r>
            <a:r>
              <a:rPr lang="cs-CZ" sz="2000" dirty="0" smtClean="0"/>
              <a:t>je budova, která je určena k tomu, aby se jí trvale užívalo s hlavní stavbou v rámci jejich hospodářského účely a která není drobnou stavbou - §2 odst.1 </a:t>
            </a:r>
            <a:r>
              <a:rPr lang="cs-CZ" sz="2000" dirty="0" err="1" smtClean="0"/>
              <a:t>písm.i</a:t>
            </a:r>
            <a:r>
              <a:rPr lang="cs-CZ" sz="2000" dirty="0" smtClean="0"/>
              <a:t>/ </a:t>
            </a:r>
            <a:r>
              <a:rPr lang="cs-CZ" sz="2000" dirty="0" err="1" smtClean="0"/>
              <a:t>katV</a:t>
            </a:r>
            <a:endParaRPr lang="cs-CZ" sz="2000" dirty="0" smtClean="0"/>
          </a:p>
          <a:p>
            <a:pPr marL="914400" lvl="1" indent="-457200" algn="just">
              <a:buFont typeface="Arial" pitchFamily="34" charset="0"/>
              <a:buChar char="•"/>
            </a:pPr>
            <a:r>
              <a:rPr lang="cs-CZ" sz="2000" dirty="0" smtClean="0"/>
              <a:t>obvod budovy a vedlejší stavby na vlastním pozemku (součást pozemku) nebo součást práva stavby –</a:t>
            </a:r>
            <a:r>
              <a:rPr lang="cs-CZ" sz="2000" b="1" dirty="0" smtClean="0"/>
              <a:t> další prvek polohopisu</a:t>
            </a:r>
          </a:p>
          <a:p>
            <a:pPr marL="914400" lvl="1" indent="-457200" algn="just">
              <a:buNone/>
            </a:pPr>
            <a:r>
              <a:rPr lang="cs-CZ" b="1" dirty="0" smtClean="0"/>
              <a:t>Doplnění nově do § 2 stav. zákona- pojem vedlejší stavby</a:t>
            </a:r>
            <a:endParaRPr lang="cs-CZ" sz="2000" b="1" dirty="0"/>
          </a:p>
          <a:p>
            <a:pPr lvl="1">
              <a:buFont typeface="Arial" pitchFamily="34" charset="0"/>
              <a:buChar char="•"/>
            </a:pPr>
            <a:endParaRPr lang="cs-CZ" dirty="0"/>
          </a:p>
        </p:txBody>
      </p:sp>
    </p:spTree>
    <p:extLst>
      <p:ext uri="{BB962C8B-B14F-4D97-AF65-F5344CB8AC3E}">
        <p14:creationId xmlns:p14="http://schemas.microsoft.com/office/powerpoint/2010/main" xmlns="" val="2367809281"/>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929717" cy="1000108"/>
          </a:xfrm>
        </p:spPr>
        <p:txBody>
          <a:bodyPr>
            <a:normAutofit/>
          </a:bodyPr>
          <a:lstStyle/>
          <a:p>
            <a:pPr>
              <a:buNone/>
            </a:pPr>
            <a:r>
              <a:rPr lang="cs-CZ" sz="2800" dirty="0" smtClean="0"/>
              <a:t>Pokračování- příklady zákresů hranice dle ČSN</a:t>
            </a:r>
            <a:endParaRPr lang="cs-CZ" sz="2800" dirty="0"/>
          </a:p>
        </p:txBody>
      </p:sp>
      <p:sp>
        <p:nvSpPr>
          <p:cNvPr id="4" name="Zástupný symbol pro obsah 3"/>
          <p:cNvSpPr>
            <a:spLocks noGrp="1"/>
          </p:cNvSpPr>
          <p:nvPr>
            <p:ph idx="4294967295"/>
          </p:nvPr>
        </p:nvSpPr>
        <p:spPr>
          <a:xfrm>
            <a:off x="457200" y="1142984"/>
            <a:ext cx="8229600" cy="5429288"/>
          </a:xfrm>
          <a:prstGeom prst="rect">
            <a:avLst/>
          </a:prstGeom>
        </p:spPr>
        <p:txBody>
          <a:bodyPr>
            <a:normAutofit fontScale="85000" lnSpcReduction="10000"/>
          </a:bodyPr>
          <a:lstStyle/>
          <a:p>
            <a:pPr>
              <a:buNone/>
            </a:pPr>
            <a:r>
              <a:rPr lang="cs-CZ" sz="2400" dirty="0" smtClean="0"/>
              <a:t>Pro zaměření staveb se obecně vyhotovuje geometrický plán a současně je vyhotoven záznam podrobného měření změn-ZPMZ.</a:t>
            </a:r>
          </a:p>
          <a:p>
            <a:pPr>
              <a:buNone/>
            </a:pPr>
            <a:r>
              <a:rPr lang="cs-CZ" sz="2400" dirty="0" smtClean="0"/>
              <a:t>Úředně oprávněný zeměměřič musí při zaměřování respektovat příslušnou ČS normu.</a:t>
            </a:r>
          </a:p>
          <a:p>
            <a:pPr>
              <a:buNone/>
            </a:pPr>
            <a:r>
              <a:rPr lang="cs-CZ" sz="2400" dirty="0" smtClean="0"/>
              <a:t>Poznámka- pro  vedlejší stavbu se geometrický plán nevyhotovuje-stanovisko ČUZK- vyznačování budovy vedlejší - ČÚZK-05744/2022-22 ,důležitý je pak ZPMZ- záznam podrobného měření změn</a:t>
            </a:r>
          </a:p>
          <a:p>
            <a:pPr>
              <a:buNone/>
            </a:pPr>
            <a:r>
              <a:rPr lang="cs-CZ" sz="2400" dirty="0" smtClean="0"/>
              <a:t> </a:t>
            </a:r>
          </a:p>
          <a:p>
            <a:pPr>
              <a:buNone/>
            </a:pPr>
            <a:r>
              <a:rPr lang="cs-CZ" sz="2400" b="1" dirty="0" smtClean="0"/>
              <a:t>Doplnění:</a:t>
            </a:r>
          </a:p>
          <a:p>
            <a:pPr>
              <a:buNone/>
            </a:pPr>
            <a:r>
              <a:rPr lang="cs-CZ" sz="2400" dirty="0" smtClean="0"/>
              <a:t>§ 2 z.č. 183/2006 Sb., stavební zákon</a:t>
            </a:r>
          </a:p>
          <a:p>
            <a:pPr>
              <a:buNone/>
            </a:pPr>
            <a:r>
              <a:rPr lang="cs-CZ" sz="2400" i="1" dirty="0" smtClean="0"/>
              <a:t>9)</a:t>
            </a:r>
            <a:r>
              <a:rPr lang="cs-CZ" sz="2400" dirty="0" smtClean="0"/>
              <a:t> Stavbou hlavní souboru staveb se rozumí stavba, která určuje účel výstavby souboru staveb. </a:t>
            </a:r>
            <a:r>
              <a:rPr lang="cs-CZ" sz="2400" dirty="0" smtClean="0">
                <a:solidFill>
                  <a:srgbClr val="FF0000"/>
                </a:solidFill>
              </a:rPr>
              <a:t>Vedlejší stavbou v souboru staveb se rozumí stavba, která se stavbou hlavní svým účelem užívání nebo umístěním souvisí a která zabezpečuje uživatelnost stavby hlavní nebo doplňuje účel užívání stavby hlavní.</a:t>
            </a:r>
          </a:p>
          <a:p>
            <a:pPr>
              <a:buNone/>
            </a:pPr>
            <a:endParaRPr lang="cs-CZ"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6512511" cy="714380"/>
          </a:xfrm>
        </p:spPr>
        <p:txBody>
          <a:bodyPr>
            <a:normAutofit/>
          </a:bodyPr>
          <a:lstStyle/>
          <a:p>
            <a:pPr>
              <a:buNone/>
            </a:pPr>
            <a:r>
              <a:rPr lang="cs-CZ" sz="2800" b="1" dirty="0" smtClean="0"/>
              <a:t>Ukázka části knihovní vložky</a:t>
            </a:r>
            <a:endParaRPr lang="cs-CZ" sz="2800" b="1" dirty="0"/>
          </a:p>
        </p:txBody>
      </p:sp>
      <p:pic>
        <p:nvPicPr>
          <p:cNvPr id="4" name="Picture 2" descr="http://www.hradec1.cz/wp-content/uploads/2011/02/knihovni-vlozka-hradec-600.jpg"/>
          <p:cNvPicPr>
            <a:picLocks noGrp="1" noChangeAspect="1" noChangeArrowheads="1"/>
          </p:cNvPicPr>
          <p:nvPr>
            <p:ph idx="4294967295"/>
          </p:nvPr>
        </p:nvPicPr>
        <p:blipFill>
          <a:blip r:embed="rId2"/>
          <a:srcRect/>
          <a:stretch>
            <a:fillRect/>
          </a:stretch>
        </p:blipFill>
        <p:spPr bwMode="auto">
          <a:xfrm>
            <a:off x="642910" y="928670"/>
            <a:ext cx="7072362" cy="5786478"/>
          </a:xfrm>
          <a:prstGeom prst="rect">
            <a:avLst/>
          </a:prstGeom>
          <a:noFill/>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88640"/>
            <a:ext cx="8820472" cy="432048"/>
          </a:xfrm>
        </p:spPr>
        <p:txBody>
          <a:bodyPr/>
          <a:lstStyle/>
          <a:p>
            <a:pPr marL="0" indent="0" algn="l">
              <a:buNone/>
            </a:pPr>
            <a:r>
              <a:rPr lang="cs-CZ" sz="2000" dirty="0" smtClean="0"/>
              <a:t>Ukázka-zaměření RD s garáží- vzor GP v kat. vyhlášce  </a:t>
            </a:r>
            <a:endParaRPr lang="cs-CZ" sz="2000" dirty="0"/>
          </a:p>
        </p:txBody>
      </p:sp>
      <p:pic>
        <p:nvPicPr>
          <p:cNvPr id="1026" name="Picture 2"/>
          <p:cNvPicPr>
            <a:picLocks noGrp="1" noChangeAspect="1" noChangeArrowheads="1"/>
          </p:cNvPicPr>
          <p:nvPr>
            <p:ph sz="quarter" idx="4294967295"/>
          </p:nvPr>
        </p:nvPicPr>
        <p:blipFill>
          <a:blip r:embed="rId2" cstate="print"/>
          <a:srcRect/>
          <a:stretch>
            <a:fillRect/>
          </a:stretch>
        </p:blipFill>
        <p:spPr bwMode="auto">
          <a:xfrm>
            <a:off x="251520" y="620688"/>
            <a:ext cx="8640959" cy="6048672"/>
          </a:xfrm>
          <a:prstGeom prst="rect">
            <a:avLst/>
          </a:prstGeom>
          <a:noFill/>
          <a:ln w="9525">
            <a:noFill/>
            <a:miter lim="800000"/>
            <a:headEnd/>
            <a:tailEnd/>
          </a:ln>
        </p:spPr>
      </p:pic>
    </p:spTree>
    <p:extLst>
      <p:ext uri="{BB962C8B-B14F-4D97-AF65-F5344CB8AC3E}">
        <p14:creationId xmlns:p14="http://schemas.microsoft.com/office/powerpoint/2010/main" xmlns="" val="253604402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636099" cy="571480"/>
          </a:xfrm>
        </p:spPr>
        <p:txBody>
          <a:bodyPr/>
          <a:lstStyle/>
          <a:p>
            <a:pPr>
              <a:buNone/>
            </a:pPr>
            <a:r>
              <a:rPr lang="cs-CZ" sz="2800" dirty="0" smtClean="0"/>
              <a:t>Pokračování- stavby</a:t>
            </a:r>
            <a:endParaRPr lang="cs-CZ" sz="2800" dirty="0"/>
          </a:p>
        </p:txBody>
      </p:sp>
      <p:sp>
        <p:nvSpPr>
          <p:cNvPr id="3" name="Zástupný symbol pro obsah 2"/>
          <p:cNvSpPr>
            <a:spLocks noGrp="1"/>
          </p:cNvSpPr>
          <p:nvPr>
            <p:ph sz="quarter" idx="13"/>
          </p:nvPr>
        </p:nvSpPr>
        <p:spPr>
          <a:xfrm>
            <a:off x="500034" y="731520"/>
            <a:ext cx="8215370" cy="5769314"/>
          </a:xfrm>
        </p:spPr>
        <p:txBody>
          <a:bodyPr/>
          <a:lstStyle/>
          <a:p>
            <a:pPr>
              <a:buNone/>
            </a:pPr>
            <a:r>
              <a:rPr lang="cs-CZ" b="1" dirty="0" smtClean="0"/>
              <a:t>Zákres vedlejší stavby v katastrální mapě</a:t>
            </a:r>
          </a:p>
          <a:p>
            <a:pPr>
              <a:buNone/>
            </a:pPr>
            <a:r>
              <a:rPr lang="cs-CZ" b="1" dirty="0" smtClean="0"/>
              <a:t/>
            </a:r>
            <a:br>
              <a:rPr lang="cs-CZ" b="1" dirty="0" smtClean="0"/>
            </a:br>
            <a:endParaRPr lang="cs-CZ" dirty="0" smtClean="0">
              <a:solidFill>
                <a:srgbClr val="FF0000"/>
              </a:solidFill>
            </a:endParaRPr>
          </a:p>
          <a:p>
            <a:pPr>
              <a:buNone/>
            </a:pPr>
            <a:endParaRPr lang="cs-CZ" dirty="0"/>
          </a:p>
        </p:txBody>
      </p:sp>
      <p:pic>
        <p:nvPicPr>
          <p:cNvPr id="4" name="Obrázek 3"/>
          <p:cNvPicPr/>
          <p:nvPr/>
        </p:nvPicPr>
        <p:blipFill>
          <a:blip r:embed="rId2"/>
          <a:srcRect/>
          <a:stretch>
            <a:fillRect/>
          </a:stretch>
        </p:blipFill>
        <p:spPr bwMode="auto">
          <a:xfrm>
            <a:off x="285720" y="1214422"/>
            <a:ext cx="8501122" cy="5429288"/>
          </a:xfrm>
          <a:prstGeom prst="rect">
            <a:avLst/>
          </a:prstGeom>
          <a:noFill/>
          <a:ln w="9525">
            <a:noFill/>
            <a:miter lim="800000"/>
            <a:headEnd/>
            <a:tailEnd/>
          </a:ln>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2908" y="214290"/>
            <a:ext cx="9072626" cy="571504"/>
          </a:xfrm>
        </p:spPr>
        <p:txBody>
          <a:bodyPr/>
          <a:lstStyle/>
          <a:p>
            <a:pPr>
              <a:buNone/>
            </a:pPr>
            <a:r>
              <a:rPr lang="cs-CZ" sz="2800" dirty="0" smtClean="0"/>
              <a:t>Pokračování- vedlejší stavba,může být jiný vlastník ?</a:t>
            </a:r>
            <a:endParaRPr lang="cs-CZ" sz="2800" dirty="0"/>
          </a:p>
        </p:txBody>
      </p:sp>
      <p:sp>
        <p:nvSpPr>
          <p:cNvPr id="3" name="Zástupný symbol pro obsah 2"/>
          <p:cNvSpPr>
            <a:spLocks noGrp="1"/>
          </p:cNvSpPr>
          <p:nvPr>
            <p:ph sz="quarter" idx="4294967295"/>
          </p:nvPr>
        </p:nvSpPr>
        <p:spPr>
          <a:xfrm>
            <a:off x="357158" y="731519"/>
            <a:ext cx="7756099" cy="5697877"/>
          </a:xfrm>
          <a:prstGeom prst="rect">
            <a:avLst/>
          </a:prstGeom>
        </p:spPr>
        <p:txBody>
          <a:bodyPr>
            <a:normAutofit/>
          </a:bodyPr>
          <a:lstStyle/>
          <a:p>
            <a:pPr>
              <a:buNone/>
            </a:pPr>
            <a:endParaRPr lang="cs-CZ" dirty="0" smtClean="0"/>
          </a:p>
          <a:p>
            <a:pPr>
              <a:buNone/>
            </a:pPr>
            <a:endParaRPr lang="cs-CZ" sz="2600" dirty="0"/>
          </a:p>
        </p:txBody>
      </p:sp>
      <p:pic>
        <p:nvPicPr>
          <p:cNvPr id="4" name="Obrázek 3"/>
          <p:cNvPicPr/>
          <p:nvPr/>
        </p:nvPicPr>
        <p:blipFill>
          <a:blip r:embed="rId2"/>
          <a:srcRect/>
          <a:stretch>
            <a:fillRect/>
          </a:stretch>
        </p:blipFill>
        <p:spPr bwMode="auto">
          <a:xfrm>
            <a:off x="285720" y="785794"/>
            <a:ext cx="8429684" cy="5429288"/>
          </a:xfrm>
          <a:prstGeom prst="rect">
            <a:avLst/>
          </a:prstGeom>
          <a:noFill/>
          <a:ln w="9525">
            <a:noFill/>
            <a:miter lim="800000"/>
            <a:headEnd/>
            <a:tailEnd/>
          </a:ln>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72" y="0"/>
            <a:ext cx="8215369" cy="571480"/>
          </a:xfrm>
        </p:spPr>
        <p:txBody>
          <a:bodyPr/>
          <a:lstStyle/>
          <a:p>
            <a:pPr>
              <a:buNone/>
            </a:pPr>
            <a:r>
              <a:rPr lang="cs-CZ" sz="2800" dirty="0" smtClean="0"/>
              <a:t>Pokračování- příslušenství x vedlejší stavba</a:t>
            </a:r>
            <a:endParaRPr lang="cs-CZ" sz="2800" dirty="0"/>
          </a:p>
        </p:txBody>
      </p:sp>
      <p:sp>
        <p:nvSpPr>
          <p:cNvPr id="3" name="Zástupný symbol pro obsah 2"/>
          <p:cNvSpPr>
            <a:spLocks noGrp="1"/>
          </p:cNvSpPr>
          <p:nvPr>
            <p:ph sz="quarter" idx="13"/>
          </p:nvPr>
        </p:nvSpPr>
        <p:spPr>
          <a:xfrm>
            <a:off x="500034" y="731520"/>
            <a:ext cx="8215370" cy="5840752"/>
          </a:xfrm>
        </p:spPr>
        <p:txBody>
          <a:bodyPr/>
          <a:lstStyle/>
          <a:p>
            <a:pPr>
              <a:buNone/>
            </a:pPr>
            <a:r>
              <a:rPr lang="cs-CZ" dirty="0" smtClean="0"/>
              <a:t>Doplnění: úprava dle občanského zákoníku</a:t>
            </a:r>
          </a:p>
          <a:p>
            <a:pPr>
              <a:buNone/>
            </a:pPr>
            <a:r>
              <a:rPr lang="cs-CZ" b="1" dirty="0" smtClean="0"/>
              <a:t>§ 510 Příslušenství věci</a:t>
            </a:r>
          </a:p>
          <a:p>
            <a:pPr>
              <a:buNone/>
            </a:pPr>
            <a:r>
              <a:rPr lang="cs-CZ" dirty="0" smtClean="0"/>
              <a:t>  (1) Příslušenství věci je vedlejší věc vlastníka u věci hlavní, je-li účelem vedlejší věci, aby se jí trvale užívalo společně s hlavní věcí v rámci jejich hospodářského určení. Byla-li vedlejší věc od hlavní věci přechodně odloučena, nepřestává být příslušenstvím.</a:t>
            </a:r>
          </a:p>
          <a:p>
            <a:pPr>
              <a:buNone/>
            </a:pPr>
            <a:r>
              <a:rPr lang="cs-CZ" dirty="0" smtClean="0"/>
              <a:t>  (2) Má se za to, že se právní jednání a práva i povinnosti týkající se hlavní věci týkají i jejího příslušenství.</a:t>
            </a:r>
          </a:p>
          <a:p>
            <a:pPr>
              <a:buNone/>
            </a:pPr>
            <a:endParaRPr lang="cs-CZ" dirty="0" smtClean="0"/>
          </a:p>
          <a:p>
            <a:pPr>
              <a:buNone/>
            </a:pPr>
            <a:r>
              <a:rPr lang="cs-CZ" dirty="0" smtClean="0"/>
              <a:t>Upozornění:</a:t>
            </a:r>
          </a:p>
          <a:p>
            <a:pPr>
              <a:buNone/>
            </a:pPr>
            <a:r>
              <a:rPr lang="cs-CZ" dirty="0" smtClean="0"/>
              <a:t>- </a:t>
            </a:r>
            <a:r>
              <a:rPr lang="cs-CZ" dirty="0" smtClean="0">
                <a:solidFill>
                  <a:srgbClr val="FF0000"/>
                </a:solidFill>
              </a:rPr>
              <a:t>Při dělení pozemku, jehož součástí je stavba hlavní a také vedlejší stavba, je nutné doložit doklady pro zápis stavby dříve vedlejší pro zápis stavby hlavní</a:t>
            </a:r>
          </a:p>
          <a:p>
            <a:pPr>
              <a:buNone/>
            </a:pPr>
            <a:endParaRPr lang="cs-CZ" dirty="0" smtClean="0"/>
          </a:p>
          <a:p>
            <a:pPr>
              <a:buNone/>
            </a:pPr>
            <a:endParaRPr lang="cs-CZ" dirty="0"/>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707537" cy="571504"/>
          </a:xfrm>
        </p:spPr>
        <p:txBody>
          <a:bodyPr/>
          <a:lstStyle/>
          <a:p>
            <a:pPr>
              <a:buNone/>
            </a:pPr>
            <a:r>
              <a:rPr lang="cs-CZ" sz="2800" dirty="0" smtClean="0"/>
              <a:t>Stavba- doplnění</a:t>
            </a:r>
            <a:endParaRPr lang="cs-CZ" sz="2800" dirty="0"/>
          </a:p>
        </p:txBody>
      </p:sp>
      <p:sp>
        <p:nvSpPr>
          <p:cNvPr id="3" name="Zástupný symbol pro obsah 2"/>
          <p:cNvSpPr>
            <a:spLocks noGrp="1"/>
          </p:cNvSpPr>
          <p:nvPr>
            <p:ph sz="quarter" idx="13"/>
          </p:nvPr>
        </p:nvSpPr>
        <p:spPr>
          <a:xfrm>
            <a:off x="500034" y="928670"/>
            <a:ext cx="8215370" cy="5572164"/>
          </a:xfrm>
        </p:spPr>
        <p:txBody>
          <a:bodyPr/>
          <a:lstStyle/>
          <a:p>
            <a:pPr>
              <a:buNone/>
            </a:pPr>
            <a:r>
              <a:rPr lang="cs-CZ" dirty="0" smtClean="0"/>
              <a:t>Doporučení:</a:t>
            </a:r>
          </a:p>
          <a:p>
            <a:pPr>
              <a:buNone/>
            </a:pPr>
            <a:r>
              <a:rPr lang="cs-CZ" dirty="0" smtClean="0"/>
              <a:t>Pozor na oceňování staveb, které mají být součástí pozemku, ale nejsou evidovány v katastru- mohou po zaměření zasahovat na pozemek souseda- hranice staveb a které mají být vyznačené v katastru je důležité</a:t>
            </a:r>
          </a:p>
          <a:p>
            <a:pPr>
              <a:buNone/>
            </a:pPr>
            <a:r>
              <a:rPr lang="cs-CZ" dirty="0" smtClean="0"/>
              <a:t>Pozor na oceňování staveb, jejichž obvod zobrazený v katastrální mapě neodpovídá skutečnosti- po zaměření může zasahovat na pozemek souseda / </a:t>
            </a:r>
            <a:r>
              <a:rPr lang="cs-CZ" dirty="0" err="1" smtClean="0"/>
              <a:t>přestavek</a:t>
            </a:r>
            <a:r>
              <a:rPr lang="cs-CZ" dirty="0" smtClean="0"/>
              <a:t>???/</a:t>
            </a:r>
            <a:endParaRPr lang="cs-CZ" dirty="0"/>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88640"/>
            <a:ext cx="6512511" cy="432048"/>
          </a:xfrm>
        </p:spPr>
        <p:txBody>
          <a:bodyPr/>
          <a:lstStyle/>
          <a:p>
            <a:pPr marL="0" indent="0" algn="l">
              <a:buNone/>
            </a:pPr>
            <a:r>
              <a:rPr lang="cs-CZ" sz="2000" dirty="0" smtClean="0"/>
              <a:t>Ukázka-</a:t>
            </a:r>
            <a:r>
              <a:rPr lang="cs-CZ" sz="2000" dirty="0" err="1" smtClean="0"/>
              <a:t>přestavek</a:t>
            </a:r>
            <a:r>
              <a:rPr lang="cs-CZ" sz="2000" dirty="0" smtClean="0"/>
              <a:t>  </a:t>
            </a:r>
            <a:endParaRPr lang="cs-CZ" sz="2000" dirty="0"/>
          </a:p>
        </p:txBody>
      </p:sp>
      <p:pic>
        <p:nvPicPr>
          <p:cNvPr id="1026" name="Picture 2"/>
          <p:cNvPicPr>
            <a:picLocks noGrp="1" noChangeAspect="1" noChangeArrowheads="1"/>
          </p:cNvPicPr>
          <p:nvPr>
            <p:ph sz="quarter" idx="4294967295"/>
          </p:nvPr>
        </p:nvPicPr>
        <p:blipFill>
          <a:blip r:embed="rId2" cstate="print"/>
          <a:srcRect/>
          <a:stretch>
            <a:fillRect/>
          </a:stretch>
        </p:blipFill>
        <p:spPr bwMode="auto">
          <a:xfrm>
            <a:off x="251520" y="620688"/>
            <a:ext cx="8640959" cy="6048672"/>
          </a:xfrm>
          <a:prstGeom prst="rect">
            <a:avLst/>
          </a:prstGeom>
          <a:noFill/>
          <a:ln w="9525">
            <a:noFill/>
            <a:miter lim="800000"/>
            <a:headEnd/>
            <a:tailEnd/>
          </a:ln>
        </p:spPr>
      </p:pic>
    </p:spTree>
    <p:extLst>
      <p:ext uri="{BB962C8B-B14F-4D97-AF65-F5344CB8AC3E}">
        <p14:creationId xmlns:p14="http://schemas.microsoft.com/office/powerpoint/2010/main" xmlns="" val="253604402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7" y="214290"/>
            <a:ext cx="7877204" cy="500066"/>
          </a:xfrm>
        </p:spPr>
        <p:txBody>
          <a:bodyPr/>
          <a:lstStyle/>
          <a:p>
            <a:pPr>
              <a:buNone/>
            </a:pPr>
            <a:r>
              <a:rPr lang="cs-CZ" sz="2800" dirty="0" smtClean="0"/>
              <a:t>Doplnění- k novele </a:t>
            </a:r>
            <a:r>
              <a:rPr lang="cs-CZ" sz="2800" dirty="0" err="1" smtClean="0"/>
              <a:t>katV</a:t>
            </a:r>
            <a:r>
              <a:rPr lang="cs-CZ" sz="2800" dirty="0" smtClean="0"/>
              <a:t> od 1.1.2023</a:t>
            </a:r>
            <a:endParaRPr lang="cs-CZ" sz="2800" dirty="0"/>
          </a:p>
        </p:txBody>
      </p:sp>
      <p:sp>
        <p:nvSpPr>
          <p:cNvPr id="3" name="Zástupný symbol pro obsah 2"/>
          <p:cNvSpPr>
            <a:spLocks noGrp="1"/>
          </p:cNvSpPr>
          <p:nvPr>
            <p:ph sz="quarter" idx="13"/>
          </p:nvPr>
        </p:nvSpPr>
        <p:spPr>
          <a:xfrm>
            <a:off x="285720" y="731520"/>
            <a:ext cx="8643998" cy="5912190"/>
          </a:xfrm>
        </p:spPr>
        <p:txBody>
          <a:bodyPr/>
          <a:lstStyle/>
          <a:p>
            <a:pPr>
              <a:buNone/>
            </a:pPr>
            <a:r>
              <a:rPr lang="cs-CZ" dirty="0" smtClean="0"/>
              <a:t>Vzory geometrických plánů v příloze č.19 </a:t>
            </a:r>
            <a:r>
              <a:rPr lang="cs-CZ" dirty="0" err="1" smtClean="0"/>
              <a:t>katV</a:t>
            </a:r>
            <a:r>
              <a:rPr lang="cs-CZ" dirty="0" smtClean="0"/>
              <a:t> byly zrušeny</a:t>
            </a:r>
          </a:p>
          <a:p>
            <a:pPr>
              <a:buNone/>
            </a:pPr>
            <a:r>
              <a:rPr lang="cs-CZ" dirty="0" smtClean="0"/>
              <a:t>Rovněž přílohy č. 20,21 – souhlasná prohlášení ke geometrickým plánům pro zpřesnění či opravu hranic</a:t>
            </a:r>
            <a:endParaRPr lang="cs-CZ" dirty="0"/>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3346747" cy="500066"/>
          </a:xfrm>
        </p:spPr>
        <p:txBody>
          <a:bodyPr>
            <a:normAutofit fontScale="90000"/>
          </a:bodyPr>
          <a:lstStyle/>
          <a:p>
            <a:pPr>
              <a:buNone/>
            </a:pPr>
            <a:r>
              <a:rPr lang="cs-CZ" sz="2800" dirty="0" smtClean="0"/>
              <a:t>Jednotka</a:t>
            </a:r>
            <a:endParaRPr lang="cs-CZ" sz="2800" dirty="0"/>
          </a:p>
        </p:txBody>
      </p:sp>
      <p:pic>
        <p:nvPicPr>
          <p:cNvPr id="4" name="Zástupný symbol pro obsah 3" descr="jednotka.png"/>
          <p:cNvPicPr>
            <a:picLocks noGrp="1" noChangeAspect="1"/>
          </p:cNvPicPr>
          <p:nvPr>
            <p:ph sz="quarter" idx="4294967295"/>
          </p:nvPr>
        </p:nvPicPr>
        <p:blipFill>
          <a:blip r:embed="rId2"/>
          <a:stretch>
            <a:fillRect/>
          </a:stretch>
        </p:blipFill>
        <p:spPr>
          <a:xfrm>
            <a:off x="1253614" y="1428736"/>
            <a:ext cx="7247476" cy="4714908"/>
          </a:xfrm>
          <a:prstGeom prst="rect">
            <a:avLst/>
          </a:prstGeom>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3"/>
          </p:nvPr>
        </p:nvSpPr>
        <p:spPr>
          <a:xfrm>
            <a:off x="457200" y="571480"/>
            <a:ext cx="8229600" cy="5809848"/>
          </a:xfrm>
        </p:spPr>
        <p:txBody>
          <a:bodyPr>
            <a:normAutofit/>
          </a:bodyPr>
          <a:lstStyle/>
          <a:p>
            <a:pPr>
              <a:buNone/>
            </a:pPr>
            <a:r>
              <a:rPr lang="cs-CZ" sz="2000" dirty="0" smtClean="0"/>
              <a:t>Pozn.: </a:t>
            </a:r>
          </a:p>
          <a:p>
            <a:pPr lvl="1">
              <a:buFont typeface="Arial" pitchFamily="34" charset="0"/>
              <a:buChar char="•"/>
            </a:pPr>
            <a:r>
              <a:rPr lang="cs-CZ" sz="2000" dirty="0" smtClean="0"/>
              <a:t>  druhy jednotek: </a:t>
            </a:r>
          </a:p>
          <a:p>
            <a:pPr lvl="2">
              <a:buFont typeface="Wingdings" pitchFamily="2" charset="2"/>
              <a:buChar char="ü"/>
            </a:pPr>
            <a:r>
              <a:rPr lang="cs-CZ" sz="2000" dirty="0" smtClean="0"/>
              <a:t> v budově na cizím pozemku</a:t>
            </a:r>
          </a:p>
          <a:p>
            <a:pPr lvl="2">
              <a:buFont typeface="Wingdings" pitchFamily="2" charset="2"/>
              <a:buChar char="ü"/>
            </a:pPr>
            <a:r>
              <a:rPr lang="cs-CZ" sz="2000" dirty="0" smtClean="0"/>
              <a:t> v budově,která je součástí pozemku </a:t>
            </a:r>
          </a:p>
          <a:p>
            <a:pPr lvl="2">
              <a:buFont typeface="Wingdings" pitchFamily="2" charset="2"/>
              <a:buChar char="ü"/>
            </a:pPr>
            <a:r>
              <a:rPr lang="cs-CZ" sz="2000" dirty="0" smtClean="0"/>
              <a:t> v budově s právem stavby </a:t>
            </a:r>
          </a:p>
          <a:p>
            <a:pPr lvl="2">
              <a:buFont typeface="Wingdings" pitchFamily="2" charset="2"/>
              <a:buChar char="ü"/>
            </a:pPr>
            <a:r>
              <a:rPr lang="cs-CZ" sz="2000" dirty="0" smtClean="0"/>
              <a:t> v budově na vlastním pozemku </a:t>
            </a:r>
          </a:p>
          <a:p>
            <a:endParaRPr lang="cs-CZ" sz="2000" dirty="0" smtClean="0"/>
          </a:p>
          <a:p>
            <a:pPr>
              <a:buNone/>
            </a:pPr>
            <a:r>
              <a:rPr lang="cs-CZ" sz="2000" dirty="0" smtClean="0"/>
              <a:t>Typ a způsob využití jednotek se změnil podle přílohy č. 5, 6 katastrální vyhlášky č.357/2013 Sb.. </a:t>
            </a:r>
          </a:p>
          <a:p>
            <a:pPr>
              <a:buNone/>
            </a:pPr>
            <a:endParaRPr lang="cs-CZ" sz="2000" dirty="0" smtClean="0"/>
          </a:p>
          <a:p>
            <a:pPr>
              <a:buNone/>
            </a:pPr>
            <a:r>
              <a:rPr lang="cs-CZ" sz="2000" b="1" dirty="0" smtClean="0"/>
              <a:t>Příloha č. 5 kat. V</a:t>
            </a:r>
          </a:p>
          <a:p>
            <a:pPr>
              <a:buFont typeface="Arial" pitchFamily="34" charset="0"/>
              <a:buChar char="•"/>
            </a:pPr>
            <a:r>
              <a:rPr lang="cs-CZ" sz="2000" dirty="0" smtClean="0"/>
              <a:t> Typy jednotek </a:t>
            </a:r>
          </a:p>
          <a:p>
            <a:pPr lvl="1">
              <a:buFont typeface="Wingdings" pitchFamily="2" charset="2"/>
              <a:buChar char="ü"/>
            </a:pPr>
            <a:r>
              <a:rPr lang="cs-CZ" sz="2000" dirty="0" smtClean="0"/>
              <a:t> jednotka vymezená podle zákona o vlastnictví bytů </a:t>
            </a:r>
          </a:p>
          <a:p>
            <a:pPr lvl="1">
              <a:buFont typeface="Wingdings" pitchFamily="2" charset="2"/>
              <a:buChar char="ü"/>
            </a:pPr>
            <a:r>
              <a:rPr lang="cs-CZ" sz="2000" dirty="0" smtClean="0"/>
              <a:t> jednotka vymezená podle občanského zákoníku </a:t>
            </a:r>
          </a:p>
          <a:p>
            <a:endParaRPr lang="cs-CZ" sz="1800" dirty="0" smtClean="0"/>
          </a:p>
          <a:p>
            <a:pPr>
              <a:buNone/>
            </a:pPr>
            <a:endParaRPr lang="cs-CZ" sz="2000" dirty="0" smtClean="0"/>
          </a:p>
          <a:p>
            <a:endParaRPr lang="cs-CZ" sz="2000" dirty="0" smtClean="0"/>
          </a:p>
          <a:p>
            <a:endParaRPr lang="cs-CZ" sz="2000" dirty="0"/>
          </a:p>
        </p:txBody>
      </p:sp>
    </p:spTree>
    <p:extLst>
      <p:ext uri="{BB962C8B-B14F-4D97-AF65-F5344CB8AC3E}">
        <p14:creationId xmlns:p14="http://schemas.microsoft.com/office/powerpoint/2010/main" xmlns="" val="155535009"/>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3"/>
          </p:nvPr>
        </p:nvSpPr>
        <p:spPr>
          <a:xfrm>
            <a:off x="457200" y="692696"/>
            <a:ext cx="8229600" cy="5951014"/>
          </a:xfrm>
        </p:spPr>
        <p:txBody>
          <a:bodyPr>
            <a:normAutofit/>
          </a:bodyPr>
          <a:lstStyle/>
          <a:p>
            <a:pPr>
              <a:buNone/>
            </a:pPr>
            <a:r>
              <a:rPr lang="cs-CZ" sz="2600" b="1" dirty="0" smtClean="0"/>
              <a:t>Příloha č. 6  kat. V </a:t>
            </a:r>
          </a:p>
          <a:p>
            <a:endParaRPr lang="cs-CZ" sz="2100" dirty="0" smtClean="0"/>
          </a:p>
          <a:p>
            <a:pPr>
              <a:buFont typeface="Arial" pitchFamily="34" charset="0"/>
              <a:buChar char="•"/>
            </a:pPr>
            <a:r>
              <a:rPr lang="cs-CZ" sz="2100" dirty="0"/>
              <a:t> </a:t>
            </a:r>
            <a:r>
              <a:rPr lang="cs-CZ" sz="2000" dirty="0" smtClean="0"/>
              <a:t>Způsob využití jednotky </a:t>
            </a:r>
          </a:p>
          <a:p>
            <a:pPr lvl="1">
              <a:buFont typeface="Wingdings" pitchFamily="2" charset="2"/>
              <a:buChar char="ü"/>
            </a:pPr>
            <a:r>
              <a:rPr lang="cs-CZ" dirty="0" smtClean="0"/>
              <a:t> byt </a:t>
            </a:r>
          </a:p>
          <a:p>
            <a:pPr lvl="1">
              <a:buFont typeface="Wingdings" pitchFamily="2" charset="2"/>
              <a:buChar char="ü"/>
            </a:pPr>
            <a:r>
              <a:rPr lang="cs-CZ" dirty="0" smtClean="0"/>
              <a:t> ateliér </a:t>
            </a:r>
          </a:p>
          <a:p>
            <a:pPr lvl="1">
              <a:buFont typeface="Wingdings" pitchFamily="2" charset="2"/>
              <a:buChar char="ü"/>
            </a:pPr>
            <a:r>
              <a:rPr lang="cs-CZ" dirty="0" smtClean="0"/>
              <a:t> garáž </a:t>
            </a:r>
          </a:p>
          <a:p>
            <a:pPr lvl="1">
              <a:buFont typeface="Wingdings" pitchFamily="2" charset="2"/>
              <a:buChar char="ü"/>
            </a:pPr>
            <a:r>
              <a:rPr lang="cs-CZ" dirty="0" smtClean="0"/>
              <a:t> dílna nebo provozovna </a:t>
            </a:r>
          </a:p>
          <a:p>
            <a:pPr lvl="1">
              <a:buFont typeface="Wingdings" pitchFamily="2" charset="2"/>
              <a:buChar char="ü"/>
            </a:pPr>
            <a:r>
              <a:rPr lang="cs-CZ" dirty="0" smtClean="0"/>
              <a:t> jiný nebytový prostor</a:t>
            </a:r>
          </a:p>
          <a:p>
            <a:pPr lvl="1">
              <a:buFont typeface="Wingdings" pitchFamily="2" charset="2"/>
              <a:buChar char="ü"/>
            </a:pPr>
            <a:r>
              <a:rPr lang="cs-CZ" dirty="0" smtClean="0"/>
              <a:t> rozestavěná jednotka </a:t>
            </a:r>
          </a:p>
          <a:p>
            <a:pPr lvl="1">
              <a:buFont typeface="Wingdings" pitchFamily="2" charset="2"/>
              <a:buChar char="ü"/>
            </a:pPr>
            <a:r>
              <a:rPr lang="cs-CZ" dirty="0" smtClean="0"/>
              <a:t> skupina bytů </a:t>
            </a:r>
          </a:p>
          <a:p>
            <a:pPr lvl="1">
              <a:buFont typeface="Wingdings" pitchFamily="2" charset="2"/>
              <a:buChar char="ü"/>
            </a:pPr>
            <a:r>
              <a:rPr lang="cs-CZ" dirty="0" smtClean="0"/>
              <a:t> skupina nebytových prostorů </a:t>
            </a:r>
          </a:p>
          <a:p>
            <a:pPr lvl="1">
              <a:buFont typeface="Wingdings" pitchFamily="2" charset="2"/>
              <a:buChar char="ü"/>
            </a:pPr>
            <a:r>
              <a:rPr lang="cs-CZ" dirty="0" smtClean="0"/>
              <a:t> skupina bytů a nebytových prostorů </a:t>
            </a:r>
          </a:p>
          <a:p>
            <a:pPr lvl="1"/>
            <a:endParaRPr lang="cs-CZ" sz="2000" dirty="0" smtClean="0"/>
          </a:p>
        </p:txBody>
      </p:sp>
    </p:spTree>
    <p:extLst>
      <p:ext uri="{BB962C8B-B14F-4D97-AF65-F5344CB8AC3E}">
        <p14:creationId xmlns:p14="http://schemas.microsoft.com/office/powerpoint/2010/main" xmlns="" val="16260981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357166"/>
            <a:ext cx="6512511" cy="571504"/>
          </a:xfrm>
        </p:spPr>
        <p:txBody>
          <a:bodyPr>
            <a:normAutofit/>
          </a:bodyPr>
          <a:lstStyle/>
          <a:p>
            <a:pPr>
              <a:buNone/>
            </a:pPr>
            <a:r>
              <a:rPr lang="cs-CZ" sz="2800" b="1" dirty="0" smtClean="0"/>
              <a:t>Ukázka mapy stabilního katastru</a:t>
            </a:r>
            <a:endParaRPr lang="cs-CZ" sz="2800" b="1" dirty="0"/>
          </a:p>
        </p:txBody>
      </p:sp>
      <p:pic>
        <p:nvPicPr>
          <p:cNvPr id="4" name="Zástupný symbol pro obsah 3" descr="http://www.cuzk.cz/Uvod/Produkty-a-sluzby/Zememerictvi/Prohlizeni-archivalii,-archivni-mapy/Cisarsky_otisk_ukazka.aspx">
            <a:hlinkClick r:id="rId3" tgtFrame="&quot;_blank&quot;"/>
          </p:cNvPr>
          <p:cNvPicPr>
            <a:picLocks noGrp="1"/>
          </p:cNvPicPr>
          <p:nvPr>
            <p:ph idx="4294967295"/>
          </p:nvPr>
        </p:nvPicPr>
        <p:blipFill>
          <a:blip r:embed="rId4"/>
          <a:srcRect/>
          <a:stretch>
            <a:fillRect/>
          </a:stretch>
        </p:blipFill>
        <p:spPr bwMode="auto">
          <a:xfrm>
            <a:off x="1071538" y="1785926"/>
            <a:ext cx="6500858" cy="3929090"/>
          </a:xfrm>
          <a:prstGeom prst="rect">
            <a:avLst/>
          </a:prstGeom>
          <a:noFill/>
          <a:ln w="9525">
            <a:noFill/>
            <a:miter lim="800000"/>
            <a:headEnd/>
            <a:tailEnd/>
          </a:ln>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5286412" cy="642942"/>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13"/>
          </p:nvPr>
        </p:nvSpPr>
        <p:spPr>
          <a:xfrm>
            <a:off x="571472" y="1000108"/>
            <a:ext cx="8072494" cy="5500726"/>
          </a:xfrm>
        </p:spPr>
        <p:txBody>
          <a:bodyPr>
            <a:normAutofit fontScale="77500" lnSpcReduction="20000"/>
          </a:bodyPr>
          <a:lstStyle/>
          <a:p>
            <a:pPr>
              <a:buNone/>
            </a:pPr>
            <a:r>
              <a:rPr lang="cs-CZ" sz="2400" dirty="0" smtClean="0"/>
              <a:t>§ 13 </a:t>
            </a:r>
            <a:r>
              <a:rPr lang="cs-CZ" sz="2400" dirty="0" err="1" smtClean="0"/>
              <a:t>katV</a:t>
            </a:r>
            <a:endParaRPr lang="cs-CZ" sz="2400" dirty="0" smtClean="0"/>
          </a:p>
          <a:p>
            <a:pPr>
              <a:buNone/>
            </a:pPr>
            <a:r>
              <a:rPr lang="cs-CZ" sz="2400" b="1" dirty="0" smtClean="0"/>
              <a:t>Jednotka</a:t>
            </a:r>
          </a:p>
          <a:p>
            <a:pPr>
              <a:buNone/>
            </a:pPr>
            <a:r>
              <a:rPr lang="cs-CZ" sz="2400" dirty="0" smtClean="0"/>
              <a:t>  V katastru se o jednotce vymezené podle občanského zákoníku a jednotce vymezené podle zákona o vlastnictví bytů evidují</a:t>
            </a:r>
          </a:p>
          <a:p>
            <a:pPr>
              <a:buNone/>
            </a:pPr>
            <a:r>
              <a:rPr lang="cs-CZ" sz="2400" i="1" dirty="0" smtClean="0"/>
              <a:t>   a)</a:t>
            </a:r>
            <a:r>
              <a:rPr lang="cs-CZ" sz="2400" dirty="0" smtClean="0"/>
              <a:t> číslo listu vlastnictví,</a:t>
            </a:r>
          </a:p>
          <a:p>
            <a:pPr>
              <a:buNone/>
            </a:pPr>
            <a:r>
              <a:rPr lang="cs-CZ" sz="2400" i="1" dirty="0" smtClean="0"/>
              <a:t>   b)</a:t>
            </a:r>
            <a:r>
              <a:rPr lang="cs-CZ" sz="2400" dirty="0" smtClean="0"/>
              <a:t> číslo jednotky,</a:t>
            </a:r>
          </a:p>
          <a:p>
            <a:pPr>
              <a:buNone/>
            </a:pPr>
            <a:r>
              <a:rPr lang="cs-CZ" sz="2400" i="1" dirty="0" smtClean="0"/>
              <a:t>   c)</a:t>
            </a:r>
            <a:r>
              <a:rPr lang="cs-CZ" sz="2400" dirty="0" smtClean="0"/>
              <a:t> údaje o nemovitosti, ve které je jednotka vymezena; je-li součástí této nemovitosti budova, pak i údaje o této budově,</a:t>
            </a:r>
          </a:p>
          <a:p>
            <a:pPr>
              <a:buNone/>
            </a:pPr>
            <a:r>
              <a:rPr lang="cs-CZ" sz="2400" i="1" dirty="0" smtClean="0">
                <a:solidFill>
                  <a:srgbClr val="FF0000"/>
                </a:solidFill>
              </a:rPr>
              <a:t>   d)</a:t>
            </a:r>
            <a:r>
              <a:rPr lang="cs-CZ" sz="2400" dirty="0" smtClean="0">
                <a:solidFill>
                  <a:srgbClr val="FF0000"/>
                </a:solidFill>
              </a:rPr>
              <a:t> typ jednotky podle bodu 5 přílohy k této vyhlášce a způsob využití jednotky podle bodu 6 přílohy k této vyhlášce,</a:t>
            </a:r>
          </a:p>
          <a:p>
            <a:pPr>
              <a:buNone/>
            </a:pPr>
            <a:r>
              <a:rPr lang="cs-CZ" sz="2400" i="1" dirty="0" smtClean="0"/>
              <a:t>   e)</a:t>
            </a:r>
            <a:r>
              <a:rPr lang="cs-CZ" sz="2400" dirty="0" smtClean="0"/>
              <a:t> typ a způsob ochrany nemovitosti podle bodu 7 přílohy k této vyhlášce,</a:t>
            </a:r>
          </a:p>
          <a:p>
            <a:pPr>
              <a:buNone/>
            </a:pPr>
            <a:r>
              <a:rPr lang="cs-CZ" sz="2400" i="1" dirty="0" smtClean="0"/>
              <a:t>   f)</a:t>
            </a:r>
            <a:r>
              <a:rPr lang="cs-CZ" sz="2400" dirty="0" smtClean="0"/>
              <a:t> spoluvlastnický podíl na společných částech nemovitosti v bytovém spoluvlastnictví u jednotky vymezené podle občanského zákoníku, nebo spoluvlastnický podíl na společných částech domu a pozemku, které jsou ve spoluvlastnictví všech vlastníků jednotek, u jednotky vymezené podle zákona o vlastnictví bytů,</a:t>
            </a:r>
          </a:p>
          <a:p>
            <a:pPr>
              <a:buNone/>
            </a:pPr>
            <a:r>
              <a:rPr lang="cs-CZ" sz="2400" i="1" dirty="0" smtClean="0"/>
              <a:t>  g)</a:t>
            </a:r>
            <a:r>
              <a:rPr lang="cs-CZ" sz="2400" dirty="0" smtClean="0"/>
              <a:t> údaje o právech,</a:t>
            </a:r>
          </a:p>
          <a:p>
            <a:pPr>
              <a:buNone/>
            </a:pPr>
            <a:r>
              <a:rPr lang="cs-CZ" sz="2400" i="1" dirty="0" smtClean="0"/>
              <a:t>  h)</a:t>
            </a:r>
            <a:r>
              <a:rPr lang="cs-CZ" sz="2400" dirty="0" smtClean="0"/>
              <a:t> </a:t>
            </a:r>
            <a:r>
              <a:rPr lang="cs-CZ" sz="2400" dirty="0" smtClean="0">
                <a:solidFill>
                  <a:srgbClr val="FF0000"/>
                </a:solidFill>
              </a:rPr>
              <a:t>upozornění</a:t>
            </a:r>
            <a:r>
              <a:rPr lang="cs-CZ" sz="2400" dirty="0" smtClean="0"/>
              <a:t> týkající se jednotky.</a:t>
            </a:r>
          </a:p>
          <a:p>
            <a:pPr>
              <a:buNone/>
            </a:pPr>
            <a:endParaRPr lang="cs-CZ" sz="2400" dirty="0" smtClean="0"/>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6" y="142852"/>
            <a:ext cx="7429551" cy="642942"/>
          </a:xfrm>
        </p:spPr>
        <p:txBody>
          <a:bodyPr/>
          <a:lstStyle/>
          <a:p>
            <a:pPr>
              <a:buNone/>
            </a:pPr>
            <a:r>
              <a:rPr lang="cs-CZ" sz="2800" dirty="0" smtClean="0"/>
              <a:t>Pokračování- doplnění z novely </a:t>
            </a:r>
            <a:r>
              <a:rPr lang="cs-CZ" sz="2800" dirty="0" err="1" smtClean="0"/>
              <a:t>katV</a:t>
            </a:r>
            <a:endParaRPr lang="cs-CZ" sz="2800" dirty="0"/>
          </a:p>
        </p:txBody>
      </p:sp>
      <p:sp>
        <p:nvSpPr>
          <p:cNvPr id="3" name="Zástupný symbol pro obsah 2"/>
          <p:cNvSpPr>
            <a:spLocks noGrp="1"/>
          </p:cNvSpPr>
          <p:nvPr>
            <p:ph sz="quarter" idx="13"/>
          </p:nvPr>
        </p:nvSpPr>
        <p:spPr>
          <a:xfrm>
            <a:off x="571472" y="1000108"/>
            <a:ext cx="8072494" cy="5500726"/>
          </a:xfrm>
        </p:spPr>
        <p:txBody>
          <a:bodyPr>
            <a:normAutofit fontScale="85000" lnSpcReduction="20000"/>
          </a:bodyPr>
          <a:lstStyle/>
          <a:p>
            <a:pPr>
              <a:buNone/>
            </a:pPr>
            <a:r>
              <a:rPr lang="cs-CZ" sz="2400" dirty="0" smtClean="0"/>
              <a:t>§ 13 </a:t>
            </a:r>
            <a:r>
              <a:rPr lang="cs-CZ" sz="2400" dirty="0" err="1" smtClean="0"/>
              <a:t>katV</a:t>
            </a:r>
            <a:r>
              <a:rPr lang="cs-CZ" sz="2400" dirty="0" smtClean="0"/>
              <a:t> –zde novela neprošla a vloženo nové ustanovení</a:t>
            </a:r>
          </a:p>
          <a:p>
            <a:pPr>
              <a:buNone/>
            </a:pPr>
            <a:r>
              <a:rPr lang="cs-CZ" sz="2400" b="1" dirty="0" smtClean="0"/>
              <a:t>Jednotka doplnění po novele </a:t>
            </a:r>
            <a:r>
              <a:rPr lang="cs-CZ" sz="2400" b="1" dirty="0" err="1" smtClean="0"/>
              <a:t>katV</a:t>
            </a:r>
            <a:endParaRPr lang="cs-CZ" sz="2400" b="1" dirty="0" smtClean="0"/>
          </a:p>
          <a:p>
            <a:pPr>
              <a:buNone/>
            </a:pPr>
            <a:r>
              <a:rPr lang="cs-CZ" sz="2400" b="1" dirty="0" smtClean="0"/>
              <a:t>§ 37a</a:t>
            </a:r>
          </a:p>
          <a:p>
            <a:pPr>
              <a:buNone/>
            </a:pPr>
            <a:r>
              <a:rPr lang="cs-CZ" sz="2400" b="1" dirty="0" smtClean="0"/>
              <a:t>Označování jednotek čísly</a:t>
            </a:r>
          </a:p>
          <a:p>
            <a:pPr>
              <a:buNone/>
            </a:pPr>
            <a:r>
              <a:rPr lang="cs-CZ" sz="2400" b="1" dirty="0" smtClean="0"/>
              <a:t> (1)</a:t>
            </a:r>
            <a:r>
              <a:rPr lang="cs-CZ" sz="2400" dirty="0" smtClean="0"/>
              <a:t> Nově vymezené jednotky se označují číslem jednotky, které je tvořeno číslem popisným nebo číslem evidenčním budovy, ve které se jednotka nachází, podlomením a nejvýše čtyřmístným vlastním číslem jednotky podle listiny, která byla podkladem k zápisu. Nachází-li se jednotka v budově, které nebylo přiděleno číslo popisné nebo evidenční, označuje se pouze vlastním číslem jednotky.</a:t>
            </a:r>
          </a:p>
          <a:p>
            <a:pPr>
              <a:buNone/>
            </a:pPr>
            <a:r>
              <a:rPr lang="cs-CZ" sz="2400" b="1" dirty="0" smtClean="0"/>
              <a:t>  (2)</a:t>
            </a:r>
            <a:r>
              <a:rPr lang="cs-CZ" sz="2400" dirty="0" smtClean="0"/>
              <a:t> Není-li číslo jednotky v listině, která byla podkladem k zápisu, uvedeno podle odstavce 1, katastrální úřad jednotku pro účely evidence v katastru přečísluje způsobem podle odstavce 1 tak, aby výsledné číslování co nejvíce odpovídalo číslování podle listiny.</a:t>
            </a:r>
          </a:p>
          <a:p>
            <a:pPr>
              <a:buNone/>
            </a:pPr>
            <a:r>
              <a:rPr lang="cs-CZ" sz="2400" b="1" dirty="0" smtClean="0"/>
              <a:t>  (3)</a:t>
            </a:r>
            <a:r>
              <a:rPr lang="cs-CZ" sz="2400" dirty="0" smtClean="0"/>
              <a:t> Dojde-li u budovy, ve které se nachází jednotka, k doplnění nebo změně čísla popisného nebo evidenčního, promítne katastrální úřad tuto skutečnost i do číslování jednotek.“.</a:t>
            </a:r>
          </a:p>
          <a:p>
            <a:pPr>
              <a:buNone/>
            </a:pPr>
            <a:endParaRPr lang="cs-CZ" sz="2400" dirty="0" smtClean="0"/>
          </a:p>
          <a:p>
            <a:pPr>
              <a:buNone/>
            </a:pPr>
            <a:endParaRPr lang="cs-CZ" sz="2400" dirty="0" smtClean="0"/>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3"/>
          </p:nvPr>
        </p:nvSpPr>
        <p:spPr>
          <a:xfrm>
            <a:off x="539552" y="357166"/>
            <a:ext cx="7776864" cy="6072230"/>
          </a:xfrm>
        </p:spPr>
        <p:txBody>
          <a:bodyPr>
            <a:normAutofit fontScale="92500" lnSpcReduction="20000"/>
          </a:bodyPr>
          <a:lstStyle/>
          <a:p>
            <a:pPr>
              <a:buNone/>
            </a:pPr>
            <a:r>
              <a:rPr lang="cs-CZ" sz="2000" dirty="0" smtClean="0"/>
              <a:t>Upozornění </a:t>
            </a:r>
            <a:r>
              <a:rPr lang="cs-CZ" sz="2000" dirty="0"/>
              <a:t>– k evidenci na LV </a:t>
            </a:r>
          </a:p>
          <a:p>
            <a:pPr lvl="1">
              <a:buFont typeface="Arial" pitchFamily="34" charset="0"/>
              <a:buChar char="•"/>
            </a:pPr>
            <a:r>
              <a:rPr lang="cs-CZ" dirty="0"/>
              <a:t>u jednotky vymezené podle NOZ </a:t>
            </a:r>
            <a:r>
              <a:rPr lang="cs-CZ" dirty="0" smtClean="0"/>
              <a:t>je uváděn  spoluvlastnický </a:t>
            </a:r>
            <a:r>
              <a:rPr lang="cs-CZ" dirty="0"/>
              <a:t>podíl na společných částech nemovitostí v bytovém spoluvlastnictví </a:t>
            </a:r>
            <a:endParaRPr lang="cs-CZ" dirty="0" smtClean="0"/>
          </a:p>
          <a:p>
            <a:pPr>
              <a:buNone/>
            </a:pPr>
            <a:r>
              <a:rPr lang="cs-CZ" dirty="0" smtClean="0">
                <a:solidFill>
                  <a:srgbClr val="FF0000"/>
                </a:solidFill>
              </a:rPr>
              <a:t>§ 1159 </a:t>
            </a:r>
            <a:r>
              <a:rPr lang="cs-CZ" dirty="0" err="1" smtClean="0">
                <a:solidFill>
                  <a:srgbClr val="FF0000"/>
                </a:solidFill>
              </a:rPr>
              <a:t>obč.z</a:t>
            </a:r>
            <a:r>
              <a:rPr lang="cs-CZ" dirty="0" smtClean="0">
                <a:solidFill>
                  <a:srgbClr val="FF0000"/>
                </a:solidFill>
              </a:rPr>
              <a:t>. -Jednotka zahrnuje byt jako prostorově oddělenou část domu a podíl na společných částech nemovité věci vzájemně spojené a neoddělitelné. Jednotka je věc nemovitá.</a:t>
            </a:r>
          </a:p>
          <a:p>
            <a:pPr lvl="1">
              <a:buNone/>
            </a:pPr>
            <a:endParaRPr lang="cs-CZ" dirty="0"/>
          </a:p>
          <a:p>
            <a:pPr lvl="1">
              <a:buFont typeface="Arial" pitchFamily="34" charset="0"/>
              <a:buChar char="•"/>
            </a:pPr>
            <a:r>
              <a:rPr lang="cs-CZ" dirty="0"/>
              <a:t>u jednotky vymezené podle zákona o vlastnictví </a:t>
            </a:r>
            <a:r>
              <a:rPr lang="cs-CZ" dirty="0" smtClean="0"/>
              <a:t>bytů je uváděn </a:t>
            </a:r>
            <a:r>
              <a:rPr lang="cs-CZ" dirty="0"/>
              <a:t>podíl na společných částech domu a pozemku </a:t>
            </a:r>
            <a:endParaRPr lang="cs-CZ" dirty="0" smtClean="0"/>
          </a:p>
          <a:p>
            <a:pPr lvl="1">
              <a:buNone/>
            </a:pPr>
            <a:r>
              <a:rPr lang="cs-CZ" dirty="0" smtClean="0">
                <a:solidFill>
                  <a:srgbClr val="FF0000"/>
                </a:solidFill>
              </a:rPr>
              <a:t>§2 z.č. 72/1994 Sb.-</a:t>
            </a:r>
            <a:r>
              <a:rPr lang="cs-CZ" i="1" dirty="0" smtClean="0">
                <a:solidFill>
                  <a:srgbClr val="FF0000"/>
                </a:solidFill>
              </a:rPr>
              <a:t>b)</a:t>
            </a:r>
            <a:r>
              <a:rPr lang="cs-CZ" dirty="0" smtClean="0">
                <a:solidFill>
                  <a:srgbClr val="FF0000"/>
                </a:solidFill>
              </a:rPr>
              <a:t> bytem místnost nebo soubor místností, které jsou podle rozhodnutí stavebního úřadu určeny k bydlení,</a:t>
            </a:r>
            <a:endParaRPr lang="cs-CZ" dirty="0">
              <a:solidFill>
                <a:srgbClr val="FF0000"/>
              </a:solidFill>
            </a:endParaRPr>
          </a:p>
          <a:p>
            <a:pPr>
              <a:buNone/>
            </a:pPr>
            <a:endParaRPr lang="cs-CZ" sz="2000" dirty="0" smtClean="0"/>
          </a:p>
          <a:p>
            <a:pPr>
              <a:buNone/>
            </a:pPr>
            <a:r>
              <a:rPr lang="cs-CZ" sz="2000" dirty="0" smtClean="0"/>
              <a:t>(</a:t>
            </a:r>
            <a:r>
              <a:rPr lang="cs-CZ" sz="2000" dirty="0"/>
              <a:t>Podle NOZ je podíl na společných částech domu součástí jednotky, pozemek pod budovou bude spojen s budovou.) </a:t>
            </a:r>
          </a:p>
          <a:p>
            <a:pPr lvl="1">
              <a:buFont typeface="Arial" pitchFamily="34" charset="0"/>
              <a:buChar char="•"/>
            </a:pPr>
            <a:r>
              <a:rPr lang="cs-CZ" dirty="0"/>
              <a:t>na LV dle NOZ se </a:t>
            </a:r>
            <a:r>
              <a:rPr lang="cs-CZ" dirty="0" smtClean="0"/>
              <a:t>mohou </a:t>
            </a:r>
            <a:r>
              <a:rPr lang="cs-CZ" dirty="0"/>
              <a:t>objevovat zápisy skupiny bytů, skupiny nebytových prostorů</a:t>
            </a:r>
          </a:p>
          <a:p>
            <a:pPr marL="45720" indent="0">
              <a:buNone/>
            </a:pPr>
            <a:endParaRPr lang="cs-CZ" dirty="0" smtClean="0"/>
          </a:p>
          <a:p>
            <a:pPr marL="45720" indent="0">
              <a:buNone/>
            </a:pPr>
            <a:r>
              <a:rPr lang="cs-CZ" dirty="0" smtClean="0"/>
              <a:t>Upozornění</a:t>
            </a:r>
          </a:p>
          <a:p>
            <a:pPr lvl="1">
              <a:buFont typeface="Arial" pitchFamily="34" charset="0"/>
              <a:buChar char="•"/>
            </a:pPr>
            <a:r>
              <a:rPr lang="cs-CZ" dirty="0" smtClean="0"/>
              <a:t>jednotka není rovna počtu bytů (více bytů může tvořit jednotku) </a:t>
            </a:r>
          </a:p>
          <a:p>
            <a:pPr marL="45720" indent="0">
              <a:buNone/>
            </a:pPr>
            <a:endParaRPr lang="cs-CZ" dirty="0"/>
          </a:p>
        </p:txBody>
      </p:sp>
    </p:spTree>
    <p:extLst>
      <p:ext uri="{BB962C8B-B14F-4D97-AF65-F5344CB8AC3E}">
        <p14:creationId xmlns:p14="http://schemas.microsoft.com/office/powerpoint/2010/main" xmlns="" val="2885391215"/>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539552" y="476672"/>
            <a:ext cx="6512511" cy="569000"/>
          </a:xfrm>
        </p:spPr>
        <p:txBody>
          <a:bodyPr/>
          <a:lstStyle/>
          <a:p>
            <a:pPr marL="0" indent="0" algn="l">
              <a:buNone/>
            </a:pPr>
            <a:r>
              <a:rPr lang="cs-CZ" sz="2400" dirty="0" smtClean="0"/>
              <a:t>Ukázka </a:t>
            </a:r>
            <a:endParaRPr lang="cs-CZ" sz="2400" dirty="0"/>
          </a:p>
        </p:txBody>
      </p:sp>
      <p:pic>
        <p:nvPicPr>
          <p:cNvPr id="3074"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1124744"/>
            <a:ext cx="8352928" cy="54006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87796113"/>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476672"/>
            <a:ext cx="6512511" cy="641008"/>
          </a:xfrm>
        </p:spPr>
        <p:txBody>
          <a:bodyPr/>
          <a:lstStyle/>
          <a:p>
            <a:pPr marL="0" indent="0" algn="l">
              <a:buNone/>
            </a:pPr>
            <a:r>
              <a:rPr lang="cs-CZ" sz="2400" dirty="0" smtClean="0"/>
              <a:t>Ukázka </a:t>
            </a:r>
            <a:endParaRPr lang="cs-CZ" sz="2400" dirty="0"/>
          </a:p>
        </p:txBody>
      </p:sp>
      <p:pic>
        <p:nvPicPr>
          <p:cNvPr id="4098"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1124744"/>
            <a:ext cx="8424936" cy="554461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52224348"/>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142852"/>
            <a:ext cx="8572559" cy="642942"/>
          </a:xfrm>
        </p:spPr>
        <p:txBody>
          <a:bodyPr/>
          <a:lstStyle/>
          <a:p>
            <a:pPr>
              <a:buNone/>
            </a:pPr>
            <a:r>
              <a:rPr lang="cs-CZ" sz="2800" dirty="0" smtClean="0"/>
              <a:t>Pokračování- skupina nebytových prostorů</a:t>
            </a:r>
            <a:endParaRPr lang="cs-CZ" sz="2800" dirty="0"/>
          </a:p>
        </p:txBody>
      </p:sp>
      <p:pic>
        <p:nvPicPr>
          <p:cNvPr id="1026" name="Picture 2"/>
          <p:cNvPicPr>
            <a:picLocks noGrp="1" noChangeAspect="1" noChangeArrowheads="1"/>
          </p:cNvPicPr>
          <p:nvPr>
            <p:ph sz="quarter" idx="13"/>
          </p:nvPr>
        </p:nvPicPr>
        <p:blipFill>
          <a:blip r:embed="rId2"/>
          <a:srcRect/>
          <a:stretch>
            <a:fillRect/>
          </a:stretch>
        </p:blipFill>
        <p:spPr bwMode="auto">
          <a:xfrm>
            <a:off x="0" y="714356"/>
            <a:ext cx="9144000" cy="6143644"/>
          </a:xfrm>
          <a:prstGeom prst="rect">
            <a:avLst/>
          </a:prstGeom>
          <a:noFill/>
          <a:ln w="9525">
            <a:noFill/>
            <a:miter lim="800000"/>
            <a:headEnd/>
            <a:tailEnd/>
          </a:ln>
          <a:effectLst/>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142852"/>
            <a:ext cx="8501121" cy="642942"/>
          </a:xfrm>
        </p:spPr>
        <p:txBody>
          <a:bodyPr/>
          <a:lstStyle/>
          <a:p>
            <a:pPr>
              <a:buNone/>
            </a:pPr>
            <a:r>
              <a:rPr lang="cs-CZ" sz="2800" dirty="0" smtClean="0"/>
              <a:t>Pokračování- budova se skupinou </a:t>
            </a:r>
            <a:r>
              <a:rPr lang="cs-CZ" sz="2800" dirty="0" err="1" smtClean="0"/>
              <a:t>nebyt.prostorů</a:t>
            </a:r>
            <a:endParaRPr lang="cs-CZ" sz="2800" dirty="0"/>
          </a:p>
        </p:txBody>
      </p:sp>
      <p:pic>
        <p:nvPicPr>
          <p:cNvPr id="2050" name="Picture 2"/>
          <p:cNvPicPr>
            <a:picLocks noGrp="1" noChangeAspect="1" noChangeArrowheads="1"/>
          </p:cNvPicPr>
          <p:nvPr>
            <p:ph sz="quarter" idx="13"/>
          </p:nvPr>
        </p:nvPicPr>
        <p:blipFill>
          <a:blip r:embed="rId2"/>
          <a:srcRect/>
          <a:stretch>
            <a:fillRect/>
          </a:stretch>
        </p:blipFill>
        <p:spPr bwMode="auto">
          <a:xfrm>
            <a:off x="0" y="642918"/>
            <a:ext cx="9144000" cy="6215082"/>
          </a:xfrm>
          <a:prstGeom prst="rect">
            <a:avLst/>
          </a:prstGeom>
          <a:noFill/>
          <a:ln w="9525">
            <a:noFill/>
            <a:miter lim="800000"/>
            <a:headEnd/>
            <a:tailEnd/>
          </a:ln>
          <a:effectLst/>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85984" y="142852"/>
            <a:ext cx="4143404" cy="571504"/>
          </a:xfrm>
        </p:spPr>
        <p:txBody>
          <a:bodyPr/>
          <a:lstStyle/>
          <a:p>
            <a:pPr>
              <a:buNone/>
            </a:pPr>
            <a:r>
              <a:rPr lang="cs-CZ" sz="2800" dirty="0" smtClean="0"/>
              <a:t>Pokračování-jednotky</a:t>
            </a:r>
            <a:endParaRPr lang="cs-CZ" sz="2800" dirty="0"/>
          </a:p>
        </p:txBody>
      </p:sp>
      <p:sp>
        <p:nvSpPr>
          <p:cNvPr id="5" name="Zástupný symbol pro obsah 4"/>
          <p:cNvSpPr>
            <a:spLocks noGrp="1"/>
          </p:cNvSpPr>
          <p:nvPr>
            <p:ph sz="quarter" idx="13"/>
          </p:nvPr>
        </p:nvSpPr>
        <p:spPr>
          <a:xfrm>
            <a:off x="357158" y="928670"/>
            <a:ext cx="8286808" cy="5429288"/>
          </a:xfrm>
        </p:spPr>
        <p:txBody>
          <a:bodyPr>
            <a:normAutofit/>
          </a:bodyPr>
          <a:lstStyle/>
          <a:p>
            <a:pPr>
              <a:buNone/>
            </a:pPr>
            <a:r>
              <a:rPr lang="cs-CZ" b="1" dirty="0" smtClean="0"/>
              <a:t>Upozornění- poznatky z praxe</a:t>
            </a:r>
          </a:p>
          <a:p>
            <a:pPr>
              <a:buNone/>
            </a:pPr>
            <a:r>
              <a:rPr lang="cs-CZ" b="1" dirty="0" smtClean="0"/>
              <a:t>- Jednotky jsou podle NOZ vymezovány v prohlášení bez návaznosti na doklady stavebního úřadu !!!</a:t>
            </a:r>
          </a:p>
          <a:p>
            <a:pPr>
              <a:buNone/>
            </a:pPr>
            <a:r>
              <a:rPr lang="cs-CZ" dirty="0" smtClean="0"/>
              <a:t>- Jednotky /NOZ/vymezené v budově na více parcelách / dříve v rozestavěné budově a rozestavěné jednotky/ a po dostavbě vzniklo i mnoho dalších pozemků , které jsou v příslušném podílu převáděny současně s jednotkami a tyto pozemky se nachází na jiném listu vlastnictví !!!!, než pozemky uvedené v původním prohlášení – tyto pozemky nejsou ze zákona společnou nemovitou věcí a je nutné tyto vždy uvádět do smlouvy./ pokud nedošlo ke změně prohlášení - souvisí i s oceňováním při dalším nakládání s jednotkou/</a:t>
            </a:r>
          </a:p>
          <a:p>
            <a:pPr>
              <a:buNone/>
            </a:pPr>
            <a:r>
              <a:rPr lang="cs-CZ" dirty="0" smtClean="0"/>
              <a:t>Poznámka- uvedené může být zřejmé pouze ze snímku z katastrální mapy a z kupní smlouvy !!!</a:t>
            </a:r>
          </a:p>
          <a:p>
            <a:pPr>
              <a:buNone/>
            </a:pPr>
            <a:endParaRPr lang="cs-CZ" dirty="0"/>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7786710" cy="714356"/>
          </a:xfrm>
        </p:spPr>
        <p:txBody>
          <a:bodyPr/>
          <a:lstStyle/>
          <a:p>
            <a:pPr>
              <a:buNone/>
            </a:pPr>
            <a:r>
              <a:rPr lang="cs-CZ" sz="2400" dirty="0" smtClean="0"/>
              <a:t>Změna </a:t>
            </a:r>
            <a:r>
              <a:rPr lang="cs-CZ" sz="2400" dirty="0" err="1" smtClean="0"/>
              <a:t>katV</a:t>
            </a:r>
            <a:r>
              <a:rPr lang="cs-CZ" sz="2400" dirty="0" smtClean="0"/>
              <a:t> související s jednotkami-</a:t>
            </a:r>
            <a:endParaRPr lang="cs-CZ" sz="2400" dirty="0"/>
          </a:p>
        </p:txBody>
      </p:sp>
      <p:sp>
        <p:nvSpPr>
          <p:cNvPr id="3" name="Zástupný symbol pro obsah 2"/>
          <p:cNvSpPr>
            <a:spLocks noGrp="1"/>
          </p:cNvSpPr>
          <p:nvPr>
            <p:ph sz="quarter" idx="13"/>
          </p:nvPr>
        </p:nvSpPr>
        <p:spPr>
          <a:xfrm>
            <a:off x="0" y="642918"/>
            <a:ext cx="9144000" cy="6215082"/>
          </a:xfrm>
        </p:spPr>
        <p:txBody>
          <a:bodyPr>
            <a:normAutofit/>
          </a:bodyPr>
          <a:lstStyle/>
          <a:p>
            <a:pPr>
              <a:buNone/>
            </a:pPr>
            <a:endParaRPr lang="cs-CZ" b="1" dirty="0" smtClean="0">
              <a:solidFill>
                <a:srgbClr val="FF0000"/>
              </a:solidFill>
            </a:endParaRPr>
          </a:p>
          <a:p>
            <a:pPr>
              <a:buNone/>
            </a:pPr>
            <a:endParaRPr lang="cs-CZ" b="1" dirty="0" smtClean="0">
              <a:solidFill>
                <a:srgbClr val="FF0000"/>
              </a:solidFill>
            </a:endParaRPr>
          </a:p>
          <a:p>
            <a:pPr>
              <a:buNone/>
            </a:pPr>
            <a:r>
              <a:rPr lang="cs-CZ" b="1" dirty="0" smtClean="0">
                <a:solidFill>
                  <a:srgbClr val="FF0000"/>
                </a:solidFill>
              </a:rPr>
              <a:t>Připomínám :</a:t>
            </a:r>
          </a:p>
          <a:p>
            <a:pPr>
              <a:buNone/>
            </a:pPr>
            <a:r>
              <a:rPr lang="cs-CZ" b="1" dirty="0" smtClean="0">
                <a:solidFill>
                  <a:srgbClr val="FF0000"/>
                </a:solidFill>
              </a:rPr>
              <a:t>§ 21 </a:t>
            </a:r>
            <a:r>
              <a:rPr lang="cs-CZ" b="1" dirty="0" smtClean="0"/>
              <a:t>změna vyplývající z připomínek VOP</a:t>
            </a:r>
          </a:p>
          <a:p>
            <a:pPr>
              <a:buNone/>
            </a:pPr>
            <a:r>
              <a:rPr lang="cs-CZ" b="1" dirty="0" smtClean="0"/>
              <a:t>  Údaje o upozorněních</a:t>
            </a:r>
          </a:p>
          <a:p>
            <a:endParaRPr lang="cs-CZ" dirty="0" smtClean="0"/>
          </a:p>
          <a:p>
            <a:pPr>
              <a:buNone/>
            </a:pPr>
            <a:r>
              <a:rPr lang="cs-CZ" b="1" dirty="0" smtClean="0">
                <a:solidFill>
                  <a:srgbClr val="FF0000"/>
                </a:solidFill>
              </a:rPr>
              <a:t> f) skutečnost, že jednotka vymezená podle občanského zákoníku je vymezena v souladu s povolením nebo kolaudací podle stavebního zákona,</a:t>
            </a:r>
          </a:p>
          <a:p>
            <a:pPr>
              <a:buNone/>
            </a:pPr>
            <a:r>
              <a:rPr lang="cs-CZ" b="1" dirty="0" smtClean="0"/>
              <a:t> Upozornění bude zapisováno postupně k jednotkám.</a:t>
            </a:r>
            <a:endParaRPr lang="cs-CZ" dirty="0" smtClean="0"/>
          </a:p>
          <a:p>
            <a:endParaRPr lang="cs-CZ" dirty="0"/>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332657"/>
            <a:ext cx="9144000" cy="864096"/>
          </a:xfrm>
        </p:spPr>
        <p:txBody>
          <a:bodyPr>
            <a:normAutofit/>
          </a:bodyPr>
          <a:lstStyle/>
          <a:p>
            <a:pPr marL="0" algn="ctr">
              <a:buNone/>
            </a:pPr>
            <a:r>
              <a:rPr lang="cs-CZ" sz="2800" b="1" dirty="0">
                <a:solidFill>
                  <a:schemeClr val="tx2">
                    <a:lumMod val="75000"/>
                  </a:schemeClr>
                </a:solidFill>
              </a:rPr>
              <a:t>Právo stavby</a:t>
            </a:r>
          </a:p>
        </p:txBody>
      </p:sp>
      <p:sp>
        <p:nvSpPr>
          <p:cNvPr id="3" name="Zástupný symbol pro obsah 2"/>
          <p:cNvSpPr>
            <a:spLocks noGrp="1"/>
          </p:cNvSpPr>
          <p:nvPr>
            <p:ph idx="4294967295"/>
          </p:nvPr>
        </p:nvSpPr>
        <p:spPr>
          <a:xfrm>
            <a:off x="457200" y="1882808"/>
            <a:ext cx="8229600" cy="4572000"/>
          </a:xfrm>
          <a:prstGeom prst="rect">
            <a:avLst/>
          </a:prstGeom>
        </p:spPr>
        <p:txBody>
          <a:bodyPr/>
          <a:lstStyle/>
          <a:p>
            <a:pPr marL="68263" indent="0">
              <a:buNone/>
            </a:pPr>
            <a:endParaRPr lang="cs-CZ" dirty="0"/>
          </a:p>
        </p:txBody>
      </p:sp>
      <p:sp>
        <p:nvSpPr>
          <p:cNvPr id="4" name="Obdélník 3"/>
          <p:cNvSpPr/>
          <p:nvPr/>
        </p:nvSpPr>
        <p:spPr>
          <a:xfrm>
            <a:off x="395536" y="1556792"/>
            <a:ext cx="8352928" cy="4968552"/>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1367644" y="3545426"/>
            <a:ext cx="1656184" cy="108012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Rovnoramenný trojúhelník 6"/>
          <p:cNvSpPr/>
          <p:nvPr/>
        </p:nvSpPr>
        <p:spPr>
          <a:xfrm>
            <a:off x="971921" y="3197986"/>
            <a:ext cx="2448272" cy="36004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683568" y="4653136"/>
            <a:ext cx="3024336" cy="1656184"/>
          </a:xfrm>
          <a:prstGeom prst="rect">
            <a:avLst/>
          </a:prstGeom>
          <a:solidFill>
            <a:srgbClr val="00B050"/>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Volný tvar 15"/>
          <p:cNvSpPr/>
          <p:nvPr/>
        </p:nvSpPr>
        <p:spPr>
          <a:xfrm>
            <a:off x="1448827" y="4566171"/>
            <a:ext cx="302732" cy="824459"/>
          </a:xfrm>
          <a:custGeom>
            <a:avLst/>
            <a:gdLst>
              <a:gd name="connsiteX0" fmla="*/ 212791 w 302732"/>
              <a:gd name="connsiteY0" fmla="*/ 0 h 824459"/>
              <a:gd name="connsiteX1" fmla="*/ 227781 w 302732"/>
              <a:gd name="connsiteY1" fmla="*/ 74950 h 824459"/>
              <a:gd name="connsiteX2" fmla="*/ 227781 w 302732"/>
              <a:gd name="connsiteY2" fmla="*/ 209862 h 824459"/>
              <a:gd name="connsiteX3" fmla="*/ 107860 w 302732"/>
              <a:gd name="connsiteY3" fmla="*/ 254832 h 824459"/>
              <a:gd name="connsiteX4" fmla="*/ 17919 w 302732"/>
              <a:gd name="connsiteY4" fmla="*/ 284813 h 824459"/>
              <a:gd name="connsiteX5" fmla="*/ 17919 w 302732"/>
              <a:gd name="connsiteY5" fmla="*/ 449705 h 824459"/>
              <a:gd name="connsiteX6" fmla="*/ 62890 w 302732"/>
              <a:gd name="connsiteY6" fmla="*/ 524655 h 824459"/>
              <a:gd name="connsiteX7" fmla="*/ 197801 w 302732"/>
              <a:gd name="connsiteY7" fmla="*/ 569626 h 824459"/>
              <a:gd name="connsiteX8" fmla="*/ 242772 w 302732"/>
              <a:gd name="connsiteY8" fmla="*/ 584616 h 824459"/>
              <a:gd name="connsiteX9" fmla="*/ 287742 w 302732"/>
              <a:gd name="connsiteY9" fmla="*/ 599606 h 824459"/>
              <a:gd name="connsiteX10" fmla="*/ 302732 w 302732"/>
              <a:gd name="connsiteY10" fmla="*/ 644577 h 824459"/>
              <a:gd name="connsiteX11" fmla="*/ 287742 w 302732"/>
              <a:gd name="connsiteY11" fmla="*/ 704537 h 824459"/>
              <a:gd name="connsiteX12" fmla="*/ 272752 w 302732"/>
              <a:gd name="connsiteY12" fmla="*/ 749508 h 824459"/>
              <a:gd name="connsiteX13" fmla="*/ 242772 w 302732"/>
              <a:gd name="connsiteY13" fmla="*/ 794478 h 824459"/>
              <a:gd name="connsiteX14" fmla="*/ 227781 w 302732"/>
              <a:gd name="connsiteY14" fmla="*/ 824459 h 8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732" h="824459">
                <a:moveTo>
                  <a:pt x="212791" y="0"/>
                </a:moveTo>
                <a:cubicBezTo>
                  <a:pt x="217788" y="24983"/>
                  <a:pt x="221602" y="50233"/>
                  <a:pt x="227781" y="74950"/>
                </a:cubicBezTo>
                <a:cubicBezTo>
                  <a:pt x="240806" y="127048"/>
                  <a:pt x="267640" y="146088"/>
                  <a:pt x="227781" y="209862"/>
                </a:cubicBezTo>
                <a:cubicBezTo>
                  <a:pt x="212315" y="234607"/>
                  <a:pt x="131488" y="247744"/>
                  <a:pt x="107860" y="254832"/>
                </a:cubicBezTo>
                <a:cubicBezTo>
                  <a:pt x="77591" y="263913"/>
                  <a:pt x="17919" y="284813"/>
                  <a:pt x="17919" y="284813"/>
                </a:cubicBezTo>
                <a:cubicBezTo>
                  <a:pt x="-7855" y="362135"/>
                  <a:pt x="-4016" y="329060"/>
                  <a:pt x="17919" y="449705"/>
                </a:cubicBezTo>
                <a:cubicBezTo>
                  <a:pt x="23048" y="477914"/>
                  <a:pt x="34554" y="510487"/>
                  <a:pt x="62890" y="524655"/>
                </a:cubicBezTo>
                <a:cubicBezTo>
                  <a:pt x="62894" y="524657"/>
                  <a:pt x="175314" y="562130"/>
                  <a:pt x="197801" y="569626"/>
                </a:cubicBezTo>
                <a:lnTo>
                  <a:pt x="242772" y="584616"/>
                </a:lnTo>
                <a:lnTo>
                  <a:pt x="287742" y="599606"/>
                </a:lnTo>
                <a:cubicBezTo>
                  <a:pt x="292739" y="614596"/>
                  <a:pt x="302732" y="628776"/>
                  <a:pt x="302732" y="644577"/>
                </a:cubicBezTo>
                <a:cubicBezTo>
                  <a:pt x="302732" y="665179"/>
                  <a:pt x="293402" y="684728"/>
                  <a:pt x="287742" y="704537"/>
                </a:cubicBezTo>
                <a:cubicBezTo>
                  <a:pt x="283401" y="719730"/>
                  <a:pt x="279818" y="735375"/>
                  <a:pt x="272752" y="749508"/>
                </a:cubicBezTo>
                <a:cubicBezTo>
                  <a:pt x="264695" y="765622"/>
                  <a:pt x="252041" y="779030"/>
                  <a:pt x="242772" y="794478"/>
                </a:cubicBezTo>
                <a:cubicBezTo>
                  <a:pt x="237023" y="804059"/>
                  <a:pt x="232778" y="814465"/>
                  <a:pt x="227781" y="824459"/>
                </a:cubicBezTo>
              </a:path>
            </a:pathLst>
          </a:custGeom>
          <a:noFill/>
          <a:ln w="508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Volný tvar 16"/>
          <p:cNvSpPr/>
          <p:nvPr/>
        </p:nvSpPr>
        <p:spPr>
          <a:xfrm>
            <a:off x="1813810" y="4616970"/>
            <a:ext cx="225569" cy="1188293"/>
          </a:xfrm>
          <a:custGeom>
            <a:avLst/>
            <a:gdLst>
              <a:gd name="connsiteX0" fmla="*/ 74950 w 255549"/>
              <a:gd name="connsiteY0" fmla="*/ 0 h 869429"/>
              <a:gd name="connsiteX1" fmla="*/ 59960 w 255549"/>
              <a:gd name="connsiteY1" fmla="*/ 194872 h 869429"/>
              <a:gd name="connsiteX2" fmla="*/ 14990 w 255549"/>
              <a:gd name="connsiteY2" fmla="*/ 239843 h 869429"/>
              <a:gd name="connsiteX3" fmla="*/ 0 w 255549"/>
              <a:gd name="connsiteY3" fmla="*/ 284813 h 869429"/>
              <a:gd name="connsiteX4" fmla="*/ 14990 w 255549"/>
              <a:gd name="connsiteY4" fmla="*/ 359764 h 869429"/>
              <a:gd name="connsiteX5" fmla="*/ 89940 w 255549"/>
              <a:gd name="connsiteY5" fmla="*/ 434715 h 869429"/>
              <a:gd name="connsiteX6" fmla="*/ 149901 w 255549"/>
              <a:gd name="connsiteY6" fmla="*/ 449705 h 869429"/>
              <a:gd name="connsiteX7" fmla="*/ 194872 w 255549"/>
              <a:gd name="connsiteY7" fmla="*/ 464695 h 869429"/>
              <a:gd name="connsiteX8" fmla="*/ 239842 w 255549"/>
              <a:gd name="connsiteY8" fmla="*/ 494675 h 869429"/>
              <a:gd name="connsiteX9" fmla="*/ 239842 w 255549"/>
              <a:gd name="connsiteY9" fmla="*/ 644577 h 869429"/>
              <a:gd name="connsiteX10" fmla="*/ 134911 w 255549"/>
              <a:gd name="connsiteY10" fmla="*/ 689548 h 869429"/>
              <a:gd name="connsiteX11" fmla="*/ 119921 w 255549"/>
              <a:gd name="connsiteY11" fmla="*/ 869429 h 86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5549" h="869429">
                <a:moveTo>
                  <a:pt x="74950" y="0"/>
                </a:moveTo>
                <a:cubicBezTo>
                  <a:pt x="69953" y="64957"/>
                  <a:pt x="75761" y="131668"/>
                  <a:pt x="59960" y="194872"/>
                </a:cubicBezTo>
                <a:cubicBezTo>
                  <a:pt x="54818" y="215438"/>
                  <a:pt x="26749" y="222204"/>
                  <a:pt x="14990" y="239843"/>
                </a:cubicBezTo>
                <a:cubicBezTo>
                  <a:pt x="6225" y="252990"/>
                  <a:pt x="4997" y="269823"/>
                  <a:pt x="0" y="284813"/>
                </a:cubicBezTo>
                <a:cubicBezTo>
                  <a:pt x="4997" y="309797"/>
                  <a:pt x="6044" y="335908"/>
                  <a:pt x="14990" y="359764"/>
                </a:cubicBezTo>
                <a:cubicBezTo>
                  <a:pt x="27747" y="393783"/>
                  <a:pt x="57197" y="420682"/>
                  <a:pt x="89940" y="434715"/>
                </a:cubicBezTo>
                <a:cubicBezTo>
                  <a:pt x="108876" y="442831"/>
                  <a:pt x="130092" y="444045"/>
                  <a:pt x="149901" y="449705"/>
                </a:cubicBezTo>
                <a:cubicBezTo>
                  <a:pt x="165094" y="454046"/>
                  <a:pt x="179882" y="459698"/>
                  <a:pt x="194872" y="464695"/>
                </a:cubicBezTo>
                <a:cubicBezTo>
                  <a:pt x="209862" y="474688"/>
                  <a:pt x="228588" y="480607"/>
                  <a:pt x="239842" y="494675"/>
                </a:cubicBezTo>
                <a:cubicBezTo>
                  <a:pt x="268632" y="530663"/>
                  <a:pt x="251192" y="619040"/>
                  <a:pt x="239842" y="644577"/>
                </a:cubicBezTo>
                <a:cubicBezTo>
                  <a:pt x="226902" y="673691"/>
                  <a:pt x="156118" y="684246"/>
                  <a:pt x="134911" y="689548"/>
                </a:cubicBezTo>
                <a:cubicBezTo>
                  <a:pt x="105700" y="777181"/>
                  <a:pt x="119921" y="718717"/>
                  <a:pt x="119921" y="869429"/>
                </a:cubicBezTo>
              </a:path>
            </a:pathLst>
          </a:custGeom>
          <a:noFill/>
          <a:ln w="508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Volný tvar 17"/>
          <p:cNvSpPr/>
          <p:nvPr/>
        </p:nvSpPr>
        <p:spPr>
          <a:xfrm>
            <a:off x="2124022" y="4593861"/>
            <a:ext cx="314793" cy="734518"/>
          </a:xfrm>
          <a:custGeom>
            <a:avLst/>
            <a:gdLst>
              <a:gd name="connsiteX0" fmla="*/ 194872 w 194872"/>
              <a:gd name="connsiteY0" fmla="*/ 0 h 704538"/>
              <a:gd name="connsiteX1" fmla="*/ 74951 w 194872"/>
              <a:gd name="connsiteY1" fmla="*/ 59961 h 704538"/>
              <a:gd name="connsiteX2" fmla="*/ 0 w 194872"/>
              <a:gd name="connsiteY2" fmla="*/ 134911 h 704538"/>
              <a:gd name="connsiteX3" fmla="*/ 74951 w 194872"/>
              <a:gd name="connsiteY3" fmla="*/ 329784 h 704538"/>
              <a:gd name="connsiteX4" fmla="*/ 119921 w 194872"/>
              <a:gd name="connsiteY4" fmla="*/ 344774 h 704538"/>
              <a:gd name="connsiteX5" fmla="*/ 149902 w 194872"/>
              <a:gd name="connsiteY5" fmla="*/ 374754 h 704538"/>
              <a:gd name="connsiteX6" fmla="*/ 74951 w 194872"/>
              <a:gd name="connsiteY6" fmla="*/ 614597 h 704538"/>
              <a:gd name="connsiteX7" fmla="*/ 44970 w 194872"/>
              <a:gd name="connsiteY7" fmla="*/ 704538 h 70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872" h="704538">
                <a:moveTo>
                  <a:pt x="194872" y="0"/>
                </a:moveTo>
                <a:cubicBezTo>
                  <a:pt x="147314" y="19023"/>
                  <a:pt x="112770" y="26869"/>
                  <a:pt x="74951" y="59961"/>
                </a:cubicBezTo>
                <a:cubicBezTo>
                  <a:pt x="48361" y="83227"/>
                  <a:pt x="0" y="134911"/>
                  <a:pt x="0" y="134911"/>
                </a:cubicBezTo>
                <a:cubicBezTo>
                  <a:pt x="13664" y="271554"/>
                  <a:pt x="-23287" y="273648"/>
                  <a:pt x="74951" y="329784"/>
                </a:cubicBezTo>
                <a:cubicBezTo>
                  <a:pt x="88670" y="337623"/>
                  <a:pt x="104931" y="339777"/>
                  <a:pt x="119921" y="344774"/>
                </a:cubicBezTo>
                <a:cubicBezTo>
                  <a:pt x="129915" y="354767"/>
                  <a:pt x="148728" y="360670"/>
                  <a:pt x="149902" y="374754"/>
                </a:cubicBezTo>
                <a:cubicBezTo>
                  <a:pt x="170808" y="625632"/>
                  <a:pt x="134436" y="436146"/>
                  <a:pt x="74951" y="614597"/>
                </a:cubicBezTo>
                <a:lnTo>
                  <a:pt x="44970" y="704538"/>
                </a:lnTo>
              </a:path>
            </a:pathLst>
          </a:custGeom>
          <a:noFill/>
          <a:ln w="508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Volný tvar 18"/>
          <p:cNvSpPr/>
          <p:nvPr/>
        </p:nvSpPr>
        <p:spPr>
          <a:xfrm>
            <a:off x="2597879" y="4581161"/>
            <a:ext cx="494675" cy="766604"/>
          </a:xfrm>
          <a:custGeom>
            <a:avLst/>
            <a:gdLst>
              <a:gd name="connsiteX0" fmla="*/ 0 w 479685"/>
              <a:gd name="connsiteY0" fmla="*/ 0 h 751614"/>
              <a:gd name="connsiteX1" fmla="*/ 44970 w 479685"/>
              <a:gd name="connsiteY1" fmla="*/ 74951 h 751614"/>
              <a:gd name="connsiteX2" fmla="*/ 89941 w 479685"/>
              <a:gd name="connsiteY2" fmla="*/ 119921 h 751614"/>
              <a:gd name="connsiteX3" fmla="*/ 134911 w 479685"/>
              <a:gd name="connsiteY3" fmla="*/ 209862 h 751614"/>
              <a:gd name="connsiteX4" fmla="*/ 119921 w 479685"/>
              <a:gd name="connsiteY4" fmla="*/ 284813 h 751614"/>
              <a:gd name="connsiteX5" fmla="*/ 89941 w 479685"/>
              <a:gd name="connsiteY5" fmla="*/ 374754 h 751614"/>
              <a:gd name="connsiteX6" fmla="*/ 104931 w 479685"/>
              <a:gd name="connsiteY6" fmla="*/ 464695 h 751614"/>
              <a:gd name="connsiteX7" fmla="*/ 164892 w 479685"/>
              <a:gd name="connsiteY7" fmla="*/ 584616 h 751614"/>
              <a:gd name="connsiteX8" fmla="*/ 209862 w 479685"/>
              <a:gd name="connsiteY8" fmla="*/ 614597 h 751614"/>
              <a:gd name="connsiteX9" fmla="*/ 284813 w 479685"/>
              <a:gd name="connsiteY9" fmla="*/ 629587 h 751614"/>
              <a:gd name="connsiteX10" fmla="*/ 329783 w 479685"/>
              <a:gd name="connsiteY10" fmla="*/ 644577 h 751614"/>
              <a:gd name="connsiteX11" fmla="*/ 389744 w 479685"/>
              <a:gd name="connsiteY11" fmla="*/ 719528 h 751614"/>
              <a:gd name="connsiteX12" fmla="*/ 434715 w 479685"/>
              <a:gd name="connsiteY12" fmla="*/ 749508 h 751614"/>
              <a:gd name="connsiteX13" fmla="*/ 479685 w 479685"/>
              <a:gd name="connsiteY13" fmla="*/ 749508 h 75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685" h="751614">
                <a:moveTo>
                  <a:pt x="0" y="0"/>
                </a:moveTo>
                <a:cubicBezTo>
                  <a:pt x="14990" y="24984"/>
                  <a:pt x="27489" y="51643"/>
                  <a:pt x="44970" y="74951"/>
                </a:cubicBezTo>
                <a:cubicBezTo>
                  <a:pt x="57690" y="91910"/>
                  <a:pt x="76370" y="103635"/>
                  <a:pt x="89941" y="119921"/>
                </a:cubicBezTo>
                <a:cubicBezTo>
                  <a:pt x="122227" y="158665"/>
                  <a:pt x="119888" y="164793"/>
                  <a:pt x="134911" y="209862"/>
                </a:cubicBezTo>
                <a:cubicBezTo>
                  <a:pt x="129914" y="234846"/>
                  <a:pt x="126625" y="260232"/>
                  <a:pt x="119921" y="284813"/>
                </a:cubicBezTo>
                <a:cubicBezTo>
                  <a:pt x="111606" y="315302"/>
                  <a:pt x="89941" y="374754"/>
                  <a:pt x="89941" y="374754"/>
                </a:cubicBezTo>
                <a:cubicBezTo>
                  <a:pt x="94938" y="404734"/>
                  <a:pt x="97559" y="435209"/>
                  <a:pt x="104931" y="464695"/>
                </a:cubicBezTo>
                <a:cubicBezTo>
                  <a:pt x="121303" y="530185"/>
                  <a:pt x="120649" y="549221"/>
                  <a:pt x="164892" y="584616"/>
                </a:cubicBezTo>
                <a:cubicBezTo>
                  <a:pt x="178960" y="595870"/>
                  <a:pt x="192993" y="608271"/>
                  <a:pt x="209862" y="614597"/>
                </a:cubicBezTo>
                <a:cubicBezTo>
                  <a:pt x="233718" y="623543"/>
                  <a:pt x="260095" y="623408"/>
                  <a:pt x="284813" y="629587"/>
                </a:cubicBezTo>
                <a:cubicBezTo>
                  <a:pt x="300142" y="633419"/>
                  <a:pt x="314793" y="639580"/>
                  <a:pt x="329783" y="644577"/>
                </a:cubicBezTo>
                <a:cubicBezTo>
                  <a:pt x="352041" y="677963"/>
                  <a:pt x="359233" y="695119"/>
                  <a:pt x="389744" y="719528"/>
                </a:cubicBezTo>
                <a:cubicBezTo>
                  <a:pt x="403812" y="730783"/>
                  <a:pt x="417623" y="743811"/>
                  <a:pt x="434715" y="749508"/>
                </a:cubicBezTo>
                <a:cubicBezTo>
                  <a:pt x="448936" y="754248"/>
                  <a:pt x="464695" y="749508"/>
                  <a:pt x="479685" y="749508"/>
                </a:cubicBezTo>
              </a:path>
            </a:pathLst>
          </a:custGeom>
          <a:noFill/>
          <a:ln w="508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1" name="Přímá spojnice 20"/>
          <p:cNvCxnSpPr/>
          <p:nvPr/>
        </p:nvCxnSpPr>
        <p:spPr>
          <a:xfrm>
            <a:off x="4932040" y="4365104"/>
            <a:ext cx="720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Přímá spojnice 24"/>
          <p:cNvCxnSpPr/>
          <p:nvPr/>
        </p:nvCxnSpPr>
        <p:spPr>
          <a:xfrm flipV="1">
            <a:off x="1189081" y="4817934"/>
            <a:ext cx="2136691" cy="64251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Obdélník 29"/>
          <p:cNvSpPr/>
          <p:nvPr/>
        </p:nvSpPr>
        <p:spPr>
          <a:xfrm>
            <a:off x="4788024" y="4653136"/>
            <a:ext cx="3024336" cy="1656184"/>
          </a:xfrm>
          <a:prstGeom prst="rect">
            <a:avLst/>
          </a:prstGeom>
          <a:solidFill>
            <a:srgbClr val="00B050"/>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Obdélník 30"/>
          <p:cNvSpPr/>
          <p:nvPr/>
        </p:nvSpPr>
        <p:spPr>
          <a:xfrm>
            <a:off x="5488911" y="2618342"/>
            <a:ext cx="1656184" cy="108012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Rovnoramenný trojúhelník 31"/>
          <p:cNvSpPr/>
          <p:nvPr/>
        </p:nvSpPr>
        <p:spPr>
          <a:xfrm>
            <a:off x="5123523" y="2258302"/>
            <a:ext cx="2448272" cy="36004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Zaoblený obdélník 33"/>
          <p:cNvSpPr/>
          <p:nvPr/>
        </p:nvSpPr>
        <p:spPr>
          <a:xfrm>
            <a:off x="5004048" y="3698463"/>
            <a:ext cx="2567747" cy="918508"/>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Volný tvar 34"/>
          <p:cNvSpPr/>
          <p:nvPr/>
        </p:nvSpPr>
        <p:spPr>
          <a:xfrm>
            <a:off x="5504578" y="3634963"/>
            <a:ext cx="302732" cy="666641"/>
          </a:xfrm>
          <a:custGeom>
            <a:avLst/>
            <a:gdLst>
              <a:gd name="connsiteX0" fmla="*/ 212791 w 302732"/>
              <a:gd name="connsiteY0" fmla="*/ 0 h 824459"/>
              <a:gd name="connsiteX1" fmla="*/ 227781 w 302732"/>
              <a:gd name="connsiteY1" fmla="*/ 74950 h 824459"/>
              <a:gd name="connsiteX2" fmla="*/ 227781 w 302732"/>
              <a:gd name="connsiteY2" fmla="*/ 209862 h 824459"/>
              <a:gd name="connsiteX3" fmla="*/ 107860 w 302732"/>
              <a:gd name="connsiteY3" fmla="*/ 254832 h 824459"/>
              <a:gd name="connsiteX4" fmla="*/ 17919 w 302732"/>
              <a:gd name="connsiteY4" fmla="*/ 284813 h 824459"/>
              <a:gd name="connsiteX5" fmla="*/ 17919 w 302732"/>
              <a:gd name="connsiteY5" fmla="*/ 449705 h 824459"/>
              <a:gd name="connsiteX6" fmla="*/ 62890 w 302732"/>
              <a:gd name="connsiteY6" fmla="*/ 524655 h 824459"/>
              <a:gd name="connsiteX7" fmla="*/ 197801 w 302732"/>
              <a:gd name="connsiteY7" fmla="*/ 569626 h 824459"/>
              <a:gd name="connsiteX8" fmla="*/ 242772 w 302732"/>
              <a:gd name="connsiteY8" fmla="*/ 584616 h 824459"/>
              <a:gd name="connsiteX9" fmla="*/ 287742 w 302732"/>
              <a:gd name="connsiteY9" fmla="*/ 599606 h 824459"/>
              <a:gd name="connsiteX10" fmla="*/ 302732 w 302732"/>
              <a:gd name="connsiteY10" fmla="*/ 644577 h 824459"/>
              <a:gd name="connsiteX11" fmla="*/ 287742 w 302732"/>
              <a:gd name="connsiteY11" fmla="*/ 704537 h 824459"/>
              <a:gd name="connsiteX12" fmla="*/ 272752 w 302732"/>
              <a:gd name="connsiteY12" fmla="*/ 749508 h 824459"/>
              <a:gd name="connsiteX13" fmla="*/ 242772 w 302732"/>
              <a:gd name="connsiteY13" fmla="*/ 794478 h 824459"/>
              <a:gd name="connsiteX14" fmla="*/ 227781 w 302732"/>
              <a:gd name="connsiteY14" fmla="*/ 824459 h 8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732" h="824459">
                <a:moveTo>
                  <a:pt x="212791" y="0"/>
                </a:moveTo>
                <a:cubicBezTo>
                  <a:pt x="217788" y="24983"/>
                  <a:pt x="221602" y="50233"/>
                  <a:pt x="227781" y="74950"/>
                </a:cubicBezTo>
                <a:cubicBezTo>
                  <a:pt x="240806" y="127048"/>
                  <a:pt x="267640" y="146088"/>
                  <a:pt x="227781" y="209862"/>
                </a:cubicBezTo>
                <a:cubicBezTo>
                  <a:pt x="212315" y="234607"/>
                  <a:pt x="131488" y="247744"/>
                  <a:pt x="107860" y="254832"/>
                </a:cubicBezTo>
                <a:cubicBezTo>
                  <a:pt x="77591" y="263913"/>
                  <a:pt x="17919" y="284813"/>
                  <a:pt x="17919" y="284813"/>
                </a:cubicBezTo>
                <a:cubicBezTo>
                  <a:pt x="-7855" y="362135"/>
                  <a:pt x="-4016" y="329060"/>
                  <a:pt x="17919" y="449705"/>
                </a:cubicBezTo>
                <a:cubicBezTo>
                  <a:pt x="23048" y="477914"/>
                  <a:pt x="34554" y="510487"/>
                  <a:pt x="62890" y="524655"/>
                </a:cubicBezTo>
                <a:cubicBezTo>
                  <a:pt x="62894" y="524657"/>
                  <a:pt x="175314" y="562130"/>
                  <a:pt x="197801" y="569626"/>
                </a:cubicBezTo>
                <a:lnTo>
                  <a:pt x="242772" y="584616"/>
                </a:lnTo>
                <a:lnTo>
                  <a:pt x="287742" y="599606"/>
                </a:lnTo>
                <a:cubicBezTo>
                  <a:pt x="292739" y="614596"/>
                  <a:pt x="302732" y="628776"/>
                  <a:pt x="302732" y="644577"/>
                </a:cubicBezTo>
                <a:cubicBezTo>
                  <a:pt x="302732" y="665179"/>
                  <a:pt x="293402" y="684728"/>
                  <a:pt x="287742" y="704537"/>
                </a:cubicBezTo>
                <a:cubicBezTo>
                  <a:pt x="283401" y="719730"/>
                  <a:pt x="279818" y="735375"/>
                  <a:pt x="272752" y="749508"/>
                </a:cubicBezTo>
                <a:cubicBezTo>
                  <a:pt x="264695" y="765622"/>
                  <a:pt x="252041" y="779030"/>
                  <a:pt x="242772" y="794478"/>
                </a:cubicBezTo>
                <a:cubicBezTo>
                  <a:pt x="237023" y="804059"/>
                  <a:pt x="232778" y="814465"/>
                  <a:pt x="227781" y="824459"/>
                </a:cubicBezTo>
              </a:path>
            </a:pathLst>
          </a:custGeom>
          <a:noFill/>
          <a:ln w="508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Volný tvar 35"/>
          <p:cNvSpPr/>
          <p:nvPr/>
        </p:nvSpPr>
        <p:spPr>
          <a:xfrm>
            <a:off x="5940153" y="3634963"/>
            <a:ext cx="250785" cy="873537"/>
          </a:xfrm>
          <a:custGeom>
            <a:avLst/>
            <a:gdLst>
              <a:gd name="connsiteX0" fmla="*/ 74950 w 255549"/>
              <a:gd name="connsiteY0" fmla="*/ 0 h 869429"/>
              <a:gd name="connsiteX1" fmla="*/ 59960 w 255549"/>
              <a:gd name="connsiteY1" fmla="*/ 194872 h 869429"/>
              <a:gd name="connsiteX2" fmla="*/ 14990 w 255549"/>
              <a:gd name="connsiteY2" fmla="*/ 239843 h 869429"/>
              <a:gd name="connsiteX3" fmla="*/ 0 w 255549"/>
              <a:gd name="connsiteY3" fmla="*/ 284813 h 869429"/>
              <a:gd name="connsiteX4" fmla="*/ 14990 w 255549"/>
              <a:gd name="connsiteY4" fmla="*/ 359764 h 869429"/>
              <a:gd name="connsiteX5" fmla="*/ 89940 w 255549"/>
              <a:gd name="connsiteY5" fmla="*/ 434715 h 869429"/>
              <a:gd name="connsiteX6" fmla="*/ 149901 w 255549"/>
              <a:gd name="connsiteY6" fmla="*/ 449705 h 869429"/>
              <a:gd name="connsiteX7" fmla="*/ 194872 w 255549"/>
              <a:gd name="connsiteY7" fmla="*/ 464695 h 869429"/>
              <a:gd name="connsiteX8" fmla="*/ 239842 w 255549"/>
              <a:gd name="connsiteY8" fmla="*/ 494675 h 869429"/>
              <a:gd name="connsiteX9" fmla="*/ 239842 w 255549"/>
              <a:gd name="connsiteY9" fmla="*/ 644577 h 869429"/>
              <a:gd name="connsiteX10" fmla="*/ 134911 w 255549"/>
              <a:gd name="connsiteY10" fmla="*/ 689548 h 869429"/>
              <a:gd name="connsiteX11" fmla="*/ 119921 w 255549"/>
              <a:gd name="connsiteY11" fmla="*/ 869429 h 86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5549" h="869429">
                <a:moveTo>
                  <a:pt x="74950" y="0"/>
                </a:moveTo>
                <a:cubicBezTo>
                  <a:pt x="69953" y="64957"/>
                  <a:pt x="75761" y="131668"/>
                  <a:pt x="59960" y="194872"/>
                </a:cubicBezTo>
                <a:cubicBezTo>
                  <a:pt x="54818" y="215438"/>
                  <a:pt x="26749" y="222204"/>
                  <a:pt x="14990" y="239843"/>
                </a:cubicBezTo>
                <a:cubicBezTo>
                  <a:pt x="6225" y="252990"/>
                  <a:pt x="4997" y="269823"/>
                  <a:pt x="0" y="284813"/>
                </a:cubicBezTo>
                <a:cubicBezTo>
                  <a:pt x="4997" y="309797"/>
                  <a:pt x="6044" y="335908"/>
                  <a:pt x="14990" y="359764"/>
                </a:cubicBezTo>
                <a:cubicBezTo>
                  <a:pt x="27747" y="393783"/>
                  <a:pt x="57197" y="420682"/>
                  <a:pt x="89940" y="434715"/>
                </a:cubicBezTo>
                <a:cubicBezTo>
                  <a:pt x="108876" y="442831"/>
                  <a:pt x="130092" y="444045"/>
                  <a:pt x="149901" y="449705"/>
                </a:cubicBezTo>
                <a:cubicBezTo>
                  <a:pt x="165094" y="454046"/>
                  <a:pt x="179882" y="459698"/>
                  <a:pt x="194872" y="464695"/>
                </a:cubicBezTo>
                <a:cubicBezTo>
                  <a:pt x="209862" y="474688"/>
                  <a:pt x="228588" y="480607"/>
                  <a:pt x="239842" y="494675"/>
                </a:cubicBezTo>
                <a:cubicBezTo>
                  <a:pt x="268632" y="530663"/>
                  <a:pt x="251192" y="619040"/>
                  <a:pt x="239842" y="644577"/>
                </a:cubicBezTo>
                <a:cubicBezTo>
                  <a:pt x="226902" y="673691"/>
                  <a:pt x="156118" y="684246"/>
                  <a:pt x="134911" y="689548"/>
                </a:cubicBezTo>
                <a:cubicBezTo>
                  <a:pt x="105700" y="777181"/>
                  <a:pt x="119921" y="718717"/>
                  <a:pt x="119921" y="869429"/>
                </a:cubicBezTo>
              </a:path>
            </a:pathLst>
          </a:custGeom>
          <a:noFill/>
          <a:ln w="508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Volný tvar 36"/>
          <p:cNvSpPr/>
          <p:nvPr/>
        </p:nvSpPr>
        <p:spPr>
          <a:xfrm>
            <a:off x="6338293" y="3673063"/>
            <a:ext cx="362260" cy="666641"/>
          </a:xfrm>
          <a:custGeom>
            <a:avLst/>
            <a:gdLst>
              <a:gd name="connsiteX0" fmla="*/ 194872 w 194872"/>
              <a:gd name="connsiteY0" fmla="*/ 0 h 704538"/>
              <a:gd name="connsiteX1" fmla="*/ 74951 w 194872"/>
              <a:gd name="connsiteY1" fmla="*/ 59961 h 704538"/>
              <a:gd name="connsiteX2" fmla="*/ 0 w 194872"/>
              <a:gd name="connsiteY2" fmla="*/ 134911 h 704538"/>
              <a:gd name="connsiteX3" fmla="*/ 74951 w 194872"/>
              <a:gd name="connsiteY3" fmla="*/ 329784 h 704538"/>
              <a:gd name="connsiteX4" fmla="*/ 119921 w 194872"/>
              <a:gd name="connsiteY4" fmla="*/ 344774 h 704538"/>
              <a:gd name="connsiteX5" fmla="*/ 149902 w 194872"/>
              <a:gd name="connsiteY5" fmla="*/ 374754 h 704538"/>
              <a:gd name="connsiteX6" fmla="*/ 74951 w 194872"/>
              <a:gd name="connsiteY6" fmla="*/ 614597 h 704538"/>
              <a:gd name="connsiteX7" fmla="*/ 44970 w 194872"/>
              <a:gd name="connsiteY7" fmla="*/ 704538 h 70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872" h="704538">
                <a:moveTo>
                  <a:pt x="194872" y="0"/>
                </a:moveTo>
                <a:cubicBezTo>
                  <a:pt x="147314" y="19023"/>
                  <a:pt x="112770" y="26869"/>
                  <a:pt x="74951" y="59961"/>
                </a:cubicBezTo>
                <a:cubicBezTo>
                  <a:pt x="48361" y="83227"/>
                  <a:pt x="0" y="134911"/>
                  <a:pt x="0" y="134911"/>
                </a:cubicBezTo>
                <a:cubicBezTo>
                  <a:pt x="13664" y="271554"/>
                  <a:pt x="-23287" y="273648"/>
                  <a:pt x="74951" y="329784"/>
                </a:cubicBezTo>
                <a:cubicBezTo>
                  <a:pt x="88670" y="337623"/>
                  <a:pt x="104931" y="339777"/>
                  <a:pt x="119921" y="344774"/>
                </a:cubicBezTo>
                <a:cubicBezTo>
                  <a:pt x="129915" y="354767"/>
                  <a:pt x="148728" y="360670"/>
                  <a:pt x="149902" y="374754"/>
                </a:cubicBezTo>
                <a:cubicBezTo>
                  <a:pt x="170808" y="625632"/>
                  <a:pt x="134436" y="436146"/>
                  <a:pt x="74951" y="614597"/>
                </a:cubicBezTo>
                <a:lnTo>
                  <a:pt x="44970" y="704538"/>
                </a:lnTo>
              </a:path>
            </a:pathLst>
          </a:custGeom>
          <a:noFill/>
          <a:ln w="508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Volný tvar 37"/>
          <p:cNvSpPr/>
          <p:nvPr/>
        </p:nvSpPr>
        <p:spPr>
          <a:xfrm>
            <a:off x="6824941" y="3647663"/>
            <a:ext cx="479685" cy="790721"/>
          </a:xfrm>
          <a:custGeom>
            <a:avLst/>
            <a:gdLst>
              <a:gd name="connsiteX0" fmla="*/ 0 w 479685"/>
              <a:gd name="connsiteY0" fmla="*/ 0 h 751614"/>
              <a:gd name="connsiteX1" fmla="*/ 44970 w 479685"/>
              <a:gd name="connsiteY1" fmla="*/ 74951 h 751614"/>
              <a:gd name="connsiteX2" fmla="*/ 89941 w 479685"/>
              <a:gd name="connsiteY2" fmla="*/ 119921 h 751614"/>
              <a:gd name="connsiteX3" fmla="*/ 134911 w 479685"/>
              <a:gd name="connsiteY3" fmla="*/ 209862 h 751614"/>
              <a:gd name="connsiteX4" fmla="*/ 119921 w 479685"/>
              <a:gd name="connsiteY4" fmla="*/ 284813 h 751614"/>
              <a:gd name="connsiteX5" fmla="*/ 89941 w 479685"/>
              <a:gd name="connsiteY5" fmla="*/ 374754 h 751614"/>
              <a:gd name="connsiteX6" fmla="*/ 104931 w 479685"/>
              <a:gd name="connsiteY6" fmla="*/ 464695 h 751614"/>
              <a:gd name="connsiteX7" fmla="*/ 164892 w 479685"/>
              <a:gd name="connsiteY7" fmla="*/ 584616 h 751614"/>
              <a:gd name="connsiteX8" fmla="*/ 209862 w 479685"/>
              <a:gd name="connsiteY8" fmla="*/ 614597 h 751614"/>
              <a:gd name="connsiteX9" fmla="*/ 284813 w 479685"/>
              <a:gd name="connsiteY9" fmla="*/ 629587 h 751614"/>
              <a:gd name="connsiteX10" fmla="*/ 329783 w 479685"/>
              <a:gd name="connsiteY10" fmla="*/ 644577 h 751614"/>
              <a:gd name="connsiteX11" fmla="*/ 389744 w 479685"/>
              <a:gd name="connsiteY11" fmla="*/ 719528 h 751614"/>
              <a:gd name="connsiteX12" fmla="*/ 434715 w 479685"/>
              <a:gd name="connsiteY12" fmla="*/ 749508 h 751614"/>
              <a:gd name="connsiteX13" fmla="*/ 479685 w 479685"/>
              <a:gd name="connsiteY13" fmla="*/ 749508 h 75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685" h="751614">
                <a:moveTo>
                  <a:pt x="0" y="0"/>
                </a:moveTo>
                <a:cubicBezTo>
                  <a:pt x="14990" y="24984"/>
                  <a:pt x="27489" y="51643"/>
                  <a:pt x="44970" y="74951"/>
                </a:cubicBezTo>
                <a:cubicBezTo>
                  <a:pt x="57690" y="91910"/>
                  <a:pt x="76370" y="103635"/>
                  <a:pt x="89941" y="119921"/>
                </a:cubicBezTo>
                <a:cubicBezTo>
                  <a:pt x="122227" y="158665"/>
                  <a:pt x="119888" y="164793"/>
                  <a:pt x="134911" y="209862"/>
                </a:cubicBezTo>
                <a:cubicBezTo>
                  <a:pt x="129914" y="234846"/>
                  <a:pt x="126625" y="260232"/>
                  <a:pt x="119921" y="284813"/>
                </a:cubicBezTo>
                <a:cubicBezTo>
                  <a:pt x="111606" y="315302"/>
                  <a:pt x="89941" y="374754"/>
                  <a:pt x="89941" y="374754"/>
                </a:cubicBezTo>
                <a:cubicBezTo>
                  <a:pt x="94938" y="404734"/>
                  <a:pt x="97559" y="435209"/>
                  <a:pt x="104931" y="464695"/>
                </a:cubicBezTo>
                <a:cubicBezTo>
                  <a:pt x="121303" y="530185"/>
                  <a:pt x="120649" y="549221"/>
                  <a:pt x="164892" y="584616"/>
                </a:cubicBezTo>
                <a:cubicBezTo>
                  <a:pt x="178960" y="595870"/>
                  <a:pt x="192993" y="608271"/>
                  <a:pt x="209862" y="614597"/>
                </a:cubicBezTo>
                <a:cubicBezTo>
                  <a:pt x="233718" y="623543"/>
                  <a:pt x="260095" y="623408"/>
                  <a:pt x="284813" y="629587"/>
                </a:cubicBezTo>
                <a:cubicBezTo>
                  <a:pt x="300142" y="633419"/>
                  <a:pt x="314793" y="639580"/>
                  <a:pt x="329783" y="644577"/>
                </a:cubicBezTo>
                <a:cubicBezTo>
                  <a:pt x="352041" y="677963"/>
                  <a:pt x="359233" y="695119"/>
                  <a:pt x="389744" y="719528"/>
                </a:cubicBezTo>
                <a:cubicBezTo>
                  <a:pt x="403812" y="730783"/>
                  <a:pt x="417623" y="743811"/>
                  <a:pt x="434715" y="749508"/>
                </a:cubicBezTo>
                <a:cubicBezTo>
                  <a:pt x="448936" y="754248"/>
                  <a:pt x="464695" y="749508"/>
                  <a:pt x="479685" y="749508"/>
                </a:cubicBezTo>
              </a:path>
            </a:pathLst>
          </a:custGeom>
          <a:noFill/>
          <a:ln w="508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9" name="Přímá spojnice 38"/>
          <p:cNvCxnSpPr/>
          <p:nvPr/>
        </p:nvCxnSpPr>
        <p:spPr>
          <a:xfrm>
            <a:off x="1189081" y="4776370"/>
            <a:ext cx="2074346" cy="68407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0787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anim calcmode="lin" valueType="num">
                                      <p:cBhvr>
                                        <p:cTn id="26" dur="500" fill="hold"/>
                                        <p:tgtEl>
                                          <p:spTgt spid="35"/>
                                        </p:tgtEl>
                                        <p:attrNameLst>
                                          <p:attrName>ppt_x</p:attrName>
                                        </p:attrNameLst>
                                      </p:cBhvr>
                                      <p:tavLst>
                                        <p:tav tm="0">
                                          <p:val>
                                            <p:strVal val="#ppt_x"/>
                                          </p:val>
                                        </p:tav>
                                        <p:tav tm="100000">
                                          <p:val>
                                            <p:strVal val="#ppt_x"/>
                                          </p:val>
                                        </p:tav>
                                      </p:tavLst>
                                    </p:anim>
                                    <p:anim calcmode="lin" valueType="num">
                                      <p:cBhvr>
                                        <p:cTn id="27" dur="500" fill="hold"/>
                                        <p:tgtEl>
                                          <p:spTgt spid="35"/>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42" presetClass="entr" presetSubtype="0" fill="hold" grpId="0" nodeType="afterEffect">
                                  <p:stCondLst>
                                    <p:cond delay="25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anim calcmode="lin" valueType="num">
                                      <p:cBhvr>
                                        <p:cTn id="32" dur="500" fill="hold"/>
                                        <p:tgtEl>
                                          <p:spTgt spid="36"/>
                                        </p:tgtEl>
                                        <p:attrNameLst>
                                          <p:attrName>ppt_x</p:attrName>
                                        </p:attrNameLst>
                                      </p:cBhvr>
                                      <p:tavLst>
                                        <p:tav tm="0">
                                          <p:val>
                                            <p:strVal val="#ppt_x"/>
                                          </p:val>
                                        </p:tav>
                                        <p:tav tm="100000">
                                          <p:val>
                                            <p:strVal val="#ppt_x"/>
                                          </p:val>
                                        </p:tav>
                                      </p:tavLst>
                                    </p:anim>
                                    <p:anim calcmode="lin" valueType="num">
                                      <p:cBhvr>
                                        <p:cTn id="33" dur="500" fill="hold"/>
                                        <p:tgtEl>
                                          <p:spTgt spid="36"/>
                                        </p:tgtEl>
                                        <p:attrNameLst>
                                          <p:attrName>ppt_y</p:attrName>
                                        </p:attrNameLst>
                                      </p:cBhvr>
                                      <p:tavLst>
                                        <p:tav tm="0">
                                          <p:val>
                                            <p:strVal val="#ppt_y+.1"/>
                                          </p:val>
                                        </p:tav>
                                        <p:tav tm="100000">
                                          <p:val>
                                            <p:strVal val="#ppt_y"/>
                                          </p:val>
                                        </p:tav>
                                      </p:tavLst>
                                    </p:anim>
                                  </p:childTnLst>
                                </p:cTn>
                              </p:par>
                            </p:childTnLst>
                          </p:cTn>
                        </p:par>
                        <p:par>
                          <p:cTn id="34" fill="hold">
                            <p:stCondLst>
                              <p:cond delay="1250"/>
                            </p:stCondLst>
                            <p:childTnLst>
                              <p:par>
                                <p:cTn id="35" presetID="42" presetClass="entr" presetSubtype="0"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anim calcmode="lin" valueType="num">
                                      <p:cBhvr>
                                        <p:cTn id="38" dur="500" fill="hold"/>
                                        <p:tgtEl>
                                          <p:spTgt spid="37"/>
                                        </p:tgtEl>
                                        <p:attrNameLst>
                                          <p:attrName>ppt_x</p:attrName>
                                        </p:attrNameLst>
                                      </p:cBhvr>
                                      <p:tavLst>
                                        <p:tav tm="0">
                                          <p:val>
                                            <p:strVal val="#ppt_x"/>
                                          </p:val>
                                        </p:tav>
                                        <p:tav tm="100000">
                                          <p:val>
                                            <p:strVal val="#ppt_x"/>
                                          </p:val>
                                        </p:tav>
                                      </p:tavLst>
                                    </p:anim>
                                    <p:anim calcmode="lin" valueType="num">
                                      <p:cBhvr>
                                        <p:cTn id="39" dur="500" fill="hold"/>
                                        <p:tgtEl>
                                          <p:spTgt spid="37"/>
                                        </p:tgtEl>
                                        <p:attrNameLst>
                                          <p:attrName>ppt_y</p:attrName>
                                        </p:attrNameLst>
                                      </p:cBhvr>
                                      <p:tavLst>
                                        <p:tav tm="0">
                                          <p:val>
                                            <p:strVal val="#ppt_y+.1"/>
                                          </p:val>
                                        </p:tav>
                                        <p:tav tm="100000">
                                          <p:val>
                                            <p:strVal val="#ppt_y"/>
                                          </p:val>
                                        </p:tav>
                                      </p:tavLst>
                                    </p:anim>
                                  </p:childTnLst>
                                </p:cTn>
                              </p:par>
                            </p:childTnLst>
                          </p:cTn>
                        </p:par>
                        <p:par>
                          <p:cTn id="40" fill="hold">
                            <p:stCondLst>
                              <p:cond delay="1750"/>
                            </p:stCondLst>
                            <p:childTnLst>
                              <p:par>
                                <p:cTn id="41" presetID="42" presetClass="entr" presetSubtype="0"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anim calcmode="lin" valueType="num">
                                      <p:cBhvr>
                                        <p:cTn id="44" dur="500" fill="hold"/>
                                        <p:tgtEl>
                                          <p:spTgt spid="38"/>
                                        </p:tgtEl>
                                        <p:attrNameLst>
                                          <p:attrName>ppt_x</p:attrName>
                                        </p:attrNameLst>
                                      </p:cBhvr>
                                      <p:tavLst>
                                        <p:tav tm="0">
                                          <p:val>
                                            <p:strVal val="#ppt_x"/>
                                          </p:val>
                                        </p:tav>
                                        <p:tav tm="100000">
                                          <p:val>
                                            <p:strVal val="#ppt_x"/>
                                          </p:val>
                                        </p:tav>
                                      </p:tavLst>
                                    </p:anim>
                                    <p:anim calcmode="lin" valueType="num">
                                      <p:cBhvr>
                                        <p:cTn id="45"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4" grpId="0" animBg="1"/>
      <p:bldP spid="35" grpId="0" animBg="1"/>
      <p:bldP spid="36" grpId="0" animBg="1"/>
      <p:bldP spid="37" grpId="0" animBg="1"/>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5064727" cy="500066"/>
          </a:xfrm>
        </p:spPr>
        <p:txBody>
          <a:bodyPr>
            <a:normAutofit fontScale="90000"/>
          </a:bodyPr>
          <a:lstStyle/>
          <a:p>
            <a:pPr>
              <a:buNone/>
            </a:pPr>
            <a:r>
              <a:rPr lang="cs-CZ" sz="2800" b="1" dirty="0" smtClean="0"/>
              <a:t>Ukázka-zemské desky</a:t>
            </a:r>
            <a:endParaRPr lang="cs-CZ" sz="2800" b="1" dirty="0"/>
          </a:p>
        </p:txBody>
      </p:sp>
      <p:pic>
        <p:nvPicPr>
          <p:cNvPr id="4097" name="Picture 1" descr="D:\Pictures\Desky_zemske_kniha.jpg"/>
          <p:cNvPicPr>
            <a:picLocks noGrp="1" noChangeAspect="1" noChangeArrowheads="1"/>
          </p:cNvPicPr>
          <p:nvPr>
            <p:ph idx="4294967295"/>
          </p:nvPr>
        </p:nvPicPr>
        <p:blipFill>
          <a:blip r:embed="rId2"/>
          <a:srcRect/>
          <a:stretch>
            <a:fillRect/>
          </a:stretch>
        </p:blipFill>
        <p:spPr bwMode="auto">
          <a:xfrm>
            <a:off x="1857356" y="1500174"/>
            <a:ext cx="5715040" cy="3929090"/>
          </a:xfrm>
          <a:prstGeom prst="rect">
            <a:avLst/>
          </a:prstGeom>
          <a:noFill/>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357166"/>
            <a:ext cx="8229600" cy="551554"/>
          </a:xfrm>
        </p:spPr>
        <p:txBody>
          <a:bodyPr>
            <a:normAutofit/>
          </a:bodyPr>
          <a:lstStyle/>
          <a:p>
            <a:pPr marL="0" indent="0" algn="l">
              <a:buNone/>
            </a:pPr>
            <a:r>
              <a:rPr lang="cs-CZ" sz="2800" b="1" dirty="0" smtClean="0"/>
              <a:t>Pokračování-právo stavby-nemovitost</a:t>
            </a:r>
            <a:endParaRPr lang="cs-CZ" sz="2800" dirty="0"/>
          </a:p>
        </p:txBody>
      </p:sp>
      <p:sp>
        <p:nvSpPr>
          <p:cNvPr id="3" name="Zástupný symbol pro obsah 2"/>
          <p:cNvSpPr>
            <a:spLocks noGrp="1"/>
          </p:cNvSpPr>
          <p:nvPr>
            <p:ph sz="quarter" idx="13"/>
          </p:nvPr>
        </p:nvSpPr>
        <p:spPr>
          <a:xfrm>
            <a:off x="457200" y="980728"/>
            <a:ext cx="8229600" cy="5544616"/>
          </a:xfrm>
        </p:spPr>
        <p:txBody>
          <a:bodyPr>
            <a:normAutofit fontScale="92500" lnSpcReduction="10000"/>
          </a:bodyPr>
          <a:lstStyle/>
          <a:p>
            <a:pPr>
              <a:buFont typeface="Arial" pitchFamily="34" charset="0"/>
              <a:buChar char="•"/>
            </a:pPr>
            <a:r>
              <a:rPr lang="cs-CZ" sz="2000" b="1" dirty="0" smtClean="0"/>
              <a:t>existence práva stavby samostatně jako stavba, která není součástí pozemku – nemovitost </a:t>
            </a:r>
          </a:p>
          <a:p>
            <a:pPr>
              <a:buFont typeface="Arial" pitchFamily="34" charset="0"/>
              <a:buChar char="•"/>
            </a:pPr>
            <a:r>
              <a:rPr lang="cs-CZ" sz="2000" b="1" dirty="0" smtClean="0"/>
              <a:t>právo stavby – stavba nestojí (pouze právo postavit budovu) </a:t>
            </a:r>
          </a:p>
          <a:p>
            <a:pPr>
              <a:buFont typeface="Arial" pitchFamily="34" charset="0"/>
              <a:buChar char="•"/>
            </a:pPr>
            <a:r>
              <a:rPr lang="cs-CZ" sz="2000" b="1" dirty="0" smtClean="0"/>
              <a:t>právo stavby – stavba stojí nebo bude přestavována </a:t>
            </a:r>
          </a:p>
          <a:p>
            <a:endParaRPr lang="cs-CZ" sz="2000" dirty="0"/>
          </a:p>
          <a:p>
            <a:pPr marL="0" indent="0">
              <a:buNone/>
            </a:pPr>
            <a:r>
              <a:rPr lang="cs-CZ" sz="2000" b="1" dirty="0" smtClean="0"/>
              <a:t>V řešení: </a:t>
            </a:r>
          </a:p>
          <a:p>
            <a:pPr lvl="1">
              <a:buFont typeface="Wingdings" pitchFamily="2" charset="2"/>
              <a:buChar char="ü"/>
            </a:pPr>
            <a:r>
              <a:rPr lang="cs-CZ" sz="2000" dirty="0" smtClean="0"/>
              <a:t>pouze právo stavby k pozemku, na kterém již stojí jedna stavba </a:t>
            </a:r>
          </a:p>
          <a:p>
            <a:pPr lvl="1">
              <a:buFont typeface="Wingdings" pitchFamily="2" charset="2"/>
              <a:buChar char="ü"/>
            </a:pPr>
            <a:r>
              <a:rPr lang="cs-CZ" sz="2000" dirty="0" smtClean="0"/>
              <a:t>právo stavby pro dočasnou stavbu ve smyslu NOZ</a:t>
            </a:r>
          </a:p>
          <a:p>
            <a:pPr marL="0" indent="0">
              <a:buNone/>
            </a:pPr>
            <a:endParaRPr lang="cs-CZ" sz="2000" dirty="0"/>
          </a:p>
          <a:p>
            <a:pPr marL="0" indent="0">
              <a:buNone/>
            </a:pPr>
            <a:r>
              <a:rPr lang="cs-CZ" sz="2000" dirty="0" smtClean="0"/>
              <a:t>	Pozn.: </a:t>
            </a:r>
            <a:r>
              <a:rPr lang="cs-CZ" sz="2000" b="1" dirty="0" smtClean="0"/>
              <a:t>dočasná</a:t>
            </a:r>
            <a:r>
              <a:rPr lang="cs-CZ" sz="2000" dirty="0" smtClean="0"/>
              <a:t> stavba po uplynutí doby se nestane součástí pozemku </a:t>
            </a:r>
          </a:p>
          <a:p>
            <a:pPr marL="0" indent="0">
              <a:buNone/>
            </a:pPr>
            <a:endParaRPr lang="cs-CZ" sz="2000" dirty="0"/>
          </a:p>
          <a:p>
            <a:pPr>
              <a:buFont typeface="Arial" pitchFamily="34" charset="0"/>
              <a:buChar char="•"/>
            </a:pPr>
            <a:r>
              <a:rPr lang="cs-CZ" sz="2000" b="1" dirty="0" smtClean="0"/>
              <a:t> právo stavby na vlastním pozemku </a:t>
            </a:r>
          </a:p>
          <a:p>
            <a:pPr marL="0" indent="0">
              <a:buNone/>
            </a:pPr>
            <a:endParaRPr lang="cs-CZ" sz="2000" dirty="0" smtClean="0"/>
          </a:p>
          <a:p>
            <a:pPr marL="0" indent="0">
              <a:buNone/>
            </a:pPr>
            <a:r>
              <a:rPr lang="cs-CZ" sz="2000" dirty="0" smtClean="0"/>
              <a:t>Pozn.: případ zřeknutí se práva stavby stavebníkem před dobou uplynutí práva stavby – nedochází ke splynutí  </a:t>
            </a:r>
          </a:p>
          <a:p>
            <a:pPr marL="0" indent="0">
              <a:buNone/>
            </a:pPr>
            <a:endParaRPr lang="cs-CZ" sz="2100" dirty="0"/>
          </a:p>
          <a:p>
            <a:pPr marL="0" indent="0">
              <a:buNone/>
            </a:pPr>
            <a:endParaRPr lang="cs-CZ" sz="2100" dirty="0" smtClean="0"/>
          </a:p>
        </p:txBody>
      </p:sp>
    </p:spTree>
    <p:extLst>
      <p:ext uri="{BB962C8B-B14F-4D97-AF65-F5344CB8AC3E}">
        <p14:creationId xmlns:p14="http://schemas.microsoft.com/office/powerpoint/2010/main" xmlns="" val="3910522491"/>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5286412" cy="642942"/>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13"/>
          </p:nvPr>
        </p:nvSpPr>
        <p:spPr>
          <a:xfrm>
            <a:off x="571472" y="1000108"/>
            <a:ext cx="8072494" cy="5500726"/>
          </a:xfrm>
        </p:spPr>
        <p:txBody>
          <a:bodyPr>
            <a:normAutofit fontScale="85000" lnSpcReduction="20000"/>
          </a:bodyPr>
          <a:lstStyle/>
          <a:p>
            <a:pPr>
              <a:buNone/>
            </a:pPr>
            <a:r>
              <a:rPr lang="cs-CZ" sz="2400" i="1" dirty="0" smtClean="0"/>
              <a:t> </a:t>
            </a:r>
            <a:r>
              <a:rPr lang="cs-CZ" sz="2400" dirty="0" smtClean="0"/>
              <a:t>§ 12 </a:t>
            </a:r>
            <a:r>
              <a:rPr lang="cs-CZ" sz="2400" dirty="0" err="1" smtClean="0"/>
              <a:t>katV</a:t>
            </a:r>
            <a:endParaRPr lang="cs-CZ" sz="2400" dirty="0" smtClean="0"/>
          </a:p>
          <a:p>
            <a:pPr>
              <a:buNone/>
            </a:pPr>
            <a:r>
              <a:rPr lang="cs-CZ" sz="2400" b="1" dirty="0" smtClean="0"/>
              <a:t>Právo stavby</a:t>
            </a:r>
          </a:p>
          <a:p>
            <a:pPr>
              <a:buNone/>
            </a:pPr>
            <a:r>
              <a:rPr lang="cs-CZ" sz="2400" dirty="0" smtClean="0"/>
              <a:t>  V katastru se o právu stavby evidují</a:t>
            </a:r>
          </a:p>
          <a:p>
            <a:pPr>
              <a:buNone/>
            </a:pPr>
            <a:r>
              <a:rPr lang="cs-CZ" sz="2400" i="1" dirty="0" smtClean="0"/>
              <a:t>  a)</a:t>
            </a:r>
            <a:r>
              <a:rPr lang="cs-CZ" sz="2400" dirty="0" smtClean="0"/>
              <a:t> příslušnost do katastrálního území,</a:t>
            </a:r>
          </a:p>
          <a:p>
            <a:pPr>
              <a:buNone/>
            </a:pPr>
            <a:r>
              <a:rPr lang="cs-CZ" sz="2400" i="1" dirty="0" smtClean="0"/>
              <a:t>  b)</a:t>
            </a:r>
            <a:r>
              <a:rPr lang="cs-CZ" sz="2400" dirty="0" smtClean="0"/>
              <a:t> číslo listu vlastnictví,</a:t>
            </a:r>
          </a:p>
          <a:p>
            <a:pPr>
              <a:buNone/>
            </a:pPr>
            <a:r>
              <a:rPr lang="cs-CZ" sz="2400" i="1" dirty="0" smtClean="0"/>
              <a:t>  c)</a:t>
            </a:r>
            <a:r>
              <a:rPr lang="cs-CZ" sz="2400" dirty="0" smtClean="0"/>
              <a:t> účel práva stavby, je-li uveden,</a:t>
            </a:r>
          </a:p>
          <a:p>
            <a:pPr>
              <a:buNone/>
            </a:pPr>
            <a:r>
              <a:rPr lang="cs-CZ" sz="2400" i="1" dirty="0" smtClean="0"/>
              <a:t>  d)</a:t>
            </a:r>
            <a:r>
              <a:rPr lang="cs-CZ" sz="2400" dirty="0" smtClean="0"/>
              <a:t> údaje o pozemku, ke kterému je právo stavby zřízeno,</a:t>
            </a:r>
          </a:p>
          <a:p>
            <a:pPr>
              <a:buNone/>
            </a:pPr>
            <a:r>
              <a:rPr lang="cs-CZ" sz="2400" i="1" dirty="0" smtClean="0"/>
              <a:t>  e)</a:t>
            </a:r>
            <a:r>
              <a:rPr lang="cs-CZ" sz="2400" dirty="0" smtClean="0"/>
              <a:t> údaje o budově podle § 11 odst. 1 písm. d), e), f), g) a m), která je součástí práva stavby a která je hlavní stavbou na pozemku, nebo obdobné údaje o vodním díle spojeném se zemí pevným základem, které je součástí práva stavby,</a:t>
            </a:r>
          </a:p>
          <a:p>
            <a:pPr>
              <a:buNone/>
            </a:pPr>
            <a:r>
              <a:rPr lang="cs-CZ" sz="2400" i="1" dirty="0" smtClean="0"/>
              <a:t>  f)</a:t>
            </a:r>
            <a:r>
              <a:rPr lang="cs-CZ" sz="2400" dirty="0" smtClean="0"/>
              <a:t> údaje o jednotkách vymezených podle občanského zákoníku,</a:t>
            </a:r>
          </a:p>
          <a:p>
            <a:pPr>
              <a:buNone/>
            </a:pPr>
            <a:r>
              <a:rPr lang="cs-CZ" sz="2400" i="1" dirty="0" smtClean="0"/>
              <a:t>  g)</a:t>
            </a:r>
            <a:r>
              <a:rPr lang="cs-CZ" sz="2400" dirty="0" smtClean="0"/>
              <a:t> poslední den doby, na kterou je právo stavby zřízeno,</a:t>
            </a:r>
          </a:p>
          <a:p>
            <a:pPr>
              <a:buNone/>
            </a:pPr>
            <a:r>
              <a:rPr lang="cs-CZ" sz="2400" i="1" dirty="0" smtClean="0"/>
              <a:t>  h)</a:t>
            </a:r>
            <a:r>
              <a:rPr lang="cs-CZ" sz="2400" dirty="0" smtClean="0"/>
              <a:t> typ a způsob ochrany nemovitosti podle bodu 7 přílohy k této vyhlášce,</a:t>
            </a:r>
          </a:p>
          <a:p>
            <a:pPr>
              <a:buNone/>
            </a:pPr>
            <a:r>
              <a:rPr lang="cs-CZ" sz="2400" i="1" dirty="0" smtClean="0"/>
              <a:t>  i)</a:t>
            </a:r>
            <a:r>
              <a:rPr lang="cs-CZ" sz="2400" dirty="0" smtClean="0"/>
              <a:t> údaje o právech,</a:t>
            </a:r>
          </a:p>
          <a:p>
            <a:pPr>
              <a:buNone/>
            </a:pPr>
            <a:r>
              <a:rPr lang="cs-CZ" sz="2400" i="1" dirty="0" smtClean="0"/>
              <a:t>  j)</a:t>
            </a:r>
            <a:r>
              <a:rPr lang="cs-CZ" sz="2400" dirty="0" smtClean="0"/>
              <a:t> upozornění týkající se práva stavby</a:t>
            </a:r>
          </a:p>
          <a:p>
            <a:pPr>
              <a:buNone/>
            </a:pPr>
            <a:endParaRPr lang="cs-CZ" sz="2400" dirty="0" smtClean="0"/>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6512511" cy="496992"/>
          </a:xfrm>
        </p:spPr>
        <p:txBody>
          <a:bodyPr/>
          <a:lstStyle/>
          <a:p>
            <a:pPr marL="0" indent="0" algn="l">
              <a:buNone/>
            </a:pPr>
            <a:r>
              <a:rPr lang="cs-CZ" sz="2400" dirty="0" smtClean="0"/>
              <a:t>Ukázka</a:t>
            </a:r>
            <a:endParaRPr lang="cs-CZ" sz="2400" dirty="0"/>
          </a:p>
        </p:txBody>
      </p:sp>
      <p:pic>
        <p:nvPicPr>
          <p:cNvPr id="5122"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1052736"/>
            <a:ext cx="8280920" cy="554461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3303831"/>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6512511" cy="569000"/>
          </a:xfrm>
        </p:spPr>
        <p:txBody>
          <a:bodyPr/>
          <a:lstStyle/>
          <a:p>
            <a:pPr marL="0" indent="0" algn="l">
              <a:buNone/>
            </a:pPr>
            <a:r>
              <a:rPr lang="cs-CZ" sz="2400" dirty="0" smtClean="0"/>
              <a:t>Ukázka</a:t>
            </a:r>
            <a:endParaRPr lang="cs-CZ" sz="2400" dirty="0"/>
          </a:p>
        </p:txBody>
      </p:sp>
      <p:pic>
        <p:nvPicPr>
          <p:cNvPr id="6146"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1052736"/>
            <a:ext cx="8568952" cy="554461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83137560"/>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142852"/>
            <a:ext cx="4778975" cy="500066"/>
          </a:xfrm>
        </p:spPr>
        <p:txBody>
          <a:bodyPr/>
          <a:lstStyle/>
          <a:p>
            <a:pPr>
              <a:buNone/>
            </a:pPr>
            <a:r>
              <a:rPr lang="cs-CZ" sz="2800" dirty="0" smtClean="0"/>
              <a:t>Poznatek z praxe-</a:t>
            </a:r>
            <a:endParaRPr lang="cs-CZ" sz="2800" dirty="0"/>
          </a:p>
        </p:txBody>
      </p:sp>
      <p:sp>
        <p:nvSpPr>
          <p:cNvPr id="3" name="Zástupný symbol pro obsah 2"/>
          <p:cNvSpPr>
            <a:spLocks noGrp="1"/>
          </p:cNvSpPr>
          <p:nvPr>
            <p:ph sz="quarter" idx="13"/>
          </p:nvPr>
        </p:nvSpPr>
        <p:spPr>
          <a:xfrm>
            <a:off x="428596" y="731520"/>
            <a:ext cx="8215370" cy="5912190"/>
          </a:xfrm>
        </p:spPr>
        <p:txBody>
          <a:bodyPr/>
          <a:lstStyle/>
          <a:p>
            <a:pPr>
              <a:buNone/>
            </a:pPr>
            <a:r>
              <a:rPr lang="cs-CZ" dirty="0" smtClean="0"/>
              <a:t>Právo stavby lze využít pro případy, kdy na jedné straně vystupuje jeden z manželů jako vlastník pozemku a na straně druhé oba manželé.</a:t>
            </a:r>
          </a:p>
          <a:p>
            <a:pPr>
              <a:buNone/>
            </a:pPr>
            <a:endParaRPr lang="cs-CZ" dirty="0" smtClean="0"/>
          </a:p>
          <a:p>
            <a:pPr>
              <a:buNone/>
            </a:pPr>
            <a:r>
              <a:rPr lang="cs-CZ" dirty="0" smtClean="0"/>
              <a:t>Zdůvodnění:</a:t>
            </a:r>
          </a:p>
          <a:p>
            <a:pPr fontAlgn="t">
              <a:buNone/>
            </a:pPr>
            <a:r>
              <a:rPr lang="cs-CZ" dirty="0" smtClean="0">
                <a:hlinkClick r:id="rId2"/>
              </a:rPr>
              <a:t>§ 1240</a:t>
            </a:r>
            <a:r>
              <a:rPr lang="cs-CZ" dirty="0" smtClean="0"/>
              <a:t> NOZ</a:t>
            </a:r>
          </a:p>
          <a:p>
            <a:pPr>
              <a:buNone/>
            </a:pPr>
            <a:r>
              <a:rPr lang="cs-CZ" dirty="0" smtClean="0"/>
              <a:t>  (1) Pozemek může být zatížen věcným </a:t>
            </a:r>
            <a:r>
              <a:rPr lang="cs-CZ" dirty="0" smtClean="0">
                <a:solidFill>
                  <a:srgbClr val="FF0000"/>
                </a:solidFill>
              </a:rPr>
              <a:t>právem jiné osoby (stavebníka) </a:t>
            </a:r>
            <a:r>
              <a:rPr lang="cs-CZ" dirty="0" smtClean="0"/>
              <a:t>mít na povrchu nebo pod povrchem pozemku stavbu. Nezáleží na tom, zda se jedná o stavbu již zřízenou či dosud nezřízenou.</a:t>
            </a:r>
          </a:p>
          <a:p>
            <a:pPr>
              <a:buNone/>
            </a:pPr>
            <a:r>
              <a:rPr lang="cs-CZ" b="1" dirty="0" smtClean="0">
                <a:hlinkClick r:id="rId3"/>
              </a:rPr>
              <a:t> § 1116</a:t>
            </a:r>
            <a:r>
              <a:rPr lang="cs-CZ" b="1" dirty="0" smtClean="0"/>
              <a:t> NOZ</a:t>
            </a:r>
          </a:p>
          <a:p>
            <a:pPr>
              <a:buNone/>
            </a:pPr>
            <a:r>
              <a:rPr lang="cs-CZ" dirty="0" smtClean="0"/>
              <a:t>  Vzhledem k věci jako celku, se spoluvlastníci považují za </a:t>
            </a:r>
            <a:r>
              <a:rPr lang="cs-CZ" dirty="0" smtClean="0">
                <a:solidFill>
                  <a:srgbClr val="FF0000"/>
                </a:solidFill>
              </a:rPr>
              <a:t>jedinou osobu</a:t>
            </a:r>
            <a:r>
              <a:rPr lang="cs-CZ" dirty="0" smtClean="0"/>
              <a:t> a nakládají s věcí jako jediná osoba.</a:t>
            </a:r>
          </a:p>
          <a:p>
            <a:pPr>
              <a:buNone/>
            </a:pPr>
            <a:r>
              <a:rPr lang="cs-CZ" dirty="0" smtClean="0"/>
              <a:t>Nově vzniklá stavba se stane součástí práva stavby- SJM</a:t>
            </a:r>
          </a:p>
          <a:p>
            <a:pPr>
              <a:buNone/>
            </a:pPr>
            <a:endParaRPr lang="cs-CZ" dirty="0"/>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142852"/>
            <a:ext cx="5707669" cy="428628"/>
          </a:xfrm>
        </p:spPr>
        <p:txBody>
          <a:bodyPr/>
          <a:lstStyle/>
          <a:p>
            <a:pPr>
              <a:buNone/>
            </a:pPr>
            <a:r>
              <a:rPr lang="cs-CZ" sz="2800" dirty="0" smtClean="0"/>
              <a:t>Hranice doplňované do katastru</a:t>
            </a:r>
            <a:endParaRPr lang="cs-CZ" sz="2800" dirty="0"/>
          </a:p>
        </p:txBody>
      </p:sp>
      <p:sp>
        <p:nvSpPr>
          <p:cNvPr id="3" name="Zástupný symbol pro obsah 2"/>
          <p:cNvSpPr>
            <a:spLocks noGrp="1"/>
          </p:cNvSpPr>
          <p:nvPr>
            <p:ph sz="quarter" idx="13"/>
          </p:nvPr>
        </p:nvSpPr>
        <p:spPr>
          <a:xfrm>
            <a:off x="285720" y="731520"/>
            <a:ext cx="8572560" cy="5697876"/>
          </a:xfrm>
        </p:spPr>
        <p:txBody>
          <a:bodyPr/>
          <a:lstStyle/>
          <a:p>
            <a:pPr>
              <a:buNone/>
            </a:pPr>
            <a:r>
              <a:rPr lang="cs-CZ" dirty="0" smtClean="0"/>
              <a:t>Hranice – pozemků</a:t>
            </a:r>
          </a:p>
          <a:p>
            <a:pPr>
              <a:buNone/>
            </a:pPr>
            <a:r>
              <a:rPr lang="cs-CZ" dirty="0" smtClean="0"/>
              <a:t>            - staveb</a:t>
            </a:r>
          </a:p>
          <a:p>
            <a:pPr>
              <a:buNone/>
            </a:pPr>
            <a:r>
              <a:rPr lang="cs-CZ" dirty="0" smtClean="0"/>
              <a:t>Dle – GP /geometrických plánů /</a:t>
            </a:r>
          </a:p>
          <a:p>
            <a:pPr>
              <a:buNone/>
            </a:pPr>
            <a:r>
              <a:rPr lang="cs-CZ" dirty="0" smtClean="0"/>
              <a:t>      - ZPMZ / záznamů podrobného měření změn /</a:t>
            </a:r>
          </a:p>
          <a:p>
            <a:pPr>
              <a:buNone/>
            </a:pPr>
            <a:r>
              <a:rPr lang="cs-CZ" dirty="0" smtClean="0"/>
              <a:t>      - NZ / neměřické záznamy /</a:t>
            </a:r>
          </a:p>
          <a:p>
            <a:pPr>
              <a:buNone/>
            </a:pPr>
            <a:endParaRPr lang="cs-CZ" dirty="0" smtClean="0"/>
          </a:p>
          <a:p>
            <a:pPr>
              <a:buNone/>
            </a:pPr>
            <a:r>
              <a:rPr lang="cs-CZ" sz="2000" b="1" dirty="0" smtClean="0">
                <a:solidFill>
                  <a:srgbClr val="FF0000"/>
                </a:solidFill>
              </a:rPr>
              <a:t>§ 51 </a:t>
            </a:r>
            <a:r>
              <a:rPr lang="cs-CZ" sz="2000" b="1" dirty="0" err="1" smtClean="0">
                <a:solidFill>
                  <a:srgbClr val="FF0000"/>
                </a:solidFill>
              </a:rPr>
              <a:t>KatZ</a:t>
            </a:r>
            <a:r>
              <a:rPr lang="cs-CZ" sz="2000" b="1" dirty="0" smtClean="0">
                <a:solidFill>
                  <a:srgbClr val="FF0000"/>
                </a:solidFill>
              </a:rPr>
              <a:t>- opakování</a:t>
            </a:r>
          </a:p>
          <a:p>
            <a:pPr>
              <a:buNone/>
            </a:pPr>
            <a:r>
              <a:rPr lang="cs-CZ" sz="2000" b="1" dirty="0" smtClean="0"/>
              <a:t> Závaznost údajů katastru</a:t>
            </a:r>
          </a:p>
          <a:p>
            <a:pPr>
              <a:buNone/>
            </a:pPr>
            <a:r>
              <a:rPr lang="cs-CZ" sz="2000" dirty="0" smtClean="0"/>
              <a:t>  Údaje katastru, a to parcelní číslo,</a:t>
            </a:r>
            <a:r>
              <a:rPr lang="cs-CZ" sz="2000" b="1" dirty="0" smtClean="0">
                <a:solidFill>
                  <a:srgbClr val="FF0000"/>
                </a:solidFill>
              </a:rPr>
              <a:t> geometrické určení nemovitosti,</a:t>
            </a:r>
            <a:r>
              <a:rPr lang="cs-CZ" sz="2000" dirty="0" smtClean="0"/>
              <a:t> název a geometrické určení katastrálního území, jsou závazné pro právní jednání týkající se nemovitostí vedených v katastru.</a:t>
            </a:r>
            <a:endParaRPr lang="cs-CZ" dirty="0"/>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707537" cy="428628"/>
          </a:xfrm>
        </p:spPr>
        <p:txBody>
          <a:bodyPr>
            <a:normAutofit fontScale="90000"/>
          </a:bodyPr>
          <a:lstStyle/>
          <a:p>
            <a:pPr>
              <a:buNone/>
            </a:pPr>
            <a:r>
              <a:rPr lang="cs-CZ" sz="2800" dirty="0" smtClean="0"/>
              <a:t>Pokračování- kvalita hranic</a:t>
            </a:r>
            <a:endParaRPr lang="cs-CZ" sz="2800" dirty="0"/>
          </a:p>
        </p:txBody>
      </p:sp>
      <p:sp>
        <p:nvSpPr>
          <p:cNvPr id="3" name="Zástupný symbol pro obsah 2"/>
          <p:cNvSpPr>
            <a:spLocks noGrp="1"/>
          </p:cNvSpPr>
          <p:nvPr>
            <p:ph idx="4294967295"/>
          </p:nvPr>
        </p:nvSpPr>
        <p:spPr>
          <a:xfrm>
            <a:off x="457200" y="1142984"/>
            <a:ext cx="8229600" cy="3857651"/>
          </a:xfrm>
          <a:prstGeom prst="rect">
            <a:avLst/>
          </a:prstGeom>
        </p:spPr>
        <p:txBody>
          <a:bodyPr>
            <a:normAutofit fontScale="92500"/>
          </a:bodyPr>
          <a:lstStyle/>
          <a:p>
            <a:pPr>
              <a:buNone/>
            </a:pPr>
            <a:r>
              <a:rPr lang="cs-CZ" sz="2400" dirty="0" smtClean="0"/>
              <a:t>Hranice v katastrální mapě jsou zobrazeny s určitou přesností-</a:t>
            </a:r>
          </a:p>
          <a:p>
            <a:pPr>
              <a:buNone/>
            </a:pPr>
            <a:r>
              <a:rPr lang="cs-CZ" sz="2400" dirty="0" smtClean="0"/>
              <a:t>§ 7 odst.1 </a:t>
            </a:r>
            <a:r>
              <a:rPr lang="cs-CZ" sz="2400" dirty="0" err="1" smtClean="0"/>
              <a:t>katV</a:t>
            </a:r>
            <a:endParaRPr lang="cs-CZ" sz="2400" dirty="0" smtClean="0"/>
          </a:p>
          <a:p>
            <a:pPr>
              <a:buNone/>
            </a:pPr>
            <a:r>
              <a:rPr lang="cs-CZ" sz="2400" i="1" dirty="0" smtClean="0"/>
              <a:t>3)</a:t>
            </a:r>
            <a:r>
              <a:rPr lang="cs-CZ" sz="2400" dirty="0" smtClean="0"/>
              <a:t> Přesnost geometrického a polohového určení vyplývá z charakteristik a kritérií pro přesnost určení podrobných bodů nebo z charakteristik a kritérií pro přesnost zobrazení hranice v katastrální mapě uvedených v bodech 13 a 15 přílohy k této vyhlášce. Přesnost je u souřadnic podrobných bodů, které byly určeny v S-JTSK, vyjádřena kódem charakteristiky kvality souřadnic (dále jen „kód kvality“).</a:t>
            </a:r>
            <a:endParaRPr lang="cs-CZ" sz="2400" dirty="0"/>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6257940" cy="500042"/>
          </a:xfrm>
        </p:spPr>
        <p:txBody>
          <a:bodyPr>
            <a:normAutofit fontScale="90000"/>
          </a:bodyPr>
          <a:lstStyle/>
          <a:p>
            <a:pPr>
              <a:buNone/>
            </a:pPr>
            <a:r>
              <a:rPr lang="cs-CZ" sz="2800" dirty="0" smtClean="0"/>
              <a:t>Pokračování- přesnost</a:t>
            </a:r>
            <a:endParaRPr lang="cs-CZ" sz="2800" dirty="0"/>
          </a:p>
        </p:txBody>
      </p:sp>
      <p:sp>
        <p:nvSpPr>
          <p:cNvPr id="3" name="Zástupný symbol pro obsah 2"/>
          <p:cNvSpPr>
            <a:spLocks noGrp="1"/>
          </p:cNvSpPr>
          <p:nvPr>
            <p:ph idx="4294967295"/>
          </p:nvPr>
        </p:nvSpPr>
        <p:spPr>
          <a:xfrm>
            <a:off x="457200" y="500042"/>
            <a:ext cx="8229600" cy="5626121"/>
          </a:xfrm>
          <a:prstGeom prst="rect">
            <a:avLst/>
          </a:prstGeom>
        </p:spPr>
        <p:txBody>
          <a:bodyPr>
            <a:normAutofit/>
          </a:bodyPr>
          <a:lstStyle/>
          <a:p>
            <a:pPr>
              <a:buNone/>
            </a:pPr>
            <a:r>
              <a:rPr lang="cs-CZ" sz="2400" dirty="0" smtClean="0"/>
              <a:t>.</a:t>
            </a:r>
          </a:p>
        </p:txBody>
      </p:sp>
      <p:graphicFrame>
        <p:nvGraphicFramePr>
          <p:cNvPr id="3074" name="Object 2"/>
          <p:cNvGraphicFramePr>
            <a:graphicFrameLocks noChangeAspect="1"/>
          </p:cNvGraphicFramePr>
          <p:nvPr/>
        </p:nvGraphicFramePr>
        <p:xfrm>
          <a:off x="571472" y="428604"/>
          <a:ext cx="7858125" cy="6429396"/>
        </p:xfrm>
        <a:graphic>
          <a:graphicData uri="http://schemas.openxmlformats.org/presentationml/2006/ole">
            <p:oleObj spid="_x0000_s1026" name="Document" r:id="rId4" imgW="6367107" imgH="9278157" progId="Word.Document.8">
              <p:embed/>
            </p:oleObj>
          </a:graphicData>
        </a:graphic>
      </p:graphicFrame>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4421785" cy="500066"/>
          </a:xfrm>
        </p:spPr>
        <p:txBody>
          <a:bodyPr>
            <a:normAutofit fontScale="90000"/>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600201"/>
            <a:ext cx="8229600" cy="2757494"/>
          </a:xfrm>
          <a:prstGeom prst="rect">
            <a:avLst/>
          </a:prstGeom>
        </p:spPr>
        <p:txBody>
          <a:bodyPr>
            <a:normAutofit lnSpcReduction="10000"/>
          </a:bodyPr>
          <a:lstStyle/>
          <a:p>
            <a:pPr>
              <a:buNone/>
            </a:pPr>
            <a:endParaRPr lang="cs-CZ" sz="2400" dirty="0" smtClean="0"/>
          </a:p>
          <a:p>
            <a:pPr>
              <a:buNone/>
            </a:pPr>
            <a:r>
              <a:rPr lang="cs-CZ" sz="2400" dirty="0" smtClean="0"/>
              <a:t>Kódy kvality KK 3, 4, 5 – platí pro podrobné body určených geodetickými metodami- měřením v terénu</a:t>
            </a:r>
          </a:p>
          <a:p>
            <a:pPr>
              <a:buNone/>
            </a:pPr>
            <a:endParaRPr lang="cs-CZ" sz="2400" dirty="0" smtClean="0"/>
          </a:p>
          <a:p>
            <a:pPr>
              <a:buNone/>
            </a:pPr>
            <a:r>
              <a:rPr lang="cs-CZ" sz="2400" dirty="0" smtClean="0"/>
              <a:t>Kódy kvality KK 6, 7, 8 – platí pro podrobné body určených digitalizací z katastrální mapy/ závislá na měřítku digitalizované mapy/</a:t>
            </a:r>
            <a:endParaRPr lang="cs-CZ" sz="2400" dirty="0"/>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6400816" cy="654032"/>
          </a:xfrm>
        </p:spPr>
        <p:txBody>
          <a:bodyPr>
            <a:normAutofit/>
          </a:bodyPr>
          <a:lstStyle/>
          <a:p>
            <a:pPr>
              <a:buNone/>
            </a:pPr>
            <a:r>
              <a:rPr lang="cs-CZ" sz="2800" dirty="0" smtClean="0"/>
              <a:t>Pokračování-kódy kvality</a:t>
            </a:r>
            <a:endParaRPr lang="cs-CZ" sz="2800" dirty="0"/>
          </a:p>
        </p:txBody>
      </p:sp>
      <p:pic>
        <p:nvPicPr>
          <p:cNvPr id="5122" name="Picture 2"/>
          <p:cNvPicPr>
            <a:picLocks noGrp="1" noChangeAspect="1" noChangeArrowheads="1"/>
          </p:cNvPicPr>
          <p:nvPr>
            <p:ph idx="4294967295"/>
          </p:nvPr>
        </p:nvPicPr>
        <p:blipFill>
          <a:blip r:embed="rId2"/>
          <a:srcRect/>
          <a:stretch>
            <a:fillRect/>
          </a:stretch>
        </p:blipFill>
        <p:spPr bwMode="auto">
          <a:xfrm>
            <a:off x="253218" y="900332"/>
            <a:ext cx="8890781" cy="5957668"/>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4993289" cy="642942"/>
          </a:xfrm>
        </p:spPr>
        <p:txBody>
          <a:bodyPr>
            <a:normAutofit/>
          </a:bodyPr>
          <a:lstStyle/>
          <a:p>
            <a:pPr>
              <a:buNone/>
            </a:pPr>
            <a:r>
              <a:rPr lang="cs-CZ" sz="2800" b="1" dirty="0" smtClean="0"/>
              <a:t>Pozemkový katastr</a:t>
            </a:r>
            <a:endParaRPr lang="cs-CZ" sz="2800" b="1" dirty="0"/>
          </a:p>
        </p:txBody>
      </p:sp>
      <p:sp>
        <p:nvSpPr>
          <p:cNvPr id="3" name="Zástupný symbol pro obsah 2"/>
          <p:cNvSpPr>
            <a:spLocks noGrp="1"/>
          </p:cNvSpPr>
          <p:nvPr>
            <p:ph idx="4294967295"/>
          </p:nvPr>
        </p:nvSpPr>
        <p:spPr>
          <a:xfrm>
            <a:off x="285720" y="1071546"/>
            <a:ext cx="8229600" cy="5143536"/>
          </a:xfrm>
          <a:prstGeom prst="rect">
            <a:avLst/>
          </a:prstGeom>
        </p:spPr>
        <p:txBody>
          <a:bodyPr>
            <a:normAutofit fontScale="70000" lnSpcReduction="20000"/>
          </a:bodyPr>
          <a:lstStyle/>
          <a:p>
            <a:pPr>
              <a:buNone/>
            </a:pPr>
            <a:r>
              <a:rPr lang="cs-CZ" sz="2400" dirty="0" smtClean="0">
                <a:solidFill>
                  <a:srgbClr val="FF0000"/>
                </a:solidFill>
              </a:rPr>
              <a:t>Dne 16.12.1927 byl vydán zákon č. 177 Sb. z.a n  o pozemkovém katastru a jeho vedení / katastrální zákon</a:t>
            </a:r>
            <a:r>
              <a:rPr lang="cs-CZ" sz="2400" dirty="0" smtClean="0"/>
              <a:t>/</a:t>
            </a:r>
          </a:p>
          <a:p>
            <a:endParaRPr lang="cs-CZ" sz="2400" dirty="0" smtClean="0"/>
          </a:p>
          <a:p>
            <a:pPr>
              <a:buNone/>
            </a:pPr>
            <a:r>
              <a:rPr lang="cs-CZ" sz="2400" b="1" dirty="0" smtClean="0"/>
              <a:t>Cílem</a:t>
            </a:r>
            <a:r>
              <a:rPr lang="cs-CZ" sz="2400" dirty="0" smtClean="0"/>
              <a:t> bylo   - zkvalitnění předchozího katastru daně pozemkové</a:t>
            </a:r>
          </a:p>
          <a:p>
            <a:pPr>
              <a:buNone/>
            </a:pPr>
            <a:r>
              <a:rPr lang="cs-CZ" sz="2400" dirty="0" smtClean="0"/>
              <a:t>                   - získávání nejen řádného přehledu pro vyměřování veřejných daní a dávek,ale poskytovat i další údaje o nemovitostech</a:t>
            </a:r>
          </a:p>
          <a:p>
            <a:pPr>
              <a:buNone/>
            </a:pPr>
            <a:r>
              <a:rPr lang="cs-CZ" sz="2400" dirty="0" smtClean="0"/>
              <a:t>                  - podklady katastru se staly nepostradatelnou součástí všech právních jednání o nemovitostech</a:t>
            </a:r>
          </a:p>
          <a:p>
            <a:pPr>
              <a:buNone/>
            </a:pPr>
            <a:endParaRPr lang="cs-CZ" sz="2400" dirty="0" smtClean="0"/>
          </a:p>
          <a:p>
            <a:pPr>
              <a:buNone/>
            </a:pPr>
            <a:r>
              <a:rPr lang="cs-CZ" sz="2400" b="1" dirty="0" smtClean="0"/>
              <a:t>Účel  - </a:t>
            </a:r>
            <a:r>
              <a:rPr lang="cs-CZ" sz="2400" dirty="0" smtClean="0"/>
              <a:t>pro daňové účely</a:t>
            </a:r>
          </a:p>
          <a:p>
            <a:pPr>
              <a:buNone/>
            </a:pPr>
            <a:r>
              <a:rPr lang="cs-CZ" sz="2400" dirty="0" smtClean="0"/>
              <a:t>          - pro účely všeobecně hospodářské a tím i technické</a:t>
            </a:r>
          </a:p>
          <a:p>
            <a:pPr>
              <a:buNone/>
            </a:pPr>
            <a:endParaRPr lang="cs-CZ" sz="2400" dirty="0" smtClean="0"/>
          </a:p>
          <a:p>
            <a:pPr>
              <a:buNone/>
            </a:pPr>
            <a:r>
              <a:rPr lang="cs-CZ" sz="2400" dirty="0" smtClean="0"/>
              <a:t>Podstatné části pozemkového katastru- měřický operát/ mapy/</a:t>
            </a:r>
          </a:p>
          <a:p>
            <a:pPr>
              <a:buNone/>
            </a:pPr>
            <a:r>
              <a:rPr lang="cs-CZ" sz="2400" dirty="0" smtClean="0"/>
              <a:t>                                                          - písemný operát, tj. písemná sestavení výsledků šetření, sbírka listin, úhrnné výkazy –celkové údaje pozemkového katastru pro katastrální území</a:t>
            </a:r>
          </a:p>
          <a:p>
            <a:pPr>
              <a:buNone/>
            </a:pPr>
            <a:endParaRPr lang="cs-CZ" sz="2400" dirty="0" smtClean="0"/>
          </a:p>
          <a:p>
            <a:pPr>
              <a:buNone/>
            </a:pPr>
            <a:r>
              <a:rPr lang="cs-CZ" sz="2400" dirty="0" smtClean="0"/>
              <a:t> </a:t>
            </a:r>
            <a:endParaRPr lang="cs-CZ" sz="2400" dirty="0"/>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11156"/>
          </a:xfrm>
        </p:spPr>
        <p:txBody>
          <a:bodyPr>
            <a:normAutofit fontScale="90000"/>
          </a:bodyPr>
          <a:lstStyle/>
          <a:p>
            <a:pPr>
              <a:buNone/>
            </a:pPr>
            <a:r>
              <a:rPr lang="cs-CZ" sz="2800" dirty="0" smtClean="0"/>
              <a:t>Pokračování- hranice s vyznačenou kvalitou</a:t>
            </a:r>
            <a:endParaRPr lang="cs-CZ" sz="2800" dirty="0"/>
          </a:p>
        </p:txBody>
      </p:sp>
      <p:pic>
        <p:nvPicPr>
          <p:cNvPr id="1026" name="Picture 2"/>
          <p:cNvPicPr>
            <a:picLocks noGrp="1" noChangeAspect="1" noChangeArrowheads="1"/>
          </p:cNvPicPr>
          <p:nvPr>
            <p:ph idx="4294967295"/>
          </p:nvPr>
        </p:nvPicPr>
        <p:blipFill>
          <a:blip r:embed="rId2"/>
          <a:srcRect/>
          <a:stretch>
            <a:fillRect/>
          </a:stretch>
        </p:blipFill>
        <p:spPr bwMode="auto">
          <a:xfrm>
            <a:off x="546957" y="785794"/>
            <a:ext cx="8382761" cy="5857916"/>
          </a:xfrm>
          <a:prstGeom prst="rect">
            <a:avLst/>
          </a:prstGeom>
          <a:noFill/>
          <a:ln w="9525">
            <a:noFill/>
            <a:miter lim="800000"/>
            <a:headEnd/>
            <a:tailEnd/>
          </a:ln>
          <a:effectLst/>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929718" cy="757640"/>
          </a:xfrm>
        </p:spPr>
        <p:txBody>
          <a:bodyPr/>
          <a:lstStyle/>
          <a:p>
            <a:pPr marL="0" indent="0" algn="l">
              <a:buNone/>
            </a:pPr>
            <a:r>
              <a:rPr lang="cs-CZ" sz="2400" dirty="0" smtClean="0"/>
              <a:t>Ukázka – způsob určení výměry,druh mapy- informace z KN-porovnání</a:t>
            </a:r>
            <a:endParaRPr lang="cs-CZ" sz="2400" dirty="0"/>
          </a:p>
        </p:txBody>
      </p:sp>
      <p:pic>
        <p:nvPicPr>
          <p:cNvPr id="7170" name="Picture 2"/>
          <p:cNvPicPr>
            <a:picLocks noGrp="1" noChangeAspect="1" noChangeArrowheads="1"/>
          </p:cNvPicPr>
          <p:nvPr>
            <p:ph sz="quarter" idx="4294967295"/>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764704"/>
            <a:ext cx="8712968" cy="583264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3269125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757640"/>
          </a:xfrm>
        </p:spPr>
        <p:txBody>
          <a:bodyPr/>
          <a:lstStyle/>
          <a:p>
            <a:pPr marL="0" indent="0" algn="l">
              <a:buNone/>
            </a:pPr>
            <a:r>
              <a:rPr lang="cs-CZ" sz="2400" dirty="0" smtClean="0"/>
              <a:t>Ukázka-porovnání informace o parcele z KN, způsob určení výměry , druh mapy</a:t>
            </a:r>
            <a:endParaRPr lang="cs-CZ" sz="2400" dirty="0"/>
          </a:p>
        </p:txBody>
      </p:sp>
      <p:pic>
        <p:nvPicPr>
          <p:cNvPr id="6146" name="Picture 2"/>
          <p:cNvPicPr>
            <a:picLocks noGrp="1" noChangeAspect="1" noChangeArrowheads="1"/>
          </p:cNvPicPr>
          <p:nvPr>
            <p:ph sz="quarter" idx="4294967295"/>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764704"/>
            <a:ext cx="8712968" cy="583264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5393476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786841" cy="500066"/>
          </a:xfrm>
        </p:spPr>
        <p:txBody>
          <a:bodyPr>
            <a:normAutofit fontScale="90000"/>
          </a:bodyPr>
          <a:lstStyle/>
          <a:p>
            <a:pPr>
              <a:buNone/>
            </a:pPr>
            <a:r>
              <a:rPr lang="cs-CZ" sz="2800" dirty="0" smtClean="0"/>
              <a:t>K novele stavebního zákona č.225/2017 Sb.-hranice,doplnění</a:t>
            </a:r>
            <a:endParaRPr lang="cs-CZ" sz="2800" dirty="0"/>
          </a:p>
        </p:txBody>
      </p:sp>
      <p:sp>
        <p:nvSpPr>
          <p:cNvPr id="3" name="Zástupný symbol pro obsah 2"/>
          <p:cNvSpPr>
            <a:spLocks noGrp="1"/>
          </p:cNvSpPr>
          <p:nvPr>
            <p:ph idx="4294967295"/>
          </p:nvPr>
        </p:nvSpPr>
        <p:spPr>
          <a:xfrm>
            <a:off x="457200" y="1600200"/>
            <a:ext cx="8229600" cy="4472006"/>
          </a:xfrm>
          <a:prstGeom prst="rect">
            <a:avLst/>
          </a:prstGeom>
        </p:spPr>
        <p:txBody>
          <a:bodyPr>
            <a:normAutofit fontScale="77500" lnSpcReduction="20000"/>
          </a:bodyPr>
          <a:lstStyle/>
          <a:p>
            <a:pPr>
              <a:buNone/>
            </a:pPr>
            <a:r>
              <a:rPr lang="cs-CZ" sz="2400" dirty="0" smtClean="0"/>
              <a:t>Novela stavebního zákona  doplnila novelou </a:t>
            </a:r>
            <a:r>
              <a:rPr lang="cs-CZ" sz="2400" dirty="0" err="1" smtClean="0"/>
              <a:t>katZ</a:t>
            </a:r>
            <a:r>
              <a:rPr lang="cs-CZ" sz="2400" dirty="0" smtClean="0"/>
              <a:t> -§ 2 = definici</a:t>
            </a:r>
          </a:p>
          <a:p>
            <a:pPr>
              <a:buNone/>
            </a:pPr>
            <a:r>
              <a:rPr lang="cs-CZ" sz="2400" dirty="0" smtClean="0"/>
              <a:t>    pojmu "pozemek", obsažená v § 2 písm. a) </a:t>
            </a:r>
            <a:r>
              <a:rPr lang="cs-CZ" sz="2400" dirty="0" err="1" smtClean="0"/>
              <a:t>KatZ</a:t>
            </a:r>
            <a:r>
              <a:rPr lang="cs-CZ" sz="2400" dirty="0" smtClean="0"/>
              <a:t>  po novele zní takto a rozšířila možnosti zobrazení hranice: </a:t>
            </a:r>
          </a:p>
          <a:p>
            <a:pPr>
              <a:buNone/>
            </a:pPr>
            <a:r>
              <a:rPr lang="cs-CZ" sz="2400" dirty="0" smtClean="0"/>
              <a:t>   a) pozemkem část zemského povrchu oddělená od sousedních částí hranicí územní jednotky nebo hranicí katastrálního území, hranicí vlastnickou, </a:t>
            </a:r>
            <a:r>
              <a:rPr lang="cs-CZ" sz="2400" b="1" dirty="0" smtClean="0">
                <a:solidFill>
                  <a:srgbClr val="FF0000"/>
                </a:solidFill>
              </a:rPr>
              <a:t>hranicí stanovenou regulačním plánem, územním rozhodnutím, společným povolením, kterým se stavba umisťuje a povoluje, veřejnoprávní smlouvou nahrazující územní rozhodnutí, nebo územním souhlasem nebo hranicí danou schválením navrhovaného záměru stavebním úřadem</a:t>
            </a:r>
            <a:r>
              <a:rPr lang="cs-CZ" sz="2400" dirty="0" smtClean="0"/>
              <a:t>, hranicí jiného práva podle § 19, hranicí rozsahu zástavního práva, hranicí rozsahu práva stavby, hranicí</a:t>
            </a:r>
            <a:r>
              <a:rPr lang="cs-CZ" sz="2400" b="1" dirty="0" smtClean="0"/>
              <a:t> druhů pozemků, popřípadě rozhraním způsobu využití pozemků,". </a:t>
            </a:r>
          </a:p>
          <a:p>
            <a:pPr>
              <a:buNone/>
            </a:pPr>
            <a:r>
              <a:rPr lang="cs-CZ" sz="2400" dirty="0" smtClean="0"/>
              <a:t>Odlišné postupy před r.2014, po roce 2014 a nyní od 1.1.2018</a:t>
            </a:r>
          </a:p>
          <a:p>
            <a:pPr>
              <a:buNone/>
            </a:pPr>
            <a:endParaRPr lang="cs-CZ" sz="2400" dirty="0" smtClean="0"/>
          </a:p>
          <a:p>
            <a:pPr>
              <a:buNone/>
            </a:pPr>
            <a:r>
              <a:rPr lang="cs-CZ" sz="2400" b="1" dirty="0" smtClean="0"/>
              <a:t>Co nového platí pro hranice od roku 2018 ?</a:t>
            </a:r>
            <a:endParaRPr lang="cs-CZ" sz="2400" b="1" dirty="0"/>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6115064" cy="571480"/>
          </a:xfrm>
        </p:spPr>
        <p:txBody>
          <a:bodyPr>
            <a:normAutofit/>
          </a:bodyPr>
          <a:lstStyle/>
          <a:p>
            <a:pPr>
              <a:buNone/>
            </a:pPr>
            <a:r>
              <a:rPr lang="cs-CZ" sz="2800" dirty="0" smtClean="0"/>
              <a:t>Pokračování- hranice</a:t>
            </a:r>
            <a:endParaRPr lang="cs-CZ" sz="2800" dirty="0"/>
          </a:p>
        </p:txBody>
      </p:sp>
      <p:sp>
        <p:nvSpPr>
          <p:cNvPr id="3" name="Zástupný symbol pro obsah 2"/>
          <p:cNvSpPr>
            <a:spLocks noGrp="1"/>
          </p:cNvSpPr>
          <p:nvPr>
            <p:ph idx="4294967295"/>
          </p:nvPr>
        </p:nvSpPr>
        <p:spPr>
          <a:xfrm>
            <a:off x="457200" y="642918"/>
            <a:ext cx="8229600" cy="5929354"/>
          </a:xfrm>
          <a:prstGeom prst="rect">
            <a:avLst/>
          </a:prstGeom>
        </p:spPr>
        <p:txBody>
          <a:bodyPr>
            <a:normAutofit fontScale="85000" lnSpcReduction="20000"/>
          </a:bodyPr>
          <a:lstStyle/>
          <a:p>
            <a:pPr>
              <a:buNone/>
            </a:pPr>
            <a:r>
              <a:rPr lang="cs-CZ" sz="2400" dirty="0" smtClean="0"/>
              <a:t>Od 1.1.2018 přibyly hranice pozemků:</a:t>
            </a:r>
          </a:p>
          <a:p>
            <a:pPr>
              <a:buNone/>
            </a:pPr>
            <a:r>
              <a:rPr lang="cs-CZ" sz="2400" dirty="0" smtClean="0"/>
              <a:t>- </a:t>
            </a:r>
            <a:r>
              <a:rPr lang="cs-CZ" sz="2400" dirty="0" smtClean="0">
                <a:solidFill>
                  <a:srgbClr val="FF0000"/>
                </a:solidFill>
              </a:rPr>
              <a:t>hranice stanovená společným povolením, kterým se stavba umísťuje a povoluje </a:t>
            </a:r>
            <a:r>
              <a:rPr lang="cs-CZ" sz="2400" dirty="0" smtClean="0"/>
              <a:t>/§ 94p </a:t>
            </a:r>
            <a:r>
              <a:rPr lang="cs-CZ" sz="2400" dirty="0" err="1" smtClean="0"/>
              <a:t>StavZ</a:t>
            </a:r>
            <a:r>
              <a:rPr lang="cs-CZ" sz="2400" dirty="0" smtClean="0"/>
              <a:t>/</a:t>
            </a:r>
          </a:p>
          <a:p>
            <a:pPr>
              <a:buNone/>
            </a:pPr>
            <a:r>
              <a:rPr lang="cs-CZ" sz="2400" b="1" dirty="0" smtClean="0"/>
              <a:t>§ 94p (1) Stavební úřad ve společném povolení schvaluje stavební záměr, vymezí pozemky pro jeho realizaci a stanoví podmínky pro umístění a provedení stavby, případně stanoví podmínky pro dělení nebo scelování pozemků, …</a:t>
            </a:r>
          </a:p>
          <a:p>
            <a:pPr>
              <a:buFontTx/>
              <a:buChar char="-"/>
            </a:pPr>
            <a:r>
              <a:rPr lang="cs-CZ" sz="2400" dirty="0" smtClean="0">
                <a:solidFill>
                  <a:srgbClr val="FF0000"/>
                </a:solidFill>
              </a:rPr>
              <a:t>hranice stanovená veřejnoprávní smlouvou nahrazující územní rozhodnutí</a:t>
            </a:r>
            <a:r>
              <a:rPr lang="cs-CZ" sz="2400" dirty="0" smtClean="0"/>
              <a:t> /§ 78a </a:t>
            </a:r>
            <a:r>
              <a:rPr lang="cs-CZ" sz="2400" dirty="0" err="1" smtClean="0"/>
              <a:t>StavZ</a:t>
            </a:r>
            <a:r>
              <a:rPr lang="cs-CZ" sz="2400" dirty="0" smtClean="0"/>
              <a:t>/</a:t>
            </a:r>
          </a:p>
          <a:p>
            <a:pPr>
              <a:buNone/>
            </a:pPr>
            <a:r>
              <a:rPr lang="cs-CZ" sz="2400" b="1" dirty="0" smtClean="0"/>
              <a:t>§ 78a Veřejnoprávní smlouva - Stavební úřad může uzavřít se žadatelem veřejnoprávní smlouvu o umístění stavby, o změně využití území a o změně vlivu užívání stavby na území, která nahradí územní rozhodnutí. …</a:t>
            </a:r>
          </a:p>
          <a:p>
            <a:pPr>
              <a:buFontTx/>
              <a:buChar char="-"/>
            </a:pPr>
            <a:r>
              <a:rPr lang="cs-CZ" sz="2400" dirty="0" smtClean="0"/>
              <a:t>a </a:t>
            </a:r>
            <a:r>
              <a:rPr lang="cs-CZ" sz="2400" dirty="0" smtClean="0">
                <a:solidFill>
                  <a:srgbClr val="FF0000"/>
                </a:solidFill>
              </a:rPr>
              <a:t>zejména hranice daná schválením navrhovaného záměru stavebním úřadem </a:t>
            </a:r>
            <a:r>
              <a:rPr lang="cs-CZ" sz="2400" dirty="0" smtClean="0"/>
              <a:t>/§ 82 odst.3 </a:t>
            </a:r>
            <a:r>
              <a:rPr lang="cs-CZ" sz="2400" dirty="0" err="1" smtClean="0"/>
              <a:t>StavZ</a:t>
            </a:r>
            <a:r>
              <a:rPr lang="cs-CZ" sz="2400" dirty="0" smtClean="0"/>
              <a:t>/</a:t>
            </a:r>
          </a:p>
          <a:p>
            <a:pPr>
              <a:buNone/>
            </a:pPr>
            <a:r>
              <a:rPr lang="cs-CZ" sz="2400" b="1" dirty="0" smtClean="0"/>
              <a:t>§ 82 Rozhodnutí o dělení nebo scelování pozemků</a:t>
            </a:r>
          </a:p>
          <a:p>
            <a:pPr>
              <a:buFontTx/>
              <a:buChar char="-"/>
            </a:pPr>
            <a:r>
              <a:rPr lang="cs-CZ" sz="2400" dirty="0" smtClean="0"/>
              <a:t>(3) Rozhodnutí o dělení nebo scelování pozemků se nevyžaduje, pokud podmínky pro dělení nebo scelení pozemků jsou dány regulačním plánem, rozhodnutím stavebního úřadu nebo rozhodnutím podle zvláštního právního předpisu</a:t>
            </a:r>
            <a:r>
              <a:rPr lang="cs-CZ" sz="2400" baseline="30000" dirty="0" smtClean="0">
                <a:hlinkClick r:id="rId3" action="ppaction://hlinkfile"/>
              </a:rPr>
              <a:t>33</a:t>
            </a:r>
            <a:r>
              <a:rPr lang="cs-CZ" sz="2400" baseline="30000" dirty="0" smtClean="0"/>
              <a:t>…….</a:t>
            </a:r>
            <a:endParaRPr lang="cs-CZ" sz="2400" dirty="0"/>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6543692" cy="642918"/>
          </a:xfrm>
        </p:spPr>
        <p:txBody>
          <a:bodyPr>
            <a:normAutofit/>
          </a:bodyPr>
          <a:lstStyle/>
          <a:p>
            <a:pPr>
              <a:buNone/>
            </a:pPr>
            <a:r>
              <a:rPr lang="cs-CZ" sz="2800" dirty="0" smtClean="0"/>
              <a:t>Pokračování- hranice- opakování</a:t>
            </a:r>
            <a:endParaRPr lang="cs-CZ" sz="2800" dirty="0"/>
          </a:p>
        </p:txBody>
      </p:sp>
      <p:sp>
        <p:nvSpPr>
          <p:cNvPr id="3" name="Zástupný symbol pro obsah 2"/>
          <p:cNvSpPr>
            <a:spLocks noGrp="1"/>
          </p:cNvSpPr>
          <p:nvPr>
            <p:ph idx="4294967295"/>
          </p:nvPr>
        </p:nvSpPr>
        <p:spPr>
          <a:xfrm>
            <a:off x="457200" y="642918"/>
            <a:ext cx="8229600" cy="5786478"/>
          </a:xfrm>
          <a:prstGeom prst="rect">
            <a:avLst/>
          </a:prstGeom>
        </p:spPr>
        <p:txBody>
          <a:bodyPr>
            <a:normAutofit lnSpcReduction="10000"/>
          </a:bodyPr>
          <a:lstStyle/>
          <a:p>
            <a:pPr>
              <a:buNone/>
            </a:pPr>
            <a:endParaRPr lang="cs-CZ" sz="2400" dirty="0" smtClean="0"/>
          </a:p>
          <a:p>
            <a:pPr>
              <a:buNone/>
            </a:pPr>
            <a:r>
              <a:rPr lang="cs-CZ" sz="2400" dirty="0" smtClean="0"/>
              <a:t>Jedná se o další rozhodnutí , </a:t>
            </a:r>
            <a:r>
              <a:rPr lang="cs-CZ" sz="2400" b="1" dirty="0" smtClean="0"/>
              <a:t>ale i jen o souhlas,</a:t>
            </a:r>
            <a:r>
              <a:rPr lang="cs-CZ" sz="2400" dirty="0" smtClean="0"/>
              <a:t> který může nahradit rozhodování, pokud všichni vlastníci dotčených nemovitostí požádají stavební úřad o vydání územního rozhodnutí o dělení nebo scelování pozemků a stavební úřad dospěje k závěru, že není nutné stanovit podmínky pro dělení nebo scelování pozemků, nebude vydáváno územní rozhodnutí,ale stavební úřad pouze sdělením schválí navrhovaný záměr.-musí jasně vyplývat souhlas dle § 82 odst.3 </a:t>
            </a:r>
            <a:r>
              <a:rPr lang="cs-CZ" sz="2400" dirty="0" err="1" smtClean="0"/>
              <a:t>stavZ</a:t>
            </a:r>
            <a:endParaRPr lang="cs-CZ" sz="2400" dirty="0" smtClean="0"/>
          </a:p>
          <a:p>
            <a:pPr>
              <a:buNone/>
            </a:pPr>
            <a:endParaRPr lang="cs-CZ" sz="2400" dirty="0" smtClean="0"/>
          </a:p>
          <a:p>
            <a:pPr>
              <a:buNone/>
            </a:pPr>
            <a:r>
              <a:rPr lang="cs-CZ" sz="2400" dirty="0" smtClean="0"/>
              <a:t>Do konce roku 2017 nebylo takové sdělení ke geometrickému plánu pro zápis</a:t>
            </a:r>
            <a:r>
              <a:rPr lang="cs-CZ" sz="2400" dirty="0" smtClean="0">
                <a:solidFill>
                  <a:srgbClr val="FF0000"/>
                </a:solidFill>
              </a:rPr>
              <a:t> tzv. v předstihu </a:t>
            </a:r>
            <a:r>
              <a:rPr lang="cs-CZ" sz="2400" dirty="0" smtClean="0"/>
              <a:t>dostatečné- stačilo pouze pro jednotlivé případy  při prodeji části pozemku, zástavního práva k části pozemku, pro změnu údajů k části pozemku.</a:t>
            </a:r>
            <a:endParaRPr lang="cs-CZ" sz="2400" dirty="0"/>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850413" cy="500042"/>
          </a:xfrm>
        </p:spPr>
        <p:txBody>
          <a:bodyPr>
            <a:normAutofit fontScale="90000"/>
          </a:bodyPr>
          <a:lstStyle/>
          <a:p>
            <a:pPr>
              <a:buNone/>
            </a:pPr>
            <a:r>
              <a:rPr lang="cs-CZ" sz="2800" dirty="0" smtClean="0"/>
              <a:t>Pokračování- hranice</a:t>
            </a:r>
            <a:endParaRPr lang="cs-CZ" sz="2800" dirty="0"/>
          </a:p>
        </p:txBody>
      </p:sp>
      <p:sp>
        <p:nvSpPr>
          <p:cNvPr id="3" name="Zástupný symbol pro obsah 2"/>
          <p:cNvSpPr>
            <a:spLocks noGrp="1"/>
          </p:cNvSpPr>
          <p:nvPr>
            <p:ph idx="4294967295"/>
          </p:nvPr>
        </p:nvSpPr>
        <p:spPr>
          <a:xfrm>
            <a:off x="457200" y="1600200"/>
            <a:ext cx="8229600" cy="3829063"/>
          </a:xfrm>
          <a:prstGeom prst="rect">
            <a:avLst/>
          </a:prstGeom>
        </p:spPr>
        <p:txBody>
          <a:bodyPr>
            <a:normAutofit/>
          </a:bodyPr>
          <a:lstStyle/>
          <a:p>
            <a:pPr>
              <a:buNone/>
            </a:pPr>
            <a:r>
              <a:rPr lang="cs-CZ" sz="2400" b="1" dirty="0" smtClean="0"/>
              <a:t>Významná změna související se souhlasem stavebního úřadu.</a:t>
            </a:r>
          </a:p>
          <a:p>
            <a:pPr>
              <a:buFontTx/>
              <a:buChar char="-"/>
            </a:pPr>
            <a:r>
              <a:rPr lang="cs-CZ" sz="2400" dirty="0" smtClean="0"/>
              <a:t>zápis geometrického plánu v celém rozsahu bude možné provést, i když se změna bude dotýkat jen některého z nově vznikajících pozemků</a:t>
            </a:r>
          </a:p>
          <a:p>
            <a:pPr>
              <a:buFontTx/>
              <a:buChar char="-"/>
            </a:pPr>
            <a:r>
              <a:rPr lang="cs-CZ" sz="2400" dirty="0" smtClean="0"/>
              <a:t>při vkladu práva bude-li navržen zápis geometrického plánu v celém rozsahu a bude-li tato skutečnost ze souhlasu vyplývat, bude zápis proveden</a:t>
            </a:r>
            <a:endParaRPr lang="cs-CZ" sz="2400" dirty="0"/>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0"/>
            <a:ext cx="6143667" cy="571480"/>
          </a:xfrm>
        </p:spPr>
        <p:txBody>
          <a:bodyPr/>
          <a:lstStyle/>
          <a:p>
            <a:pPr>
              <a:buNone/>
            </a:pPr>
            <a:r>
              <a:rPr lang="cs-CZ" sz="2800" dirty="0" smtClean="0"/>
              <a:t>Pokračování- hranice !!!</a:t>
            </a:r>
            <a:endParaRPr lang="cs-CZ" sz="2800" dirty="0"/>
          </a:p>
        </p:txBody>
      </p:sp>
      <p:sp>
        <p:nvSpPr>
          <p:cNvPr id="3" name="Zástupný symbol pro obsah 2"/>
          <p:cNvSpPr>
            <a:spLocks noGrp="1"/>
          </p:cNvSpPr>
          <p:nvPr>
            <p:ph sz="quarter" idx="13"/>
          </p:nvPr>
        </p:nvSpPr>
        <p:spPr>
          <a:xfrm>
            <a:off x="357158" y="731520"/>
            <a:ext cx="8286808" cy="5697876"/>
          </a:xfrm>
        </p:spPr>
        <p:txBody>
          <a:bodyPr>
            <a:normAutofit fontScale="92500"/>
          </a:bodyPr>
          <a:lstStyle/>
          <a:p>
            <a:pPr marL="0" indent="0">
              <a:buNone/>
            </a:pPr>
            <a:r>
              <a:rPr lang="cs-CZ" sz="2000" dirty="0" smtClean="0"/>
              <a:t>Upozornění:</a:t>
            </a:r>
          </a:p>
          <a:p>
            <a:pPr marL="0" indent="0">
              <a:buNone/>
            </a:pPr>
            <a:r>
              <a:rPr lang="cs-CZ" sz="2000" dirty="0" smtClean="0"/>
              <a:t> </a:t>
            </a:r>
          </a:p>
          <a:p>
            <a:pPr lvl="1">
              <a:buFont typeface="Arial" pitchFamily="34" charset="0"/>
              <a:buChar char="•"/>
            </a:pPr>
            <a:r>
              <a:rPr lang="cs-CZ" dirty="0" smtClean="0"/>
              <a:t>Hranici stanovenou </a:t>
            </a:r>
            <a:r>
              <a:rPr lang="cs-CZ" dirty="0" smtClean="0">
                <a:solidFill>
                  <a:srgbClr val="FF0000"/>
                </a:solidFill>
              </a:rPr>
              <a:t>dle rozhodnutí stavebního úřadu</a:t>
            </a:r>
            <a:r>
              <a:rPr lang="cs-CZ" dirty="0" smtClean="0"/>
              <a:t> je možné zobrazit v katastru podle geometrického plánu na dělení pozemku na návrh jednoho z vlastníků (§ 30 odst. 3 kat. V) – </a:t>
            </a:r>
            <a:r>
              <a:rPr lang="cs-CZ" b="1" dirty="0" smtClean="0">
                <a:solidFill>
                  <a:srgbClr val="FF0000"/>
                </a:solidFill>
              </a:rPr>
              <a:t>nově i jen dle souhlasu stav.úřadu, pokud byl vydán na návrh všech dotčených vlastníků ,či spoluvlastníků</a:t>
            </a:r>
          </a:p>
          <a:p>
            <a:pPr lvl="1">
              <a:buFont typeface="Arial" pitchFamily="34" charset="0"/>
              <a:buChar char="•"/>
            </a:pPr>
            <a:r>
              <a:rPr lang="cs-CZ" dirty="0" smtClean="0"/>
              <a:t>Je možný zápis i zákres nově vznikajících pozemků i bez změny vlastnického práva, tzn. „v předstihu</a:t>
            </a:r>
            <a:r>
              <a:rPr lang="cs-CZ" b="1" dirty="0" smtClean="0"/>
              <a:t>“- zápis prováděn jako zápis jiných údajů.  POZOR- nejednotný postup v ČR stavebních úřadů</a:t>
            </a:r>
          </a:p>
          <a:p>
            <a:pPr marL="0" indent="0">
              <a:buNone/>
            </a:pPr>
            <a:endParaRPr lang="cs-CZ" sz="2000" b="1" dirty="0" smtClean="0"/>
          </a:p>
          <a:p>
            <a:pPr marL="0" indent="0">
              <a:buNone/>
            </a:pPr>
            <a:r>
              <a:rPr lang="cs-CZ" sz="2000" b="1" dirty="0" smtClean="0"/>
              <a:t> Výhoda</a:t>
            </a:r>
            <a:r>
              <a:rPr lang="cs-CZ" sz="2000" dirty="0" smtClean="0"/>
              <a:t> pro veřejnost: Proč využívat zobrazování hranic v předstihu !!!</a:t>
            </a:r>
          </a:p>
          <a:p>
            <a:pPr lvl="1">
              <a:buFont typeface="Arial" pitchFamily="34" charset="0"/>
              <a:buChar char="•"/>
            </a:pPr>
            <a:r>
              <a:rPr lang="cs-CZ" sz="1800" dirty="0" smtClean="0"/>
              <a:t>Pozemky jsou v katastrální mapě označeny hranicí </a:t>
            </a:r>
          </a:p>
          <a:p>
            <a:pPr lvl="1">
              <a:buFont typeface="Arial" pitchFamily="34" charset="0"/>
              <a:buChar char="•"/>
            </a:pPr>
            <a:r>
              <a:rPr lang="cs-CZ" sz="1800" dirty="0" smtClean="0"/>
              <a:t>Jsou označeny parcelním číslem</a:t>
            </a:r>
          </a:p>
          <a:p>
            <a:pPr lvl="1">
              <a:buFont typeface="Arial" pitchFamily="34" charset="0"/>
              <a:buChar char="•"/>
            </a:pPr>
            <a:r>
              <a:rPr lang="cs-CZ" sz="1800" dirty="0" smtClean="0"/>
              <a:t>Pozemky mají svůj obraz </a:t>
            </a:r>
          </a:p>
          <a:p>
            <a:pPr lvl="1">
              <a:buFont typeface="Arial" pitchFamily="34" charset="0"/>
              <a:buChar char="•"/>
            </a:pPr>
            <a:r>
              <a:rPr lang="cs-CZ" sz="1800" dirty="0" smtClean="0"/>
              <a:t>Následně jsou prodávány ve známých hranicích</a:t>
            </a:r>
            <a:endParaRPr lang="cs-CZ" dirty="0"/>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28662" y="214290"/>
            <a:ext cx="6929485" cy="500066"/>
          </a:xfrm>
        </p:spPr>
        <p:txBody>
          <a:bodyPr/>
          <a:lstStyle/>
          <a:p>
            <a:pPr>
              <a:buNone/>
            </a:pPr>
            <a:r>
              <a:rPr lang="cs-CZ" sz="2400" dirty="0" smtClean="0"/>
              <a:t>Pokračování- rozhodnutí stavebního úřadu</a:t>
            </a:r>
            <a:endParaRPr lang="cs-CZ" sz="2400" dirty="0"/>
          </a:p>
        </p:txBody>
      </p:sp>
      <p:sp>
        <p:nvSpPr>
          <p:cNvPr id="3" name="Zástupný symbol pro obsah 2"/>
          <p:cNvSpPr>
            <a:spLocks noGrp="1"/>
          </p:cNvSpPr>
          <p:nvPr>
            <p:ph sz="quarter" idx="13"/>
          </p:nvPr>
        </p:nvSpPr>
        <p:spPr>
          <a:xfrm>
            <a:off x="500034" y="1214422"/>
            <a:ext cx="8143932" cy="5143536"/>
          </a:xfrm>
        </p:spPr>
        <p:txBody>
          <a:bodyPr>
            <a:normAutofit fontScale="92500" lnSpcReduction="10000"/>
          </a:bodyPr>
          <a:lstStyle/>
          <a:p>
            <a:pPr>
              <a:buNone/>
            </a:pPr>
            <a:r>
              <a:rPr lang="cs-CZ" b="1" dirty="0" smtClean="0"/>
              <a:t>Zápis v katastru se provádí:</a:t>
            </a:r>
          </a:p>
          <a:p>
            <a:pPr>
              <a:buFontTx/>
              <a:buChar char="-"/>
            </a:pPr>
            <a:r>
              <a:rPr lang="cs-CZ" sz="2000" dirty="0" smtClean="0"/>
              <a:t>Zápisem jiného údaje, obdobně záznamu/ bez správního poplatku/</a:t>
            </a:r>
          </a:p>
          <a:p>
            <a:pPr>
              <a:buFontTx/>
              <a:buChar char="-"/>
            </a:pPr>
            <a:r>
              <a:rPr lang="cs-CZ" sz="2000" dirty="0" smtClean="0"/>
              <a:t>Návrh podává kterýkoliv z vlastníků s přiloženým příslušným pravomocným rozhodnutím</a:t>
            </a:r>
          </a:p>
          <a:p>
            <a:pPr>
              <a:buFontTx/>
              <a:buChar char="-"/>
            </a:pPr>
            <a:r>
              <a:rPr lang="cs-CZ" sz="2000" dirty="0" smtClean="0"/>
              <a:t>Nejsou-li údaje v rozhodnutí v souladu s předpisy,pak je možné nahradit potvrzením příslušného stavebního úřadu v návaznosti na existenci příslušného rozhodnutí</a:t>
            </a:r>
          </a:p>
          <a:p>
            <a:pPr>
              <a:buFontTx/>
              <a:buChar char="-"/>
            </a:pPr>
            <a:r>
              <a:rPr lang="cs-CZ" sz="2000" dirty="0" smtClean="0"/>
              <a:t>K návrhu je připojen geometrický plán</a:t>
            </a:r>
          </a:p>
          <a:p>
            <a:pPr>
              <a:buFontTx/>
              <a:buChar char="-"/>
            </a:pPr>
            <a:r>
              <a:rPr lang="cs-CZ" sz="2000" dirty="0" smtClean="0"/>
              <a:t>Katastrální úřad nezasílá žádné vyrozumění o podaném návrhu</a:t>
            </a:r>
          </a:p>
          <a:p>
            <a:pPr>
              <a:buFontTx/>
              <a:buChar char="-"/>
            </a:pPr>
            <a:r>
              <a:rPr lang="cs-CZ" sz="2000" dirty="0" smtClean="0"/>
              <a:t>Katastrální úřad zašle dotčeným vlastníkům informaci o provedené změně spočívající v rozdělení pozemku</a:t>
            </a:r>
          </a:p>
          <a:p>
            <a:pPr>
              <a:buFontTx/>
              <a:buChar char="-"/>
            </a:pPr>
            <a:r>
              <a:rPr lang="cs-CZ" sz="2000" dirty="0" smtClean="0"/>
              <a:t>Pokud rozhodnutí řeší otázku změny druhu pozemku,způsobu využití,bude změna provedena až po provedení v terénu-pozor na rozdíl dle § 30 odst.4 </a:t>
            </a:r>
            <a:r>
              <a:rPr lang="cs-CZ" sz="2000" dirty="0" err="1" smtClean="0"/>
              <a:t>KatV</a:t>
            </a:r>
            <a:endParaRPr lang="cs-CZ" sz="2000" dirty="0" smtClean="0"/>
          </a:p>
          <a:p>
            <a:pPr>
              <a:buFontTx/>
              <a:buChar char="-"/>
            </a:pPr>
            <a:r>
              <a:rPr lang="cs-CZ" sz="2000" dirty="0" smtClean="0"/>
              <a:t>Bude-li rozhodnutí přiloženo až k návrhu na vklad , je vhodné o zápis v celém rozsahu požádat uvedením na zadní straně návrhu</a:t>
            </a:r>
            <a:endParaRPr lang="cs-CZ" sz="2000" dirty="0"/>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142852"/>
            <a:ext cx="8143932" cy="428628"/>
          </a:xfrm>
        </p:spPr>
        <p:txBody>
          <a:bodyPr/>
          <a:lstStyle/>
          <a:p>
            <a:pPr>
              <a:buNone/>
            </a:pPr>
            <a:r>
              <a:rPr lang="cs-CZ" sz="2800" dirty="0" smtClean="0"/>
              <a:t>Pokračování – zobrazování hranic do katastru</a:t>
            </a:r>
            <a:endParaRPr lang="cs-CZ" sz="2800" dirty="0"/>
          </a:p>
        </p:txBody>
      </p:sp>
      <p:sp>
        <p:nvSpPr>
          <p:cNvPr id="3" name="Zástupný symbol pro obsah 2"/>
          <p:cNvSpPr>
            <a:spLocks noGrp="1"/>
          </p:cNvSpPr>
          <p:nvPr>
            <p:ph sz="quarter" idx="13"/>
          </p:nvPr>
        </p:nvSpPr>
        <p:spPr>
          <a:xfrm>
            <a:off x="285720" y="731520"/>
            <a:ext cx="8572560" cy="5697876"/>
          </a:xfrm>
        </p:spPr>
        <p:txBody>
          <a:bodyPr>
            <a:normAutofit lnSpcReduction="10000"/>
          </a:bodyPr>
          <a:lstStyle/>
          <a:p>
            <a:pPr>
              <a:buNone/>
            </a:pPr>
            <a:endParaRPr lang="cs-CZ" dirty="0" smtClean="0"/>
          </a:p>
          <a:p>
            <a:pPr>
              <a:buNone/>
            </a:pPr>
            <a:r>
              <a:rPr lang="cs-CZ" b="1" dirty="0" smtClean="0">
                <a:solidFill>
                  <a:srgbClr val="FF0000"/>
                </a:solidFill>
              </a:rPr>
              <a:t>Geometrický plán/GP/</a:t>
            </a:r>
          </a:p>
          <a:p>
            <a:pPr>
              <a:buNone/>
            </a:pPr>
            <a:endParaRPr lang="cs-CZ" sz="2400" b="1" dirty="0" smtClean="0"/>
          </a:p>
          <a:p>
            <a:pPr>
              <a:buNone/>
            </a:pPr>
            <a:r>
              <a:rPr lang="cs-CZ" sz="2400" b="1" dirty="0" smtClean="0"/>
              <a:t>§ 2 </a:t>
            </a:r>
            <a:r>
              <a:rPr lang="cs-CZ" sz="2400" b="1" dirty="0" err="1" smtClean="0"/>
              <a:t>katZ</a:t>
            </a:r>
            <a:r>
              <a:rPr lang="cs-CZ" sz="2400" b="1" dirty="0" smtClean="0"/>
              <a:t> -geometrický plán</a:t>
            </a:r>
            <a:r>
              <a:rPr lang="cs-CZ" sz="2400" dirty="0" smtClean="0"/>
              <a:t> – technický podklad pro vyhotovování listin, na základě kterých má dojít ke změnám v souboru geodetických informací a v souboru popisných informací</a:t>
            </a:r>
          </a:p>
          <a:p>
            <a:pPr>
              <a:buNone/>
            </a:pPr>
            <a:endParaRPr lang="cs-CZ" sz="2400" dirty="0" smtClean="0"/>
          </a:p>
          <a:p>
            <a:pPr>
              <a:buNone/>
            </a:pPr>
            <a:r>
              <a:rPr lang="cs-CZ" sz="2400" dirty="0" smtClean="0">
                <a:solidFill>
                  <a:srgbClr val="FF0000"/>
                </a:solidFill>
              </a:rPr>
              <a:t>Práce znalců s GP</a:t>
            </a:r>
            <a:r>
              <a:rPr lang="cs-CZ" sz="2400" dirty="0" smtClean="0"/>
              <a:t>:</a:t>
            </a:r>
          </a:p>
          <a:p>
            <a:pPr>
              <a:buNone/>
            </a:pPr>
            <a:r>
              <a:rPr lang="cs-CZ" sz="2400" dirty="0" smtClean="0"/>
              <a:t>-oceňování částí pozemků dle GP</a:t>
            </a:r>
          </a:p>
          <a:p>
            <a:pPr>
              <a:buNone/>
            </a:pPr>
            <a:r>
              <a:rPr lang="cs-CZ" sz="2400" dirty="0" smtClean="0"/>
              <a:t>-oceňování vymezeného rozsahu věcného břemene</a:t>
            </a:r>
          </a:p>
          <a:p>
            <a:pPr>
              <a:buNone/>
            </a:pPr>
            <a:r>
              <a:rPr lang="cs-CZ" sz="2400" dirty="0" smtClean="0"/>
              <a:t>-zaměření stavby/hlavní/…</a:t>
            </a:r>
          </a:p>
          <a:p>
            <a:pPr>
              <a:buNone/>
            </a:pPr>
            <a:r>
              <a:rPr lang="cs-CZ" sz="2400" dirty="0" smtClean="0"/>
              <a:t>Upozornění: GP je „rodným listem pro vznik parcely“</a:t>
            </a:r>
            <a:endParaRPr lang="cs-CZ"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357166"/>
            <a:ext cx="4564661" cy="500066"/>
          </a:xfrm>
        </p:spPr>
        <p:txBody>
          <a:bodyPr>
            <a:normAutofit fontScale="90000"/>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285860"/>
            <a:ext cx="8229600" cy="4143403"/>
          </a:xfrm>
          <a:prstGeom prst="rect">
            <a:avLst/>
          </a:prstGeom>
        </p:spPr>
        <p:txBody>
          <a:bodyPr>
            <a:normAutofit fontScale="85000" lnSpcReduction="10000"/>
          </a:bodyPr>
          <a:lstStyle/>
          <a:p>
            <a:pPr>
              <a:buNone/>
            </a:pPr>
            <a:r>
              <a:rPr lang="cs-CZ" dirty="0" smtClean="0"/>
              <a:t> </a:t>
            </a:r>
            <a:r>
              <a:rPr lang="cs-CZ" sz="2400" dirty="0" smtClean="0"/>
              <a:t>U parcel bylo uváděno- držitel</a:t>
            </a:r>
          </a:p>
          <a:p>
            <a:pPr>
              <a:buNone/>
            </a:pPr>
            <a:r>
              <a:rPr lang="cs-CZ" sz="2400" dirty="0" smtClean="0"/>
              <a:t>                                   - výměra</a:t>
            </a:r>
          </a:p>
          <a:p>
            <a:pPr>
              <a:buNone/>
            </a:pPr>
            <a:r>
              <a:rPr lang="cs-CZ" sz="2400" dirty="0" smtClean="0"/>
              <a:t>                                   - vzdělávání/ kultura/</a:t>
            </a:r>
          </a:p>
          <a:p>
            <a:pPr>
              <a:buNone/>
            </a:pPr>
            <a:r>
              <a:rPr lang="cs-CZ" sz="2400" dirty="0" smtClean="0"/>
              <a:t>                                   - jakostní třída /1.-9. stupeň</a:t>
            </a:r>
            <a:r>
              <a:rPr lang="cs-CZ" dirty="0" smtClean="0"/>
              <a:t>/</a:t>
            </a:r>
          </a:p>
          <a:p>
            <a:pPr>
              <a:buNone/>
            </a:pPr>
            <a:r>
              <a:rPr lang="cs-CZ" dirty="0" smtClean="0"/>
              <a:t>                                     - </a:t>
            </a:r>
            <a:r>
              <a:rPr lang="cs-CZ" sz="2400" dirty="0" smtClean="0"/>
              <a:t>katastrální výtěžek</a:t>
            </a:r>
          </a:p>
          <a:p>
            <a:pPr>
              <a:buNone/>
            </a:pPr>
            <a:r>
              <a:rPr lang="cs-CZ" sz="2400" dirty="0" smtClean="0"/>
              <a:t>Zápisy v pozemkových knihách </a:t>
            </a:r>
            <a:r>
              <a:rPr lang="cs-CZ" sz="2400" dirty="0" smtClean="0">
                <a:solidFill>
                  <a:srgbClr val="FF0000"/>
                </a:solidFill>
              </a:rPr>
              <a:t>měly konstitutivní povahu-zajišťovaly </a:t>
            </a:r>
            <a:r>
              <a:rPr lang="cs-CZ" sz="2400" dirty="0" smtClean="0"/>
              <a:t>knihovní soudy</a:t>
            </a:r>
          </a:p>
          <a:p>
            <a:pPr>
              <a:buNone/>
            </a:pPr>
            <a:r>
              <a:rPr lang="cs-CZ" sz="2400" dirty="0" smtClean="0"/>
              <a:t>Zápisy u parcel, zákresy do map prováděly katastrální měřické úřady</a:t>
            </a:r>
          </a:p>
          <a:p>
            <a:pPr>
              <a:buNone/>
            </a:pPr>
            <a:r>
              <a:rPr lang="cs-CZ" sz="2400" dirty="0" smtClean="0"/>
              <a:t>Platnost katastrálního zákona z r. 1927 až do r. 1971/ zrušení zákonem č. 46/1971 Sb. o geodézii a kartografii</a:t>
            </a:r>
          </a:p>
          <a:p>
            <a:pPr>
              <a:buNone/>
            </a:pPr>
            <a:r>
              <a:rPr lang="cs-CZ" sz="2400" dirty="0" smtClean="0"/>
              <a:t> </a:t>
            </a:r>
            <a:endParaRPr lang="cs-CZ" sz="2400" dirty="0"/>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850106"/>
          </a:xfrm>
        </p:spPr>
        <p:txBody>
          <a:bodyPr>
            <a:normAutofit/>
          </a:bodyPr>
          <a:lstStyle/>
          <a:p>
            <a:pPr marL="0" indent="0" algn="l">
              <a:buNone/>
            </a:pPr>
            <a:r>
              <a:rPr lang="cs-CZ" sz="2400" b="1" dirty="0" smtClean="0"/>
              <a:t>§ 47 - § 49 </a:t>
            </a:r>
            <a:r>
              <a:rPr lang="cs-CZ" sz="2400" b="1" dirty="0" err="1" smtClean="0"/>
              <a:t>kat.Z</a:t>
            </a:r>
            <a:r>
              <a:rPr lang="cs-CZ" sz="2400" b="1" dirty="0" smtClean="0"/>
              <a:t>. – zeměměřické činnosti a geometrické plány</a:t>
            </a:r>
            <a:endParaRPr lang="cs-CZ" sz="2400" b="1" dirty="0"/>
          </a:p>
        </p:txBody>
      </p:sp>
      <p:sp>
        <p:nvSpPr>
          <p:cNvPr id="3" name="Zástupný symbol pro obsah 2"/>
          <p:cNvSpPr>
            <a:spLocks noGrp="1"/>
          </p:cNvSpPr>
          <p:nvPr>
            <p:ph sz="quarter" idx="13"/>
          </p:nvPr>
        </p:nvSpPr>
        <p:spPr>
          <a:xfrm>
            <a:off x="827584" y="1628800"/>
            <a:ext cx="7859216" cy="4497363"/>
          </a:xfrm>
        </p:spPr>
        <p:txBody>
          <a:bodyPr>
            <a:normAutofit/>
          </a:bodyPr>
          <a:lstStyle/>
          <a:p>
            <a:pPr>
              <a:buFont typeface="Arial" pitchFamily="34" charset="0"/>
              <a:buChar char="•"/>
            </a:pPr>
            <a:r>
              <a:rPr lang="cs-CZ" sz="2000" dirty="0" smtClean="0"/>
              <a:t>geometrický plán je neoddělitelnou součástí listiny, podle které má být proveden zápis do katastru, je-li třeba předmět zápisu zobrazit do katastrální mapy, má-li být zpřesněno jeho geometrické a polohové určení nebo byl-li průběh hranice určen soudem </a:t>
            </a:r>
          </a:p>
          <a:p>
            <a:pPr marL="0" indent="0">
              <a:buNone/>
            </a:pPr>
            <a:endParaRPr lang="cs-CZ" sz="2000" dirty="0"/>
          </a:p>
          <a:p>
            <a:pPr marL="0" indent="0">
              <a:buNone/>
            </a:pPr>
            <a:r>
              <a:rPr lang="cs-CZ" sz="2000" dirty="0" smtClean="0"/>
              <a:t>Poznámka: </a:t>
            </a:r>
          </a:p>
          <a:p>
            <a:pPr>
              <a:buFont typeface="Arial" pitchFamily="34" charset="0"/>
              <a:buChar char="•"/>
            </a:pPr>
            <a:r>
              <a:rPr lang="cs-CZ" sz="2000" dirty="0"/>
              <a:t>j</a:t>
            </a:r>
            <a:r>
              <a:rPr lang="cs-CZ" sz="2000" dirty="0" smtClean="0"/>
              <a:t>asné vymezení neoddělitelnosti geometrického plánu od listiny</a:t>
            </a:r>
          </a:p>
          <a:p>
            <a:pPr>
              <a:buNone/>
            </a:pPr>
            <a:r>
              <a:rPr lang="cs-CZ" sz="2000" dirty="0" smtClean="0"/>
              <a:t>Jaká je praxe???? </a:t>
            </a:r>
            <a:endParaRPr lang="cs-CZ" sz="2000" dirty="0"/>
          </a:p>
        </p:txBody>
      </p:sp>
    </p:spTree>
    <p:extLst>
      <p:ext uri="{BB962C8B-B14F-4D97-AF65-F5344CB8AC3E}">
        <p14:creationId xmlns:p14="http://schemas.microsoft.com/office/powerpoint/2010/main" xmlns="" val="36425513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642918"/>
          </a:xfrm>
        </p:spPr>
        <p:txBody>
          <a:bodyPr>
            <a:normAutofit fontScale="90000"/>
          </a:bodyPr>
          <a:lstStyle/>
          <a:p>
            <a:pPr marL="0" indent="0" algn="l">
              <a:buNone/>
            </a:pPr>
            <a:r>
              <a:rPr lang="cs-CZ" sz="2400" b="1" dirty="0" smtClean="0"/>
              <a:t>§77 – ZPMZ-vyhotovení záznamu podrobného měření změn</a:t>
            </a:r>
            <a:endParaRPr lang="cs-CZ" sz="2400" b="1" dirty="0"/>
          </a:p>
        </p:txBody>
      </p:sp>
      <p:sp>
        <p:nvSpPr>
          <p:cNvPr id="3" name="Zástupný symbol pro obsah 2"/>
          <p:cNvSpPr>
            <a:spLocks noGrp="1"/>
          </p:cNvSpPr>
          <p:nvPr>
            <p:ph sz="quarter" idx="13"/>
          </p:nvPr>
        </p:nvSpPr>
        <p:spPr>
          <a:xfrm>
            <a:off x="428596" y="642918"/>
            <a:ext cx="8258204" cy="5738410"/>
          </a:xfrm>
        </p:spPr>
        <p:txBody>
          <a:bodyPr>
            <a:normAutofit fontScale="92500" lnSpcReduction="10000"/>
          </a:bodyPr>
          <a:lstStyle/>
          <a:p>
            <a:pPr>
              <a:buFont typeface="Arial" pitchFamily="34" charset="0"/>
              <a:buChar char="•"/>
            </a:pPr>
            <a:r>
              <a:rPr lang="cs-CZ" sz="2000" dirty="0"/>
              <a:t>p</a:t>
            </a:r>
            <a:r>
              <a:rPr lang="cs-CZ" sz="2000" dirty="0" smtClean="0"/>
              <a:t>ro </a:t>
            </a:r>
            <a:r>
              <a:rPr lang="cs-CZ" sz="2000" dirty="0" smtClean="0">
                <a:solidFill>
                  <a:srgbClr val="FF0000"/>
                </a:solidFill>
              </a:rPr>
              <a:t>další prvek polohopisu </a:t>
            </a:r>
            <a:r>
              <a:rPr lang="cs-CZ" sz="2000" dirty="0" smtClean="0"/>
              <a:t>mj. (vedlejší stavbu) </a:t>
            </a:r>
          </a:p>
          <a:p>
            <a:pPr>
              <a:buFont typeface="Arial" pitchFamily="34" charset="0"/>
              <a:buChar char="•"/>
            </a:pPr>
            <a:r>
              <a:rPr lang="cs-CZ" sz="2000" dirty="0"/>
              <a:t>p</a:t>
            </a:r>
            <a:r>
              <a:rPr lang="cs-CZ" sz="2000" dirty="0" smtClean="0"/>
              <a:t>ro dokumentaci činnosti při vyhotovování geometrického plánu </a:t>
            </a:r>
          </a:p>
          <a:p>
            <a:pPr>
              <a:buFont typeface="Arial" pitchFamily="34" charset="0"/>
              <a:buChar char="•"/>
            </a:pPr>
            <a:r>
              <a:rPr lang="cs-CZ" sz="2000" dirty="0"/>
              <a:t>p</a:t>
            </a:r>
            <a:r>
              <a:rPr lang="cs-CZ" sz="2000" dirty="0" smtClean="0"/>
              <a:t>ro zobrazení hranice chráněného území - § 38 odst. 3 kat. V. - dočasné </a:t>
            </a:r>
          </a:p>
          <a:p>
            <a:pPr>
              <a:buNone/>
            </a:pPr>
            <a:endParaRPr lang="cs-CZ" sz="2000" dirty="0" smtClean="0"/>
          </a:p>
          <a:p>
            <a:pPr>
              <a:buNone/>
            </a:pPr>
            <a:endParaRPr lang="cs-CZ" sz="2000" dirty="0" smtClean="0"/>
          </a:p>
          <a:p>
            <a:pPr>
              <a:buNone/>
            </a:pPr>
            <a:r>
              <a:rPr lang="cs-CZ" sz="2000" dirty="0" smtClean="0">
                <a:solidFill>
                  <a:srgbClr val="FF0000"/>
                </a:solidFill>
              </a:rPr>
              <a:t>Co je další prvek polohopisu</a:t>
            </a:r>
            <a:r>
              <a:rPr lang="cs-CZ" sz="2000" dirty="0" smtClean="0"/>
              <a:t>? dle platné </a:t>
            </a:r>
            <a:r>
              <a:rPr lang="cs-CZ" sz="2000" dirty="0" err="1" smtClean="0"/>
              <a:t>katV</a:t>
            </a:r>
            <a:endParaRPr lang="cs-CZ" sz="2000" dirty="0" smtClean="0"/>
          </a:p>
          <a:p>
            <a:pPr>
              <a:buNone/>
            </a:pPr>
            <a:r>
              <a:rPr lang="cs-CZ" sz="2000" b="1" dirty="0" smtClean="0"/>
              <a:t>§ 5  Polohopis katastrální mapy</a:t>
            </a:r>
          </a:p>
          <a:p>
            <a:pPr>
              <a:buNone/>
            </a:pPr>
            <a:r>
              <a:rPr lang="cs-CZ" sz="2000" b="1" dirty="0" smtClean="0"/>
              <a:t>odst.(2)</a:t>
            </a:r>
            <a:r>
              <a:rPr lang="cs-CZ" sz="2000" dirty="0" smtClean="0"/>
              <a:t> Dalšími prvky polohopisu jsou</a:t>
            </a:r>
          </a:p>
          <a:p>
            <a:pPr>
              <a:buNone/>
            </a:pPr>
            <a:r>
              <a:rPr lang="cs-CZ" sz="2000" b="1" dirty="0" smtClean="0"/>
              <a:t>  a)</a:t>
            </a:r>
            <a:r>
              <a:rPr lang="cs-CZ" sz="2000" dirty="0" smtClean="0"/>
              <a:t> most,</a:t>
            </a:r>
          </a:p>
          <a:p>
            <a:pPr>
              <a:buNone/>
            </a:pPr>
            <a:r>
              <a:rPr lang="cs-CZ" sz="2000" b="1" dirty="0" smtClean="0"/>
              <a:t>  b)</a:t>
            </a:r>
            <a:r>
              <a:rPr lang="cs-CZ" sz="2000" dirty="0" smtClean="0"/>
              <a:t> propustek a tunel v násypovém tělese pozemní komunikace, pokud jimi prochází vodní tok nebo pozemní komunikace, přičemž pozemek pod tímto vodním tokem nebo pozemní komunikací je evidován jako parcela,</a:t>
            </a:r>
          </a:p>
          <a:p>
            <a:pPr>
              <a:buNone/>
            </a:pPr>
            <a:r>
              <a:rPr lang="cs-CZ" sz="2000" b="1" dirty="0" smtClean="0"/>
              <a:t> c)</a:t>
            </a:r>
            <a:r>
              <a:rPr lang="cs-CZ" sz="2000" dirty="0" smtClean="0"/>
              <a:t> obvod budovy, která je hlavní stavbou a je součástí pozemku nebo součástí práva stavby,</a:t>
            </a:r>
          </a:p>
          <a:p>
            <a:pPr>
              <a:buNone/>
            </a:pPr>
            <a:r>
              <a:rPr lang="cs-CZ" sz="2000" b="1" dirty="0" smtClean="0"/>
              <a:t> d)</a:t>
            </a:r>
            <a:r>
              <a:rPr lang="cs-CZ" sz="2000" dirty="0" smtClean="0"/>
              <a:t> obvod budovy, která je vedlejší stavbou a je součástí pozemku nebo součástí práva stavby.</a:t>
            </a:r>
          </a:p>
          <a:p>
            <a:pPr>
              <a:buNone/>
            </a:pPr>
            <a:endParaRPr lang="cs-CZ" sz="2000" b="1" dirty="0" smtClean="0"/>
          </a:p>
          <a:p>
            <a:pPr>
              <a:buNone/>
            </a:pPr>
            <a:endParaRPr lang="cs-CZ" sz="2000" dirty="0"/>
          </a:p>
        </p:txBody>
      </p:sp>
    </p:spTree>
    <p:extLst>
      <p:ext uri="{BB962C8B-B14F-4D97-AF65-F5344CB8AC3E}">
        <p14:creationId xmlns:p14="http://schemas.microsoft.com/office/powerpoint/2010/main" xmlns="" val="274185407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929718" cy="642918"/>
          </a:xfrm>
        </p:spPr>
        <p:txBody>
          <a:bodyPr>
            <a:normAutofit fontScale="90000"/>
          </a:bodyPr>
          <a:lstStyle/>
          <a:p>
            <a:pPr marL="0" indent="0" algn="l">
              <a:buNone/>
            </a:pPr>
            <a:r>
              <a:rPr lang="cs-CZ" sz="2400" dirty="0" smtClean="0"/>
              <a:t>Změna v obsahu map- další prvek </a:t>
            </a:r>
            <a:r>
              <a:rPr lang="cs-CZ" sz="2400" dirty="0" smtClean="0">
                <a:solidFill>
                  <a:srgbClr val="FF0000"/>
                </a:solidFill>
              </a:rPr>
              <a:t>polohopisu-vyhl.č.126/1993 Sb.</a:t>
            </a:r>
            <a:endParaRPr lang="cs-CZ" sz="2400" b="1" dirty="0">
              <a:solidFill>
                <a:srgbClr val="FF0000"/>
              </a:solidFill>
            </a:endParaRPr>
          </a:p>
        </p:txBody>
      </p:sp>
      <p:sp>
        <p:nvSpPr>
          <p:cNvPr id="3" name="Zástupný symbol pro obsah 2"/>
          <p:cNvSpPr>
            <a:spLocks noGrp="1"/>
          </p:cNvSpPr>
          <p:nvPr>
            <p:ph sz="quarter" idx="13"/>
          </p:nvPr>
        </p:nvSpPr>
        <p:spPr>
          <a:xfrm>
            <a:off x="0" y="642918"/>
            <a:ext cx="9144000" cy="6215082"/>
          </a:xfrm>
        </p:spPr>
        <p:txBody>
          <a:bodyPr>
            <a:normAutofit fontScale="85000" lnSpcReduction="10000"/>
          </a:bodyPr>
          <a:lstStyle/>
          <a:p>
            <a:pPr>
              <a:buNone/>
            </a:pPr>
            <a:r>
              <a:rPr lang="cs-CZ" sz="2000" b="1" dirty="0" smtClean="0"/>
              <a:t>Geometrické a polohové určení katastrálních území a nemovitostí</a:t>
            </a:r>
            <a:endParaRPr lang="cs-CZ" sz="2000" dirty="0" smtClean="0"/>
          </a:p>
          <a:p>
            <a:pPr>
              <a:buNone/>
            </a:pPr>
            <a:r>
              <a:rPr lang="cs-CZ" sz="2000" b="1" dirty="0" smtClean="0"/>
              <a:t>§  5</a:t>
            </a:r>
          </a:p>
          <a:p>
            <a:pPr>
              <a:buNone/>
            </a:pPr>
            <a:r>
              <a:rPr lang="cs-CZ" sz="2000" b="1" dirty="0" smtClean="0"/>
              <a:t>  (2)</a:t>
            </a:r>
            <a:r>
              <a:rPr lang="cs-CZ" sz="2000" dirty="0" smtClean="0"/>
              <a:t> V souboru geodetických informací jsou dále geometricky a polohově určeny další prvky polohopisu:</a:t>
            </a:r>
          </a:p>
          <a:p>
            <a:pPr>
              <a:buNone/>
            </a:pPr>
            <a:r>
              <a:rPr lang="cs-CZ" sz="2000" b="1" dirty="0" smtClean="0"/>
              <a:t>  a)</a:t>
            </a:r>
            <a:r>
              <a:rPr lang="cs-CZ" sz="2000" dirty="0" smtClean="0"/>
              <a:t> osa kolejí železniční tratě mimo železniční stanici a průmyslové závody,</a:t>
            </a:r>
          </a:p>
          <a:p>
            <a:pPr>
              <a:buNone/>
            </a:pPr>
            <a:r>
              <a:rPr lang="cs-CZ" sz="2000" b="1" dirty="0" smtClean="0"/>
              <a:t>  b)</a:t>
            </a:r>
            <a:r>
              <a:rPr lang="cs-CZ" sz="2000" dirty="0" smtClean="0"/>
              <a:t> lanové dráhy s veřejnou dopravou (osa kolejí u pozemní lanovky a podpěry a průběh visuté lanovky),</a:t>
            </a:r>
          </a:p>
          <a:p>
            <a:pPr>
              <a:buNone/>
            </a:pPr>
            <a:r>
              <a:rPr lang="cs-CZ" sz="2000" b="1" dirty="0" smtClean="0"/>
              <a:t>   c)</a:t>
            </a:r>
            <a:r>
              <a:rPr lang="cs-CZ" sz="2000" dirty="0" smtClean="0"/>
              <a:t> hrana koruny a střední dělicí pás silniční komunikace,</a:t>
            </a:r>
          </a:p>
          <a:p>
            <a:pPr>
              <a:buNone/>
            </a:pPr>
            <a:r>
              <a:rPr lang="cs-CZ" sz="2000" b="1" dirty="0" smtClean="0"/>
              <a:t>  d)</a:t>
            </a:r>
            <a:r>
              <a:rPr lang="cs-CZ" sz="2000" dirty="0" smtClean="0"/>
              <a:t> most,</a:t>
            </a:r>
          </a:p>
          <a:p>
            <a:pPr>
              <a:buNone/>
            </a:pPr>
            <a:r>
              <a:rPr lang="cs-CZ" sz="2000" b="1" dirty="0" smtClean="0"/>
              <a:t>  e)</a:t>
            </a:r>
            <a:r>
              <a:rPr lang="cs-CZ" sz="2000" dirty="0" smtClean="0"/>
              <a:t> propustek a tunel v násypovém tělese komunikace, pokud jimi prochází vodní tok nebo pozemní komunikace, evidovaná jako parcela,</a:t>
            </a:r>
          </a:p>
          <a:p>
            <a:pPr>
              <a:buNone/>
            </a:pPr>
            <a:r>
              <a:rPr lang="cs-CZ" sz="2000" b="1" dirty="0" smtClean="0"/>
              <a:t>  f)</a:t>
            </a:r>
            <a:r>
              <a:rPr lang="cs-CZ" sz="2000" dirty="0" smtClean="0"/>
              <a:t> portál železničního a silničního tunelu,</a:t>
            </a:r>
          </a:p>
          <a:p>
            <a:pPr>
              <a:buNone/>
            </a:pPr>
            <a:r>
              <a:rPr lang="cs-CZ" sz="2000" b="1" dirty="0" smtClean="0"/>
              <a:t>  g)</a:t>
            </a:r>
            <a:r>
              <a:rPr lang="cs-CZ" sz="2000" dirty="0" smtClean="0"/>
              <a:t> břehová čára vodního toku a vodní nádrže sloužících k vodní dopravě,</a:t>
            </a:r>
          </a:p>
          <a:p>
            <a:pPr>
              <a:buNone/>
            </a:pPr>
            <a:r>
              <a:rPr lang="cs-CZ" sz="2000" b="1" dirty="0" smtClean="0"/>
              <a:t>  h)</a:t>
            </a:r>
            <a:r>
              <a:rPr lang="cs-CZ" sz="2000" dirty="0" smtClean="0"/>
              <a:t> stavební objekt na vodním toku nebo nádrži (hráz, jez, plavební komora, propust),</a:t>
            </a:r>
          </a:p>
          <a:p>
            <a:pPr>
              <a:buNone/>
            </a:pPr>
            <a:r>
              <a:rPr lang="cs-CZ" sz="2000" b="1" dirty="0" smtClean="0"/>
              <a:t>  i)</a:t>
            </a:r>
            <a:r>
              <a:rPr lang="cs-CZ" sz="2000" dirty="0" smtClean="0"/>
              <a:t> nadzemní vedení vysokého a velmi vysokého napětí včetně stožárů,</a:t>
            </a:r>
          </a:p>
          <a:p>
            <a:pPr>
              <a:buNone/>
            </a:pPr>
            <a:r>
              <a:rPr lang="cs-CZ" sz="2000" b="1" dirty="0" smtClean="0"/>
              <a:t>  j)</a:t>
            </a:r>
            <a:r>
              <a:rPr lang="cs-CZ" sz="2000" dirty="0" smtClean="0"/>
              <a:t> stožáry vysílacích a retranslačních stanic,</a:t>
            </a:r>
          </a:p>
          <a:p>
            <a:pPr>
              <a:buNone/>
            </a:pPr>
            <a:r>
              <a:rPr lang="cs-CZ" sz="2000" b="1" dirty="0" smtClean="0"/>
              <a:t>  k)</a:t>
            </a:r>
            <a:r>
              <a:rPr lang="cs-CZ" sz="2000" dirty="0" smtClean="0"/>
              <a:t> schodiště u významného objektu na veřejném prostranství nebo schodiště v nesjízdných komunikacích,</a:t>
            </a:r>
          </a:p>
          <a:p>
            <a:pPr>
              <a:buNone/>
            </a:pPr>
            <a:r>
              <a:rPr lang="cs-CZ" sz="2000" b="1" dirty="0" smtClean="0"/>
              <a:t>  l)</a:t>
            </a:r>
            <a:r>
              <a:rPr lang="cs-CZ" sz="2000" dirty="0" smtClean="0"/>
              <a:t> komunikace pro pěší v parcích a sadech širší než 3 m,</a:t>
            </a:r>
          </a:p>
          <a:p>
            <a:pPr>
              <a:buNone/>
            </a:pPr>
            <a:r>
              <a:rPr lang="cs-CZ" sz="2000" b="1" dirty="0" smtClean="0"/>
              <a:t>  m)</a:t>
            </a:r>
            <a:r>
              <a:rPr lang="cs-CZ" sz="2000" dirty="0" smtClean="0"/>
              <a:t> zvonice, pomník, socha, památník, mohyla, kříž, boží muka a veřejná studna.</a:t>
            </a:r>
          </a:p>
          <a:p>
            <a:pPr>
              <a:buNone/>
            </a:pPr>
            <a:endParaRPr lang="cs-CZ" sz="2000" dirty="0"/>
          </a:p>
        </p:txBody>
      </p:sp>
    </p:spTree>
    <p:extLst>
      <p:ext uri="{BB962C8B-B14F-4D97-AF65-F5344CB8AC3E}">
        <p14:creationId xmlns:p14="http://schemas.microsoft.com/office/powerpoint/2010/main" xmlns="" val="2741854078"/>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642918"/>
          </a:xfrm>
        </p:spPr>
        <p:txBody>
          <a:bodyPr>
            <a:normAutofit fontScale="90000"/>
          </a:bodyPr>
          <a:lstStyle/>
          <a:p>
            <a:pPr marL="0" indent="0" algn="l">
              <a:buNone/>
            </a:pPr>
            <a:r>
              <a:rPr lang="cs-CZ" sz="2400" dirty="0" smtClean="0"/>
              <a:t>Změna v obsahu map- další prvek polohopisu-</a:t>
            </a:r>
            <a:r>
              <a:rPr lang="cs-CZ" sz="2400" dirty="0" err="1" smtClean="0"/>
              <a:t>vyhl.č</a:t>
            </a:r>
            <a:r>
              <a:rPr lang="cs-CZ" sz="2400" dirty="0" smtClean="0"/>
              <a:t>. 190/1996 Sb.</a:t>
            </a:r>
            <a:endParaRPr lang="cs-CZ" sz="2400" b="1" dirty="0"/>
          </a:p>
        </p:txBody>
      </p:sp>
      <p:sp>
        <p:nvSpPr>
          <p:cNvPr id="3" name="Zástupný symbol pro obsah 2"/>
          <p:cNvSpPr>
            <a:spLocks noGrp="1"/>
          </p:cNvSpPr>
          <p:nvPr>
            <p:ph sz="quarter" idx="13"/>
          </p:nvPr>
        </p:nvSpPr>
        <p:spPr>
          <a:xfrm>
            <a:off x="0" y="642918"/>
            <a:ext cx="9144000" cy="6215082"/>
          </a:xfrm>
        </p:spPr>
        <p:txBody>
          <a:bodyPr>
            <a:normAutofit fontScale="85000" lnSpcReduction="20000"/>
          </a:bodyPr>
          <a:lstStyle/>
          <a:p>
            <a:pPr>
              <a:buNone/>
            </a:pPr>
            <a:r>
              <a:rPr lang="cs-CZ" sz="2000" b="1" dirty="0" smtClean="0"/>
              <a:t>Geometrické a polohové určení katastrálních území a nemovitostí</a:t>
            </a:r>
          </a:p>
          <a:p>
            <a:pPr>
              <a:buNone/>
            </a:pPr>
            <a:r>
              <a:rPr lang="cs-CZ" sz="2000" b="1" dirty="0" smtClean="0"/>
              <a:t>§ 5 </a:t>
            </a:r>
          </a:p>
          <a:p>
            <a:pPr>
              <a:buNone/>
            </a:pPr>
            <a:r>
              <a:rPr lang="cs-CZ" sz="2000" b="1" dirty="0" smtClean="0"/>
              <a:t>  (2)</a:t>
            </a:r>
            <a:r>
              <a:rPr lang="cs-CZ" sz="2000" dirty="0" smtClean="0"/>
              <a:t> V souboru geodetických informací jsou dále geometricky a polohově určeny další prvky polohopisu:</a:t>
            </a:r>
          </a:p>
          <a:p>
            <a:pPr>
              <a:buNone/>
            </a:pPr>
            <a:r>
              <a:rPr lang="cs-CZ" sz="2000" b="1" dirty="0" smtClean="0"/>
              <a:t>   a)</a:t>
            </a:r>
            <a:r>
              <a:rPr lang="cs-CZ" sz="2000" dirty="0" smtClean="0"/>
              <a:t> osa kolejí železniční tratě mimo železniční stanici a průmyslové závody,</a:t>
            </a:r>
          </a:p>
          <a:p>
            <a:pPr>
              <a:buNone/>
            </a:pPr>
            <a:r>
              <a:rPr lang="cs-CZ" sz="2000" b="1" dirty="0" smtClean="0"/>
              <a:t>   b)</a:t>
            </a:r>
            <a:r>
              <a:rPr lang="cs-CZ" sz="2000" dirty="0" smtClean="0"/>
              <a:t> lanové dráhy s veřejnou dopravou (osa kolejí u pozemní lanovky a podpěry a průběh visuté lanovky),</a:t>
            </a:r>
          </a:p>
          <a:p>
            <a:pPr>
              <a:buNone/>
            </a:pPr>
            <a:r>
              <a:rPr lang="cs-CZ" sz="2000" b="1" dirty="0" smtClean="0"/>
              <a:t>   c)</a:t>
            </a:r>
            <a:r>
              <a:rPr lang="cs-CZ" sz="2000" dirty="0" smtClean="0"/>
              <a:t> hrana koruny a střední dělicí pás silniční komunikace,</a:t>
            </a:r>
          </a:p>
          <a:p>
            <a:pPr>
              <a:buNone/>
            </a:pPr>
            <a:r>
              <a:rPr lang="cs-CZ" sz="2000" b="1" dirty="0" smtClean="0"/>
              <a:t>   d)</a:t>
            </a:r>
            <a:r>
              <a:rPr lang="cs-CZ" sz="2000" dirty="0" smtClean="0"/>
              <a:t> most,</a:t>
            </a:r>
          </a:p>
          <a:p>
            <a:pPr>
              <a:buNone/>
            </a:pPr>
            <a:r>
              <a:rPr lang="cs-CZ" sz="2000" b="1" dirty="0" smtClean="0"/>
              <a:t>   e)</a:t>
            </a:r>
            <a:r>
              <a:rPr lang="cs-CZ" sz="2000" dirty="0" smtClean="0"/>
              <a:t> propustek a tunel v násypovém tělese komunikace, pokud jimi prochází vodní tok nebo pozemní komunikace, evidovaná jako parcela,</a:t>
            </a:r>
          </a:p>
          <a:p>
            <a:pPr>
              <a:buNone/>
            </a:pPr>
            <a:r>
              <a:rPr lang="cs-CZ" sz="2000" b="1" dirty="0" smtClean="0"/>
              <a:t>   f)</a:t>
            </a:r>
            <a:r>
              <a:rPr lang="cs-CZ" sz="2000" dirty="0" smtClean="0"/>
              <a:t> portál železničního a silničního tunelu,</a:t>
            </a:r>
          </a:p>
          <a:p>
            <a:pPr>
              <a:buNone/>
            </a:pPr>
            <a:r>
              <a:rPr lang="cs-CZ" sz="2000" b="1" dirty="0" smtClean="0"/>
              <a:t>   g)</a:t>
            </a:r>
            <a:r>
              <a:rPr lang="cs-CZ" sz="2000" dirty="0" smtClean="0"/>
              <a:t> břehová čára vodního toku a vodní nádrže sloužících k vodní dopravě,</a:t>
            </a:r>
          </a:p>
          <a:p>
            <a:pPr>
              <a:buNone/>
            </a:pPr>
            <a:r>
              <a:rPr lang="cs-CZ" sz="2000" b="1" dirty="0" smtClean="0"/>
              <a:t>   h)</a:t>
            </a:r>
            <a:r>
              <a:rPr lang="cs-CZ" sz="2000" dirty="0" smtClean="0"/>
              <a:t> stavební objekt na vodním toku nebo nádrži (hráz, jez, plavební komora, propust),</a:t>
            </a:r>
          </a:p>
          <a:p>
            <a:pPr>
              <a:buNone/>
            </a:pPr>
            <a:r>
              <a:rPr lang="cs-CZ" sz="2000" b="1" dirty="0" smtClean="0"/>
              <a:t>   i)</a:t>
            </a:r>
            <a:r>
              <a:rPr lang="cs-CZ" sz="2000" dirty="0" smtClean="0"/>
              <a:t> nadzemní vedení vysokého a velmi vysokého napětí včetně stožárů,</a:t>
            </a:r>
          </a:p>
          <a:p>
            <a:pPr>
              <a:buNone/>
            </a:pPr>
            <a:r>
              <a:rPr lang="cs-CZ" sz="2000" b="1" dirty="0" smtClean="0"/>
              <a:t>   j)</a:t>
            </a:r>
            <a:r>
              <a:rPr lang="cs-CZ" sz="2000" dirty="0" smtClean="0"/>
              <a:t> stožáry vysílacích a retranslačních stanic,</a:t>
            </a:r>
          </a:p>
          <a:p>
            <a:pPr>
              <a:buNone/>
            </a:pPr>
            <a:r>
              <a:rPr lang="cs-CZ" sz="2000" b="1" dirty="0" smtClean="0"/>
              <a:t>   k)</a:t>
            </a:r>
            <a:r>
              <a:rPr lang="cs-CZ" sz="2000" dirty="0" smtClean="0"/>
              <a:t> schodiště u významného objektu na veřejném prostranství nebo schodiště v nesjízdných komunikacích,</a:t>
            </a:r>
          </a:p>
          <a:p>
            <a:pPr>
              <a:buNone/>
            </a:pPr>
            <a:r>
              <a:rPr lang="cs-CZ" sz="2000" b="1" dirty="0" smtClean="0"/>
              <a:t>   l)</a:t>
            </a:r>
            <a:r>
              <a:rPr lang="cs-CZ" sz="2000" dirty="0" smtClean="0"/>
              <a:t> komunikace pro pěší v parcích a sadech širší než 3 m,</a:t>
            </a:r>
          </a:p>
          <a:p>
            <a:pPr>
              <a:buNone/>
            </a:pPr>
            <a:r>
              <a:rPr lang="cs-CZ" sz="2000" b="1" dirty="0" smtClean="0"/>
              <a:t>   m)</a:t>
            </a:r>
            <a:r>
              <a:rPr lang="cs-CZ" sz="2000" dirty="0" smtClean="0"/>
              <a:t> zvonice, pomník, socha, památník, mohyla, kříž, boží muka a veřejná studna,</a:t>
            </a:r>
          </a:p>
          <a:p>
            <a:pPr>
              <a:buNone/>
            </a:pPr>
            <a:r>
              <a:rPr lang="cs-CZ" sz="2000" b="1" dirty="0" smtClean="0"/>
              <a:t> </a:t>
            </a:r>
            <a:r>
              <a:rPr lang="cs-CZ" sz="2000" b="1" dirty="0" smtClean="0">
                <a:solidFill>
                  <a:srgbClr val="FF0000"/>
                </a:solidFill>
              </a:rPr>
              <a:t>n)</a:t>
            </a:r>
            <a:r>
              <a:rPr lang="cs-CZ" sz="2000" dirty="0" smtClean="0">
                <a:solidFill>
                  <a:srgbClr val="FF0000"/>
                </a:solidFill>
              </a:rPr>
              <a:t> budovy, které jsou příslušenstvím jiné budovy evidované v katastru na téže parcele, s výjimkou drobných staveb.</a:t>
            </a:r>
            <a:r>
              <a:rPr lang="cs-CZ" sz="2000" b="1" baseline="30000" dirty="0" smtClean="0">
                <a:solidFill>
                  <a:srgbClr val="FF0000"/>
                </a:solidFill>
                <a:hlinkClick r:id="rId2"/>
              </a:rPr>
              <a:t>1</a:t>
            </a:r>
            <a:r>
              <a:rPr lang="cs-CZ" sz="2000" b="1" dirty="0" smtClean="0">
                <a:solidFill>
                  <a:srgbClr val="FF0000"/>
                </a:solidFill>
                <a:hlinkClick r:id="rId2"/>
              </a:rPr>
              <a:t>)</a:t>
            </a:r>
            <a:endParaRPr lang="cs-CZ" sz="2000" dirty="0" smtClean="0">
              <a:solidFill>
                <a:srgbClr val="FF0000"/>
              </a:solidFill>
            </a:endParaRPr>
          </a:p>
          <a:p>
            <a:pPr>
              <a:buNone/>
            </a:pPr>
            <a:endParaRPr lang="cs-CZ" sz="2000" dirty="0" smtClean="0"/>
          </a:p>
          <a:p>
            <a:pPr>
              <a:buNone/>
            </a:pPr>
            <a:endParaRPr lang="cs-CZ" sz="2000" b="1" dirty="0" smtClean="0"/>
          </a:p>
          <a:p>
            <a:pPr>
              <a:buNone/>
            </a:pPr>
            <a:endParaRPr lang="cs-CZ" sz="2000" dirty="0"/>
          </a:p>
        </p:txBody>
      </p:sp>
    </p:spTree>
    <p:extLst>
      <p:ext uri="{BB962C8B-B14F-4D97-AF65-F5344CB8AC3E}">
        <p14:creationId xmlns:p14="http://schemas.microsoft.com/office/powerpoint/2010/main" xmlns="" val="274185407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0"/>
            <a:ext cx="8929718" cy="642918"/>
          </a:xfrm>
        </p:spPr>
        <p:txBody>
          <a:bodyPr>
            <a:normAutofit fontScale="90000"/>
          </a:bodyPr>
          <a:lstStyle/>
          <a:p>
            <a:pPr marL="0" indent="0" algn="l">
              <a:buNone/>
            </a:pPr>
            <a:r>
              <a:rPr lang="cs-CZ" sz="2400" dirty="0" smtClean="0"/>
              <a:t>Změna v obsahu map- další prvek polohopisu-</a:t>
            </a:r>
            <a:r>
              <a:rPr lang="cs-CZ" sz="2400" dirty="0" err="1" smtClean="0"/>
              <a:t>vyhl</a:t>
            </a:r>
            <a:r>
              <a:rPr lang="cs-CZ" sz="2400" dirty="0" smtClean="0"/>
              <a:t>. č. 26/2007 Sb.</a:t>
            </a:r>
            <a:endParaRPr lang="cs-CZ" sz="2400" b="1" dirty="0"/>
          </a:p>
        </p:txBody>
      </p:sp>
      <p:sp>
        <p:nvSpPr>
          <p:cNvPr id="3" name="Zástupný symbol pro obsah 2"/>
          <p:cNvSpPr>
            <a:spLocks noGrp="1"/>
          </p:cNvSpPr>
          <p:nvPr>
            <p:ph sz="quarter" idx="13"/>
          </p:nvPr>
        </p:nvSpPr>
        <p:spPr>
          <a:xfrm>
            <a:off x="214282" y="642918"/>
            <a:ext cx="8715436" cy="6000792"/>
          </a:xfrm>
        </p:spPr>
        <p:txBody>
          <a:bodyPr>
            <a:normAutofit fontScale="92500" lnSpcReduction="20000"/>
          </a:bodyPr>
          <a:lstStyle/>
          <a:p>
            <a:pPr>
              <a:buNone/>
            </a:pPr>
            <a:r>
              <a:rPr lang="cs-CZ" sz="2000" b="1" dirty="0" smtClean="0"/>
              <a:t>Geometrické a polohové určení katastrálních území a nemovitostí</a:t>
            </a:r>
          </a:p>
          <a:p>
            <a:pPr>
              <a:buNone/>
            </a:pPr>
            <a:r>
              <a:rPr lang="cs-CZ" sz="2000" dirty="0" smtClean="0"/>
              <a:t>§ 16</a:t>
            </a:r>
          </a:p>
          <a:p>
            <a:pPr>
              <a:buNone/>
            </a:pPr>
            <a:r>
              <a:rPr lang="cs-CZ" sz="2000" b="1" dirty="0" smtClean="0"/>
              <a:t>  (6)</a:t>
            </a:r>
            <a:r>
              <a:rPr lang="cs-CZ" sz="2000" dirty="0" smtClean="0"/>
              <a:t> V souboru geodetických informací jsou dále geometricky a polohově určeny další prvky polohopisu, kterými jsou</a:t>
            </a:r>
          </a:p>
          <a:p>
            <a:pPr>
              <a:buNone/>
            </a:pPr>
            <a:r>
              <a:rPr lang="cs-CZ" sz="2000" b="1" dirty="0" smtClean="0"/>
              <a:t>  a)</a:t>
            </a:r>
            <a:r>
              <a:rPr lang="cs-CZ" sz="2000" dirty="0" smtClean="0"/>
              <a:t> osa kolejí železniční tratě mimo železniční stanici a průmyslové závody,</a:t>
            </a:r>
          </a:p>
          <a:p>
            <a:pPr>
              <a:buNone/>
            </a:pPr>
            <a:r>
              <a:rPr lang="cs-CZ" sz="2000" b="1" dirty="0" smtClean="0"/>
              <a:t>  b)</a:t>
            </a:r>
            <a:r>
              <a:rPr lang="cs-CZ" sz="2000" dirty="0" smtClean="0"/>
              <a:t> hrana koruny a střední dělicí pás silnice nebo dálnice,</a:t>
            </a:r>
          </a:p>
          <a:p>
            <a:pPr>
              <a:buNone/>
            </a:pPr>
            <a:r>
              <a:rPr lang="cs-CZ" sz="2000" b="1" dirty="0" smtClean="0"/>
              <a:t>  c)</a:t>
            </a:r>
            <a:r>
              <a:rPr lang="cs-CZ" sz="2000" dirty="0" smtClean="0"/>
              <a:t> most,</a:t>
            </a:r>
          </a:p>
          <a:p>
            <a:pPr>
              <a:buNone/>
            </a:pPr>
            <a:r>
              <a:rPr lang="cs-CZ" sz="2000" b="1" dirty="0" smtClean="0"/>
              <a:t>  d)</a:t>
            </a:r>
            <a:r>
              <a:rPr lang="cs-CZ" sz="2000" dirty="0" smtClean="0"/>
              <a:t> osa koryta vodního toku s šířkou koryta menší než 2 m,</a:t>
            </a:r>
          </a:p>
          <a:p>
            <a:pPr>
              <a:buNone/>
            </a:pPr>
            <a:r>
              <a:rPr lang="cs-CZ" sz="2000" b="1" dirty="0" smtClean="0"/>
              <a:t>  e)</a:t>
            </a:r>
            <a:r>
              <a:rPr lang="cs-CZ" sz="2000" dirty="0" smtClean="0"/>
              <a:t> propustek a tunel v násypovém tělese komunikace, pokud jimi prochází vodní tok nebo pozemní komunikace evidovaná jako parcela,</a:t>
            </a:r>
          </a:p>
          <a:p>
            <a:pPr>
              <a:buNone/>
            </a:pPr>
            <a:r>
              <a:rPr lang="cs-CZ" sz="2000" b="1" dirty="0" smtClean="0"/>
              <a:t>  f)</a:t>
            </a:r>
            <a:r>
              <a:rPr lang="cs-CZ" sz="2000" dirty="0" smtClean="0"/>
              <a:t> nadzemní vedení vysokého a velmi vysokého napětí včetně stožárů,</a:t>
            </a:r>
          </a:p>
          <a:p>
            <a:pPr>
              <a:buNone/>
            </a:pPr>
            <a:r>
              <a:rPr lang="cs-CZ" sz="2000" b="1" dirty="0" smtClean="0"/>
              <a:t>  g)</a:t>
            </a:r>
            <a:r>
              <a:rPr lang="cs-CZ" sz="2000" dirty="0" smtClean="0"/>
              <a:t> zvonice, pomník, socha, památník, mohyla, kříž a boží muka,</a:t>
            </a:r>
          </a:p>
          <a:p>
            <a:pPr>
              <a:buNone/>
            </a:pPr>
            <a:r>
              <a:rPr lang="cs-CZ" sz="2000" b="1" dirty="0" smtClean="0"/>
              <a:t>  h)</a:t>
            </a:r>
            <a:r>
              <a:rPr lang="cs-CZ" sz="2000" dirty="0" smtClean="0"/>
              <a:t> budovy, které jsou příslušenstvím jiné budovy evidované v katastru na téže parcele nebo které jsou součástí vodního díla evidovaného v katastru, s výjimkou drobných staveb</a:t>
            </a:r>
            <a:r>
              <a:rPr lang="cs-CZ" sz="2000" b="1" baseline="30000" dirty="0" smtClean="0">
                <a:hlinkClick r:id="rId2"/>
              </a:rPr>
              <a:t>2</a:t>
            </a:r>
            <a:r>
              <a:rPr lang="cs-CZ" sz="2000" b="1" dirty="0" smtClean="0">
                <a:hlinkClick r:id="rId2"/>
              </a:rPr>
              <a:t>)</a:t>
            </a:r>
            <a:r>
              <a:rPr lang="cs-CZ" sz="2000" dirty="0" smtClean="0"/>
              <a:t>.</a:t>
            </a:r>
          </a:p>
          <a:p>
            <a:pPr>
              <a:buNone/>
            </a:pPr>
            <a:r>
              <a:rPr lang="cs-CZ" sz="2000" b="1" dirty="0" smtClean="0"/>
              <a:t>  (7)</a:t>
            </a:r>
            <a:r>
              <a:rPr lang="cs-CZ" sz="2000" dirty="0" smtClean="0"/>
              <a:t> Další prvky polohopisu katastrální mapy, které nejsou obsaženy v odstavci 6, se v katastrální mapě ponechají do doby, kdy je revizí údajů katastru zjištěna změna oproti jejich zobrazení v katastrální mapě, popřípadě do doby obnovy katastrálního operátu.</a:t>
            </a:r>
          </a:p>
          <a:p>
            <a:pPr>
              <a:buNone/>
            </a:pPr>
            <a:endParaRPr lang="cs-CZ" sz="2000" dirty="0"/>
          </a:p>
        </p:txBody>
      </p:sp>
    </p:spTree>
    <p:extLst>
      <p:ext uri="{BB962C8B-B14F-4D97-AF65-F5344CB8AC3E}">
        <p14:creationId xmlns:p14="http://schemas.microsoft.com/office/powerpoint/2010/main" xmlns="" val="2741854078"/>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714356"/>
          </a:xfrm>
        </p:spPr>
        <p:txBody>
          <a:bodyPr/>
          <a:lstStyle/>
          <a:p>
            <a:pPr>
              <a:buNone/>
            </a:pPr>
            <a:r>
              <a:rPr lang="cs-CZ" sz="2400" dirty="0" smtClean="0"/>
              <a:t>Snímky z kat.mapy byly doplněny sítěmi-po digitalizaci map obsah zrušen</a:t>
            </a:r>
            <a:endParaRPr lang="cs-CZ" sz="2400" dirty="0"/>
          </a:p>
        </p:txBody>
      </p:sp>
      <p:pic>
        <p:nvPicPr>
          <p:cNvPr id="4" name="Zástupný symbol pro obsah 3"/>
          <p:cNvPicPr>
            <a:picLocks noGrp="1"/>
          </p:cNvPicPr>
          <p:nvPr>
            <p:ph sz="quarter" idx="13"/>
          </p:nvPr>
        </p:nvPicPr>
        <p:blipFill>
          <a:blip r:embed="rId2"/>
          <a:srcRect/>
          <a:stretch>
            <a:fillRect/>
          </a:stretch>
        </p:blipFill>
        <p:spPr bwMode="auto">
          <a:xfrm>
            <a:off x="214282" y="857232"/>
            <a:ext cx="8715435" cy="5643602"/>
          </a:xfrm>
          <a:prstGeom prst="rect">
            <a:avLst/>
          </a:prstGeom>
          <a:noFill/>
          <a:ln w="9525">
            <a:noFill/>
            <a:miter lim="800000"/>
            <a:headEnd/>
            <a:tailEnd/>
          </a:ln>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214290"/>
            <a:ext cx="8858280" cy="714380"/>
          </a:xfrm>
        </p:spPr>
        <p:txBody>
          <a:bodyPr>
            <a:normAutofit fontScale="90000"/>
          </a:bodyPr>
          <a:lstStyle/>
          <a:p>
            <a:pPr marL="0" indent="0" algn="l">
              <a:buNone/>
            </a:pPr>
            <a:r>
              <a:rPr lang="cs-CZ" sz="2400" b="1" dirty="0" smtClean="0"/>
              <a:t>§ 79 </a:t>
            </a:r>
            <a:r>
              <a:rPr lang="cs-CZ" sz="2400" b="1" dirty="0" err="1" smtClean="0"/>
              <a:t>katv</a:t>
            </a:r>
            <a:r>
              <a:rPr lang="cs-CZ" sz="2400" b="1" dirty="0" smtClean="0"/>
              <a:t> 357/2013 Sb. – </a:t>
            </a:r>
            <a:r>
              <a:rPr lang="cs-CZ" sz="2400" b="1" dirty="0" smtClean="0">
                <a:solidFill>
                  <a:srgbClr val="FF0000"/>
                </a:solidFill>
              </a:rPr>
              <a:t>účel vyhotovení geometrického plánu </a:t>
            </a:r>
            <a:endParaRPr lang="cs-CZ" sz="2400" b="1" dirty="0">
              <a:solidFill>
                <a:srgbClr val="FF0000"/>
              </a:solidFill>
            </a:endParaRPr>
          </a:p>
        </p:txBody>
      </p:sp>
      <p:sp>
        <p:nvSpPr>
          <p:cNvPr id="3" name="Zástupný symbol pro obsah 2"/>
          <p:cNvSpPr>
            <a:spLocks noGrp="1"/>
          </p:cNvSpPr>
          <p:nvPr>
            <p:ph sz="quarter" idx="13"/>
          </p:nvPr>
        </p:nvSpPr>
        <p:spPr>
          <a:xfrm>
            <a:off x="457200" y="1340768"/>
            <a:ext cx="8229600" cy="4785395"/>
          </a:xfrm>
        </p:spPr>
        <p:txBody>
          <a:bodyPr>
            <a:normAutofit/>
          </a:bodyPr>
          <a:lstStyle/>
          <a:p>
            <a:pPr lvl="1">
              <a:buFont typeface="Arial" pitchFamily="34" charset="0"/>
              <a:buChar char="•"/>
            </a:pPr>
            <a:r>
              <a:rPr lang="cs-CZ" sz="1800" dirty="0"/>
              <a:t>p</a:t>
            </a:r>
            <a:r>
              <a:rPr lang="cs-CZ" sz="1800" dirty="0" smtClean="0"/>
              <a:t>ro vyznačení nebo změnu obvodu budovy, která je hlavní stavbou na pozemku a vodního díla </a:t>
            </a:r>
          </a:p>
          <a:p>
            <a:pPr lvl="1">
              <a:buFont typeface="Arial" pitchFamily="34" charset="0"/>
              <a:buChar char="•"/>
            </a:pPr>
            <a:r>
              <a:rPr lang="cs-CZ" sz="1800" dirty="0"/>
              <a:t>p</a:t>
            </a:r>
            <a:r>
              <a:rPr lang="cs-CZ" sz="1800" dirty="0" smtClean="0"/>
              <a:t>ro změnu hranice katastrálního území </a:t>
            </a:r>
          </a:p>
          <a:p>
            <a:pPr lvl="1">
              <a:buFont typeface="Arial" pitchFamily="34" charset="0"/>
              <a:buChar char="•"/>
            </a:pPr>
            <a:r>
              <a:rPr lang="cs-CZ" sz="1800" dirty="0"/>
              <a:t>p</a:t>
            </a:r>
            <a:r>
              <a:rPr lang="cs-CZ" sz="1800" dirty="0" smtClean="0"/>
              <a:t>ro rozdělení pozemku </a:t>
            </a:r>
          </a:p>
          <a:p>
            <a:pPr lvl="1">
              <a:buFont typeface="Arial" pitchFamily="34" charset="0"/>
              <a:buChar char="•"/>
            </a:pPr>
            <a:r>
              <a:rPr lang="cs-CZ" sz="1800" dirty="0"/>
              <a:t>p</a:t>
            </a:r>
            <a:r>
              <a:rPr lang="cs-CZ" sz="1800" dirty="0" smtClean="0"/>
              <a:t>ro změnu hranice pozemku </a:t>
            </a:r>
          </a:p>
          <a:p>
            <a:pPr lvl="1">
              <a:buFont typeface="Arial" pitchFamily="34" charset="0"/>
              <a:buChar char="•"/>
            </a:pPr>
            <a:r>
              <a:rPr lang="cs-CZ" sz="1800" dirty="0"/>
              <a:t>p</a:t>
            </a:r>
            <a:r>
              <a:rPr lang="cs-CZ" sz="1800" dirty="0" smtClean="0"/>
              <a:t>ro určení hranic při pozemkových úpravách </a:t>
            </a:r>
          </a:p>
          <a:p>
            <a:pPr lvl="1">
              <a:buFont typeface="Arial" pitchFamily="34" charset="0"/>
              <a:buChar char="•"/>
            </a:pPr>
            <a:r>
              <a:rPr lang="cs-CZ" sz="1800" dirty="0"/>
              <a:t>p</a:t>
            </a:r>
            <a:r>
              <a:rPr lang="cs-CZ" sz="1800" dirty="0" smtClean="0"/>
              <a:t>ro doplnění do SGI pozemek ze </a:t>
            </a:r>
            <a:r>
              <a:rPr lang="cs-CZ" sz="1800" dirty="0" err="1" smtClean="0"/>
              <a:t>ZE</a:t>
            </a:r>
            <a:r>
              <a:rPr lang="cs-CZ" sz="1800" dirty="0" smtClean="0"/>
              <a:t> </a:t>
            </a:r>
          </a:p>
          <a:p>
            <a:pPr lvl="1">
              <a:buFont typeface="Arial" pitchFamily="34" charset="0"/>
              <a:buChar char="•"/>
            </a:pPr>
            <a:r>
              <a:rPr lang="cs-CZ" sz="1800" dirty="0"/>
              <a:t>p</a:t>
            </a:r>
            <a:r>
              <a:rPr lang="cs-CZ" sz="1800" dirty="0" smtClean="0"/>
              <a:t>ro opravu geometrického a polohového určení nemovitosti </a:t>
            </a:r>
          </a:p>
          <a:p>
            <a:pPr lvl="1">
              <a:buFont typeface="Arial" pitchFamily="34" charset="0"/>
              <a:buChar char="•"/>
            </a:pPr>
            <a:r>
              <a:rPr lang="cs-CZ" sz="1800" dirty="0" smtClean="0"/>
              <a:t>pro upřesnění nebo rekonstrukci údajů o parcele podle přídělového řízení </a:t>
            </a:r>
          </a:p>
          <a:p>
            <a:pPr lvl="1">
              <a:buFont typeface="Arial" pitchFamily="34" charset="0"/>
              <a:buChar char="•"/>
            </a:pPr>
            <a:r>
              <a:rPr lang="cs-CZ" sz="1800" b="1" dirty="0">
                <a:solidFill>
                  <a:srgbClr val="FF0000"/>
                </a:solidFill>
              </a:rPr>
              <a:t>p</a:t>
            </a:r>
            <a:r>
              <a:rPr lang="cs-CZ" sz="1800" b="1" dirty="0" smtClean="0">
                <a:solidFill>
                  <a:srgbClr val="FF0000"/>
                </a:solidFill>
              </a:rPr>
              <a:t>ro průběh vytyčené nebo vlastníky zpřesněné hranice pozemků</a:t>
            </a:r>
            <a:r>
              <a:rPr lang="cs-CZ" sz="1800" b="1" dirty="0" smtClean="0"/>
              <a:t> </a:t>
            </a:r>
          </a:p>
          <a:p>
            <a:pPr lvl="1">
              <a:buFont typeface="Arial" pitchFamily="34" charset="0"/>
              <a:buChar char="•"/>
            </a:pPr>
            <a:r>
              <a:rPr lang="cs-CZ" sz="1800" dirty="0"/>
              <a:t>p</a:t>
            </a:r>
            <a:r>
              <a:rPr lang="cs-CZ" sz="1800" dirty="0" smtClean="0"/>
              <a:t>ro průběh hranice určené soudem </a:t>
            </a:r>
          </a:p>
          <a:p>
            <a:pPr lvl="1">
              <a:buFont typeface="Arial" pitchFamily="34" charset="0"/>
              <a:buChar char="•"/>
            </a:pPr>
            <a:r>
              <a:rPr lang="cs-CZ" sz="1800" dirty="0" smtClean="0"/>
              <a:t>pro vymezení rozsahu věcného břemene k části pozemku </a:t>
            </a:r>
            <a:endParaRPr lang="cs-CZ" sz="1800" dirty="0"/>
          </a:p>
        </p:txBody>
      </p:sp>
    </p:spTree>
    <p:extLst>
      <p:ext uri="{BB962C8B-B14F-4D97-AF65-F5344CB8AC3E}">
        <p14:creationId xmlns:p14="http://schemas.microsoft.com/office/powerpoint/2010/main" xmlns="" val="1014060704"/>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6512511" cy="569000"/>
          </a:xfrm>
        </p:spPr>
        <p:txBody>
          <a:bodyPr/>
          <a:lstStyle/>
          <a:p>
            <a:pPr marL="0" indent="0" algn="l">
              <a:buNone/>
            </a:pPr>
            <a:r>
              <a:rPr lang="cs-CZ" sz="2800" dirty="0" smtClean="0"/>
              <a:t>Kdo vyhotovuje geometrické plány </a:t>
            </a:r>
            <a:endParaRPr lang="cs-CZ" sz="2800" dirty="0"/>
          </a:p>
        </p:txBody>
      </p:sp>
      <p:sp>
        <p:nvSpPr>
          <p:cNvPr id="3" name="Zástupný symbol pro obsah 2"/>
          <p:cNvSpPr>
            <a:spLocks noGrp="1"/>
          </p:cNvSpPr>
          <p:nvPr>
            <p:ph sz="quarter" idx="13"/>
          </p:nvPr>
        </p:nvSpPr>
        <p:spPr>
          <a:xfrm>
            <a:off x="827584" y="1268760"/>
            <a:ext cx="7776864" cy="5112568"/>
          </a:xfrm>
        </p:spPr>
        <p:txBody>
          <a:bodyPr>
            <a:normAutofit/>
          </a:bodyPr>
          <a:lstStyle/>
          <a:p>
            <a:pPr>
              <a:buFont typeface="Arial" pitchFamily="34" charset="0"/>
              <a:buChar char="•"/>
            </a:pPr>
            <a:r>
              <a:rPr lang="cs-CZ" sz="2000" dirty="0"/>
              <a:t>d</a:t>
            </a:r>
            <a:r>
              <a:rPr lang="cs-CZ" sz="2000" dirty="0" smtClean="0"/>
              <a:t>le § 3 zákona č. 200/1994 Sb., o zeměměřictví to jsou odborně způsobilé osoby (vysokoškolské vzdělání zeměměřického směru) – úřední oprávnění uděluje ČÚZK </a:t>
            </a:r>
          </a:p>
          <a:p>
            <a:pPr>
              <a:buFont typeface="Arial" pitchFamily="34" charset="0"/>
              <a:buChar char="•"/>
            </a:pPr>
            <a:r>
              <a:rPr lang="cs-CZ" sz="2000" dirty="0"/>
              <a:t>t</a:t>
            </a:r>
            <a:r>
              <a:rPr lang="cs-CZ" sz="2000" dirty="0" smtClean="0"/>
              <a:t>yto osoby mohou v nezbytném rozsahu vstupovat a vjíždět na pozemky po předchozím oznámení vlastníkovi nebo oprávněnému uživateli pozemků </a:t>
            </a:r>
          </a:p>
          <a:p>
            <a:pPr>
              <a:buFont typeface="Arial" pitchFamily="34" charset="0"/>
              <a:buChar char="•"/>
            </a:pPr>
            <a:r>
              <a:rPr lang="cs-CZ" sz="2000" dirty="0"/>
              <a:t>v</a:t>
            </a:r>
            <a:r>
              <a:rPr lang="cs-CZ" sz="2000" dirty="0" smtClean="0"/>
              <a:t>ýsledky zeměměřických činností i </a:t>
            </a:r>
            <a:r>
              <a:rPr lang="cs-CZ" sz="2000" b="1" dirty="0" smtClean="0"/>
              <a:t>geometrické plány</a:t>
            </a:r>
            <a:r>
              <a:rPr lang="cs-CZ" sz="2000" dirty="0" smtClean="0"/>
              <a:t> ověřují s uvedením: náležitostmi a přesností odpovídají právním předpisům </a:t>
            </a:r>
          </a:p>
          <a:p>
            <a:pPr>
              <a:buFont typeface="Arial" pitchFamily="34" charset="0"/>
              <a:buChar char="•"/>
            </a:pPr>
            <a:endParaRPr lang="cs-CZ" sz="2000" dirty="0" smtClean="0"/>
          </a:p>
          <a:p>
            <a:pPr>
              <a:buNone/>
            </a:pPr>
            <a:r>
              <a:rPr lang="cs-CZ" sz="2000" dirty="0" smtClean="0"/>
              <a:t>Doplnění – zákon č.200/1994 Sb. byl novelován pod číslem 88/2023 Sb. a tímto se bude měnit postup při získávání oprávnění k zeměměřickým činnostem- účinnost od 1.7.2023</a:t>
            </a:r>
          </a:p>
          <a:p>
            <a:pPr>
              <a:buNone/>
            </a:pPr>
            <a:r>
              <a:rPr lang="cs-CZ" sz="2000" dirty="0" smtClean="0"/>
              <a:t>/ ke zveřejnění došlo teprve 5.4.2023/</a:t>
            </a:r>
            <a:endParaRPr lang="cs-CZ" sz="2000" dirty="0"/>
          </a:p>
        </p:txBody>
      </p:sp>
    </p:spTree>
    <p:extLst>
      <p:ext uri="{BB962C8B-B14F-4D97-AF65-F5344CB8AC3E}">
        <p14:creationId xmlns="" xmlns:p14="http://schemas.microsoft.com/office/powerpoint/2010/main" val="420435990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6512511" cy="569000"/>
          </a:xfrm>
        </p:spPr>
        <p:txBody>
          <a:bodyPr/>
          <a:lstStyle/>
          <a:p>
            <a:pPr marL="0" indent="0" algn="l">
              <a:buNone/>
            </a:pPr>
            <a:r>
              <a:rPr lang="cs-CZ" sz="2800" dirty="0" smtClean="0"/>
              <a:t>Využití geometrických plánů </a:t>
            </a:r>
            <a:endParaRPr lang="cs-CZ" sz="2800" dirty="0"/>
          </a:p>
        </p:txBody>
      </p:sp>
      <p:sp>
        <p:nvSpPr>
          <p:cNvPr id="3" name="Zástupný symbol pro obsah 2"/>
          <p:cNvSpPr>
            <a:spLocks noGrp="1"/>
          </p:cNvSpPr>
          <p:nvPr>
            <p:ph sz="quarter" idx="13"/>
          </p:nvPr>
        </p:nvSpPr>
        <p:spPr>
          <a:xfrm>
            <a:off x="1043608" y="1268760"/>
            <a:ext cx="7560840" cy="5112568"/>
          </a:xfrm>
        </p:spPr>
        <p:txBody>
          <a:bodyPr>
            <a:normAutofit/>
          </a:bodyPr>
          <a:lstStyle/>
          <a:p>
            <a:pPr>
              <a:buFont typeface="Arial" pitchFamily="34" charset="0"/>
              <a:buChar char="•"/>
            </a:pPr>
            <a:r>
              <a:rPr lang="cs-CZ" sz="2000" dirty="0"/>
              <a:t>p</a:t>
            </a:r>
            <a:r>
              <a:rPr lang="cs-CZ" sz="2000" dirty="0" smtClean="0"/>
              <a:t>ro zobrazení změny v katastru a jako správný technický podklad je stejně důležitý jako listina, ke které se přikládá </a:t>
            </a:r>
          </a:p>
          <a:p>
            <a:pPr>
              <a:buFont typeface="Arial" pitchFamily="34" charset="0"/>
              <a:buChar char="•"/>
            </a:pPr>
            <a:r>
              <a:rPr lang="cs-CZ" sz="2000" dirty="0"/>
              <a:t>o</a:t>
            </a:r>
            <a:r>
              <a:rPr lang="cs-CZ" sz="2000" dirty="0" smtClean="0"/>
              <a:t>mezení platnosti geometrického plánu - není , je možné jeho použití </a:t>
            </a:r>
            <a:r>
              <a:rPr lang="cs-CZ" sz="2000" dirty="0" smtClean="0">
                <a:solidFill>
                  <a:srgbClr val="FF0000"/>
                </a:solidFill>
              </a:rPr>
              <a:t>do doby takové změny </a:t>
            </a:r>
            <a:r>
              <a:rPr lang="cs-CZ" sz="2000" dirty="0" smtClean="0"/>
              <a:t>v katastru,pro kterou by byl již nepoužitelný</a:t>
            </a:r>
            <a:endParaRPr lang="cs-CZ" sz="2000" dirty="0"/>
          </a:p>
        </p:txBody>
      </p:sp>
    </p:spTree>
    <p:extLst>
      <p:ext uri="{BB962C8B-B14F-4D97-AF65-F5344CB8AC3E}">
        <p14:creationId xmlns="" xmlns:p14="http://schemas.microsoft.com/office/powerpoint/2010/main" val="420435990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14290"/>
            <a:ext cx="8229600" cy="642942"/>
          </a:xfrm>
        </p:spPr>
        <p:txBody>
          <a:bodyPr>
            <a:normAutofit/>
          </a:bodyPr>
          <a:lstStyle/>
          <a:p>
            <a:pPr marL="0" indent="0" algn="l">
              <a:buNone/>
            </a:pPr>
            <a:r>
              <a:rPr lang="cs-CZ" sz="2400" b="1" dirty="0" smtClean="0"/>
              <a:t>Změny v geometrických plánech  </a:t>
            </a:r>
            <a:endParaRPr lang="cs-CZ" sz="2400" b="1" dirty="0"/>
          </a:p>
        </p:txBody>
      </p:sp>
      <p:sp>
        <p:nvSpPr>
          <p:cNvPr id="3" name="Zástupný symbol pro obsah 2"/>
          <p:cNvSpPr>
            <a:spLocks noGrp="1"/>
          </p:cNvSpPr>
          <p:nvPr>
            <p:ph sz="quarter" idx="13"/>
          </p:nvPr>
        </p:nvSpPr>
        <p:spPr>
          <a:xfrm>
            <a:off x="285720" y="857232"/>
            <a:ext cx="8643998" cy="5786478"/>
          </a:xfrm>
        </p:spPr>
        <p:txBody>
          <a:bodyPr>
            <a:normAutofit fontScale="85000" lnSpcReduction="10000"/>
          </a:bodyPr>
          <a:lstStyle/>
          <a:p>
            <a:pPr>
              <a:buFont typeface="Arial" pitchFamily="34" charset="0"/>
              <a:buChar char="•"/>
            </a:pPr>
            <a:r>
              <a:rPr lang="cs-CZ" sz="2000" dirty="0" smtClean="0"/>
              <a:t>GP a ZPMZ jsou od 1.7.2014 předávány elektronicky</a:t>
            </a:r>
          </a:p>
          <a:p>
            <a:pPr>
              <a:buFont typeface="Arial" pitchFamily="34" charset="0"/>
              <a:buChar char="•"/>
            </a:pPr>
            <a:r>
              <a:rPr lang="cs-CZ" sz="2000" b="1" dirty="0"/>
              <a:t>h</a:t>
            </a:r>
            <a:r>
              <a:rPr lang="cs-CZ" sz="2000" b="1" dirty="0" smtClean="0"/>
              <a:t>ranice v GP jsou od 1.1.2014 označeny červeně </a:t>
            </a:r>
          </a:p>
          <a:p>
            <a:pPr>
              <a:buFont typeface="Arial" pitchFamily="34" charset="0"/>
              <a:buChar char="•"/>
            </a:pPr>
            <a:r>
              <a:rPr lang="cs-CZ" sz="2000" dirty="0"/>
              <a:t>u</a:t>
            </a:r>
            <a:r>
              <a:rPr lang="cs-CZ" sz="2000" dirty="0" smtClean="0"/>
              <a:t> zaměření budov je v ZPMZ povinné šrafování (dříve bylo jen možné využít šrafování) </a:t>
            </a:r>
          </a:p>
          <a:p>
            <a:pPr>
              <a:buFont typeface="Arial" pitchFamily="34" charset="0"/>
              <a:buChar char="•"/>
            </a:pPr>
            <a:r>
              <a:rPr lang="cs-CZ" sz="2000" dirty="0" smtClean="0"/>
              <a:t>GP a ZPMZ vyhotovované pro doplnění do analogové mapy nevyžaduje pro zobrazení průsvitku – už katastrální úřady směřují ke konečné 1.fázi digitalizace map</a:t>
            </a:r>
          </a:p>
          <a:p>
            <a:pPr>
              <a:buNone/>
            </a:pPr>
            <a:r>
              <a:rPr lang="cs-CZ" sz="2000" dirty="0" smtClean="0">
                <a:solidFill>
                  <a:srgbClr val="FF0000"/>
                </a:solidFill>
              </a:rPr>
              <a:t>Katastrální mapy !</a:t>
            </a:r>
          </a:p>
          <a:p>
            <a:pPr>
              <a:buNone/>
            </a:pPr>
            <a:r>
              <a:rPr lang="cs-CZ" sz="2000" b="1" dirty="0" smtClean="0"/>
              <a:t>§ 3</a:t>
            </a:r>
          </a:p>
          <a:p>
            <a:pPr>
              <a:buNone/>
            </a:pPr>
            <a:r>
              <a:rPr lang="cs-CZ" sz="2000" b="1" dirty="0" smtClean="0"/>
              <a:t>  Katastrální mapa a její obsah</a:t>
            </a:r>
          </a:p>
          <a:p>
            <a:pPr>
              <a:buNone/>
            </a:pPr>
            <a:r>
              <a:rPr lang="cs-CZ" sz="2000" b="1" dirty="0" smtClean="0"/>
              <a:t>  (1)</a:t>
            </a:r>
            <a:r>
              <a:rPr lang="cs-CZ" sz="2000" dirty="0" smtClean="0"/>
              <a:t> Katastrální mapa je státním mapovým dílem velkého měřítka.</a:t>
            </a:r>
          </a:p>
          <a:p>
            <a:pPr>
              <a:buNone/>
            </a:pPr>
            <a:r>
              <a:rPr lang="cs-CZ" sz="2000" b="1" dirty="0" smtClean="0"/>
              <a:t>  (2)</a:t>
            </a:r>
            <a:r>
              <a:rPr lang="cs-CZ" sz="2000" dirty="0" smtClean="0"/>
              <a:t> Obsahem katastrální mapy je polohopis a popis, které se do ní vyznačují v souladu s bodem 10 přílohy k této vyhlášce.</a:t>
            </a:r>
          </a:p>
          <a:p>
            <a:pPr>
              <a:buNone/>
            </a:pPr>
            <a:r>
              <a:rPr lang="cs-CZ" sz="2000" b="1" dirty="0" smtClean="0"/>
              <a:t> § 4</a:t>
            </a:r>
          </a:p>
          <a:p>
            <a:pPr>
              <a:buNone/>
            </a:pPr>
            <a:r>
              <a:rPr lang="cs-CZ" sz="2000" b="1" dirty="0" smtClean="0"/>
              <a:t> Forma katastrální mapy</a:t>
            </a:r>
          </a:p>
          <a:p>
            <a:pPr>
              <a:buNone/>
            </a:pPr>
            <a:r>
              <a:rPr lang="cs-CZ" sz="2000" b="1" dirty="0" smtClean="0"/>
              <a:t>  (1)</a:t>
            </a:r>
            <a:r>
              <a:rPr lang="cs-CZ" sz="2000" dirty="0" smtClean="0"/>
              <a:t> </a:t>
            </a:r>
            <a:r>
              <a:rPr lang="cs-CZ" sz="2000" dirty="0" smtClean="0">
                <a:solidFill>
                  <a:srgbClr val="FF0000"/>
                </a:solidFill>
              </a:rPr>
              <a:t>Katastrální mapa má digitální formu</a:t>
            </a:r>
            <a:r>
              <a:rPr lang="cs-CZ" sz="2000" dirty="0" smtClean="0"/>
              <a:t>. Katastrální mapa vzniklá podle dřívějších právních předpisů může být do obnovy operátu vedena na plastové fólii.</a:t>
            </a:r>
          </a:p>
          <a:p>
            <a:pPr>
              <a:buNone/>
            </a:pPr>
            <a:r>
              <a:rPr lang="cs-CZ" sz="2000" b="1" dirty="0" smtClean="0"/>
              <a:t>  (2)</a:t>
            </a:r>
            <a:r>
              <a:rPr lang="cs-CZ" sz="2000" dirty="0" smtClean="0"/>
              <a:t> Katastrální mapa v digitální formě se vede počítačovými prostředky v S-JTSK ve vztažném měřítku 1 : 1000.</a:t>
            </a:r>
          </a:p>
          <a:p>
            <a:pPr>
              <a:buNone/>
            </a:pPr>
            <a:r>
              <a:rPr lang="cs-CZ" sz="2000" b="1" dirty="0" smtClean="0"/>
              <a:t>  (3)</a:t>
            </a:r>
            <a:r>
              <a:rPr lang="cs-CZ" sz="2000" dirty="0" smtClean="0"/>
              <a:t> Katastrální mapa může mít pro ucelené části katastrálního území různou formu.</a:t>
            </a:r>
          </a:p>
          <a:p>
            <a:pPr>
              <a:buNone/>
            </a:pPr>
            <a:endParaRPr lang="cs-CZ" sz="2000" b="1" dirty="0" smtClean="0"/>
          </a:p>
          <a:p>
            <a:pPr>
              <a:buNone/>
            </a:pPr>
            <a:endParaRPr lang="cs-CZ" sz="2000" dirty="0" smtClean="0"/>
          </a:p>
          <a:p>
            <a:pPr>
              <a:buNone/>
            </a:pPr>
            <a:endParaRPr lang="cs-CZ" sz="2000" b="1" dirty="0" smtClean="0">
              <a:solidFill>
                <a:srgbClr val="FF0000"/>
              </a:solidFill>
            </a:endParaRPr>
          </a:p>
          <a:p>
            <a:pPr>
              <a:buNone/>
            </a:pPr>
            <a:endParaRPr lang="cs-CZ" sz="2000" b="1" dirty="0" smtClean="0">
              <a:solidFill>
                <a:srgbClr val="FF0000"/>
              </a:solidFill>
            </a:endParaRPr>
          </a:p>
          <a:p>
            <a:pPr>
              <a:buNone/>
            </a:pPr>
            <a:endParaRPr lang="cs-CZ" sz="2000" dirty="0"/>
          </a:p>
        </p:txBody>
      </p:sp>
    </p:spTree>
    <p:extLst>
      <p:ext uri="{BB962C8B-B14F-4D97-AF65-F5344CB8AC3E}">
        <p14:creationId xmlns:p14="http://schemas.microsoft.com/office/powerpoint/2010/main" xmlns="" val="3434981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707537" cy="642942"/>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600201"/>
            <a:ext cx="8229600" cy="2686056"/>
          </a:xfrm>
          <a:prstGeom prst="rect">
            <a:avLst/>
          </a:prstGeom>
        </p:spPr>
        <p:txBody>
          <a:bodyPr/>
          <a:lstStyle/>
          <a:p>
            <a:pPr>
              <a:buNone/>
            </a:pPr>
            <a:r>
              <a:rPr lang="cs-CZ" dirty="0" smtClean="0"/>
              <a:t> </a:t>
            </a:r>
            <a:r>
              <a:rPr lang="cs-CZ" sz="2400" dirty="0" smtClean="0"/>
              <a:t>Údržba pozemkového katastru:</a:t>
            </a:r>
          </a:p>
          <a:p>
            <a:pPr>
              <a:buFontTx/>
              <a:buChar char="-"/>
            </a:pPr>
            <a:r>
              <a:rPr lang="cs-CZ" sz="2400" dirty="0" smtClean="0"/>
              <a:t>odděleně- právní stránka</a:t>
            </a:r>
          </a:p>
          <a:p>
            <a:pPr>
              <a:buNone/>
            </a:pPr>
            <a:r>
              <a:rPr lang="cs-CZ" sz="2400" dirty="0" smtClean="0"/>
              <a:t>                - technická stránka/ byly předávány katastrálnímu měřickému úřadu listiny k provedení změn do pozemkových map a v parcelním protokolu/</a:t>
            </a:r>
            <a:endParaRPr lang="cs-CZ" sz="2400" dirty="0"/>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28670"/>
          </a:xfrm>
        </p:spPr>
        <p:txBody>
          <a:bodyPr/>
          <a:lstStyle/>
          <a:p>
            <a:pPr>
              <a:buNone/>
            </a:pPr>
            <a:r>
              <a:rPr lang="cs-CZ" sz="2400" dirty="0" smtClean="0"/>
              <a:t>Účel geometrického plánu-dohodne objednatel se zeměměřičem</a:t>
            </a:r>
            <a:endParaRPr lang="cs-CZ" sz="2400" dirty="0"/>
          </a:p>
        </p:txBody>
      </p:sp>
      <p:sp>
        <p:nvSpPr>
          <p:cNvPr id="3" name="Zástupný symbol pro obsah 2"/>
          <p:cNvSpPr>
            <a:spLocks noGrp="1"/>
          </p:cNvSpPr>
          <p:nvPr>
            <p:ph sz="quarter" idx="13"/>
          </p:nvPr>
        </p:nvSpPr>
        <p:spPr>
          <a:xfrm>
            <a:off x="285720" y="1071546"/>
            <a:ext cx="8358246" cy="5429288"/>
          </a:xfrm>
        </p:spPr>
        <p:txBody>
          <a:bodyPr>
            <a:normAutofit fontScale="92500" lnSpcReduction="10000"/>
          </a:bodyPr>
          <a:lstStyle/>
          <a:p>
            <a:pPr>
              <a:buNone/>
            </a:pPr>
            <a:r>
              <a:rPr lang="cs-CZ" b="1" dirty="0" smtClean="0">
                <a:solidFill>
                  <a:srgbClr val="FF0000"/>
                </a:solidFill>
              </a:rPr>
              <a:t>GP na změnu hranice pozemku ???</a:t>
            </a:r>
          </a:p>
          <a:p>
            <a:pPr>
              <a:buNone/>
            </a:pPr>
            <a:r>
              <a:rPr lang="cs-CZ" dirty="0" smtClean="0"/>
              <a:t>  Změnou hranice pozemku se rozumí oddělení „ části pozemku v prvním vlastnictví a sloučení s pozemkem ve druhém vlastnictví“. Oddělovaná část se označí písmenkem malé abecedy, takzvaným dílem. Opět tzn. , že je třeba písemného souhlasu místně příslušného stavebního úřadu, a to zpravidla ve formě rozhodnutí o dělení nebo scelování pozemků nebo jiného rozhodnutí či opatření.- zajištění přístupnosti ?</a:t>
            </a:r>
          </a:p>
          <a:p>
            <a:endParaRPr lang="cs-CZ" dirty="0" smtClean="0"/>
          </a:p>
          <a:p>
            <a:pPr>
              <a:buNone/>
            </a:pPr>
            <a:r>
              <a:rPr lang="cs-CZ" dirty="0" smtClean="0"/>
              <a:t> § 79 </a:t>
            </a:r>
            <a:r>
              <a:rPr lang="cs-CZ" dirty="0" err="1" smtClean="0"/>
              <a:t>katV</a:t>
            </a:r>
            <a:endParaRPr lang="cs-CZ" dirty="0" smtClean="0"/>
          </a:p>
          <a:p>
            <a:pPr>
              <a:buNone/>
            </a:pPr>
            <a:r>
              <a:rPr lang="cs-CZ" dirty="0" smtClean="0"/>
              <a:t>  (3) Má-li být část pozemku sloučena do pozemku sousedícího nebo má-li z více částí vzniknout nový pozemek, je přípustné též označení </a:t>
            </a:r>
            <a:r>
              <a:rPr lang="cs-CZ" b="1" dirty="0" smtClean="0">
                <a:solidFill>
                  <a:srgbClr val="FF0000"/>
                </a:solidFill>
              </a:rPr>
              <a:t>části pozemku písmenem malé abecedy</a:t>
            </a:r>
            <a:r>
              <a:rPr lang="cs-CZ" dirty="0" smtClean="0"/>
              <a:t>, pokud z listiny, jejíž bude geometrický plán neoddělitelnou součástí, bude vyplývat realizace všech spolu souvisejících změn.</a:t>
            </a:r>
          </a:p>
          <a:p>
            <a:pPr>
              <a:buNone/>
            </a:pPr>
            <a:r>
              <a:rPr lang="cs-CZ" dirty="0" smtClean="0"/>
              <a:t>  Pozor na dodržování zásad stanovených v §35 kat.V</a:t>
            </a:r>
          </a:p>
          <a:p>
            <a:endParaRPr lang="cs-CZ" dirty="0" smtClean="0"/>
          </a:p>
          <a:p>
            <a:endParaRPr lang="cs-CZ" b="1" dirty="0" smtClean="0"/>
          </a:p>
          <a:p>
            <a:endParaRPr lang="cs-CZ" dirty="0"/>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1071546"/>
          </a:xfrm>
        </p:spPr>
        <p:txBody>
          <a:bodyPr/>
          <a:lstStyle/>
          <a:p>
            <a:pPr>
              <a:buNone/>
            </a:pPr>
            <a:r>
              <a:rPr lang="cs-CZ" sz="2400" dirty="0" smtClean="0"/>
              <a:t>Účel geometrického plánu-dohodne</a:t>
            </a:r>
            <a:r>
              <a:rPr lang="cs-CZ" dirty="0" smtClean="0"/>
              <a:t> </a:t>
            </a:r>
            <a:r>
              <a:rPr lang="cs-CZ" sz="2400" dirty="0" smtClean="0"/>
              <a:t>objednatel se zeměměřičem</a:t>
            </a:r>
            <a:endParaRPr lang="cs-CZ" sz="2400" dirty="0"/>
          </a:p>
        </p:txBody>
      </p:sp>
      <p:sp>
        <p:nvSpPr>
          <p:cNvPr id="3" name="Zástupný symbol pro obsah 2"/>
          <p:cNvSpPr>
            <a:spLocks noGrp="1"/>
          </p:cNvSpPr>
          <p:nvPr>
            <p:ph sz="quarter" idx="13"/>
          </p:nvPr>
        </p:nvSpPr>
        <p:spPr>
          <a:xfrm>
            <a:off x="285720" y="1142984"/>
            <a:ext cx="8358246" cy="5500726"/>
          </a:xfrm>
        </p:spPr>
        <p:txBody>
          <a:bodyPr>
            <a:normAutofit fontScale="77500" lnSpcReduction="20000"/>
          </a:bodyPr>
          <a:lstStyle/>
          <a:p>
            <a:pPr>
              <a:buNone/>
            </a:pPr>
            <a:r>
              <a:rPr lang="cs-CZ" sz="2600" b="1" dirty="0" smtClean="0"/>
              <a:t>Pozor na využitelnost plánu:</a:t>
            </a:r>
          </a:p>
          <a:p>
            <a:pPr>
              <a:buNone/>
            </a:pPr>
            <a:endParaRPr lang="cs-CZ" dirty="0" smtClean="0"/>
          </a:p>
          <a:p>
            <a:pPr>
              <a:buNone/>
            </a:pPr>
            <a:r>
              <a:rPr lang="cs-CZ" dirty="0" smtClean="0"/>
              <a:t>Čl.16 Jednacího řádu katastrálních úřadů</a:t>
            </a:r>
          </a:p>
          <a:p>
            <a:pPr>
              <a:buNone/>
            </a:pPr>
            <a:r>
              <a:rPr lang="cs-CZ" dirty="0" smtClean="0"/>
              <a:t> </a:t>
            </a:r>
          </a:p>
          <a:p>
            <a:pPr>
              <a:buNone/>
            </a:pPr>
            <a:r>
              <a:rPr lang="cs-CZ" dirty="0" smtClean="0"/>
              <a:t>(10) Je-li přílohou návrhu na vklad smlouva, jejíž nedílnou součástí je geometrický plán, podle kterého má z více částí označených písmeny malé abecedy vzniknout nový pozemek nebo mají-li být tyto části sloučeny do pozemku sousedního, provedením změny nesmějí vzniknout části pozemku, které by neměly vlastní parcelní číslo a které by z tohoto důvodu nebylo možné v katastru nemovitostí samostatně evidovat (§ 79 odst. 3 katastrální vyhlášky). Uvedená podmínka je splněna i v případě, jsou-li katastrálnímu úřadu jedním podáním doručeny všechny návrhy, jejichž přílohami jsou jednotlivé smlouvy, ze kterých vyplývá realizace celého geometrického plánu (každý z návrhů na vklad dostane samostatnou spisovou značku a vede se o něm samostatné správní řízení včetně úhrady správního poplatku) nebo jsou-li katastrálnímu úřadu současně podány samostatně všechny návrhy, jejichž přílohami jsou jednotlivé smlouvy, ze kterých v souhrnu vyplývá realizace celého geometrického plánu. Nejsou-li splněny v tomto odstavci uvedené podmínky pro realizaci celého geometrického plánu současně nebo některý z předložených návrhů nelze povolit, katastrální úřad návrh (všechny návrhy) na vklad zamítne z důvodu uvedeného v § 17 odst. 1 písm. e) katastrálního zákona. </a:t>
            </a:r>
          </a:p>
          <a:p>
            <a:endParaRPr lang="cs-CZ" dirty="0"/>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928670"/>
          </a:xfrm>
        </p:spPr>
        <p:txBody>
          <a:bodyPr/>
          <a:lstStyle/>
          <a:p>
            <a:pPr>
              <a:buNone/>
            </a:pPr>
            <a:r>
              <a:rPr lang="cs-CZ" sz="2400" dirty="0" smtClean="0"/>
              <a:t>Účel geometrického plánu-dohodne objednatel se zeměměřičem</a:t>
            </a:r>
            <a:endParaRPr lang="cs-CZ" sz="2400" dirty="0"/>
          </a:p>
        </p:txBody>
      </p:sp>
      <p:sp>
        <p:nvSpPr>
          <p:cNvPr id="3" name="Zástupný symbol pro obsah 2"/>
          <p:cNvSpPr>
            <a:spLocks noGrp="1"/>
          </p:cNvSpPr>
          <p:nvPr>
            <p:ph sz="quarter" idx="13"/>
          </p:nvPr>
        </p:nvSpPr>
        <p:spPr>
          <a:xfrm>
            <a:off x="285720" y="1071546"/>
            <a:ext cx="8358246" cy="5429288"/>
          </a:xfrm>
        </p:spPr>
        <p:txBody>
          <a:bodyPr>
            <a:normAutofit fontScale="92500" lnSpcReduction="10000"/>
          </a:bodyPr>
          <a:lstStyle/>
          <a:p>
            <a:pPr>
              <a:buNone/>
            </a:pPr>
            <a:r>
              <a:rPr lang="cs-CZ" b="1" dirty="0" smtClean="0">
                <a:solidFill>
                  <a:srgbClr val="FF0000"/>
                </a:solidFill>
              </a:rPr>
              <a:t>GP na vyznačení nebo změnu obvodu budovy, která je hlavní stavbou na pozemku, a vodního díla - které stavby?</a:t>
            </a:r>
          </a:p>
          <a:p>
            <a:pPr>
              <a:buNone/>
            </a:pPr>
            <a:r>
              <a:rPr lang="cs-CZ" dirty="0" smtClean="0"/>
              <a:t>  Budovou se rozumí nadzemní stavba, která je prostorově soustředěna a navenek uzavřena obvodovými stěnami a střešní konstrukcí.</a:t>
            </a:r>
          </a:p>
          <a:p>
            <a:pPr>
              <a:buNone/>
            </a:pPr>
            <a:endParaRPr lang="cs-CZ" dirty="0" smtClean="0"/>
          </a:p>
          <a:p>
            <a:pPr>
              <a:buNone/>
            </a:pPr>
            <a:r>
              <a:rPr lang="cs-CZ" dirty="0" smtClean="0"/>
              <a:t>  V katastru se neevidují drobné stavby. </a:t>
            </a:r>
            <a:r>
              <a:rPr lang="cs-CZ" b="1" dirty="0" smtClean="0"/>
              <a:t>Drobnými stavbami</a:t>
            </a:r>
            <a:r>
              <a:rPr lang="cs-CZ" dirty="0" smtClean="0"/>
              <a:t> jsou stavby, které plní doplňkovou funkci ke stavbě hlavní a to:</a:t>
            </a:r>
          </a:p>
          <a:p>
            <a:pPr>
              <a:buNone/>
            </a:pPr>
            <a:r>
              <a:rPr lang="cs-CZ" i="1" dirty="0" smtClean="0"/>
              <a:t>  - stavby s jedním nadzemním podlažím, pokud jejich zastavěná plocha nepřesahuje 16 m a výška 4,5 m,</a:t>
            </a:r>
            <a:endParaRPr lang="cs-CZ" dirty="0" smtClean="0"/>
          </a:p>
          <a:p>
            <a:pPr>
              <a:buNone/>
            </a:pPr>
            <a:r>
              <a:rPr lang="cs-CZ" i="1" dirty="0" smtClean="0"/>
              <a:t>  - podzemní stavby, pokud jejich zastavěná plocha nepřesahuje 16 m  a hloubka 3 m.</a:t>
            </a:r>
            <a:endParaRPr lang="cs-CZ" dirty="0" smtClean="0"/>
          </a:p>
          <a:p>
            <a:pPr>
              <a:buNone/>
            </a:pPr>
            <a:r>
              <a:rPr lang="cs-CZ" dirty="0" smtClean="0"/>
              <a:t>  GP na změnu obvodu budovy se vyhotovuje pro přístavbu ke stávající budově. Pro zápis dokončené přístavby budovy do katastru nemovitostí je nutné doložit katastrálnímu úřadu geometrický plán pro změnu obvodu budovy, ohlášení změny údajů o stavbě (podpisy nemusí být ověřeny), originál nebo ověřenou kopii kolaudačního rozhodnutí s vyznačením o nabytí právní moci.</a:t>
            </a:r>
          </a:p>
          <a:p>
            <a:endParaRPr lang="cs-CZ" dirty="0"/>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2357430"/>
          </a:xfrm>
        </p:spPr>
        <p:txBody>
          <a:bodyPr/>
          <a:lstStyle/>
          <a:p>
            <a:pPr>
              <a:buNone/>
            </a:pPr>
            <a:r>
              <a:rPr lang="cs-CZ" sz="2400" dirty="0" smtClean="0"/>
              <a:t>Účel geometrického plánu-dohodne objednatel se zeměměřičem</a:t>
            </a:r>
            <a:endParaRPr lang="cs-CZ" sz="2400" dirty="0"/>
          </a:p>
        </p:txBody>
      </p:sp>
      <p:sp>
        <p:nvSpPr>
          <p:cNvPr id="3" name="Zástupný symbol pro obsah 2"/>
          <p:cNvSpPr>
            <a:spLocks noGrp="1"/>
          </p:cNvSpPr>
          <p:nvPr>
            <p:ph sz="quarter" idx="13"/>
          </p:nvPr>
        </p:nvSpPr>
        <p:spPr>
          <a:xfrm>
            <a:off x="285720" y="1428736"/>
            <a:ext cx="8358246" cy="5072098"/>
          </a:xfrm>
        </p:spPr>
        <p:txBody>
          <a:bodyPr/>
          <a:lstStyle/>
          <a:p>
            <a:pPr>
              <a:buNone/>
            </a:pPr>
            <a:r>
              <a:rPr lang="cs-CZ" dirty="0" smtClean="0"/>
              <a:t>Pozor:</a:t>
            </a:r>
          </a:p>
          <a:p>
            <a:pPr>
              <a:buNone/>
            </a:pPr>
            <a:r>
              <a:rPr lang="cs-CZ" dirty="0" smtClean="0"/>
              <a:t>  Stavby po zaměření mohou stát i na více parcelách</a:t>
            </a:r>
          </a:p>
          <a:p>
            <a:pPr>
              <a:buNone/>
            </a:pPr>
            <a:r>
              <a:rPr lang="cs-CZ" dirty="0" smtClean="0"/>
              <a:t>  Přístavby po zaměření mohou vyvolat změnu zápisu obvodu stavby na více parcelách</a:t>
            </a:r>
          </a:p>
          <a:p>
            <a:pPr>
              <a:buNone/>
            </a:pPr>
            <a:endParaRPr lang="cs-CZ" dirty="0" smtClean="0"/>
          </a:p>
          <a:p>
            <a:pPr>
              <a:buNone/>
            </a:pPr>
            <a:r>
              <a:rPr lang="cs-CZ" dirty="0" smtClean="0"/>
              <a:t>Upozornění a doporučení: pro oceňování staveb je důležité, aby existoval alespoň příslušný geometrický plán !!!</a:t>
            </a:r>
            <a:endParaRPr lang="cs-CZ" dirty="0"/>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928670"/>
          </a:xfrm>
        </p:spPr>
        <p:txBody>
          <a:bodyPr/>
          <a:lstStyle/>
          <a:p>
            <a:pPr>
              <a:buNone/>
            </a:pPr>
            <a:r>
              <a:rPr lang="cs-CZ" sz="2400" dirty="0" smtClean="0"/>
              <a:t>Účel geometrického plánu-dohodne objednatel se zeměměřičem</a:t>
            </a:r>
            <a:endParaRPr lang="cs-CZ" sz="2400" dirty="0"/>
          </a:p>
        </p:txBody>
      </p:sp>
      <p:sp>
        <p:nvSpPr>
          <p:cNvPr id="3" name="Zástupný symbol pro obsah 2"/>
          <p:cNvSpPr>
            <a:spLocks noGrp="1"/>
          </p:cNvSpPr>
          <p:nvPr>
            <p:ph sz="quarter" idx="13"/>
          </p:nvPr>
        </p:nvSpPr>
        <p:spPr>
          <a:xfrm>
            <a:off x="285720" y="1071546"/>
            <a:ext cx="8358246" cy="5429288"/>
          </a:xfrm>
        </p:spPr>
        <p:txBody>
          <a:bodyPr/>
          <a:lstStyle/>
          <a:p>
            <a:pPr>
              <a:buNone/>
            </a:pPr>
            <a:r>
              <a:rPr lang="cs-CZ" b="1" dirty="0" smtClean="0">
                <a:solidFill>
                  <a:srgbClr val="FF0000"/>
                </a:solidFill>
              </a:rPr>
              <a:t>GP na doplnění souboru geodetických informací o pozemek dosud evidovaný zjednodušeným způsobem</a:t>
            </a:r>
          </a:p>
          <a:p>
            <a:pPr>
              <a:buNone/>
            </a:pPr>
            <a:r>
              <a:rPr lang="cs-CZ" b="1" i="1" dirty="0" smtClean="0"/>
              <a:t>  Úkolem tohoto plánu je:</a:t>
            </a:r>
            <a:endParaRPr lang="cs-CZ" dirty="0" smtClean="0"/>
          </a:p>
          <a:p>
            <a:pPr>
              <a:buNone/>
            </a:pPr>
            <a:r>
              <a:rPr lang="cs-CZ" dirty="0" smtClean="0"/>
              <a:t>  - v terénu vyznačit vlastnické hranice pozemku, jehož hranice jsou v terénu neznatelné</a:t>
            </a:r>
          </a:p>
          <a:p>
            <a:pPr>
              <a:buNone/>
            </a:pPr>
            <a:r>
              <a:rPr lang="cs-CZ" dirty="0" smtClean="0"/>
              <a:t>  - doplnit do katastrální mapy parcelu, která dosud byla předmětem dřívějších pozemkových evidencí, tzn. že byla zobrazena v jiné než katastrální mapě</a:t>
            </a:r>
          </a:p>
          <a:p>
            <a:pPr>
              <a:buNone/>
            </a:pPr>
            <a:r>
              <a:rPr lang="cs-CZ" dirty="0" smtClean="0"/>
              <a:t> Tento typ se již vyhotovuje výjimečně!!!</a:t>
            </a:r>
            <a:endParaRPr lang="cs-CZ" dirty="0"/>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1500174"/>
          </a:xfrm>
        </p:spPr>
        <p:txBody>
          <a:bodyPr/>
          <a:lstStyle/>
          <a:p>
            <a:pPr>
              <a:buNone/>
            </a:pPr>
            <a:r>
              <a:rPr lang="cs-CZ" sz="2400" dirty="0" smtClean="0"/>
              <a:t>Účel geometrického plánu-dohodne objednatel se</a:t>
            </a:r>
            <a:r>
              <a:rPr lang="cs-CZ" dirty="0" smtClean="0"/>
              <a:t> </a:t>
            </a:r>
            <a:r>
              <a:rPr lang="cs-CZ" sz="2400" dirty="0" smtClean="0"/>
              <a:t>zeměměřičem</a:t>
            </a:r>
            <a:endParaRPr lang="cs-CZ" sz="2400" dirty="0"/>
          </a:p>
        </p:txBody>
      </p:sp>
      <p:sp>
        <p:nvSpPr>
          <p:cNvPr id="3" name="Zástupný symbol pro obsah 2"/>
          <p:cNvSpPr>
            <a:spLocks noGrp="1"/>
          </p:cNvSpPr>
          <p:nvPr>
            <p:ph sz="quarter" idx="13"/>
          </p:nvPr>
        </p:nvSpPr>
        <p:spPr>
          <a:xfrm>
            <a:off x="285720" y="1928802"/>
            <a:ext cx="8358246" cy="4572032"/>
          </a:xfrm>
        </p:spPr>
        <p:txBody>
          <a:bodyPr/>
          <a:lstStyle/>
          <a:p>
            <a:pPr>
              <a:buNone/>
            </a:pPr>
            <a:r>
              <a:rPr lang="cs-CZ" b="1" dirty="0" smtClean="0">
                <a:solidFill>
                  <a:srgbClr val="FF0000"/>
                </a:solidFill>
              </a:rPr>
              <a:t>GP na určení hranic pozemků při pozemkových úpravách</a:t>
            </a:r>
          </a:p>
          <a:p>
            <a:pPr>
              <a:buNone/>
            </a:pPr>
            <a:r>
              <a:rPr lang="cs-CZ" dirty="0" smtClean="0"/>
              <a:t>  Tento druh geometrického plánu je výhradě využíván při zápisu obvodu pozemkových úprav a při řešení jednoduché pozemkové úpravy.</a:t>
            </a:r>
          </a:p>
          <a:p>
            <a:pPr>
              <a:buNone/>
            </a:pPr>
            <a:r>
              <a:rPr lang="cs-CZ" dirty="0" smtClean="0"/>
              <a:t>/řeší novela zákona o pozemkových úpravách- obvody pozemkových úprav /</a:t>
            </a:r>
            <a:endParaRPr lang="cs-CZ" dirty="0"/>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1142984"/>
          </a:xfrm>
        </p:spPr>
        <p:txBody>
          <a:bodyPr/>
          <a:lstStyle/>
          <a:p>
            <a:pPr>
              <a:buNone/>
            </a:pPr>
            <a:r>
              <a:rPr lang="cs-CZ" sz="2400" dirty="0" smtClean="0"/>
              <a:t>Účel geometrického plánu-dohodne objednatel se</a:t>
            </a:r>
            <a:r>
              <a:rPr lang="cs-CZ" dirty="0" smtClean="0"/>
              <a:t> </a:t>
            </a:r>
            <a:r>
              <a:rPr lang="cs-CZ" sz="2400" dirty="0" smtClean="0"/>
              <a:t>zeměměřičem</a:t>
            </a:r>
            <a:endParaRPr lang="cs-CZ" sz="2400" dirty="0"/>
          </a:p>
        </p:txBody>
      </p:sp>
      <p:sp>
        <p:nvSpPr>
          <p:cNvPr id="3" name="Zástupný symbol pro obsah 2"/>
          <p:cNvSpPr>
            <a:spLocks noGrp="1"/>
          </p:cNvSpPr>
          <p:nvPr>
            <p:ph sz="quarter" idx="13"/>
          </p:nvPr>
        </p:nvSpPr>
        <p:spPr>
          <a:xfrm>
            <a:off x="285720" y="1428736"/>
            <a:ext cx="8358246" cy="5072098"/>
          </a:xfrm>
        </p:spPr>
        <p:txBody>
          <a:bodyPr/>
          <a:lstStyle/>
          <a:p>
            <a:pPr>
              <a:buNone/>
            </a:pPr>
            <a:r>
              <a:rPr lang="cs-CZ" b="1" dirty="0" smtClean="0">
                <a:solidFill>
                  <a:srgbClr val="FF0000"/>
                </a:solidFill>
              </a:rPr>
              <a:t>GP na opravu geometrického a polohového určení nemovitosti</a:t>
            </a:r>
          </a:p>
          <a:p>
            <a:pPr>
              <a:buNone/>
            </a:pPr>
            <a:r>
              <a:rPr lang="cs-CZ" dirty="0" smtClean="0"/>
              <a:t>  Pokud dojde ke zjištění, že je chybná evidence GPU/geometrické a polohové určení/. Na opravu takové chyby slouží tento typ geometrického plánu, pokud neprovedl opravu katastrální úřad z úřední povinnosti. Součástí dokumentace na opravu chyby GPU je </a:t>
            </a:r>
            <a:r>
              <a:rPr lang="cs-CZ" u="sng" dirty="0" smtClean="0"/>
              <a:t>souhlasné prohlášení o opravě chybného geometrického a polohového určení hranice pozemku / příloha č.21 </a:t>
            </a:r>
            <a:r>
              <a:rPr lang="cs-CZ" u="sng" dirty="0" err="1" smtClean="0"/>
              <a:t>katV</a:t>
            </a:r>
            <a:r>
              <a:rPr lang="cs-CZ" u="sng" dirty="0" smtClean="0"/>
              <a:t>/</a:t>
            </a:r>
            <a:r>
              <a:rPr lang="cs-CZ" dirty="0" smtClean="0"/>
              <a:t>. V něm musí vyjádřit souhlas s opravou všichni dotčení vlastníci a podpisy na této listině je nutné úředně ověřit/provádí i zeměměřič/=</a:t>
            </a:r>
            <a:r>
              <a:rPr lang="cs-CZ" b="1" dirty="0" smtClean="0">
                <a:solidFill>
                  <a:srgbClr val="FF0000"/>
                </a:solidFill>
              </a:rPr>
              <a:t> souhlasné prohlášení.</a:t>
            </a:r>
          </a:p>
          <a:p>
            <a:endParaRPr lang="cs-CZ" dirty="0"/>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928670"/>
          </a:xfrm>
        </p:spPr>
        <p:txBody>
          <a:bodyPr/>
          <a:lstStyle/>
          <a:p>
            <a:pPr>
              <a:buNone/>
            </a:pPr>
            <a:r>
              <a:rPr lang="cs-CZ" sz="2400" dirty="0" smtClean="0"/>
              <a:t>Účel geometrického plánu-dohodne objednatel se</a:t>
            </a:r>
            <a:r>
              <a:rPr lang="cs-CZ" dirty="0" smtClean="0"/>
              <a:t> </a:t>
            </a:r>
            <a:r>
              <a:rPr lang="cs-CZ" sz="2400" dirty="0" smtClean="0"/>
              <a:t>zeměměřičem</a:t>
            </a:r>
            <a:endParaRPr lang="cs-CZ" sz="2400" dirty="0"/>
          </a:p>
        </p:txBody>
      </p:sp>
      <p:sp>
        <p:nvSpPr>
          <p:cNvPr id="3" name="Zástupný symbol pro obsah 2"/>
          <p:cNvSpPr>
            <a:spLocks noGrp="1"/>
          </p:cNvSpPr>
          <p:nvPr>
            <p:ph sz="quarter" idx="13"/>
          </p:nvPr>
        </p:nvSpPr>
        <p:spPr>
          <a:xfrm>
            <a:off x="285720" y="1357298"/>
            <a:ext cx="8358246" cy="5500702"/>
          </a:xfrm>
        </p:spPr>
        <p:txBody>
          <a:bodyPr>
            <a:normAutofit fontScale="92500" lnSpcReduction="20000"/>
          </a:bodyPr>
          <a:lstStyle/>
          <a:p>
            <a:pPr>
              <a:buNone/>
            </a:pPr>
            <a:r>
              <a:rPr lang="cs-CZ" dirty="0" smtClean="0">
                <a:solidFill>
                  <a:srgbClr val="FF0000"/>
                </a:solidFill>
              </a:rPr>
              <a:t>GP </a:t>
            </a:r>
            <a:r>
              <a:rPr lang="cs-CZ" b="1" dirty="0" smtClean="0">
                <a:solidFill>
                  <a:srgbClr val="FF0000"/>
                </a:solidFill>
              </a:rPr>
              <a:t>na průběh hranice určené soudem- typ není nikde popsán, ani není žádný vzor</a:t>
            </a:r>
          </a:p>
          <a:p>
            <a:endParaRPr lang="cs-CZ" b="1" dirty="0" smtClean="0"/>
          </a:p>
          <a:p>
            <a:pPr>
              <a:buNone/>
            </a:pPr>
            <a:r>
              <a:rPr lang="cs-CZ" b="1" dirty="0" smtClean="0">
                <a:solidFill>
                  <a:srgbClr val="FF0000"/>
                </a:solidFill>
              </a:rPr>
              <a:t>GP na vymezení rozsahu věcného břemene k části pozemku</a:t>
            </a:r>
          </a:p>
          <a:p>
            <a:pPr>
              <a:buFontTx/>
              <a:buChar char="-"/>
            </a:pPr>
            <a:r>
              <a:rPr lang="cs-CZ" b="1" dirty="0" smtClean="0"/>
              <a:t>nedochází k dělení pozemku</a:t>
            </a:r>
          </a:p>
          <a:p>
            <a:pPr>
              <a:buFontTx/>
              <a:buChar char="-"/>
            </a:pPr>
            <a:r>
              <a:rPr lang="cs-CZ" b="1" dirty="0" smtClean="0"/>
              <a:t>V geometrickém plánu se neurčuje výměra dotčená rozsahem věcného břemen</a:t>
            </a:r>
          </a:p>
          <a:p>
            <a:pPr>
              <a:buNone/>
            </a:pPr>
            <a:r>
              <a:rPr lang="cs-CZ" b="1" dirty="0" smtClean="0"/>
              <a:t>Co obsahuje geometrický plán pro vymezení rozsahu VB?</a:t>
            </a:r>
          </a:p>
          <a:p>
            <a:pPr>
              <a:buNone/>
            </a:pPr>
            <a:r>
              <a:rPr lang="cs-CZ" i="1" dirty="0" smtClean="0"/>
              <a:t>  příloha </a:t>
            </a:r>
            <a:r>
              <a:rPr lang="cs-CZ" i="1" dirty="0" err="1" smtClean="0"/>
              <a:t>katV</a:t>
            </a:r>
            <a:r>
              <a:rPr lang="cs-CZ" i="1" dirty="0" smtClean="0"/>
              <a:t> </a:t>
            </a:r>
            <a:r>
              <a:rPr lang="cs-CZ" b="1" dirty="0" smtClean="0"/>
              <a:t>17.20</a:t>
            </a:r>
            <a:r>
              <a:rPr lang="cs-CZ" dirty="0" smtClean="0"/>
              <a:t> Geometrický plán pro vymezení rozsahu věcného břemene k části pozemku ve výkazu dosavadního a nového stavu údajů katastru nemovitostí obsahuje pouze parcelní číslo dotčeného pozemku v dosavadním stavu a v porovnání se stavem evidence právních vztahů pouze odpovídající parcelní číslo pozemku, u kterého je evidováno vlastnické právo a číslo listu vlastnictví. Geometrický plán pro průběh vytyčené nebo vlastníky zpřesněné hranice pozemků a geometrický plán pro opravu geometrického a polohového určení pozemku obsahuje v porovnání se stavem evidence právních vztahů u změnou dotčených pozemků pouze číslo listu vlastnictví.</a:t>
            </a:r>
            <a:endParaRPr lang="cs-CZ" b="1" dirty="0" smtClean="0"/>
          </a:p>
          <a:p>
            <a:endParaRPr lang="cs-CZ" b="1" dirty="0" smtClean="0"/>
          </a:p>
          <a:p>
            <a:endParaRPr lang="cs-CZ" dirty="0" smtClean="0"/>
          </a:p>
          <a:p>
            <a:endParaRPr lang="cs-CZ" b="1" dirty="0" smtClean="0"/>
          </a:p>
          <a:p>
            <a:endParaRPr lang="cs-CZ" b="1" dirty="0" smtClean="0"/>
          </a:p>
          <a:p>
            <a:endParaRPr lang="cs-CZ" dirty="0"/>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928670"/>
          </a:xfrm>
        </p:spPr>
        <p:txBody>
          <a:bodyPr/>
          <a:lstStyle/>
          <a:p>
            <a:pPr>
              <a:buNone/>
            </a:pPr>
            <a:r>
              <a:rPr lang="cs-CZ" sz="2400" dirty="0" smtClean="0"/>
              <a:t>Účel geometrického plánu-dohodne objednatel se</a:t>
            </a:r>
            <a:r>
              <a:rPr lang="cs-CZ" dirty="0" smtClean="0"/>
              <a:t> </a:t>
            </a:r>
            <a:r>
              <a:rPr lang="cs-CZ" sz="2400" dirty="0" smtClean="0"/>
              <a:t>zeměměřičem</a:t>
            </a:r>
            <a:endParaRPr lang="cs-CZ" sz="2400" dirty="0"/>
          </a:p>
        </p:txBody>
      </p:sp>
      <p:sp>
        <p:nvSpPr>
          <p:cNvPr id="3" name="Zástupný symbol pro obsah 2"/>
          <p:cNvSpPr>
            <a:spLocks noGrp="1"/>
          </p:cNvSpPr>
          <p:nvPr>
            <p:ph sz="quarter" idx="13"/>
          </p:nvPr>
        </p:nvSpPr>
        <p:spPr>
          <a:xfrm>
            <a:off x="285720" y="1357298"/>
            <a:ext cx="8358246" cy="5143536"/>
          </a:xfrm>
        </p:spPr>
        <p:txBody>
          <a:bodyPr>
            <a:normAutofit/>
          </a:bodyPr>
          <a:lstStyle/>
          <a:p>
            <a:pPr>
              <a:buNone/>
            </a:pPr>
            <a:r>
              <a:rPr lang="cs-CZ" b="1" dirty="0" smtClean="0"/>
              <a:t>Pokračování - lze využít i pro vymezení více rozsahů věcného</a:t>
            </a:r>
          </a:p>
          <a:p>
            <a:pPr>
              <a:buNone/>
            </a:pPr>
            <a:r>
              <a:rPr lang="cs-CZ" i="1" dirty="0" smtClean="0"/>
              <a:t>  17.13</a:t>
            </a:r>
            <a:r>
              <a:rPr lang="cs-CZ" dirty="0" smtClean="0"/>
              <a:t> </a:t>
            </a:r>
            <a:r>
              <a:rPr lang="cs-CZ" dirty="0" err="1" smtClean="0"/>
              <a:t>katV</a:t>
            </a:r>
            <a:r>
              <a:rPr lang="cs-CZ" dirty="0" smtClean="0"/>
              <a:t> </a:t>
            </a:r>
          </a:p>
          <a:p>
            <a:pPr>
              <a:buNone/>
            </a:pPr>
            <a:r>
              <a:rPr lang="cs-CZ" dirty="0" smtClean="0"/>
              <a:t>  V grafickém znázornění geometrického plánu pro vymezení </a:t>
            </a:r>
            <a:r>
              <a:rPr lang="cs-CZ" dirty="0" smtClean="0">
                <a:solidFill>
                  <a:srgbClr val="FF0000"/>
                </a:solidFill>
              </a:rPr>
              <a:t>rozsahu skupiny věcných břemen </a:t>
            </a:r>
            <a:r>
              <a:rPr lang="cs-CZ" dirty="0" smtClean="0"/>
              <a:t>stejného druhu k částem více pozemků se vyznačuje rozsah obvodem celé skupiny věcných břemen k částem pozemků a v prostorech s katastrální mapou v digitální formě v S-JTSK se uvádějí průsečíky obvodu skupiny s hranicemi parcel. V grafickém znázornění geometrického plánu pro vymezení rozsahu více věcných břemen k částem jednoho pozemku se věcná břemena rozlišují </a:t>
            </a:r>
            <a:r>
              <a:rPr lang="cs-CZ" b="1" dirty="0" smtClean="0">
                <a:solidFill>
                  <a:srgbClr val="FF0000"/>
                </a:solidFill>
              </a:rPr>
              <a:t>písmeny velké abecedy,</a:t>
            </a:r>
            <a:r>
              <a:rPr lang="cs-CZ" dirty="0" smtClean="0"/>
              <a:t> přitom se nemohou ani zčásti překrývat. Hranice rozsahu věcného břemene k části pozemku nedělí hranici parcely.</a:t>
            </a:r>
            <a:endParaRPr lang="cs-CZ" b="1" dirty="0" smtClean="0"/>
          </a:p>
          <a:p>
            <a:endParaRPr lang="cs-CZ" b="1" dirty="0" smtClean="0"/>
          </a:p>
          <a:p>
            <a:endParaRPr lang="cs-CZ" b="1" dirty="0" smtClean="0"/>
          </a:p>
          <a:p>
            <a:endParaRPr lang="cs-CZ" dirty="0" smtClean="0"/>
          </a:p>
          <a:p>
            <a:endParaRPr lang="cs-CZ" b="1" dirty="0" smtClean="0"/>
          </a:p>
          <a:p>
            <a:endParaRPr lang="cs-CZ" b="1" dirty="0" smtClean="0"/>
          </a:p>
          <a:p>
            <a:endParaRPr lang="cs-CZ" dirty="0"/>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sz="quarter" idx="13"/>
          </p:nvPr>
        </p:nvPicPr>
        <p:blipFill>
          <a:blip r:embed="rId2" cstate="print"/>
          <a:srcRect/>
          <a:stretch>
            <a:fillRect/>
          </a:stretch>
        </p:blipFill>
        <p:spPr bwMode="auto">
          <a:xfrm>
            <a:off x="323528" y="260648"/>
            <a:ext cx="8568952" cy="6336704"/>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7929586" cy="500066"/>
          </a:xfrm>
        </p:spPr>
        <p:txBody>
          <a:bodyPr/>
          <a:lstStyle/>
          <a:p>
            <a:pPr>
              <a:buNone/>
            </a:pPr>
            <a:r>
              <a:rPr lang="cs-CZ" sz="2800" dirty="0" smtClean="0"/>
              <a:t>Lesní pozemek,ostatní komunikace </a:t>
            </a:r>
            <a:endParaRPr lang="cs-CZ" sz="2800" dirty="0"/>
          </a:p>
        </p:txBody>
      </p:sp>
      <p:pic>
        <p:nvPicPr>
          <p:cNvPr id="4" name="Zástupný symbol pro obsah 3"/>
          <p:cNvPicPr>
            <a:picLocks noGrp="1"/>
          </p:cNvPicPr>
          <p:nvPr>
            <p:ph sz="quarter" idx="13"/>
          </p:nvPr>
        </p:nvPicPr>
        <p:blipFill>
          <a:blip r:embed="rId2"/>
          <a:srcRect/>
          <a:stretch>
            <a:fillRect/>
          </a:stretch>
        </p:blipFill>
        <p:spPr bwMode="auto">
          <a:xfrm>
            <a:off x="285750" y="714356"/>
            <a:ext cx="8572500" cy="5857916"/>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3921719" cy="428628"/>
          </a:xfrm>
        </p:spPr>
        <p:txBody>
          <a:bodyPr>
            <a:normAutofit fontScale="90000"/>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28596" y="1214422"/>
            <a:ext cx="8229600" cy="3929090"/>
          </a:xfrm>
          <a:prstGeom prst="rect">
            <a:avLst/>
          </a:prstGeom>
        </p:spPr>
        <p:txBody>
          <a:bodyPr>
            <a:normAutofit fontScale="77500" lnSpcReduction="20000"/>
          </a:bodyPr>
          <a:lstStyle/>
          <a:p>
            <a:pPr>
              <a:buNone/>
            </a:pPr>
            <a:r>
              <a:rPr lang="cs-CZ" dirty="0" smtClean="0"/>
              <a:t>  </a:t>
            </a:r>
            <a:r>
              <a:rPr lang="cs-CZ" sz="2400" dirty="0" smtClean="0"/>
              <a:t>Pozemkový katastr byl považován za přesný, spolehlivý/ zejména do r. 1938/.</a:t>
            </a:r>
          </a:p>
          <a:p>
            <a:pPr>
              <a:buNone/>
            </a:pPr>
            <a:r>
              <a:rPr lang="cs-CZ" sz="2400" dirty="0" smtClean="0"/>
              <a:t>   Po roce 1945 byla údržba nedostatečná, katastr byl dotčen poválečnými konfiskacemi a přídělovým řízením.</a:t>
            </a:r>
          </a:p>
          <a:p>
            <a:pPr>
              <a:buNone/>
            </a:pPr>
            <a:endParaRPr lang="cs-CZ" sz="2400" dirty="0" smtClean="0"/>
          </a:p>
          <a:p>
            <a:pPr>
              <a:buNone/>
            </a:pPr>
            <a:r>
              <a:rPr lang="cs-CZ" sz="2400" dirty="0" smtClean="0"/>
              <a:t>    Zákonem č. 141/1950 </a:t>
            </a:r>
            <a:r>
              <a:rPr lang="cs-CZ" sz="2400" dirty="0" err="1" smtClean="0"/>
              <a:t>Sb.obč.zák</a:t>
            </a:r>
            <a:r>
              <a:rPr lang="cs-CZ" sz="2400" dirty="0" smtClean="0"/>
              <a:t>./účinnost od 1.1.1951/- byl zrušen konstitutivní zápis do pozemkových knih a vlastnické právo vznikalo, měnilo se nebo zanikalo nadále pouhou smlouvou</a:t>
            </a:r>
          </a:p>
          <a:p>
            <a:pPr>
              <a:buNone/>
            </a:pPr>
            <a:r>
              <a:rPr lang="cs-CZ" sz="2400" dirty="0" smtClean="0"/>
              <a:t>    Vlastníci nemovitostí mohli přímo sami navrhovat zápis  v pozemkové knize  změny právního vztahu.</a:t>
            </a:r>
          </a:p>
          <a:p>
            <a:pPr>
              <a:buNone/>
            </a:pPr>
            <a:r>
              <a:rPr lang="cs-CZ" sz="2400" dirty="0" smtClean="0"/>
              <a:t>   V pozemkovém katastru se postupně obtížně zjišťovaly údaje o vlastnících nemovitostí, nezbytné pro právní úkony s nemovitostmi.</a:t>
            </a:r>
          </a:p>
          <a:p>
            <a:pPr>
              <a:buNone/>
            </a:pPr>
            <a:r>
              <a:rPr lang="cs-CZ" sz="2400" dirty="0" smtClean="0"/>
              <a:t>   Nový právní  stav byl v nesouladu se stavem katastru a pozemkových knih</a:t>
            </a:r>
            <a:endParaRPr lang="cs-CZ" sz="2400" dirty="0"/>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929718" cy="500066"/>
          </a:xfrm>
        </p:spPr>
        <p:txBody>
          <a:bodyPr/>
          <a:lstStyle/>
          <a:p>
            <a:pPr>
              <a:buNone/>
            </a:pPr>
            <a:r>
              <a:rPr lang="cs-CZ" sz="2800" dirty="0" smtClean="0"/>
              <a:t>Závěr ke GP pro vyznačení VB-zejména k inženýrským sítím</a:t>
            </a:r>
            <a:endParaRPr lang="cs-CZ" sz="2800" dirty="0"/>
          </a:p>
        </p:txBody>
      </p:sp>
      <p:sp>
        <p:nvSpPr>
          <p:cNvPr id="3" name="Zástupný symbol pro obsah 2"/>
          <p:cNvSpPr>
            <a:spLocks noGrp="1"/>
          </p:cNvSpPr>
          <p:nvPr>
            <p:ph sz="quarter" idx="13"/>
          </p:nvPr>
        </p:nvSpPr>
        <p:spPr>
          <a:xfrm>
            <a:off x="214282" y="857232"/>
            <a:ext cx="8572560" cy="5715040"/>
          </a:xfrm>
        </p:spPr>
        <p:txBody>
          <a:bodyPr>
            <a:normAutofit/>
          </a:bodyPr>
          <a:lstStyle/>
          <a:p>
            <a:pPr>
              <a:buNone/>
            </a:pPr>
            <a:endParaRPr lang="cs-CZ" sz="2400" b="1" dirty="0" smtClean="0">
              <a:solidFill>
                <a:schemeClr val="tx1"/>
              </a:solidFill>
            </a:endParaRPr>
          </a:p>
          <a:p>
            <a:pPr>
              <a:buNone/>
            </a:pPr>
            <a:r>
              <a:rPr lang="cs-CZ" sz="2400" b="1" dirty="0" smtClean="0">
                <a:solidFill>
                  <a:schemeClr val="tx1"/>
                </a:solidFill>
              </a:rPr>
              <a:t>Zeměměřiči  určitě provádí zaměřování sítí, nejen pro účely vyhotovení geometrického plánu pro vymezení rozsahu věcného břemen,ale budou toto zaměřování provádět pro budoucí potřebu pro zavádění do digitální technické mapy</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072462" cy="500066"/>
          </a:xfrm>
        </p:spPr>
        <p:txBody>
          <a:bodyPr/>
          <a:lstStyle/>
          <a:p>
            <a:pPr>
              <a:buNone/>
            </a:pPr>
            <a:r>
              <a:rPr lang="cs-CZ" sz="2800" dirty="0" smtClean="0"/>
              <a:t>GP- jsou velmi často většího rozsahu</a:t>
            </a:r>
            <a:endParaRPr lang="cs-CZ" sz="2800" dirty="0"/>
          </a:p>
        </p:txBody>
      </p:sp>
      <p:pic>
        <p:nvPicPr>
          <p:cNvPr id="1026" name="Picture 2"/>
          <p:cNvPicPr>
            <a:picLocks noGrp="1" noChangeAspect="1" noChangeArrowheads="1"/>
          </p:cNvPicPr>
          <p:nvPr>
            <p:ph sz="quarter" idx="13"/>
          </p:nvPr>
        </p:nvPicPr>
        <p:blipFill>
          <a:blip r:embed="rId3"/>
          <a:srcRect/>
          <a:stretch>
            <a:fillRect/>
          </a:stretch>
        </p:blipFill>
        <p:spPr bwMode="auto">
          <a:xfrm>
            <a:off x="214313" y="857232"/>
            <a:ext cx="8572500" cy="5786478"/>
          </a:xfrm>
          <a:prstGeom prst="rect">
            <a:avLst/>
          </a:prstGeom>
          <a:noFill/>
          <a:ln w="9525">
            <a:noFill/>
            <a:miter lim="800000"/>
            <a:headEnd/>
            <a:tailEnd/>
          </a:ln>
          <a:effectLst/>
        </p:spPr>
      </p:pic>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929718" cy="500066"/>
          </a:xfrm>
        </p:spPr>
        <p:txBody>
          <a:bodyPr/>
          <a:lstStyle/>
          <a:p>
            <a:pPr>
              <a:buNone/>
            </a:pPr>
            <a:r>
              <a:rPr lang="cs-CZ" sz="2800" dirty="0" smtClean="0"/>
              <a:t>Závěr ke GP pro vyznačení VB-zejména k inženýrským sítím</a:t>
            </a:r>
            <a:endParaRPr lang="cs-CZ" sz="2800" dirty="0"/>
          </a:p>
        </p:txBody>
      </p:sp>
      <p:sp>
        <p:nvSpPr>
          <p:cNvPr id="3" name="Zástupný symbol pro obsah 2"/>
          <p:cNvSpPr>
            <a:spLocks noGrp="1"/>
          </p:cNvSpPr>
          <p:nvPr>
            <p:ph sz="quarter" idx="13"/>
          </p:nvPr>
        </p:nvSpPr>
        <p:spPr>
          <a:xfrm>
            <a:off x="214282" y="857232"/>
            <a:ext cx="8572560" cy="5715040"/>
          </a:xfrm>
        </p:spPr>
        <p:txBody>
          <a:bodyPr>
            <a:normAutofit lnSpcReduction="10000"/>
          </a:bodyPr>
          <a:lstStyle/>
          <a:p>
            <a:pPr>
              <a:buNone/>
            </a:pPr>
            <a:r>
              <a:rPr lang="cs-CZ" sz="2400" b="1" dirty="0" smtClean="0">
                <a:solidFill>
                  <a:schemeClr val="tx1"/>
                </a:solidFill>
              </a:rPr>
              <a:t>Doporučení:</a:t>
            </a:r>
          </a:p>
          <a:p>
            <a:pPr>
              <a:buNone/>
            </a:pPr>
            <a:r>
              <a:rPr lang="cs-CZ" sz="2400" b="1" dirty="0" smtClean="0">
                <a:solidFill>
                  <a:schemeClr val="tx1"/>
                </a:solidFill>
              </a:rPr>
              <a:t>K listině musí být přiložen vždy celý geometrický plán v originále nebo ověřené kopii / ověřování provádí UOZI/</a:t>
            </a:r>
          </a:p>
          <a:p>
            <a:pPr>
              <a:buNone/>
            </a:pPr>
            <a:endParaRPr lang="cs-CZ" sz="2400" b="1" dirty="0" smtClean="0">
              <a:solidFill>
                <a:schemeClr val="tx1"/>
              </a:solidFill>
            </a:endParaRPr>
          </a:p>
          <a:p>
            <a:pPr>
              <a:buNone/>
            </a:pPr>
            <a:r>
              <a:rPr lang="cs-CZ" sz="2400" b="1" dirty="0" smtClean="0">
                <a:solidFill>
                  <a:schemeClr val="tx1"/>
                </a:solidFill>
              </a:rPr>
              <a:t>Možné využití postupu dle </a:t>
            </a:r>
            <a:r>
              <a:rPr lang="cs-CZ" sz="2400" b="1" dirty="0" err="1" smtClean="0">
                <a:solidFill>
                  <a:schemeClr val="tx1"/>
                </a:solidFill>
              </a:rPr>
              <a:t>katV</a:t>
            </a:r>
            <a:r>
              <a:rPr lang="cs-CZ" sz="2400" b="1" dirty="0" smtClean="0">
                <a:solidFill>
                  <a:schemeClr val="tx1"/>
                </a:solidFill>
              </a:rPr>
              <a:t>- příloha 18</a:t>
            </a:r>
          </a:p>
          <a:p>
            <a:pPr>
              <a:buNone/>
            </a:pPr>
            <a:r>
              <a:rPr lang="cs-CZ" sz="2400" b="1" dirty="0" smtClean="0"/>
              <a:t>18.2</a:t>
            </a:r>
            <a:r>
              <a:rPr lang="cs-CZ" sz="2400" dirty="0" smtClean="0"/>
              <a:t> </a:t>
            </a:r>
            <a:r>
              <a:rPr lang="cs-CZ" sz="2400" dirty="0" smtClean="0">
                <a:solidFill>
                  <a:srgbClr val="FF0000"/>
                </a:solidFill>
              </a:rPr>
              <a:t>V případě záznamu podrobného měření změn, který je vyhotoven jako podklad pro více geometrických plánů</a:t>
            </a:r>
            <a:r>
              <a:rPr lang="cs-CZ" sz="2400" dirty="0" smtClean="0"/>
              <a:t>, se k názvu souboru s návrhem změny odpovídajícího každému geometrickému plánu připojí písmeno malé abecedy od písmene „a“ </a:t>
            </a:r>
            <a:r>
              <a:rPr lang="cs-CZ" sz="2400" dirty="0" err="1" smtClean="0"/>
              <a:t>a</a:t>
            </a:r>
            <a:r>
              <a:rPr lang="cs-CZ" sz="2400" dirty="0" smtClean="0"/>
              <a:t> stejným způsobem se toto písmeno připojí i k názvu souboru s geometrickým plánem. V případě geometrického plánu vyhotoveného pro změnu zasahující do více katastrálních území se pro název souboru použijí údaje z katastrálního území, do něhož změna plošně nejvíce zasahuje.</a:t>
            </a:r>
            <a:endParaRPr lang="cs-CZ" sz="2400" b="1" dirty="0" smtClean="0">
              <a:solidFill>
                <a:schemeClr val="tx1"/>
              </a:solidFill>
            </a:endParaRPr>
          </a:p>
          <a:p>
            <a:pPr>
              <a:buNone/>
            </a:pPr>
            <a:endParaRPr lang="cs-CZ" sz="2400" b="1" dirty="0" smtClean="0">
              <a:solidFill>
                <a:schemeClr val="tx1"/>
              </a:solidFill>
            </a:endParaRP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072462" cy="500066"/>
          </a:xfrm>
        </p:spPr>
        <p:txBody>
          <a:bodyPr/>
          <a:lstStyle/>
          <a:p>
            <a:pPr>
              <a:buNone/>
            </a:pPr>
            <a:r>
              <a:rPr lang="cs-CZ" sz="2800" dirty="0" smtClean="0"/>
              <a:t>Doplnění  k inženýrským sítím</a:t>
            </a:r>
            <a:endParaRPr lang="cs-CZ" sz="2800" dirty="0"/>
          </a:p>
        </p:txBody>
      </p:sp>
      <p:pic>
        <p:nvPicPr>
          <p:cNvPr id="306179" name="Picture 3"/>
          <p:cNvPicPr>
            <a:picLocks noGrp="1" noChangeAspect="1" noChangeArrowheads="1"/>
          </p:cNvPicPr>
          <p:nvPr>
            <p:ph sz="quarter" idx="13"/>
          </p:nvPr>
        </p:nvPicPr>
        <p:blipFill>
          <a:blip r:embed="rId3"/>
          <a:srcRect/>
          <a:stretch>
            <a:fillRect/>
          </a:stretch>
        </p:blipFill>
        <p:spPr bwMode="auto">
          <a:xfrm>
            <a:off x="0" y="714356"/>
            <a:ext cx="9144000" cy="6143644"/>
          </a:xfrm>
          <a:prstGeom prst="rect">
            <a:avLst/>
          </a:prstGeom>
          <a:noFill/>
          <a:ln w="9525">
            <a:noFill/>
            <a:miter lim="800000"/>
            <a:headEnd/>
            <a:tailEnd/>
          </a:ln>
          <a:effectLst/>
        </p:spPr>
      </p:pic>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1142984"/>
          </a:xfrm>
        </p:spPr>
        <p:txBody>
          <a:bodyPr/>
          <a:lstStyle/>
          <a:p>
            <a:pPr>
              <a:buNone/>
            </a:pPr>
            <a:r>
              <a:rPr lang="cs-CZ" sz="2400" dirty="0" smtClean="0"/>
              <a:t>Účel geometrického plánu-dohodne objednatel se</a:t>
            </a:r>
            <a:r>
              <a:rPr lang="cs-CZ" dirty="0" smtClean="0"/>
              <a:t> </a:t>
            </a:r>
            <a:r>
              <a:rPr lang="cs-CZ" sz="2400" dirty="0" smtClean="0"/>
              <a:t>zeměměřičem</a:t>
            </a:r>
            <a:endParaRPr lang="cs-CZ" sz="2400" dirty="0"/>
          </a:p>
        </p:txBody>
      </p:sp>
      <p:sp>
        <p:nvSpPr>
          <p:cNvPr id="3" name="Zástupný symbol pro obsah 2"/>
          <p:cNvSpPr>
            <a:spLocks noGrp="1"/>
          </p:cNvSpPr>
          <p:nvPr>
            <p:ph sz="quarter" idx="13"/>
          </p:nvPr>
        </p:nvSpPr>
        <p:spPr>
          <a:xfrm>
            <a:off x="285720" y="1857364"/>
            <a:ext cx="8358246" cy="4643470"/>
          </a:xfrm>
        </p:spPr>
        <p:txBody>
          <a:bodyPr>
            <a:normAutofit lnSpcReduction="10000"/>
          </a:bodyPr>
          <a:lstStyle/>
          <a:p>
            <a:pPr>
              <a:buNone/>
            </a:pPr>
            <a:r>
              <a:rPr lang="cs-CZ" b="1" dirty="0" smtClean="0"/>
              <a:t>Vytyčení hranic pozemku</a:t>
            </a:r>
          </a:p>
          <a:p>
            <a:pPr>
              <a:buNone/>
            </a:pPr>
            <a:r>
              <a:rPr lang="cs-CZ" b="1" dirty="0" smtClean="0"/>
              <a:t>  Nejsou-li hranice pozemku v terénu známy a nebyly dříve určeny číselně,</a:t>
            </a:r>
            <a:r>
              <a:rPr lang="cs-CZ" b="1" dirty="0" smtClean="0">
                <a:solidFill>
                  <a:srgbClr val="FF0000"/>
                </a:solidFill>
              </a:rPr>
              <a:t> je nutné hranice vytýčit.</a:t>
            </a:r>
          </a:p>
          <a:p>
            <a:pPr>
              <a:buNone/>
            </a:pPr>
            <a:r>
              <a:rPr lang="cs-CZ" b="1" dirty="0" smtClean="0"/>
              <a:t>  Vytyčení je často nutné při vyhotovování i GP pro jiné účely- dělení, změnu hranice..</a:t>
            </a:r>
          </a:p>
          <a:p>
            <a:pPr>
              <a:buNone/>
            </a:pPr>
            <a:endParaRPr lang="cs-CZ" b="1" dirty="0" smtClean="0"/>
          </a:p>
          <a:p>
            <a:pPr>
              <a:buNone/>
            </a:pPr>
            <a:r>
              <a:rPr lang="cs-CZ" b="1" dirty="0" smtClean="0"/>
              <a:t>Pozor na vytyčování hranic:</a:t>
            </a:r>
          </a:p>
          <a:p>
            <a:pPr>
              <a:buFontTx/>
              <a:buChar char="-"/>
            </a:pPr>
            <a:r>
              <a:rPr lang="cs-CZ" b="1" dirty="0" smtClean="0"/>
              <a:t>Vytyčování jen „orientačně“ bez vyhotoveného protokolu o vytyčené hranici</a:t>
            </a:r>
          </a:p>
          <a:p>
            <a:pPr>
              <a:buFontTx/>
              <a:buChar char="-"/>
            </a:pPr>
            <a:r>
              <a:rPr lang="cs-CZ" b="1" dirty="0" smtClean="0"/>
              <a:t>Vytyčení s vyhotovením protokolu o vytyčené hranici</a:t>
            </a:r>
          </a:p>
          <a:p>
            <a:pPr>
              <a:buFontTx/>
              <a:buChar char="-"/>
            </a:pPr>
            <a:r>
              <a:rPr lang="cs-CZ" b="1" dirty="0" smtClean="0"/>
              <a:t>Vytyčení pro určení neznatelné hranice v terénu pro vyhotovení jiného GP</a:t>
            </a:r>
          </a:p>
          <a:p>
            <a:pPr>
              <a:buFontTx/>
              <a:buChar char="-"/>
            </a:pPr>
            <a:endParaRPr lang="cs-CZ" b="1" dirty="0" smtClean="0"/>
          </a:p>
          <a:p>
            <a:pPr>
              <a:buFontTx/>
              <a:buChar char="-"/>
            </a:pPr>
            <a:endParaRPr lang="cs-CZ" b="1" dirty="0" smtClean="0"/>
          </a:p>
          <a:p>
            <a:endParaRPr lang="cs-CZ" b="1" dirty="0" smtClean="0"/>
          </a:p>
          <a:p>
            <a:endParaRPr lang="cs-CZ" dirty="0"/>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1428736"/>
          </a:xfrm>
        </p:spPr>
        <p:txBody>
          <a:bodyPr/>
          <a:lstStyle/>
          <a:p>
            <a:pPr>
              <a:buNone/>
            </a:pPr>
            <a:r>
              <a:rPr lang="cs-CZ" sz="2400" dirty="0" smtClean="0"/>
              <a:t>Účel geometrického plánu-dohodne objednatel se</a:t>
            </a:r>
            <a:r>
              <a:rPr lang="cs-CZ" dirty="0" smtClean="0"/>
              <a:t> </a:t>
            </a:r>
            <a:r>
              <a:rPr lang="cs-CZ" sz="2400" dirty="0" smtClean="0"/>
              <a:t>zeměměřičem</a:t>
            </a:r>
            <a:endParaRPr lang="cs-CZ" sz="2400" dirty="0"/>
          </a:p>
        </p:txBody>
      </p:sp>
      <p:sp>
        <p:nvSpPr>
          <p:cNvPr id="3" name="Zástupný symbol pro obsah 2"/>
          <p:cNvSpPr>
            <a:spLocks noGrp="1"/>
          </p:cNvSpPr>
          <p:nvPr>
            <p:ph sz="quarter" idx="13"/>
          </p:nvPr>
        </p:nvSpPr>
        <p:spPr>
          <a:xfrm>
            <a:off x="285720" y="1500174"/>
            <a:ext cx="8358246" cy="5000660"/>
          </a:xfrm>
        </p:spPr>
        <p:txBody>
          <a:bodyPr/>
          <a:lstStyle/>
          <a:p>
            <a:pPr>
              <a:buNone/>
            </a:pPr>
            <a:endParaRPr lang="cs-CZ" b="1" dirty="0" smtClean="0"/>
          </a:p>
          <a:p>
            <a:pPr>
              <a:buNone/>
            </a:pPr>
            <a:r>
              <a:rPr lang="cs-CZ" b="1" dirty="0" smtClean="0"/>
              <a:t>  Činnosti při vyhotovování GP kontrolují i ZKI:</a:t>
            </a:r>
          </a:p>
          <a:p>
            <a:pPr>
              <a:buNone/>
            </a:pPr>
            <a:r>
              <a:rPr lang="cs-CZ" dirty="0" smtClean="0"/>
              <a:t>Např. informace z rozhodnutí na stránkách ČUZK:</a:t>
            </a:r>
          </a:p>
          <a:p>
            <a:pPr>
              <a:buNone/>
            </a:pPr>
            <a:r>
              <a:rPr lang="cs-CZ" dirty="0" smtClean="0"/>
              <a:t>   </a:t>
            </a:r>
          </a:p>
          <a:p>
            <a:pPr>
              <a:buNone/>
            </a:pPr>
            <a:r>
              <a:rPr lang="cs-CZ" dirty="0" smtClean="0"/>
              <a:t>  Nedodržení podmínek pro ověřování výsledků zeměměřických činností při ověření  dokumentací o vytyčení hranic pozemků. Ověření vytyčovacího náčrtu, který nebyl vyhotoven na podkladě ZPMZ a jeho příloh stanovených </a:t>
            </a:r>
            <a:r>
              <a:rPr lang="cs-CZ" dirty="0" err="1" smtClean="0"/>
              <a:t>KatV</a:t>
            </a:r>
            <a:r>
              <a:rPr lang="cs-CZ" dirty="0" smtClean="0"/>
              <a:t>…..</a:t>
            </a:r>
            <a:endParaRPr lang="cs-CZ" b="1" dirty="0" smtClean="0"/>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1428736"/>
          </a:xfrm>
        </p:spPr>
        <p:txBody>
          <a:bodyPr/>
          <a:lstStyle/>
          <a:p>
            <a:pPr>
              <a:buNone/>
            </a:pPr>
            <a:r>
              <a:rPr lang="cs-CZ" sz="2400" dirty="0" smtClean="0"/>
              <a:t>Účel geometrického plánu-dohodne objednatel se</a:t>
            </a:r>
            <a:r>
              <a:rPr lang="cs-CZ" dirty="0" smtClean="0"/>
              <a:t> </a:t>
            </a:r>
            <a:r>
              <a:rPr lang="cs-CZ" sz="2400" dirty="0" smtClean="0"/>
              <a:t>zeměměřičem</a:t>
            </a:r>
            <a:endParaRPr lang="cs-CZ" sz="2400" dirty="0"/>
          </a:p>
        </p:txBody>
      </p:sp>
      <p:sp>
        <p:nvSpPr>
          <p:cNvPr id="3" name="Zástupný symbol pro obsah 2"/>
          <p:cNvSpPr>
            <a:spLocks noGrp="1"/>
          </p:cNvSpPr>
          <p:nvPr>
            <p:ph sz="quarter" idx="13"/>
          </p:nvPr>
        </p:nvSpPr>
        <p:spPr>
          <a:xfrm>
            <a:off x="285720" y="1500174"/>
            <a:ext cx="8358246" cy="5000660"/>
          </a:xfrm>
        </p:spPr>
        <p:txBody>
          <a:bodyPr/>
          <a:lstStyle/>
          <a:p>
            <a:pPr>
              <a:buNone/>
            </a:pPr>
            <a:r>
              <a:rPr lang="cs-CZ" b="1" dirty="0" smtClean="0"/>
              <a:t>GP na průběh vytyčené nebo vlastníky </a:t>
            </a:r>
            <a:r>
              <a:rPr lang="cs-CZ" b="1" dirty="0" smtClean="0">
                <a:solidFill>
                  <a:srgbClr val="FF0000"/>
                </a:solidFill>
              </a:rPr>
              <a:t>zpřesněné hranice </a:t>
            </a:r>
            <a:r>
              <a:rPr lang="cs-CZ" b="1" dirty="0" smtClean="0"/>
              <a:t>pozemku – nediskutovanější geometrický plán</a:t>
            </a:r>
          </a:p>
          <a:p>
            <a:endParaRPr lang="cs-CZ" b="1" dirty="0" smtClean="0"/>
          </a:p>
          <a:p>
            <a:pPr>
              <a:buNone/>
            </a:pPr>
            <a:r>
              <a:rPr lang="cs-CZ" b="1" dirty="0" smtClean="0"/>
              <a:t>  Podle tohoto GP může dojít ke zkvalitnění hranic pozemků.</a:t>
            </a:r>
          </a:p>
          <a:p>
            <a:pPr>
              <a:buNone/>
            </a:pPr>
            <a:r>
              <a:rPr lang="cs-CZ" b="1" dirty="0" smtClean="0"/>
              <a:t>Nutný souhlas všech dotčených vlastníků- podpis na souhlasném prohlášení – příloha č. 20 </a:t>
            </a:r>
            <a:r>
              <a:rPr lang="cs-CZ" b="1" dirty="0" err="1" smtClean="0"/>
              <a:t>katV</a:t>
            </a:r>
            <a:r>
              <a:rPr lang="cs-CZ" b="1" dirty="0" smtClean="0"/>
              <a:t>-novelou zrušena</a:t>
            </a:r>
          </a:p>
          <a:p>
            <a:pPr>
              <a:buNone/>
            </a:pPr>
            <a:r>
              <a:rPr lang="cs-CZ" b="1" dirty="0" smtClean="0"/>
              <a:t>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73" y="0"/>
            <a:ext cx="7734328" cy="1000108"/>
          </a:xfrm>
        </p:spPr>
        <p:txBody>
          <a:bodyPr>
            <a:normAutofit/>
          </a:bodyPr>
          <a:lstStyle/>
          <a:p>
            <a:pPr>
              <a:buNone/>
            </a:pPr>
            <a:r>
              <a:rPr lang="cs-CZ" sz="2800" dirty="0" smtClean="0"/>
              <a:t> Zpřesnění mezi pozemky různých vlastníků i v obvodu jednoho vlastníka</a:t>
            </a:r>
            <a:endParaRPr lang="cs-CZ" sz="2800" dirty="0"/>
          </a:p>
        </p:txBody>
      </p:sp>
      <p:sp>
        <p:nvSpPr>
          <p:cNvPr id="3" name="Zástupný symbol pro obsah 2"/>
          <p:cNvSpPr>
            <a:spLocks noGrp="1"/>
          </p:cNvSpPr>
          <p:nvPr>
            <p:ph idx="4294967295"/>
          </p:nvPr>
        </p:nvSpPr>
        <p:spPr>
          <a:xfrm>
            <a:off x="457200" y="1600200"/>
            <a:ext cx="8229600" cy="4614882"/>
          </a:xfrm>
          <a:prstGeom prst="rect">
            <a:avLst/>
          </a:prstGeom>
        </p:spPr>
        <p:txBody>
          <a:bodyPr>
            <a:normAutofit fontScale="92500" lnSpcReduction="20000"/>
          </a:bodyPr>
          <a:lstStyle/>
          <a:p>
            <a:pPr>
              <a:buNone/>
            </a:pPr>
            <a:r>
              <a:rPr lang="cs-CZ" sz="2400" dirty="0" smtClean="0"/>
              <a:t>§79 </a:t>
            </a:r>
            <a:r>
              <a:rPr lang="cs-CZ" sz="2400" dirty="0" err="1" smtClean="0"/>
              <a:t>katV</a:t>
            </a:r>
            <a:r>
              <a:rPr lang="cs-CZ" sz="2400" dirty="0" smtClean="0"/>
              <a:t>-účel GP - </a:t>
            </a:r>
            <a:r>
              <a:rPr lang="cs-CZ" sz="2400" b="1" dirty="0" smtClean="0">
                <a:solidFill>
                  <a:srgbClr val="FF0000"/>
                </a:solidFill>
              </a:rPr>
              <a:t>pro průběh vytyčené nebo vlastníky zpřesněné hranice pozemků</a:t>
            </a:r>
            <a:r>
              <a:rPr lang="cs-CZ" sz="2400" b="1" dirty="0" smtClean="0"/>
              <a:t> </a:t>
            </a:r>
          </a:p>
          <a:p>
            <a:pPr>
              <a:buNone/>
            </a:pPr>
            <a:endParaRPr lang="cs-CZ" sz="2400" b="1" dirty="0" smtClean="0"/>
          </a:p>
          <a:p>
            <a:pPr>
              <a:buNone/>
            </a:pPr>
            <a:r>
              <a:rPr lang="cs-CZ" sz="2400" b="1" dirty="0" smtClean="0"/>
              <a:t>Pojem zpřesňování hranic- upraven v předpisech od r. 2007</a:t>
            </a:r>
          </a:p>
          <a:p>
            <a:pPr>
              <a:buNone/>
            </a:pPr>
            <a:r>
              <a:rPr lang="cs-CZ" sz="2400" b="1" dirty="0" smtClean="0"/>
              <a:t>Zpřesňování hranic je možné provádět-</a:t>
            </a:r>
          </a:p>
          <a:p>
            <a:pPr>
              <a:buFontTx/>
              <a:buChar char="-"/>
            </a:pPr>
            <a:r>
              <a:rPr lang="cs-CZ" sz="2400" dirty="0" smtClean="0"/>
              <a:t>v celém obvodu parcely</a:t>
            </a:r>
          </a:p>
          <a:p>
            <a:pPr>
              <a:buFontTx/>
              <a:buChar char="-"/>
            </a:pPr>
            <a:r>
              <a:rPr lang="cs-CZ" sz="2400" dirty="0" smtClean="0"/>
              <a:t>pro jednotlivé body na hranici</a:t>
            </a:r>
          </a:p>
          <a:p>
            <a:pPr>
              <a:buFontTx/>
              <a:buChar char="-"/>
            </a:pPr>
            <a:r>
              <a:rPr lang="cs-CZ" sz="2400" dirty="0" smtClean="0"/>
              <a:t>hranici mezi pozemky různých vlastníků</a:t>
            </a:r>
          </a:p>
          <a:p>
            <a:pPr>
              <a:buFontTx/>
              <a:buChar char="-"/>
            </a:pPr>
            <a:r>
              <a:rPr lang="cs-CZ" sz="2400" dirty="0" smtClean="0"/>
              <a:t>hranici mezi pozemky téhož vlastníka</a:t>
            </a:r>
          </a:p>
          <a:p>
            <a:pPr>
              <a:buFontTx/>
              <a:buChar char="-"/>
            </a:pPr>
            <a:r>
              <a:rPr lang="cs-CZ" sz="2400" dirty="0" smtClean="0"/>
              <a:t>hranici stavby</a:t>
            </a:r>
          </a:p>
          <a:p>
            <a:pPr>
              <a:buNone/>
            </a:pPr>
            <a:r>
              <a:rPr lang="cs-CZ" sz="2400" b="1" dirty="0" smtClean="0">
                <a:solidFill>
                  <a:srgbClr val="FF0000"/>
                </a:solidFill>
              </a:rPr>
              <a:t>Zpřesňování hranic pozemků  řeší ustanovení § 35 </a:t>
            </a:r>
            <a:r>
              <a:rPr lang="cs-CZ" sz="2400" b="1" dirty="0" err="1" smtClean="0">
                <a:solidFill>
                  <a:srgbClr val="FF0000"/>
                </a:solidFill>
              </a:rPr>
              <a:t>katV</a:t>
            </a:r>
            <a:r>
              <a:rPr lang="cs-CZ" sz="2400" dirty="0" smtClean="0"/>
              <a:t> – /zpřesňování hranic začalo již dle vyhlášky č.26/2007 Sb./</a:t>
            </a:r>
            <a:endParaRPr lang="cs-CZ" sz="2400" dirty="0"/>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000108"/>
          </a:xfrm>
        </p:spPr>
        <p:txBody>
          <a:bodyPr>
            <a:normAutofit/>
          </a:bodyPr>
          <a:lstStyle/>
          <a:p>
            <a:pPr>
              <a:buNone/>
            </a:pPr>
            <a:r>
              <a:rPr lang="cs-CZ" sz="2800" dirty="0" smtClean="0"/>
              <a:t> Zpřesnění mezi pozemky v obvodu jednoho vlastníka</a:t>
            </a:r>
            <a:endParaRPr lang="cs-CZ" sz="2800" dirty="0"/>
          </a:p>
        </p:txBody>
      </p:sp>
      <p:sp>
        <p:nvSpPr>
          <p:cNvPr id="3" name="Zástupný symbol pro obsah 2"/>
          <p:cNvSpPr>
            <a:spLocks noGrp="1"/>
          </p:cNvSpPr>
          <p:nvPr>
            <p:ph idx="4294967295"/>
          </p:nvPr>
        </p:nvSpPr>
        <p:spPr>
          <a:xfrm>
            <a:off x="457200" y="857232"/>
            <a:ext cx="8229600" cy="5357850"/>
          </a:xfrm>
          <a:prstGeom prst="rect">
            <a:avLst/>
          </a:prstGeom>
        </p:spPr>
        <p:txBody>
          <a:bodyPr>
            <a:normAutofit/>
          </a:bodyPr>
          <a:lstStyle/>
          <a:p>
            <a:pPr>
              <a:buNone/>
            </a:pPr>
            <a:endParaRPr lang="cs-CZ" sz="2400" dirty="0" smtClean="0"/>
          </a:p>
          <a:p>
            <a:pPr>
              <a:buNone/>
            </a:pPr>
            <a:r>
              <a:rPr lang="cs-CZ" sz="2400" dirty="0" smtClean="0"/>
              <a:t>Je vhodné hranice zpřesňovat i v obvodu jednoho vlastnictví, např. hranice stavby uvnitř pozemku</a:t>
            </a:r>
          </a:p>
          <a:p>
            <a:pPr>
              <a:buNone/>
            </a:pPr>
            <a:endParaRPr lang="cs-CZ" sz="2400" dirty="0" smtClean="0"/>
          </a:p>
          <a:p>
            <a:pPr>
              <a:buNone/>
            </a:pPr>
            <a:r>
              <a:rPr lang="cs-CZ" sz="2400" dirty="0" smtClean="0"/>
              <a:t>Souhlasné prohlášení je nahrazeno ohlášením- tiskopis na stránkách ČUZK</a:t>
            </a:r>
            <a:endParaRPr lang="cs-CZ" sz="2400" dirty="0"/>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sz="quarter" idx="13"/>
          </p:nvPr>
        </p:nvPicPr>
        <p:blipFill>
          <a:blip r:embed="rId2" cstate="print"/>
          <a:srcRect/>
          <a:stretch>
            <a:fillRect/>
          </a:stretch>
        </p:blipFill>
        <p:spPr bwMode="auto">
          <a:xfrm>
            <a:off x="642910" y="428604"/>
            <a:ext cx="8283769" cy="6215106"/>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142852"/>
            <a:ext cx="3993157" cy="714380"/>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357299"/>
            <a:ext cx="8229600" cy="2857520"/>
          </a:xfrm>
          <a:prstGeom prst="rect">
            <a:avLst/>
          </a:prstGeom>
        </p:spPr>
        <p:txBody>
          <a:bodyPr>
            <a:normAutofit fontScale="92500"/>
          </a:bodyPr>
          <a:lstStyle/>
          <a:p>
            <a:pPr>
              <a:buNone/>
            </a:pPr>
            <a:r>
              <a:rPr lang="cs-CZ" dirty="0" smtClean="0"/>
              <a:t>  </a:t>
            </a:r>
            <a:r>
              <a:rPr lang="cs-CZ" sz="2400" dirty="0" smtClean="0"/>
              <a:t>Probíhala přídělová řízení často spolu se scelovacím řízením a vlastnické právo na přídělce přecházelo dnem převzetí držby.</a:t>
            </a:r>
          </a:p>
          <a:p>
            <a:pPr>
              <a:buNone/>
            </a:pPr>
            <a:r>
              <a:rPr lang="cs-CZ" sz="2400" dirty="0" smtClean="0"/>
              <a:t>Místo map byly grafické přídělové plány vyhotovované na podkladě zmenšenin map/ nebylo v ČR jednotné/.</a:t>
            </a:r>
          </a:p>
          <a:p>
            <a:pPr>
              <a:buNone/>
            </a:pPr>
            <a:r>
              <a:rPr lang="cs-CZ" sz="2400" dirty="0" smtClean="0"/>
              <a:t>Vzniklý stav ještě dnes napravují pozemkové úřady- z.č. 284/1991 Sb., z.č. 503/2012 Sb.- </a:t>
            </a:r>
            <a:r>
              <a:rPr lang="cs-CZ" sz="2400" dirty="0" err="1" smtClean="0"/>
              <a:t>např.ve</a:t>
            </a:r>
            <a:r>
              <a:rPr lang="cs-CZ" sz="2400" dirty="0" smtClean="0"/>
              <a:t> Znojmě,Břeclavi</a:t>
            </a:r>
            <a:endParaRPr lang="cs-CZ" sz="2400" dirty="0"/>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14290"/>
            <a:ext cx="8229600" cy="642942"/>
          </a:xfrm>
        </p:spPr>
        <p:txBody>
          <a:bodyPr>
            <a:normAutofit/>
          </a:bodyPr>
          <a:lstStyle/>
          <a:p>
            <a:pPr marL="0" indent="0" algn="l">
              <a:buNone/>
            </a:pPr>
            <a:r>
              <a:rPr lang="cs-CZ" sz="2400" b="1" dirty="0" smtClean="0"/>
              <a:t>Pokračování- </a:t>
            </a:r>
            <a:endParaRPr lang="cs-CZ" sz="2400" b="1" dirty="0"/>
          </a:p>
        </p:txBody>
      </p:sp>
      <p:pic>
        <p:nvPicPr>
          <p:cNvPr id="142338" name="Picture 2"/>
          <p:cNvPicPr>
            <a:picLocks noGrp="1" noChangeAspect="1" noChangeArrowheads="1"/>
          </p:cNvPicPr>
          <p:nvPr>
            <p:ph sz="quarter" idx="13"/>
          </p:nvPr>
        </p:nvPicPr>
        <p:blipFill>
          <a:blip r:embed="rId2"/>
          <a:srcRect/>
          <a:stretch>
            <a:fillRect/>
          </a:stretch>
        </p:blipFill>
        <p:spPr bwMode="auto">
          <a:xfrm>
            <a:off x="285721" y="642918"/>
            <a:ext cx="8401080" cy="5857916"/>
          </a:xfrm>
          <a:prstGeom prst="rect">
            <a:avLst/>
          </a:prstGeom>
          <a:noFill/>
          <a:ln w="9525">
            <a:noFill/>
            <a:miter lim="800000"/>
            <a:headEnd/>
            <a:tailEnd/>
          </a:ln>
          <a:effectLst/>
        </p:spPr>
      </p:pic>
    </p:spTree>
    <p:extLst>
      <p:ext uri="{BB962C8B-B14F-4D97-AF65-F5344CB8AC3E}">
        <p14:creationId xmlns:p14="http://schemas.microsoft.com/office/powerpoint/2010/main" xmlns="" val="3434981787"/>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215370" cy="642918"/>
          </a:xfrm>
        </p:spPr>
        <p:txBody>
          <a:bodyPr/>
          <a:lstStyle/>
          <a:p>
            <a:pPr>
              <a:buNone/>
            </a:pPr>
            <a:r>
              <a:rPr lang="cs-CZ" sz="2800" dirty="0" smtClean="0"/>
              <a:t>Kdy je vhodné zpřesnit hranici,i jen částečně?</a:t>
            </a:r>
            <a:endParaRPr lang="cs-CZ" sz="2800" dirty="0"/>
          </a:p>
        </p:txBody>
      </p:sp>
      <p:pic>
        <p:nvPicPr>
          <p:cNvPr id="1026" name="Picture 2"/>
          <p:cNvPicPr>
            <a:picLocks noGrp="1" noChangeAspect="1" noChangeArrowheads="1"/>
          </p:cNvPicPr>
          <p:nvPr>
            <p:ph sz="quarter" idx="13"/>
          </p:nvPr>
        </p:nvPicPr>
        <p:blipFill>
          <a:blip r:embed="rId2"/>
          <a:srcRect/>
          <a:stretch>
            <a:fillRect/>
          </a:stretch>
        </p:blipFill>
        <p:spPr bwMode="auto">
          <a:xfrm>
            <a:off x="357158" y="642918"/>
            <a:ext cx="8286808" cy="5929353"/>
          </a:xfrm>
          <a:prstGeom prst="rect">
            <a:avLst/>
          </a:prstGeom>
          <a:noFill/>
          <a:ln w="9525">
            <a:noFill/>
            <a:miter lim="800000"/>
            <a:headEnd/>
            <a:tailEnd/>
          </a:ln>
          <a:effectLst/>
        </p:spPr>
      </p:pic>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706090"/>
          </a:xfrm>
        </p:spPr>
        <p:txBody>
          <a:bodyPr>
            <a:normAutofit/>
          </a:bodyPr>
          <a:lstStyle/>
          <a:p>
            <a:pPr marL="0" indent="0" algn="l">
              <a:buNone/>
            </a:pPr>
            <a:r>
              <a:rPr lang="cs-CZ" sz="2400" b="1" dirty="0" smtClean="0"/>
              <a:t>§ 35,</a:t>
            </a:r>
            <a:r>
              <a:rPr lang="cs-CZ" sz="2400" b="1" dirty="0" err="1" smtClean="0"/>
              <a:t>katV</a:t>
            </a:r>
            <a:r>
              <a:rPr lang="cs-CZ" sz="2400" b="1" dirty="0" smtClean="0"/>
              <a:t>  po novele </a:t>
            </a:r>
            <a:endParaRPr lang="cs-CZ" sz="2400" b="1" dirty="0"/>
          </a:p>
        </p:txBody>
      </p:sp>
      <p:sp>
        <p:nvSpPr>
          <p:cNvPr id="3" name="Zástupný symbol pro obsah 2"/>
          <p:cNvSpPr>
            <a:spLocks noGrp="1"/>
          </p:cNvSpPr>
          <p:nvPr>
            <p:ph sz="quarter" idx="13"/>
          </p:nvPr>
        </p:nvSpPr>
        <p:spPr>
          <a:xfrm>
            <a:off x="500034" y="1142984"/>
            <a:ext cx="8186766" cy="5715016"/>
          </a:xfrm>
        </p:spPr>
        <p:txBody>
          <a:bodyPr>
            <a:normAutofit fontScale="85000" lnSpcReduction="20000"/>
          </a:bodyPr>
          <a:lstStyle/>
          <a:p>
            <a:pPr>
              <a:buNone/>
            </a:pPr>
            <a:r>
              <a:rPr lang="cs-CZ" sz="2000" b="1" dirty="0" smtClean="0"/>
              <a:t>§35 </a:t>
            </a:r>
            <a:r>
              <a:rPr lang="cs-CZ" sz="1800" dirty="0" smtClean="0"/>
              <a:t>(1) Změnu geometrického a polohového určení v důsledku vytyčení nebo zpřesnění hranice pozemků lze provést pouze v mezích přesnosti dosavadního geometrického a polohového určení, přitom průběh zpřesněné hranice musí pohledově odpovídat jejímu zobrazení v katastrální mapě. </a:t>
            </a:r>
            <a:endParaRPr lang="cs-CZ" sz="2000" b="1" dirty="0" smtClean="0"/>
          </a:p>
          <a:p>
            <a:pPr>
              <a:buNone/>
            </a:pPr>
            <a:r>
              <a:rPr lang="cs-CZ" sz="2000" b="1" dirty="0" smtClean="0"/>
              <a:t>      (3)</a:t>
            </a:r>
            <a:r>
              <a:rPr lang="cs-CZ" sz="1800" u="sng" dirty="0" smtClean="0"/>
              <a:t>Podpisy na souhlasném prohlášení musí být úředně ověřeny; to neplatí, pokud úředně oprávněný zeměměřický inženýr (dále jen „ověřovatel“), který geometrický plán ověřil, na tomto prohlášení písemně potvrdil, že vlastníci dotčených pozemků, jejichž totožnost zjistil, před ním souhlasné prohlášení podepsali.</a:t>
            </a:r>
            <a:endParaRPr lang="cs-CZ" sz="2000" b="1" dirty="0" smtClean="0"/>
          </a:p>
          <a:p>
            <a:pPr>
              <a:buNone/>
            </a:pPr>
            <a:r>
              <a:rPr lang="cs-CZ" sz="2000" b="1" dirty="0" smtClean="0"/>
              <a:t>§ 35 odst.4, 5, 6</a:t>
            </a:r>
          </a:p>
          <a:p>
            <a:pPr>
              <a:buNone/>
            </a:pPr>
            <a:r>
              <a:rPr lang="cs-CZ" sz="2000" dirty="0" smtClean="0"/>
              <a:t>  (4) </a:t>
            </a:r>
            <a:r>
              <a:rPr lang="cs-CZ" sz="2000" dirty="0" smtClean="0">
                <a:solidFill>
                  <a:srgbClr val="FF0000"/>
                </a:solidFill>
              </a:rPr>
              <a:t>Jde-li o hranici mezi pozemky téhož vlastníka, katastrální úřad do katastru zapíše zpřesněné geometrické a polohové určení pozemku a jemu odpovídající zpřesněnou výměru parcely na základě jeho ohlášení s náležitostmi obdobnými souhlasnému prohlášení. </a:t>
            </a:r>
          </a:p>
          <a:p>
            <a:pPr>
              <a:buNone/>
            </a:pPr>
            <a:r>
              <a:rPr lang="cs-CZ" sz="2000" dirty="0" smtClean="0"/>
              <a:t>	(5) Zpřesněné geometrické a polohové určení se do katastru zapíše i bez ohlášení vlastníka, a to na </a:t>
            </a:r>
            <a:r>
              <a:rPr lang="cs-CZ" sz="2000" b="1" dirty="0" smtClean="0">
                <a:solidFill>
                  <a:srgbClr val="FF0000"/>
                </a:solidFill>
              </a:rPr>
              <a:t>základě původního výsledku</a:t>
            </a:r>
            <a:r>
              <a:rPr lang="cs-CZ" sz="2000" dirty="0" smtClean="0">
                <a:solidFill>
                  <a:srgbClr val="FF0000"/>
                </a:solidFill>
              </a:rPr>
              <a:t> </a:t>
            </a:r>
            <a:r>
              <a:rPr lang="cs-CZ" sz="2000" b="1" dirty="0" smtClean="0">
                <a:solidFill>
                  <a:srgbClr val="FF0000"/>
                </a:solidFill>
              </a:rPr>
              <a:t>zeměměřické činnosti</a:t>
            </a:r>
            <a:r>
              <a:rPr lang="cs-CZ" sz="2000" dirty="0" smtClean="0"/>
              <a:t>, ze kterého lze polohu lomových bodů určit s přesností vyšší, než je platné geometrické a polohové určení podle katastru. Bez samostatného ohlášení se zapíše do katastru zpřesnění dosavadní hranice v souvislosti s rozdělením pozemku, a to v rozsahu bodu vloženého do dosavadní hranice, ze kterého při dělení pozemku vychází nová hranice. </a:t>
            </a:r>
          </a:p>
          <a:p>
            <a:pPr>
              <a:buNone/>
            </a:pPr>
            <a:r>
              <a:rPr lang="cs-CZ" sz="1900" dirty="0" smtClean="0"/>
              <a:t>(6) Zpřesněním geometrického a polohového určení pozemku dochází zároveň ke zpřesnění geometrického a polohového určení rozsahu věcného břemene k části změnou dotčených pozemků, pokud byl rozsah vymezen určujícími mírami od hranice parcely.</a:t>
            </a:r>
          </a:p>
          <a:p>
            <a:pPr>
              <a:buNone/>
            </a:pPr>
            <a:r>
              <a:rPr lang="cs-CZ" sz="2000" b="1" dirty="0" smtClean="0"/>
              <a:t> </a:t>
            </a:r>
          </a:p>
          <a:p>
            <a:pPr lvl="1">
              <a:buNone/>
            </a:pPr>
            <a:endParaRPr lang="cs-CZ" sz="2000" dirty="0" smtClean="0"/>
          </a:p>
          <a:p>
            <a:pPr>
              <a:buFont typeface="Arial" pitchFamily="34" charset="0"/>
              <a:buChar char="•"/>
            </a:pPr>
            <a:endParaRPr lang="cs-CZ" sz="2000" dirty="0" smtClean="0"/>
          </a:p>
          <a:p>
            <a:pPr>
              <a:buFont typeface="Arial" pitchFamily="34" charset="0"/>
              <a:buChar char="•"/>
            </a:pPr>
            <a:endParaRPr lang="cs-CZ" sz="2000" dirty="0" smtClean="0"/>
          </a:p>
          <a:p>
            <a:pPr>
              <a:buNone/>
            </a:pPr>
            <a:endParaRPr lang="cs-CZ" sz="2000" dirty="0" smtClean="0">
              <a:solidFill>
                <a:srgbClr val="FF0000"/>
              </a:solidFill>
            </a:endParaRPr>
          </a:p>
        </p:txBody>
      </p:sp>
    </p:spTree>
    <p:extLst>
      <p:ext uri="{BB962C8B-B14F-4D97-AF65-F5344CB8AC3E}">
        <p14:creationId xmlns:p14="http://schemas.microsoft.com/office/powerpoint/2010/main" xmlns="" val="218361885"/>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357166"/>
            <a:ext cx="4207471" cy="428628"/>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13"/>
          </p:nvPr>
        </p:nvSpPr>
        <p:spPr>
          <a:xfrm>
            <a:off x="428596" y="1357298"/>
            <a:ext cx="7786742" cy="5029646"/>
          </a:xfrm>
        </p:spPr>
        <p:txBody>
          <a:bodyPr/>
          <a:lstStyle/>
          <a:p>
            <a:pPr>
              <a:buNone/>
            </a:pPr>
            <a:r>
              <a:rPr lang="cs-CZ" b="1" dirty="0" smtClean="0">
                <a:solidFill>
                  <a:srgbClr val="FF0000"/>
                </a:solidFill>
              </a:rPr>
              <a:t>Proč je vhodné hranice zpřesňovat?</a:t>
            </a:r>
          </a:p>
          <a:p>
            <a:pPr>
              <a:buFontTx/>
              <a:buChar char="-"/>
            </a:pPr>
            <a:r>
              <a:rPr lang="cs-CZ" b="1" dirty="0" smtClean="0"/>
              <a:t>Přenesení skutečnosti z terénu do katastrální mapy,pokud vlastníci dotčených nemovitostí souhlasí</a:t>
            </a:r>
          </a:p>
          <a:p>
            <a:pPr>
              <a:buFontTx/>
              <a:buChar char="-"/>
            </a:pPr>
            <a:r>
              <a:rPr lang="cs-CZ" b="1" dirty="0" smtClean="0"/>
              <a:t>Dojde ke změně </a:t>
            </a:r>
            <a:r>
              <a:rPr lang="cs-CZ" dirty="0" smtClean="0">
                <a:solidFill>
                  <a:srgbClr val="FF0000"/>
                </a:solidFill>
              </a:rPr>
              <a:t>geometrického a polohového</a:t>
            </a:r>
            <a:r>
              <a:rPr lang="cs-CZ" b="1" dirty="0" smtClean="0"/>
              <a:t> určení nemovitosti</a:t>
            </a:r>
          </a:p>
          <a:p>
            <a:pPr>
              <a:buFontTx/>
              <a:buChar char="-"/>
            </a:pPr>
            <a:r>
              <a:rPr lang="cs-CZ" b="1" dirty="0" smtClean="0"/>
              <a:t>Dojde-li ke zpřesnění hranic na celém obvodu nemovitosti ,dojde i k určení výměry s nejvyšší možnou kvalitou</a:t>
            </a:r>
          </a:p>
          <a:p>
            <a:pPr>
              <a:buFontTx/>
              <a:buChar char="-"/>
            </a:pPr>
            <a:r>
              <a:rPr lang="cs-CZ" b="1" dirty="0" smtClean="0"/>
              <a:t>Nedochází k zásahu do vlastnických práv</a:t>
            </a:r>
          </a:p>
          <a:p>
            <a:pPr>
              <a:buNone/>
            </a:pPr>
            <a:r>
              <a:rPr lang="cs-CZ" b="1" dirty="0" smtClean="0"/>
              <a:t>Pozor- nutné ukládat a případně předávat geometrické plány právním nástupcům, podle kterých byly určeny hranice pozemků !!!</a:t>
            </a:r>
            <a:endParaRPr lang="cs-CZ" b="1" dirty="0"/>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sz="quarter" idx="13"/>
          </p:nvPr>
        </p:nvPicPr>
        <p:blipFill>
          <a:blip r:embed="rId2" cstate="print"/>
          <a:srcRect/>
          <a:stretch>
            <a:fillRect/>
          </a:stretch>
        </p:blipFill>
        <p:spPr bwMode="auto">
          <a:xfrm>
            <a:off x="323528" y="260648"/>
            <a:ext cx="8568952" cy="6336704"/>
          </a:xfrm>
          <a:prstGeom prst="rect">
            <a:avLst/>
          </a:prstGeom>
          <a:noFill/>
          <a:ln w="9525">
            <a:noFill/>
            <a:miter lim="800000"/>
            <a:headEnd/>
            <a:tailEnd/>
          </a:ln>
        </p:spPr>
      </p:pic>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sz="quarter" idx="13"/>
          </p:nvPr>
        </p:nvPicPr>
        <p:blipFill>
          <a:blip r:embed="rId2" cstate="print"/>
          <a:srcRect/>
          <a:stretch>
            <a:fillRect/>
          </a:stretch>
        </p:blipFill>
        <p:spPr bwMode="auto">
          <a:xfrm>
            <a:off x="251520" y="260648"/>
            <a:ext cx="8640959" cy="6264696"/>
          </a:xfrm>
          <a:prstGeom prst="rect">
            <a:avLst/>
          </a:prstGeom>
          <a:noFill/>
          <a:ln w="9525">
            <a:noFill/>
            <a:miter lim="800000"/>
            <a:headEnd/>
            <a:tailEnd/>
          </a:ln>
        </p:spPr>
      </p:pic>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5637" y="0"/>
            <a:ext cx="7890164" cy="762000"/>
          </a:xfrm>
        </p:spPr>
        <p:txBody>
          <a:bodyPr/>
          <a:lstStyle/>
          <a:p>
            <a:pPr>
              <a:buNone/>
            </a:pPr>
            <a:r>
              <a:rPr lang="cs-CZ" sz="2800" dirty="0" smtClean="0"/>
              <a:t>Pokračování-byla příloha č.20 </a:t>
            </a:r>
            <a:r>
              <a:rPr lang="cs-CZ" sz="2800" dirty="0" err="1" smtClean="0"/>
              <a:t>katV</a:t>
            </a:r>
            <a:r>
              <a:rPr lang="cs-CZ" sz="2800" dirty="0" smtClean="0"/>
              <a:t>-zpřesnění</a:t>
            </a:r>
            <a:endParaRPr lang="cs-CZ" sz="2800" dirty="0"/>
          </a:p>
        </p:txBody>
      </p:sp>
      <p:pic>
        <p:nvPicPr>
          <p:cNvPr id="1026" name="Picture 2"/>
          <p:cNvPicPr>
            <a:picLocks noGrp="1" noChangeAspect="1" noChangeArrowheads="1"/>
          </p:cNvPicPr>
          <p:nvPr>
            <p:ph sz="quarter" idx="13"/>
          </p:nvPr>
        </p:nvPicPr>
        <p:blipFill>
          <a:blip r:embed="rId2"/>
          <a:srcRect/>
          <a:stretch>
            <a:fillRect/>
          </a:stretch>
        </p:blipFill>
        <p:spPr bwMode="auto">
          <a:xfrm>
            <a:off x="214282" y="554182"/>
            <a:ext cx="8715436" cy="6303818"/>
          </a:xfrm>
          <a:prstGeom prst="rect">
            <a:avLst/>
          </a:prstGeom>
          <a:noFill/>
          <a:ln w="9525">
            <a:noFill/>
            <a:miter lim="800000"/>
            <a:headEnd/>
            <a:tailEnd/>
          </a:ln>
          <a:effectLst/>
        </p:spPr>
      </p:pic>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sz="quarter" idx="13"/>
          </p:nvPr>
        </p:nvPicPr>
        <p:blipFill>
          <a:blip r:embed="rId2" cstate="print"/>
          <a:srcRect/>
          <a:stretch>
            <a:fillRect/>
          </a:stretch>
        </p:blipFill>
        <p:spPr bwMode="auto">
          <a:xfrm>
            <a:off x="251520" y="188640"/>
            <a:ext cx="8640960" cy="6408712"/>
          </a:xfrm>
          <a:prstGeom prst="rect">
            <a:avLst/>
          </a:prstGeom>
          <a:noFill/>
          <a:ln w="9525">
            <a:noFill/>
            <a:miter lim="800000"/>
            <a:headEnd/>
            <a:tailEnd/>
          </a:ln>
        </p:spPr>
      </p:pic>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sz="quarter" idx="13"/>
          </p:nvPr>
        </p:nvPicPr>
        <p:blipFill>
          <a:blip r:embed="rId2" cstate="print"/>
          <a:srcRect/>
          <a:stretch>
            <a:fillRect/>
          </a:stretch>
        </p:blipFill>
        <p:spPr bwMode="auto">
          <a:xfrm>
            <a:off x="251520" y="476672"/>
            <a:ext cx="8568952" cy="5976664"/>
          </a:xfrm>
          <a:prstGeom prst="rect">
            <a:avLst/>
          </a:prstGeom>
          <a:noFill/>
          <a:ln w="9525">
            <a:noFill/>
            <a:miter lim="800000"/>
            <a:headEnd/>
            <a:tailEnd/>
          </a:ln>
        </p:spPr>
      </p:pic>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28729" y="0"/>
            <a:ext cx="6877072" cy="642918"/>
          </a:xfrm>
        </p:spPr>
        <p:txBody>
          <a:bodyPr/>
          <a:lstStyle/>
          <a:p>
            <a:pPr algn="l">
              <a:buNone/>
            </a:pPr>
            <a:r>
              <a:rPr lang="cs-CZ" sz="2800" i="1" dirty="0" smtClean="0"/>
              <a:t>Pokračování-byla příloha č.21 </a:t>
            </a:r>
            <a:r>
              <a:rPr lang="cs-CZ" sz="2800" i="1" dirty="0" err="1" smtClean="0"/>
              <a:t>katV</a:t>
            </a:r>
            <a:r>
              <a:rPr lang="cs-CZ" sz="2800" i="1" dirty="0" smtClean="0"/>
              <a:t>-oprava</a:t>
            </a:r>
            <a:endParaRPr lang="cs-CZ" sz="2800" i="1" dirty="0"/>
          </a:p>
        </p:txBody>
      </p:sp>
      <p:pic>
        <p:nvPicPr>
          <p:cNvPr id="3074" name="Picture 2"/>
          <p:cNvPicPr>
            <a:picLocks noGrp="1" noChangeAspect="1" noChangeArrowheads="1"/>
          </p:cNvPicPr>
          <p:nvPr>
            <p:ph sz="quarter" idx="13"/>
          </p:nvPr>
        </p:nvPicPr>
        <p:blipFill>
          <a:blip r:embed="rId2"/>
          <a:srcRect/>
          <a:stretch>
            <a:fillRect/>
          </a:stretch>
        </p:blipFill>
        <p:spPr bwMode="auto">
          <a:xfrm>
            <a:off x="0" y="500042"/>
            <a:ext cx="9144000" cy="6357958"/>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5207603" cy="571504"/>
          </a:xfrm>
        </p:spPr>
        <p:txBody>
          <a:bodyPr>
            <a:normAutofit/>
          </a:bodyPr>
          <a:lstStyle/>
          <a:p>
            <a:pPr>
              <a:buNone/>
            </a:pPr>
            <a:r>
              <a:rPr lang="cs-CZ" sz="2800" b="1" dirty="0" smtClean="0"/>
              <a:t>Evidence nemovitostí-EN</a:t>
            </a:r>
            <a:endParaRPr lang="cs-CZ" sz="2800" b="1" dirty="0"/>
          </a:p>
        </p:txBody>
      </p:sp>
      <p:sp>
        <p:nvSpPr>
          <p:cNvPr id="3" name="Zástupný symbol pro obsah 2"/>
          <p:cNvSpPr>
            <a:spLocks noGrp="1"/>
          </p:cNvSpPr>
          <p:nvPr>
            <p:ph idx="4294967295"/>
          </p:nvPr>
        </p:nvSpPr>
        <p:spPr>
          <a:xfrm>
            <a:off x="457200" y="1357298"/>
            <a:ext cx="8229600" cy="4857783"/>
          </a:xfrm>
          <a:prstGeom prst="rect">
            <a:avLst/>
          </a:prstGeom>
        </p:spPr>
        <p:txBody>
          <a:bodyPr>
            <a:normAutofit fontScale="92500" lnSpcReduction="20000"/>
          </a:bodyPr>
          <a:lstStyle/>
          <a:p>
            <a:pPr>
              <a:buNone/>
            </a:pPr>
            <a:r>
              <a:rPr lang="cs-CZ" sz="2400" dirty="0" smtClean="0"/>
              <a:t> S novým </a:t>
            </a:r>
            <a:r>
              <a:rPr lang="cs-CZ" sz="2400" dirty="0" err="1" smtClean="0"/>
              <a:t>obč.z</a:t>
            </a:r>
            <a:r>
              <a:rPr lang="cs-CZ" sz="2400" dirty="0" smtClean="0"/>
              <a:t>. č. 40/1964 Sb. začal platit zákon č. 22/1964 Sb. o evidenci nemovitostí s účinností od 1.4.1964</a:t>
            </a:r>
          </a:p>
          <a:p>
            <a:pPr>
              <a:buNone/>
            </a:pPr>
            <a:r>
              <a:rPr lang="cs-CZ" sz="2400" dirty="0" smtClean="0"/>
              <a:t>  / prováděcí vyhláška č. 23/1964 Sb. /</a:t>
            </a:r>
          </a:p>
          <a:p>
            <a:pPr>
              <a:buNone/>
            </a:pPr>
            <a:r>
              <a:rPr lang="cs-CZ" sz="2400" dirty="0" smtClean="0"/>
              <a:t> - nebyl obnoven intabulační princip/vkladový princip/</a:t>
            </a:r>
          </a:p>
          <a:p>
            <a:pPr>
              <a:buNone/>
            </a:pPr>
            <a:r>
              <a:rPr lang="cs-CZ" sz="2400" dirty="0" smtClean="0"/>
              <a:t> - nebyla obnovena úplná evidence soukromých práv k nemovitostem</a:t>
            </a:r>
          </a:p>
          <a:p>
            <a:pPr>
              <a:buNone/>
            </a:pPr>
            <a:r>
              <a:rPr lang="cs-CZ" sz="2400" dirty="0" smtClean="0"/>
              <a:t> - k účinnosti smluv o převodu vlastnictví k nemovitostem byla třeba registrace státním notářstvím/ mimo převodů do socialistického vlastnictví/.</a:t>
            </a:r>
          </a:p>
          <a:p>
            <a:pPr>
              <a:buNone/>
            </a:pPr>
            <a:r>
              <a:rPr lang="cs-CZ" sz="2400" b="1" dirty="0" smtClean="0"/>
              <a:t>Cíl EN- </a:t>
            </a:r>
            <a:r>
              <a:rPr lang="cs-CZ" sz="2400" dirty="0" smtClean="0"/>
              <a:t>evidovat údaje o nemovitostech nutné pro plánování a řízení hospodářství, zejména zemědělské výroby,pro ochranu socialistického i osobního vlastnictví občanů,pro řádnou správu národního majetku../</a:t>
            </a:r>
          </a:p>
          <a:p>
            <a:pPr>
              <a:buNone/>
            </a:pPr>
            <a:r>
              <a:rPr lang="cs-CZ" sz="2400" dirty="0" smtClean="0"/>
              <a:t>Zmocnění- evidenci nemovitostí zakládaly, vedly  a udržovaly v souladu se skutečným stavem </a:t>
            </a:r>
            <a:r>
              <a:rPr lang="cs-CZ" sz="2400" b="1" dirty="0" smtClean="0"/>
              <a:t>orgány geodézie.</a:t>
            </a:r>
            <a:endParaRPr lang="cs-CZ" sz="2400" b="1" dirty="0"/>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756073" cy="500066"/>
          </a:xfrm>
        </p:spPr>
        <p:txBody>
          <a:bodyPr/>
          <a:lstStyle/>
          <a:p>
            <a:pPr>
              <a:buNone/>
            </a:pPr>
            <a:r>
              <a:rPr lang="cs-CZ" sz="2800" dirty="0" smtClean="0"/>
              <a:t>Upozornění na novelu </a:t>
            </a:r>
            <a:r>
              <a:rPr lang="cs-CZ" sz="2800" dirty="0" err="1" smtClean="0"/>
              <a:t>katV</a:t>
            </a:r>
            <a:r>
              <a:rPr lang="cs-CZ" sz="2800" dirty="0" smtClean="0"/>
              <a:t>  od 1.4.2017</a:t>
            </a:r>
            <a:endParaRPr lang="cs-CZ" sz="2800" dirty="0"/>
          </a:p>
        </p:txBody>
      </p:sp>
      <p:sp>
        <p:nvSpPr>
          <p:cNvPr id="5" name="Zástupný symbol pro obsah 4"/>
          <p:cNvSpPr>
            <a:spLocks noGrp="1"/>
          </p:cNvSpPr>
          <p:nvPr>
            <p:ph sz="quarter" idx="13"/>
          </p:nvPr>
        </p:nvSpPr>
        <p:spPr>
          <a:xfrm>
            <a:off x="357158" y="1142984"/>
            <a:ext cx="8286808" cy="5429288"/>
          </a:xfrm>
        </p:spPr>
        <p:txBody>
          <a:bodyPr>
            <a:normAutofit lnSpcReduction="10000"/>
          </a:bodyPr>
          <a:lstStyle/>
          <a:p>
            <a:pPr>
              <a:buNone/>
            </a:pPr>
            <a:r>
              <a:rPr lang="cs-CZ" sz="2400" dirty="0" smtClean="0"/>
              <a:t>  Nově zeměměřiči musí věnovat při vyhotovování GP pozornost hranicím pozemků ve skutečnosti- věnují této povinnosti velkou pozornost i ZKI /zeměměřický a katastrální inspektorát /</a:t>
            </a:r>
          </a:p>
          <a:p>
            <a:pPr>
              <a:buNone/>
            </a:pPr>
            <a:endParaRPr lang="cs-CZ" sz="2400" dirty="0" smtClean="0"/>
          </a:p>
          <a:p>
            <a:pPr>
              <a:buNone/>
            </a:pPr>
            <a:r>
              <a:rPr lang="cs-CZ" sz="2400" dirty="0" smtClean="0"/>
              <a:t>Např.</a:t>
            </a:r>
          </a:p>
          <a:p>
            <a:pPr>
              <a:buNone/>
            </a:pPr>
            <a:r>
              <a:rPr lang="cs-CZ" sz="2400" dirty="0" smtClean="0"/>
              <a:t>  Nedodržení podmínek pro ověřování výsledků zeměměřických činností při ověření ZPMZ zhotoveného v souvislosti s vytyčením hranice pozemků. Inspektorát v terénu zjistil přirozená rozhraničení a znaky trvalého označení, které měly být při vytyčení pozemků (v součinnosti s vlastníky pozemků dotčených vytyčením) využity pro přiřazení polohy vytyčovaných hranic pozemků (lomových bodů) na polohopisný obsah katastrální mapy.</a:t>
            </a:r>
          </a:p>
          <a:p>
            <a:pPr>
              <a:buNone/>
            </a:pPr>
            <a:endParaRPr lang="cs-CZ" sz="2400" dirty="0"/>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8686800" cy="654032"/>
          </a:xfrm>
        </p:spPr>
        <p:txBody>
          <a:bodyPr/>
          <a:lstStyle/>
          <a:p>
            <a:pPr>
              <a:buNone/>
            </a:pPr>
            <a:r>
              <a:rPr lang="cs-CZ" sz="2800" dirty="0" smtClean="0"/>
              <a:t>Pokračování-pozor , nové ustanovení od 1.4.2017</a:t>
            </a:r>
            <a:endParaRPr lang="cs-CZ" sz="2800" dirty="0"/>
          </a:p>
        </p:txBody>
      </p:sp>
      <p:sp>
        <p:nvSpPr>
          <p:cNvPr id="3" name="Zástupný symbol pro obsah 2"/>
          <p:cNvSpPr>
            <a:spLocks noGrp="1"/>
          </p:cNvSpPr>
          <p:nvPr>
            <p:ph idx="4294967295"/>
          </p:nvPr>
        </p:nvSpPr>
        <p:spPr>
          <a:xfrm>
            <a:off x="457200" y="1177636"/>
            <a:ext cx="8229600" cy="5680364"/>
          </a:xfrm>
          <a:prstGeom prst="rect">
            <a:avLst/>
          </a:prstGeom>
        </p:spPr>
        <p:txBody>
          <a:bodyPr>
            <a:normAutofit fontScale="77500" lnSpcReduction="20000"/>
          </a:bodyPr>
          <a:lstStyle/>
          <a:p>
            <a:pPr>
              <a:buNone/>
            </a:pPr>
            <a:r>
              <a:rPr lang="cs-CZ" sz="2400" dirty="0" smtClean="0"/>
              <a:t>§ 81 odst.3 po novele </a:t>
            </a:r>
            <a:r>
              <a:rPr lang="cs-CZ" sz="2400" dirty="0" err="1" smtClean="0"/>
              <a:t>katV</a:t>
            </a:r>
            <a:r>
              <a:rPr lang="cs-CZ" sz="2400" dirty="0" smtClean="0"/>
              <a:t>.</a:t>
            </a:r>
          </a:p>
          <a:p>
            <a:pPr>
              <a:buNone/>
            </a:pPr>
            <a:r>
              <a:rPr lang="cs-CZ" sz="2400" dirty="0" smtClean="0"/>
              <a:t>„(3) Není-li bod na dosavadní vlastnické hranici, ze kterého nová hranice při dělení pozemku vychází, označen v terénu </a:t>
            </a:r>
            <a:r>
              <a:rPr lang="cs-CZ" sz="2400" b="1" dirty="0" smtClean="0"/>
              <a:t>trvalým</a:t>
            </a:r>
            <a:r>
              <a:rPr lang="cs-CZ" sz="2400" dirty="0" smtClean="0"/>
              <a:t> </a:t>
            </a:r>
            <a:r>
              <a:rPr lang="cs-CZ" sz="2400" b="1" dirty="0" smtClean="0"/>
              <a:t>způsobem</a:t>
            </a:r>
            <a:r>
              <a:rPr lang="cs-CZ" sz="2400" dirty="0" smtClean="0"/>
              <a:t> ani není číselně vyjádřen, vytyčí se postupem podle ustanovení této vyhlášky o vytyčování hranic pozemků. Obdobně se postupuje v případě, kdy nová hranice vychází z bodu vloženého do přímého úseku dosavadní hranice, jejíž lomové body nejsou označeny trvalým způsobem ani není tato hranice číselně vyjádřena. V případě hranice, jejíž lomové body jsou označeny trvalým způsobem, ale není číselně vyjádřena, vyhotovitel geometrického plánu ověří soulad průběhu hranice s údaji katastru nemovitostí. </a:t>
            </a:r>
            <a:r>
              <a:rPr lang="cs-CZ" sz="2400" dirty="0" smtClean="0">
                <a:solidFill>
                  <a:srgbClr val="FF0000"/>
                </a:solidFill>
              </a:rPr>
              <a:t>Pokud tato hranice odpovídá v mezích přesnosti dosavadnímu geometrickému a polohovému určení, přičemž průběh hranice pohledově odpovídá jejímu zobrazení v katastrální mapě, vyhotovitel geometrického plánu prokazatelně vyrozumí vlastníka sousedního pozemku o vyhodnocení hranice jako identické a o záměru trvalého označení bodu napojení. </a:t>
            </a:r>
            <a:r>
              <a:rPr lang="cs-CZ" sz="2800" b="1" dirty="0" smtClean="0">
                <a:solidFill>
                  <a:srgbClr val="FF0000"/>
                </a:solidFill>
              </a:rPr>
              <a:t>Ve vyrozumění uvede lhůtu ne kratší než 15 dnů od odeslání vyrozumění, ve které vlastník může vyhotoviteli geometrického plánu doručit písemný nesouhlas s vyhodnocením hranice jako identické. V případě takového nesouhlasu se bod napojení označí dočasným způsobem.“</a:t>
            </a:r>
            <a:r>
              <a:rPr lang="cs-CZ" sz="2800" dirty="0" smtClean="0">
                <a:solidFill>
                  <a:srgbClr val="FF0000"/>
                </a:solidFill>
              </a:rPr>
              <a:t>.</a:t>
            </a:r>
            <a:endParaRPr lang="cs-CZ" sz="2800" dirty="0">
              <a:solidFill>
                <a:srgbClr val="FF0000"/>
              </a:solidFill>
            </a:endParaRP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7859216" cy="571480"/>
          </a:xfrm>
        </p:spPr>
        <p:txBody>
          <a:bodyPr>
            <a:normAutofit/>
          </a:bodyPr>
          <a:lstStyle/>
          <a:p>
            <a:pPr marL="0" indent="0" algn="l">
              <a:buNone/>
            </a:pPr>
            <a:r>
              <a:rPr lang="cs-CZ" sz="1800" dirty="0" smtClean="0"/>
              <a:t>§ 81 odst. 3- </a:t>
            </a:r>
            <a:r>
              <a:rPr lang="cs-CZ" sz="1800" dirty="0" smtClean="0">
                <a:solidFill>
                  <a:srgbClr val="FF0000"/>
                </a:solidFill>
              </a:rPr>
              <a:t>porovnání s původním zněním vyhlášky</a:t>
            </a:r>
            <a:endParaRPr lang="cs-CZ" sz="1800" dirty="0"/>
          </a:p>
        </p:txBody>
      </p:sp>
      <p:sp>
        <p:nvSpPr>
          <p:cNvPr id="3" name="Zástupný symbol pro obsah 2"/>
          <p:cNvSpPr>
            <a:spLocks noGrp="1"/>
          </p:cNvSpPr>
          <p:nvPr>
            <p:ph sz="quarter" idx="4294967295"/>
          </p:nvPr>
        </p:nvSpPr>
        <p:spPr>
          <a:xfrm>
            <a:off x="251520" y="642918"/>
            <a:ext cx="8435280" cy="6215082"/>
          </a:xfrm>
          <a:prstGeom prst="rect">
            <a:avLst/>
          </a:prstGeom>
        </p:spPr>
        <p:txBody>
          <a:bodyPr>
            <a:normAutofit fontScale="77500" lnSpcReduction="20000"/>
          </a:bodyPr>
          <a:lstStyle/>
          <a:p>
            <a:pPr lvl="1">
              <a:buFont typeface="Arial" pitchFamily="34" charset="0"/>
              <a:buChar char="•"/>
            </a:pPr>
            <a:endParaRPr lang="cs-CZ" sz="1800" dirty="0" smtClean="0"/>
          </a:p>
          <a:p>
            <a:pPr lvl="1">
              <a:buFont typeface="Arial" pitchFamily="34" charset="0"/>
              <a:buChar char="•"/>
            </a:pPr>
            <a:r>
              <a:rPr lang="cs-CZ" sz="1800" dirty="0" smtClean="0"/>
              <a:t>za neznatelnou hranici se považuje hranice, jejíž lomové body nejsou označeny trvalým způsobem, a hranice, která není číselně vyjádřena (viz § 2 kat. V. – číselným vyjádřením předmětu polohopisu se rozumí určení souřadnic v S-JTSK geodetickými metodami – body s KK 3,4,5 - příloha č. 13.9 kat. V.) </a:t>
            </a:r>
          </a:p>
          <a:p>
            <a:pPr marL="365760" lvl="1" indent="0">
              <a:buNone/>
            </a:pPr>
            <a:r>
              <a:rPr lang="cs-CZ" sz="1800" dirty="0" smtClean="0"/>
              <a:t>Pozn.: body s KK 6,7,8 – body určené digitalizací z katastrální mapy vedené na plastové fólii </a:t>
            </a:r>
          </a:p>
          <a:p>
            <a:pPr marL="365760" lvl="1" indent="0">
              <a:buNone/>
            </a:pPr>
            <a:endParaRPr lang="cs-CZ" sz="1800" dirty="0" smtClean="0"/>
          </a:p>
          <a:p>
            <a:pPr marL="365760" lvl="1" indent="0">
              <a:buNone/>
            </a:pPr>
            <a:r>
              <a:rPr lang="cs-CZ" sz="2100" b="1" dirty="0" smtClean="0">
                <a:solidFill>
                  <a:srgbClr val="FF0000"/>
                </a:solidFill>
              </a:rPr>
              <a:t>Pozor</a:t>
            </a:r>
            <a:r>
              <a:rPr lang="cs-CZ" sz="1800" dirty="0" smtClean="0"/>
              <a:t>!</a:t>
            </a:r>
          </a:p>
          <a:p>
            <a:pPr algn="ctr">
              <a:buNone/>
            </a:pPr>
            <a:r>
              <a:rPr lang="cs-CZ" sz="2400" dirty="0" smtClean="0"/>
              <a:t>   Pokud je hranice, </a:t>
            </a:r>
            <a:r>
              <a:rPr lang="cs-CZ" sz="2400" dirty="0" err="1" smtClean="0"/>
              <a:t>rozhrada</a:t>
            </a:r>
            <a:r>
              <a:rPr lang="cs-CZ" sz="2400" dirty="0" smtClean="0"/>
              <a:t> v terénu vyhotovitelem geometrického plánu vyhodnocena jako hranice identická, prokazatelně o tom vyrozumí vlastníka sousedního pozemku a to současně se záměrem trvalého označení bodu napojení na tuto </a:t>
            </a:r>
            <a:r>
              <a:rPr lang="cs-CZ" sz="2400" dirty="0" err="1" smtClean="0"/>
              <a:t>rozhradu</a:t>
            </a:r>
            <a:r>
              <a:rPr lang="cs-CZ" sz="2400" dirty="0" smtClean="0"/>
              <a:t> (a tedy s kódem kvality 3). Za listinu dokládající shodu vlastníků, </a:t>
            </a:r>
            <a:r>
              <a:rPr lang="cs-CZ" sz="2400" b="1" dirty="0" smtClean="0"/>
              <a:t>požadovanou podle § 50 odst. 1 písm. a) zákona č. 256/2013 Sb., o katastru nemovitostí (katastrální zákon), ve znění pozdějších předpisů, je považován obsah příslušného záznamu podrobného měření změn, ze kterého vyplývá, že sousední vlastník byl prokazatelně vyrozuměn a že v uvedené lhůtě nedoručil písemný nesouhlas s vyhodnocením hranice jako identické. </a:t>
            </a:r>
            <a:r>
              <a:rPr lang="cs-CZ" sz="2400" b="1" dirty="0" smtClean="0">
                <a:solidFill>
                  <a:srgbClr val="FF0000"/>
                </a:solidFill>
              </a:rPr>
              <a:t>Jde tedy o konkludentní způsob vyjádření souhlasu vlastníka nemovitosti</a:t>
            </a:r>
            <a:r>
              <a:rPr lang="cs-CZ" sz="2400" dirty="0" smtClean="0">
                <a:solidFill>
                  <a:srgbClr val="FF0000"/>
                </a:solidFill>
              </a:rPr>
              <a:t>. </a:t>
            </a:r>
            <a:endParaRPr lang="cs-CZ" sz="4000" dirty="0">
              <a:solidFill>
                <a:srgbClr val="FF0000"/>
              </a:solidFill>
            </a:endParaRPr>
          </a:p>
          <a:p>
            <a:pPr marL="365760" lvl="1" indent="0">
              <a:buNone/>
            </a:pPr>
            <a:endParaRPr lang="cs-CZ" sz="1800" b="1" dirty="0" smtClean="0"/>
          </a:p>
          <a:p>
            <a:pPr marL="365760" lvl="1" indent="0">
              <a:buNone/>
            </a:pPr>
            <a:r>
              <a:rPr lang="cs-CZ" sz="1800" b="1" dirty="0" smtClean="0"/>
              <a:t>Doplnění – z </a:t>
            </a:r>
            <a:r>
              <a:rPr lang="cs-CZ" sz="1800" b="1" dirty="0" err="1" smtClean="0"/>
              <a:t>ust</a:t>
            </a:r>
            <a:r>
              <a:rPr lang="cs-CZ" sz="1800" b="1" dirty="0" smtClean="0"/>
              <a:t>. § 82 odst. 2</a:t>
            </a:r>
            <a:endParaRPr lang="cs-CZ" sz="1800" dirty="0" smtClean="0"/>
          </a:p>
          <a:p>
            <a:pPr lvl="1">
              <a:buFont typeface="Arial" pitchFamily="34" charset="0"/>
              <a:buChar char="•"/>
            </a:pPr>
            <a:r>
              <a:rPr lang="cs-CZ" sz="1800" b="1" dirty="0"/>
              <a:t>j</a:t>
            </a:r>
            <a:r>
              <a:rPr lang="cs-CZ" sz="1800" b="1" dirty="0" smtClean="0"/>
              <a:t>e-li výměra oddělené parcely menší než 0,5 m</a:t>
            </a:r>
            <a:r>
              <a:rPr lang="cs-CZ" sz="1800" b="1" baseline="30000" dirty="0" smtClean="0"/>
              <a:t>2</a:t>
            </a:r>
            <a:r>
              <a:rPr lang="cs-CZ" sz="1800" b="1" dirty="0" smtClean="0"/>
              <a:t>, zaokrouhlí se na 1 m</a:t>
            </a:r>
            <a:r>
              <a:rPr lang="cs-CZ" sz="1800" b="1" baseline="30000" dirty="0" smtClean="0"/>
              <a:t>2</a:t>
            </a:r>
            <a:r>
              <a:rPr lang="cs-CZ" sz="1800" b="1" dirty="0" smtClean="0"/>
              <a:t> </a:t>
            </a:r>
          </a:p>
          <a:p>
            <a:pPr lvl="1">
              <a:buFont typeface="Arial" pitchFamily="34" charset="0"/>
              <a:buChar char="•"/>
            </a:pPr>
            <a:r>
              <a:rPr lang="cs-CZ" sz="1800" b="1" dirty="0"/>
              <a:t>v</a:t>
            </a:r>
            <a:r>
              <a:rPr lang="cs-CZ" sz="1800" b="1" dirty="0" smtClean="0"/>
              <a:t> případě označení této části pozemku písmenem malé abecedy se výměra dílu uvede v m</a:t>
            </a:r>
            <a:r>
              <a:rPr lang="cs-CZ" sz="1800" b="1" baseline="30000" dirty="0" smtClean="0"/>
              <a:t>2</a:t>
            </a:r>
            <a:r>
              <a:rPr lang="cs-CZ" sz="1800" b="1" dirty="0" smtClean="0"/>
              <a:t> na 2 desetinná místa – užití u </a:t>
            </a:r>
            <a:r>
              <a:rPr lang="cs-CZ" sz="1800" b="1" dirty="0" err="1" smtClean="0"/>
              <a:t>přestavku</a:t>
            </a:r>
            <a:r>
              <a:rPr lang="cs-CZ" sz="1800" b="1" dirty="0" smtClean="0"/>
              <a:t> </a:t>
            </a:r>
          </a:p>
          <a:p>
            <a:pPr marL="365760" lvl="1" indent="0">
              <a:buNone/>
            </a:pPr>
            <a:endParaRPr lang="cs-CZ" sz="1800" b="1" dirty="0"/>
          </a:p>
          <a:p>
            <a:pPr>
              <a:buNone/>
            </a:pPr>
            <a:endParaRPr lang="cs-CZ" dirty="0" smtClean="0"/>
          </a:p>
          <a:p>
            <a:pPr lvl="1">
              <a:buFont typeface="Arial" pitchFamily="34" charset="0"/>
              <a:buChar char="•"/>
            </a:pPr>
            <a:endParaRPr lang="cs-CZ" sz="1800" b="1" dirty="0"/>
          </a:p>
        </p:txBody>
      </p:sp>
    </p:spTree>
    <p:extLst>
      <p:ext uri="{BB962C8B-B14F-4D97-AF65-F5344CB8AC3E}">
        <p14:creationId xmlns:p14="http://schemas.microsoft.com/office/powerpoint/2010/main" xmlns="" val="279682567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6" y="142852"/>
            <a:ext cx="6143667" cy="642942"/>
          </a:xfrm>
        </p:spPr>
        <p:txBody>
          <a:bodyPr/>
          <a:lstStyle/>
          <a:p>
            <a:pPr>
              <a:buNone/>
            </a:pPr>
            <a:r>
              <a:rPr lang="cs-CZ" sz="2800" dirty="0" smtClean="0"/>
              <a:t>Pokračování-vzor vyrozumění</a:t>
            </a:r>
            <a:endParaRPr lang="cs-CZ" sz="2800" dirty="0"/>
          </a:p>
        </p:txBody>
      </p:sp>
      <p:sp>
        <p:nvSpPr>
          <p:cNvPr id="3" name="Zástupný symbol pro obsah 2"/>
          <p:cNvSpPr>
            <a:spLocks noGrp="1"/>
          </p:cNvSpPr>
          <p:nvPr>
            <p:ph sz="quarter" idx="13"/>
          </p:nvPr>
        </p:nvSpPr>
        <p:spPr>
          <a:xfrm>
            <a:off x="571472" y="785794"/>
            <a:ext cx="8072494" cy="6072206"/>
          </a:xfrm>
        </p:spPr>
        <p:txBody>
          <a:bodyPr>
            <a:normAutofit fontScale="70000" lnSpcReduction="20000"/>
          </a:bodyPr>
          <a:lstStyle/>
          <a:p>
            <a:pPr>
              <a:buNone/>
            </a:pPr>
            <a:r>
              <a:rPr lang="cs-CZ" sz="2400" i="1" dirty="0" smtClean="0"/>
              <a:t>  </a:t>
            </a:r>
            <a:r>
              <a:rPr lang="cs-CZ" sz="2400" b="1" dirty="0" smtClean="0"/>
              <a:t>VYROZUMĚNÍ</a:t>
            </a:r>
            <a:endParaRPr lang="cs-CZ" sz="2400" dirty="0" smtClean="0"/>
          </a:p>
          <a:p>
            <a:pPr>
              <a:buNone/>
            </a:pPr>
            <a:r>
              <a:rPr lang="cs-CZ" sz="2400" b="1" dirty="0" smtClean="0"/>
              <a:t>  o označení bodu na hranici pozemku</a:t>
            </a:r>
          </a:p>
          <a:p>
            <a:pPr>
              <a:buNone/>
            </a:pPr>
            <a:r>
              <a:rPr lang="cs-CZ" sz="2400" dirty="0" smtClean="0"/>
              <a:t>  Dne</a:t>
            </a:r>
            <a:r>
              <a:rPr lang="cs-CZ" sz="2400" i="1" dirty="0" smtClean="0"/>
              <a:t>1. května 2017</a:t>
            </a:r>
            <a:r>
              <a:rPr lang="cs-CZ" sz="2400" dirty="0" smtClean="0"/>
              <a:t>bylo v souvislosti s tvorbou geometrického plánu č.</a:t>
            </a:r>
            <a:r>
              <a:rPr lang="cs-CZ" sz="2400" i="1" dirty="0" smtClean="0"/>
              <a:t>354-23/2017</a:t>
            </a:r>
            <a:r>
              <a:rPr lang="cs-CZ" sz="2400" dirty="0" smtClean="0"/>
              <a:t>v katastrálním území </a:t>
            </a:r>
            <a:r>
              <a:rPr lang="cs-CZ" sz="2400" i="1" dirty="0" smtClean="0"/>
              <a:t>Moravská Lhota </a:t>
            </a:r>
            <a:r>
              <a:rPr lang="cs-CZ" sz="2400" dirty="0" smtClean="0"/>
              <a:t>provedeno na žádost </a:t>
            </a:r>
            <a:r>
              <a:rPr lang="cs-CZ" sz="2400" i="1" dirty="0" smtClean="0"/>
              <a:t>Josefa Nováka, vlastníka děleného pozemku </a:t>
            </a:r>
            <a:r>
              <a:rPr lang="cs-CZ" sz="2400" i="1" dirty="0" err="1" smtClean="0"/>
              <a:t>p.č</a:t>
            </a:r>
            <a:r>
              <a:rPr lang="cs-CZ" sz="2400" i="1" dirty="0" smtClean="0"/>
              <a:t>. 88/1 a </a:t>
            </a:r>
            <a:r>
              <a:rPr lang="cs-CZ" sz="2400" i="1" dirty="0" err="1" smtClean="0"/>
              <a:t>p.č</a:t>
            </a:r>
            <a:r>
              <a:rPr lang="cs-CZ" sz="2400" i="1" dirty="0" smtClean="0"/>
              <a:t>. 76</a:t>
            </a:r>
            <a:r>
              <a:rPr lang="cs-CZ" sz="2400" dirty="0" smtClean="0"/>
              <a:t>, vyšetření a zaměření hranic děleného pozemku podle skutečného užívání v terénu. Hranice s pozemkem ve Vašem vlastnictví je v terénu označena níže uvedeným trvalým způsobem, přitom toto označení svou polohou odpovídá údajům katastru nemovitostí v mezích jejich přesnosti. </a:t>
            </a:r>
          </a:p>
          <a:p>
            <a:pPr>
              <a:buNone/>
            </a:pPr>
            <a:r>
              <a:rPr lang="cs-CZ" sz="2400" dirty="0" smtClean="0"/>
              <a:t>  Vyhotovitel geometrického plánu je v takovém případě podle § 81 odst. 3 vyhlášky č. 357/2013 Sb., o katastru nemovitostí (katastrální vyhláška), povinen vyrozumět sousedního vlastníka o tom, že hodlá označit bod napojení nové hranice při dělení sousedního pozemku trvalým způsobem, není-li již tento bod trvale označen.</a:t>
            </a:r>
          </a:p>
          <a:p>
            <a:pPr>
              <a:buNone/>
            </a:pPr>
            <a:r>
              <a:rPr lang="cs-CZ" sz="2400" b="1" dirty="0" smtClean="0"/>
              <a:t>  Vyrozumění se týká následujících hranic dělených pozemků uvedených též v přiloženém situačním náčrtu:</a:t>
            </a:r>
          </a:p>
          <a:p>
            <a:pPr>
              <a:buNone/>
            </a:pPr>
            <a:endParaRPr lang="cs-CZ" sz="2000" dirty="0" smtClean="0"/>
          </a:p>
          <a:p>
            <a:pPr>
              <a:buNone/>
            </a:pPr>
            <a:r>
              <a:rPr lang="cs-CZ" sz="2000" dirty="0" smtClean="0"/>
              <a:t>  V souladu s výše uvedeným ustanovením katastrální vyhlášky může vlastník vyhotoviteli geometrického plánu doručit do 15 dnů od odeslání vyrozumění písemný nesouhlas s tím, že stávající označení hranice v terénu odpovídá skutečné vlastnické hranici. V případě doručení takového nesouhlasu není zamezeno vyhotovení geometrického plánu a rozdělení pozemku, ale výchozí bod nové hranice bude v terénu označen pouze dočasným způsobem (např. dřevěným kolíkem) a napojení nové hranice na dosavadní hranici bude v geometrickém plánu vyznačeno pouze graficky s přesností dosavadního zobrazení hranice v katastrální mapě.</a:t>
            </a:r>
          </a:p>
          <a:p>
            <a:pPr>
              <a:buNone/>
            </a:pPr>
            <a:endParaRPr lang="cs-CZ" sz="2400" b="1" dirty="0" smtClean="0"/>
          </a:p>
          <a:p>
            <a:pPr>
              <a:buNone/>
            </a:pPr>
            <a:r>
              <a:rPr lang="cs-CZ" sz="1600" dirty="0" smtClean="0"/>
              <a:t>Příloha: Situační náčrt dělení na podkladu katastrální mapy</a:t>
            </a:r>
          </a:p>
          <a:p>
            <a:pPr>
              <a:buNone/>
            </a:pPr>
            <a:endParaRPr lang="cs-CZ" sz="2400" i="1" dirty="0" smtClean="0"/>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142852"/>
            <a:ext cx="4421785" cy="571504"/>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13"/>
          </p:nvPr>
        </p:nvSpPr>
        <p:spPr>
          <a:xfrm>
            <a:off x="714348" y="731520"/>
            <a:ext cx="7786742" cy="5769314"/>
          </a:xfrm>
        </p:spPr>
        <p:txBody>
          <a:bodyPr/>
          <a:lstStyle/>
          <a:p>
            <a:pPr>
              <a:buNone/>
            </a:pPr>
            <a:r>
              <a:rPr lang="cs-CZ" dirty="0" smtClean="0"/>
              <a:t>Pojem konkludentní-</a:t>
            </a:r>
          </a:p>
          <a:p>
            <a:pPr>
              <a:buNone/>
            </a:pPr>
            <a:r>
              <a:rPr lang="cs-CZ" b="1" dirty="0" smtClean="0"/>
              <a:t>Konkludentní právní jednání</a:t>
            </a:r>
            <a:r>
              <a:rPr lang="cs-CZ" dirty="0" smtClean="0"/>
              <a:t> je projev </a:t>
            </a:r>
            <a:r>
              <a:rPr lang="cs-CZ" dirty="0" smtClean="0">
                <a:hlinkClick r:id="rId2" tooltip="Vůle"/>
              </a:rPr>
              <a:t>vůle</a:t>
            </a:r>
            <a:r>
              <a:rPr lang="cs-CZ" dirty="0" smtClean="0"/>
              <a:t> učiněný jiným způsobem než slovně (tedy ne ústně nebo písemně), přičemž </a:t>
            </a:r>
            <a:r>
              <a:rPr lang="cs-CZ" dirty="0" smtClean="0">
                <a:hlinkClick r:id="rId3" tooltip="Právní jednání"/>
              </a:rPr>
              <a:t>právně jednající</a:t>
            </a:r>
            <a:r>
              <a:rPr lang="cs-CZ" dirty="0" smtClean="0"/>
              <a:t> takovým způsobem, jako je např. kývnutí hlavou, potřesení rukou, nevyjádření protestu, mlčky, vyjádří svou vůli se právně vázat.</a:t>
            </a:r>
          </a:p>
          <a:p>
            <a:pPr>
              <a:buNone/>
            </a:pPr>
            <a:r>
              <a:rPr lang="cs-CZ" dirty="0" smtClean="0"/>
              <a:t>Patří sem i projev učiněný </a:t>
            </a:r>
            <a:r>
              <a:rPr lang="cs-CZ" dirty="0" smtClean="0">
                <a:hlinkClick r:id="rId4" tooltip="Mlčení"/>
              </a:rPr>
              <a:t>mlčky</a:t>
            </a:r>
            <a:r>
              <a:rPr lang="cs-CZ" dirty="0" smtClean="0"/>
              <a:t>.</a:t>
            </a:r>
          </a:p>
          <a:p>
            <a:pPr>
              <a:buNone/>
            </a:pPr>
            <a:endParaRPr lang="cs-CZ" dirty="0" smtClean="0"/>
          </a:p>
          <a:p>
            <a:pPr>
              <a:buNone/>
            </a:pPr>
            <a:endParaRPr lang="cs-CZ" dirty="0"/>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6643734" cy="571504"/>
          </a:xfrm>
        </p:spPr>
        <p:txBody>
          <a:bodyPr/>
          <a:lstStyle/>
          <a:p>
            <a:pPr>
              <a:buNone/>
            </a:pPr>
            <a:r>
              <a:rPr lang="cs-CZ" sz="2800" dirty="0" smtClean="0"/>
              <a:t>Doplnění z novely </a:t>
            </a:r>
            <a:r>
              <a:rPr lang="cs-CZ" sz="2800" dirty="0" err="1" smtClean="0"/>
              <a:t>katV</a:t>
            </a:r>
            <a:r>
              <a:rPr lang="cs-CZ" sz="2800" dirty="0" smtClean="0"/>
              <a:t> č.346/2022 Sb.</a:t>
            </a:r>
            <a:endParaRPr lang="cs-CZ" sz="2800" dirty="0"/>
          </a:p>
        </p:txBody>
      </p:sp>
      <p:sp>
        <p:nvSpPr>
          <p:cNvPr id="3" name="Zástupný symbol pro obsah 2"/>
          <p:cNvSpPr>
            <a:spLocks noGrp="1"/>
          </p:cNvSpPr>
          <p:nvPr>
            <p:ph sz="quarter" idx="13"/>
          </p:nvPr>
        </p:nvSpPr>
        <p:spPr>
          <a:xfrm>
            <a:off x="285720" y="731520"/>
            <a:ext cx="8643998" cy="6126480"/>
          </a:xfrm>
        </p:spPr>
        <p:txBody>
          <a:bodyPr>
            <a:normAutofit/>
          </a:bodyPr>
          <a:lstStyle/>
          <a:p>
            <a:pPr>
              <a:buNone/>
            </a:pPr>
            <a:r>
              <a:rPr lang="cs-CZ" dirty="0" smtClean="0"/>
              <a:t>§ 81 </a:t>
            </a:r>
          </a:p>
          <a:p>
            <a:pPr>
              <a:buNone/>
            </a:pPr>
            <a:r>
              <a:rPr lang="cs-CZ" b="1" dirty="0" smtClean="0"/>
              <a:t>(8)</a:t>
            </a:r>
            <a:r>
              <a:rPr lang="cs-CZ" dirty="0" smtClean="0"/>
              <a:t> Poloha lomového bodu změny se určí a ověří pomocí dvou nezávislých měření nebo se jednoznačně určí měřením a ověří oměrnými nebo jinými kontrolními mírami.</a:t>
            </a:r>
          </a:p>
          <a:p>
            <a:pPr>
              <a:buNone/>
            </a:pPr>
            <a:endParaRPr lang="cs-CZ" dirty="0" smtClean="0"/>
          </a:p>
          <a:p>
            <a:pPr>
              <a:buNone/>
            </a:pPr>
            <a:r>
              <a:rPr lang="cs-CZ" dirty="0" smtClean="0"/>
              <a:t>Z důvodové zprávy:</a:t>
            </a:r>
          </a:p>
          <a:p>
            <a:pPr>
              <a:buNone/>
            </a:pPr>
            <a:r>
              <a:rPr lang="pl-PL" b="1" dirty="0" smtClean="0"/>
              <a:t>K bodu 46 (§ 81 odst. 8)</a:t>
            </a:r>
          </a:p>
          <a:p>
            <a:pPr>
              <a:buNone/>
            </a:pPr>
            <a:r>
              <a:rPr lang="cs-CZ" dirty="0" smtClean="0"/>
              <a:t>  Současná právní úprava, která upřednostňuje určení jedním měřením s ověřením oměrnými mírami před dvojím nezávislým určením bodu, již není v souladu s moderními metodami podrobného měření, a proto se přistupuje k její modifikaci. Při výkonu zeměměřických činností v terénu bude nově třeba určit polohu lomového bodu změny ze dvou nezávislých měření nebo</a:t>
            </a:r>
          </a:p>
          <a:p>
            <a:pPr>
              <a:buNone/>
            </a:pPr>
            <a:r>
              <a:rPr lang="cs-CZ" dirty="0" smtClean="0"/>
              <a:t>  ji jednoznačně určit měřením a ověřit oměrnými nebo jinými kontrolními mírami.</a:t>
            </a:r>
          </a:p>
          <a:p>
            <a:pPr>
              <a:buNone/>
            </a:pPr>
            <a:endParaRPr lang="cs-CZ" dirty="0"/>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0"/>
            <a:ext cx="7572428" cy="500042"/>
          </a:xfrm>
        </p:spPr>
        <p:txBody>
          <a:bodyPr/>
          <a:lstStyle/>
          <a:p>
            <a:pPr>
              <a:buNone/>
            </a:pPr>
            <a:r>
              <a:rPr lang="cs-CZ" sz="2800" dirty="0" smtClean="0"/>
              <a:t>Příklad- do hranice vložen jeden bod s KK 3</a:t>
            </a:r>
            <a:endParaRPr lang="cs-CZ" sz="2800" dirty="0"/>
          </a:p>
        </p:txBody>
      </p:sp>
      <p:pic>
        <p:nvPicPr>
          <p:cNvPr id="4" name="Zástupný symbol pro obsah 3"/>
          <p:cNvPicPr>
            <a:picLocks noGrp="1"/>
          </p:cNvPicPr>
          <p:nvPr>
            <p:ph sz="quarter" idx="13"/>
          </p:nvPr>
        </p:nvPicPr>
        <p:blipFill>
          <a:blip r:embed="rId2"/>
          <a:srcRect/>
          <a:stretch>
            <a:fillRect/>
          </a:stretch>
        </p:blipFill>
        <p:spPr bwMode="auto">
          <a:xfrm>
            <a:off x="285721" y="785794"/>
            <a:ext cx="8286780" cy="5715040"/>
          </a:xfrm>
          <a:prstGeom prst="rect">
            <a:avLst/>
          </a:prstGeom>
          <a:noFill/>
          <a:ln w="9525">
            <a:noFill/>
            <a:miter lim="800000"/>
            <a:headEnd/>
            <a:tailEnd/>
          </a:ln>
        </p:spPr>
      </p:pic>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7462612" cy="641008"/>
          </a:xfrm>
        </p:spPr>
        <p:txBody>
          <a:bodyPr>
            <a:normAutofit/>
          </a:bodyPr>
          <a:lstStyle/>
          <a:p>
            <a:pPr marL="0" indent="0" algn="l">
              <a:buNone/>
            </a:pPr>
            <a:r>
              <a:rPr lang="cs-CZ" sz="2400" b="1" dirty="0" smtClean="0"/>
              <a:t>Geometrický plán se nemusí předkládat - obecně </a:t>
            </a:r>
            <a:endParaRPr lang="cs-CZ" sz="2400" b="1" dirty="0"/>
          </a:p>
        </p:txBody>
      </p:sp>
      <p:sp>
        <p:nvSpPr>
          <p:cNvPr id="3" name="Zástupný symbol pro obsah 2"/>
          <p:cNvSpPr>
            <a:spLocks noGrp="1"/>
          </p:cNvSpPr>
          <p:nvPr>
            <p:ph sz="quarter" idx="13"/>
          </p:nvPr>
        </p:nvSpPr>
        <p:spPr>
          <a:xfrm>
            <a:off x="899592" y="1340768"/>
            <a:ext cx="7787208" cy="4752527"/>
          </a:xfrm>
        </p:spPr>
        <p:txBody>
          <a:bodyPr>
            <a:normAutofit/>
          </a:bodyPr>
          <a:lstStyle/>
          <a:p>
            <a:pPr marL="457200" indent="-457200">
              <a:buFont typeface="+mj-lt"/>
              <a:buAutoNum type="arabicParenR"/>
            </a:pPr>
            <a:r>
              <a:rPr lang="cs-CZ" sz="1800" dirty="0"/>
              <a:t>k</a:t>
            </a:r>
            <a:r>
              <a:rPr lang="cs-CZ" sz="1800" dirty="0" smtClean="0"/>
              <a:t> zápisu poznámek , upozornění</a:t>
            </a:r>
          </a:p>
          <a:p>
            <a:pPr marL="457200" indent="-457200">
              <a:buFont typeface="+mj-lt"/>
              <a:buAutoNum type="arabicParenR"/>
            </a:pPr>
            <a:r>
              <a:rPr lang="cs-CZ" sz="1800" dirty="0"/>
              <a:t>k</a:t>
            </a:r>
            <a:r>
              <a:rPr lang="cs-CZ" sz="1800" dirty="0" smtClean="0"/>
              <a:t> zápisu nájmu k části pozemku pro potřeby KÚ </a:t>
            </a:r>
          </a:p>
          <a:p>
            <a:pPr marL="457200" indent="-457200">
              <a:buFont typeface="+mj-lt"/>
              <a:buAutoNum type="arabicParenR"/>
            </a:pPr>
            <a:r>
              <a:rPr lang="cs-CZ" sz="1800" dirty="0"/>
              <a:t>k</a:t>
            </a:r>
            <a:r>
              <a:rPr lang="cs-CZ" sz="1800" dirty="0" smtClean="0"/>
              <a:t> zápisu pachtu k části pozemku pro potřeby KÚ </a:t>
            </a:r>
          </a:p>
          <a:p>
            <a:pPr marL="457200" indent="-457200">
              <a:buFont typeface="+mj-lt"/>
              <a:buAutoNum type="arabicParenR"/>
            </a:pPr>
            <a:r>
              <a:rPr lang="cs-CZ" sz="1800" dirty="0"/>
              <a:t>k</a:t>
            </a:r>
            <a:r>
              <a:rPr lang="cs-CZ" sz="1800" dirty="0" smtClean="0"/>
              <a:t> zápisu předkupního práva (obecně) </a:t>
            </a:r>
          </a:p>
          <a:p>
            <a:pPr marL="457200" indent="-457200">
              <a:buFont typeface="+mj-lt"/>
              <a:buAutoNum type="arabicParenR"/>
            </a:pPr>
            <a:r>
              <a:rPr lang="cs-CZ" sz="1800" dirty="0"/>
              <a:t>k</a:t>
            </a:r>
            <a:r>
              <a:rPr lang="cs-CZ" sz="1800" dirty="0" smtClean="0"/>
              <a:t> zápisu stavby budovy, která je zobrazena v katastrální mapě a parcela je evidována s druhem zastavěná plocha a nádvoří a hranice se nezměnily (řeší pokyny č. 45) – pozor, jsou zasílány výzvy ZDŘ) </a:t>
            </a:r>
          </a:p>
          <a:p>
            <a:pPr marL="457200" indent="-457200">
              <a:buFont typeface="+mj-lt"/>
              <a:buAutoNum type="arabicParenR"/>
            </a:pPr>
            <a:r>
              <a:rPr lang="cs-CZ" sz="1800" dirty="0"/>
              <a:t>k</a:t>
            </a:r>
            <a:r>
              <a:rPr lang="cs-CZ" sz="1800" dirty="0" smtClean="0"/>
              <a:t> zápisu věcného břemene k celé parcele oddělované dle GP </a:t>
            </a:r>
          </a:p>
          <a:p>
            <a:pPr marL="457200" indent="-457200">
              <a:buFont typeface="+mj-lt"/>
              <a:buAutoNum type="arabicParenR"/>
            </a:pPr>
            <a:r>
              <a:rPr lang="cs-CZ" sz="1800" dirty="0"/>
              <a:t>k</a:t>
            </a:r>
            <a:r>
              <a:rPr lang="cs-CZ" sz="1800" dirty="0" smtClean="0"/>
              <a:t> žalobě na určení hranice pozemku / pozor- upozornění/</a:t>
            </a:r>
          </a:p>
          <a:p>
            <a:pPr marL="457200" indent="-457200">
              <a:buFont typeface="+mj-lt"/>
              <a:buAutoNum type="arabicParenR"/>
            </a:pPr>
            <a:r>
              <a:rPr lang="cs-CZ" sz="1800" dirty="0"/>
              <a:t>p</a:t>
            </a:r>
            <a:r>
              <a:rPr lang="cs-CZ" sz="1800" dirty="0" smtClean="0"/>
              <a:t>ro odstranění stavby (NZ) </a:t>
            </a:r>
          </a:p>
          <a:p>
            <a:pPr marL="457200" indent="-457200">
              <a:buFont typeface="+mj-lt"/>
              <a:buAutoNum type="arabicParenR"/>
            </a:pPr>
            <a:endParaRPr lang="cs-CZ" sz="2000" dirty="0"/>
          </a:p>
        </p:txBody>
      </p:sp>
    </p:spTree>
    <p:extLst>
      <p:ext uri="{BB962C8B-B14F-4D97-AF65-F5344CB8AC3E}">
        <p14:creationId xmlns="" xmlns:p14="http://schemas.microsoft.com/office/powerpoint/2010/main" val="132238534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634082"/>
          </a:xfrm>
        </p:spPr>
        <p:txBody>
          <a:bodyPr>
            <a:normAutofit/>
          </a:bodyPr>
          <a:lstStyle/>
          <a:p>
            <a:pPr marL="0" indent="0" algn="l">
              <a:buNone/>
            </a:pPr>
            <a:r>
              <a:rPr lang="cs-CZ" sz="2400" b="1" dirty="0" smtClean="0"/>
              <a:t>Souhlas stavebního úřadu nevyžadujeme </a:t>
            </a:r>
            <a:endParaRPr lang="cs-CZ" sz="2400" b="1" dirty="0"/>
          </a:p>
        </p:txBody>
      </p:sp>
      <p:sp>
        <p:nvSpPr>
          <p:cNvPr id="3" name="Zástupný symbol pro obsah 2"/>
          <p:cNvSpPr>
            <a:spLocks noGrp="1"/>
          </p:cNvSpPr>
          <p:nvPr>
            <p:ph sz="quarter" idx="13"/>
          </p:nvPr>
        </p:nvSpPr>
        <p:spPr>
          <a:xfrm>
            <a:off x="899592" y="1412776"/>
            <a:ext cx="7787208" cy="4713387"/>
          </a:xfrm>
        </p:spPr>
        <p:txBody>
          <a:bodyPr>
            <a:normAutofit/>
          </a:bodyPr>
          <a:lstStyle/>
          <a:p>
            <a:pPr>
              <a:buFont typeface="Arial" pitchFamily="34" charset="0"/>
              <a:buChar char="•"/>
            </a:pPr>
            <a:r>
              <a:rPr lang="cs-CZ" sz="2000" dirty="0"/>
              <a:t>k</a:t>
            </a:r>
            <a:r>
              <a:rPr lang="cs-CZ" sz="2000" dirty="0" smtClean="0"/>
              <a:t>e GP pro doplnění ZE do KN </a:t>
            </a:r>
          </a:p>
          <a:p>
            <a:pPr>
              <a:buFont typeface="Arial" pitchFamily="34" charset="0"/>
              <a:buChar char="•"/>
            </a:pPr>
            <a:r>
              <a:rPr lang="cs-CZ" sz="2000" dirty="0"/>
              <a:t>p</a:t>
            </a:r>
            <a:r>
              <a:rPr lang="cs-CZ" sz="2000" dirty="0" smtClean="0"/>
              <a:t>ro zavedení KPÚ, JPÚ </a:t>
            </a:r>
          </a:p>
          <a:p>
            <a:pPr>
              <a:buFont typeface="Arial" pitchFamily="34" charset="0"/>
              <a:buChar char="•"/>
            </a:pPr>
            <a:r>
              <a:rPr lang="cs-CZ" sz="2000" dirty="0"/>
              <a:t>p</a:t>
            </a:r>
            <a:r>
              <a:rPr lang="cs-CZ" sz="2000" dirty="0" smtClean="0"/>
              <a:t>ro doplnění hranice při restituci </a:t>
            </a:r>
          </a:p>
          <a:p>
            <a:pPr lvl="1">
              <a:buFont typeface="Wingdings" pitchFamily="2" charset="2"/>
              <a:buChar char="ü"/>
            </a:pPr>
            <a:r>
              <a:rPr lang="cs-CZ" sz="1800" dirty="0" smtClean="0"/>
              <a:t> církevní majetek </a:t>
            </a:r>
          </a:p>
          <a:p>
            <a:pPr lvl="1">
              <a:buFont typeface="Wingdings" pitchFamily="2" charset="2"/>
              <a:buChar char="ü"/>
            </a:pPr>
            <a:r>
              <a:rPr lang="cs-CZ" sz="1800" dirty="0" smtClean="0"/>
              <a:t> rozhodnutí SPÚ </a:t>
            </a:r>
          </a:p>
          <a:p>
            <a:pPr lvl="1">
              <a:buFont typeface="Wingdings" pitchFamily="2" charset="2"/>
              <a:buChar char="ü"/>
            </a:pPr>
            <a:r>
              <a:rPr lang="cs-CZ" sz="1800" dirty="0" smtClean="0"/>
              <a:t> rozhodnutí soudu </a:t>
            </a:r>
          </a:p>
          <a:p>
            <a:pPr>
              <a:buFont typeface="Arial" pitchFamily="34" charset="0"/>
              <a:buChar char="•"/>
            </a:pPr>
            <a:r>
              <a:rPr lang="cs-CZ" sz="2000" dirty="0"/>
              <a:t>k</a:t>
            </a:r>
            <a:r>
              <a:rPr lang="cs-CZ" sz="2000" dirty="0" smtClean="0"/>
              <a:t> rozhodnutí soudu obecně (k veřejné listině) </a:t>
            </a:r>
          </a:p>
          <a:p>
            <a:pPr marL="0" indent="0">
              <a:buNone/>
            </a:pPr>
            <a:endParaRPr lang="cs-CZ" sz="2000" dirty="0"/>
          </a:p>
          <a:p>
            <a:pPr marL="0" indent="0">
              <a:buNone/>
            </a:pPr>
            <a:r>
              <a:rPr lang="cs-CZ" sz="2000" dirty="0" smtClean="0"/>
              <a:t>Poznámka: </a:t>
            </a:r>
          </a:p>
          <a:p>
            <a:pPr>
              <a:buFont typeface="Arial" pitchFamily="34" charset="0"/>
              <a:buChar char="•"/>
            </a:pPr>
            <a:r>
              <a:rPr lang="cs-CZ" sz="2000" dirty="0" smtClean="0"/>
              <a:t>KPÚ – zápis záznamem </a:t>
            </a:r>
          </a:p>
          <a:p>
            <a:pPr>
              <a:buFont typeface="Arial" pitchFamily="34" charset="0"/>
              <a:buChar char="•"/>
            </a:pPr>
            <a:r>
              <a:rPr lang="cs-CZ" sz="2000" dirty="0" smtClean="0"/>
              <a:t>JPÚ – zápis vkladem </a:t>
            </a:r>
            <a:endParaRPr lang="cs-CZ" sz="2000" dirty="0"/>
          </a:p>
        </p:txBody>
      </p:sp>
    </p:spTree>
    <p:extLst>
      <p:ext uri="{BB962C8B-B14F-4D97-AF65-F5344CB8AC3E}">
        <p14:creationId xmlns="" xmlns:p14="http://schemas.microsoft.com/office/powerpoint/2010/main" val="86468149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993289" cy="500066"/>
          </a:xfrm>
        </p:spPr>
        <p:txBody>
          <a:bodyPr>
            <a:normAutofit fontScale="90000"/>
          </a:bodyPr>
          <a:lstStyle/>
          <a:p>
            <a:pPr>
              <a:buNone/>
            </a:pPr>
            <a:r>
              <a:rPr lang="cs-CZ" sz="2800" dirty="0" smtClean="0"/>
              <a:t>5/Vytyčování hranic pozemků </a:t>
            </a:r>
            <a:br>
              <a:rPr lang="cs-CZ" sz="2800" dirty="0" smtClean="0"/>
            </a:br>
            <a:endParaRPr lang="cs-CZ" sz="2800" dirty="0"/>
          </a:p>
        </p:txBody>
      </p:sp>
      <p:sp>
        <p:nvSpPr>
          <p:cNvPr id="3" name="Zástupný symbol pro obsah 2"/>
          <p:cNvSpPr>
            <a:spLocks noGrp="1"/>
          </p:cNvSpPr>
          <p:nvPr>
            <p:ph sz="quarter" idx="4294967295"/>
          </p:nvPr>
        </p:nvSpPr>
        <p:spPr>
          <a:xfrm>
            <a:off x="357158" y="731520"/>
            <a:ext cx="8215370" cy="5840752"/>
          </a:xfrm>
          <a:prstGeom prst="rect">
            <a:avLst/>
          </a:prstGeom>
        </p:spPr>
        <p:txBody>
          <a:bodyPr>
            <a:normAutofit/>
          </a:bodyPr>
          <a:lstStyle/>
          <a:p>
            <a:pPr>
              <a:buNone/>
            </a:pPr>
            <a:r>
              <a:rPr lang="cs-CZ" sz="2400" dirty="0" smtClean="0"/>
              <a:t>§ 81 </a:t>
            </a:r>
            <a:r>
              <a:rPr lang="cs-CZ" sz="2400" b="1" dirty="0" smtClean="0"/>
              <a:t>Zeměměřické činnosti v terénu</a:t>
            </a:r>
          </a:p>
          <a:p>
            <a:pPr>
              <a:buNone/>
            </a:pPr>
            <a:r>
              <a:rPr lang="cs-CZ" sz="2400" b="1" dirty="0" smtClean="0"/>
              <a:t>(3)</a:t>
            </a:r>
            <a:r>
              <a:rPr lang="cs-CZ" sz="2400" dirty="0" smtClean="0"/>
              <a:t> </a:t>
            </a:r>
            <a:r>
              <a:rPr lang="cs-CZ" sz="2400" dirty="0" smtClean="0">
                <a:solidFill>
                  <a:srgbClr val="FF0000"/>
                </a:solidFill>
              </a:rPr>
              <a:t>Není-li bod na dosavadní vlastnické hranici, ze kterého nová hranice při dělení pozemku vychází, označen v terénu trvalým způsobem ani není číselně vyjádřen, vytyčí se postupem podle ustanovení této vyhlášky o vytyčování hranic pozemků</a:t>
            </a:r>
            <a:r>
              <a:rPr lang="cs-CZ" sz="2400" dirty="0" smtClean="0"/>
              <a:t>. Obdobně se postupuje v případě, kdy nová hranice vychází z bodu vloženého do přímého úseku dosavadní hranice, jejíž lomové </a:t>
            </a:r>
            <a:r>
              <a:rPr lang="cs-CZ" sz="2400" b="1" dirty="0" smtClean="0">
                <a:solidFill>
                  <a:srgbClr val="FF0000"/>
                </a:solidFill>
              </a:rPr>
              <a:t>body nejsou označeny trvalým způsobem ani není tato hranice číselně vyjádřena</a:t>
            </a:r>
          </a:p>
          <a:p>
            <a:pPr>
              <a:buNone/>
            </a:pPr>
            <a:endParaRPr lang="cs-CZ" sz="2400" b="1" dirty="0" smtClean="0">
              <a:solidFill>
                <a:srgbClr val="FF0000"/>
              </a:solidFill>
            </a:endParaRPr>
          </a:p>
          <a:p>
            <a:pPr>
              <a:buNone/>
            </a:pPr>
            <a:r>
              <a:rPr lang="cs-CZ" sz="2400" b="1" dirty="0" smtClean="0">
                <a:solidFill>
                  <a:srgbClr val="FF0000"/>
                </a:solidFill>
              </a:rPr>
              <a:t>Nutné vyhodnocení v terénu- zda je znatelná hranice mezi pozemky !!!</a:t>
            </a:r>
          </a:p>
          <a:p>
            <a:pPr>
              <a:buNone/>
            </a:pPr>
            <a:r>
              <a:rPr lang="cs-CZ" sz="2400" dirty="0" smtClean="0"/>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778975" cy="642942"/>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285860"/>
            <a:ext cx="8229600" cy="5000660"/>
          </a:xfrm>
          <a:prstGeom prst="rect">
            <a:avLst/>
          </a:prstGeom>
        </p:spPr>
        <p:txBody>
          <a:bodyPr>
            <a:normAutofit fontScale="85000" lnSpcReduction="20000"/>
          </a:bodyPr>
          <a:lstStyle/>
          <a:p>
            <a:pPr>
              <a:buNone/>
            </a:pPr>
            <a:r>
              <a:rPr lang="cs-CZ" sz="2400" dirty="0" smtClean="0"/>
              <a:t> Údaje EN byly závazné jen  -  pro plánování a řízení zemědělské výroby</a:t>
            </a:r>
          </a:p>
          <a:p>
            <a:pPr>
              <a:buNone/>
            </a:pPr>
            <a:r>
              <a:rPr lang="cs-CZ" sz="2400" dirty="0" smtClean="0"/>
              <a:t>                                          - pro výkaznictví a statistiku o zemědělském půdním fondu</a:t>
            </a:r>
          </a:p>
          <a:p>
            <a:pPr>
              <a:buNone/>
            </a:pPr>
            <a:r>
              <a:rPr lang="cs-CZ" sz="2400" dirty="0" smtClean="0"/>
              <a:t>                                          - pro přehledy nemovitostí vedené socialistickými organizacemi</a:t>
            </a:r>
          </a:p>
          <a:p>
            <a:pPr>
              <a:buNone/>
            </a:pPr>
            <a:r>
              <a:rPr lang="cs-CZ" sz="2400" dirty="0" smtClean="0"/>
              <a:t> </a:t>
            </a:r>
          </a:p>
          <a:p>
            <a:pPr>
              <a:buNone/>
            </a:pPr>
            <a:r>
              <a:rPr lang="cs-CZ" sz="2400" dirty="0" smtClean="0"/>
              <a:t>    Právní vztahy se do EN zapisovaly - dle došlých listin /1.etapa/</a:t>
            </a:r>
          </a:p>
          <a:p>
            <a:pPr>
              <a:buNone/>
            </a:pPr>
            <a:r>
              <a:rPr lang="cs-CZ" sz="2400" dirty="0" smtClean="0"/>
              <a:t>                                                       - od r. 1967 dle komplexního zakládání evidence nemovitostí /KZEN/- 2.etapa</a:t>
            </a:r>
          </a:p>
          <a:p>
            <a:pPr>
              <a:buNone/>
            </a:pPr>
            <a:r>
              <a:rPr lang="cs-CZ" sz="2400" dirty="0" smtClean="0"/>
              <a:t>    </a:t>
            </a:r>
            <a:r>
              <a:rPr lang="cs-CZ" sz="2400" b="1" dirty="0" smtClean="0"/>
              <a:t>KZEN- prováděno do konce r. 1987-</a:t>
            </a:r>
          </a:p>
          <a:p>
            <a:pPr>
              <a:buNone/>
            </a:pPr>
            <a:r>
              <a:rPr lang="cs-CZ" sz="2400" b="1" dirty="0" smtClean="0"/>
              <a:t>                -</a:t>
            </a:r>
            <a:r>
              <a:rPr lang="cs-CZ" sz="2400" dirty="0" smtClean="0"/>
              <a:t> byly zjišťovány a zapisovány aktuelní právní vztahy k nemovitostem</a:t>
            </a:r>
          </a:p>
          <a:p>
            <a:pPr>
              <a:buNone/>
            </a:pPr>
            <a:r>
              <a:rPr lang="cs-CZ" sz="2400" b="1" dirty="0" smtClean="0"/>
              <a:t>                - </a:t>
            </a:r>
            <a:r>
              <a:rPr lang="cs-CZ" sz="2400" dirty="0" smtClean="0"/>
              <a:t>byly využívány zápisy v pozemkových knihách</a:t>
            </a:r>
          </a:p>
          <a:p>
            <a:pPr>
              <a:buNone/>
            </a:pPr>
            <a:r>
              <a:rPr lang="cs-CZ" sz="2400" dirty="0" smtClean="0"/>
              <a:t>                - bylo prováděno šetření v součinnosti s vlastníky a jinými oprávněnými</a:t>
            </a:r>
          </a:p>
          <a:p>
            <a:pPr>
              <a:buNone/>
            </a:pPr>
            <a:endParaRPr lang="cs-CZ" sz="2400" dirty="0"/>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350347" cy="500066"/>
          </a:xfrm>
        </p:spPr>
        <p:txBody>
          <a:bodyPr>
            <a:normAutofit fontScale="90000"/>
          </a:bodyPr>
          <a:lstStyle/>
          <a:p>
            <a:pPr>
              <a:buNone/>
            </a:pPr>
            <a:r>
              <a:rPr lang="cs-CZ" sz="2800" dirty="0" smtClean="0">
                <a:solidFill>
                  <a:srgbClr val="FF0000"/>
                </a:solidFill>
              </a:rPr>
              <a:t>Vytyčování hranic pozemků </a:t>
            </a:r>
            <a:r>
              <a:rPr lang="cs-CZ" sz="2800" dirty="0" smtClean="0"/>
              <a:t/>
            </a:r>
            <a:br>
              <a:rPr lang="cs-CZ" sz="2800" dirty="0" smtClean="0"/>
            </a:br>
            <a:endParaRPr lang="cs-CZ" sz="2800" dirty="0"/>
          </a:p>
        </p:txBody>
      </p:sp>
      <p:sp>
        <p:nvSpPr>
          <p:cNvPr id="3" name="Zástupný symbol pro obsah 2"/>
          <p:cNvSpPr>
            <a:spLocks noGrp="1"/>
          </p:cNvSpPr>
          <p:nvPr>
            <p:ph sz="quarter" idx="4294967295"/>
          </p:nvPr>
        </p:nvSpPr>
        <p:spPr>
          <a:xfrm>
            <a:off x="357158" y="731520"/>
            <a:ext cx="8215370" cy="5840752"/>
          </a:xfrm>
          <a:prstGeom prst="rect">
            <a:avLst/>
          </a:prstGeom>
        </p:spPr>
        <p:txBody>
          <a:bodyPr>
            <a:normAutofit fontScale="92500" lnSpcReduction="20000"/>
          </a:bodyPr>
          <a:lstStyle/>
          <a:p>
            <a:pPr>
              <a:buNone/>
            </a:pPr>
            <a:endParaRPr lang="cs-CZ" sz="2400" dirty="0" smtClean="0"/>
          </a:p>
          <a:p>
            <a:pPr>
              <a:buNone/>
            </a:pPr>
            <a:r>
              <a:rPr lang="cs-CZ" sz="2400" dirty="0" smtClean="0"/>
              <a:t>Vytyčování hranic pozemku patří ke složitějším úkonům zeměměřičů</a:t>
            </a:r>
          </a:p>
          <a:p>
            <a:pPr>
              <a:buNone/>
            </a:pPr>
            <a:r>
              <a:rPr lang="cs-CZ" sz="2400" dirty="0" smtClean="0"/>
              <a:t>Kvalita vytyčovaných hranic souvisí s kvalitou využívaných podkladů </a:t>
            </a:r>
          </a:p>
          <a:p>
            <a:pPr>
              <a:buFontTx/>
              <a:buChar char="-"/>
            </a:pPr>
            <a:r>
              <a:rPr lang="cs-CZ" sz="2400" dirty="0" smtClean="0"/>
              <a:t>Výsledky původních zeměměřických výsledků</a:t>
            </a:r>
          </a:p>
          <a:p>
            <a:pPr>
              <a:buFontTx/>
              <a:buChar char="-"/>
            </a:pPr>
            <a:r>
              <a:rPr lang="cs-CZ" sz="2400" dirty="0" smtClean="0"/>
              <a:t>Katastrální mapa- její přesnost</a:t>
            </a:r>
          </a:p>
          <a:p>
            <a:pPr>
              <a:buNone/>
            </a:pPr>
            <a:r>
              <a:rPr lang="cs-CZ" sz="2400" b="1" dirty="0" smtClean="0"/>
              <a:t>§ 2    Vymezení pojmů  </a:t>
            </a:r>
            <a:r>
              <a:rPr lang="cs-CZ" sz="2400" b="1" dirty="0" err="1" smtClean="0"/>
              <a:t>katV</a:t>
            </a:r>
            <a:endParaRPr lang="cs-CZ" sz="2400" b="1" dirty="0" smtClean="0"/>
          </a:p>
          <a:p>
            <a:pPr>
              <a:buNone/>
            </a:pPr>
            <a:r>
              <a:rPr lang="cs-CZ" sz="2400" b="1" dirty="0" smtClean="0"/>
              <a:t>g)</a:t>
            </a:r>
            <a:r>
              <a:rPr lang="cs-CZ" sz="2400" dirty="0" smtClean="0"/>
              <a:t> </a:t>
            </a:r>
            <a:r>
              <a:rPr lang="cs-CZ" sz="2400" b="1" dirty="0" smtClean="0"/>
              <a:t>původním výsledkem zeměměřické činnosti se rozumí výsledek zeměměřických činností, který byl podkladem pro zápis platného geometrického a polohového určení,</a:t>
            </a:r>
          </a:p>
          <a:p>
            <a:pPr>
              <a:buNone/>
            </a:pPr>
            <a:r>
              <a:rPr lang="cs-CZ" sz="2400" b="1" dirty="0" smtClean="0"/>
              <a:t>j)</a:t>
            </a:r>
            <a:r>
              <a:rPr lang="cs-CZ" sz="2400" dirty="0" smtClean="0"/>
              <a:t> záznamem podrobného měření změn se rozumí výsledek zeměměřických činností podle této vyhlášky, jakož i obdobné výsledky zeměměřických činností, provedených podle dřívějších právních předpisů, dokumentované u katastrálního úřadu, zejména měřická část geometrického plánu, polní nebo měřický náčrt a s nimi související dokumentace, například zápisník měřených údajů.</a:t>
            </a:r>
            <a:endParaRPr lang="cs-CZ" sz="2400" b="1" dirty="0" smtClean="0"/>
          </a:p>
          <a:p>
            <a:pPr>
              <a:buNone/>
            </a:pPr>
            <a:endParaRPr lang="cs-CZ" sz="2400" dirty="0" smtClean="0"/>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84" y="0"/>
            <a:ext cx="8786874" cy="500042"/>
          </a:xfrm>
        </p:spPr>
        <p:txBody>
          <a:bodyPr/>
          <a:lstStyle/>
          <a:p>
            <a:pPr>
              <a:buNone/>
            </a:pPr>
            <a:r>
              <a:rPr lang="cs-CZ" sz="2800" dirty="0" smtClean="0"/>
              <a:t>Stanoviska – </a:t>
            </a:r>
            <a:r>
              <a:rPr lang="cs-CZ" sz="2800" dirty="0" smtClean="0">
                <a:hlinkClick r:id="rId2"/>
              </a:rPr>
              <a:t>www.</a:t>
            </a:r>
            <a:r>
              <a:rPr lang="cs-CZ" sz="2800" dirty="0" err="1" smtClean="0">
                <a:hlinkClick r:id="rId2"/>
              </a:rPr>
              <a:t>cuzk.cz</a:t>
            </a:r>
            <a:r>
              <a:rPr lang="cs-CZ" sz="2800" dirty="0" smtClean="0"/>
              <a:t> – poznatek z</a:t>
            </a:r>
            <a:r>
              <a:rPr lang="cs-CZ" dirty="0" smtClean="0"/>
              <a:t> </a:t>
            </a:r>
            <a:r>
              <a:rPr lang="cs-CZ" sz="2800" dirty="0" smtClean="0"/>
              <a:t>praxe</a:t>
            </a:r>
            <a:endParaRPr lang="cs-CZ" sz="2800" dirty="0"/>
          </a:p>
        </p:txBody>
      </p:sp>
      <p:sp>
        <p:nvSpPr>
          <p:cNvPr id="3" name="Zástupný symbol pro obsah 2"/>
          <p:cNvSpPr>
            <a:spLocks noGrp="1"/>
          </p:cNvSpPr>
          <p:nvPr>
            <p:ph sz="quarter" idx="13"/>
          </p:nvPr>
        </p:nvSpPr>
        <p:spPr>
          <a:xfrm>
            <a:off x="0" y="785794"/>
            <a:ext cx="9144000" cy="6072206"/>
          </a:xfrm>
        </p:spPr>
        <p:txBody>
          <a:bodyPr>
            <a:normAutofit fontScale="77500" lnSpcReduction="20000"/>
          </a:bodyPr>
          <a:lstStyle/>
          <a:p>
            <a:pPr>
              <a:buNone/>
            </a:pPr>
            <a:r>
              <a:rPr lang="cs-CZ" b="1" dirty="0" smtClean="0">
                <a:solidFill>
                  <a:srgbClr val="FF0000"/>
                </a:solidFill>
              </a:rPr>
              <a:t>ČÚZK-08343/2020-22 O</a:t>
            </a:r>
            <a:r>
              <a:rPr lang="cs-CZ" b="1" dirty="0" smtClean="0"/>
              <a:t>dpověď na žádost o podání zprávy k vytyčení hranice pozemků </a:t>
            </a:r>
          </a:p>
          <a:p>
            <a:pPr>
              <a:buNone/>
            </a:pPr>
            <a:r>
              <a:rPr lang="cs-CZ" dirty="0" smtClean="0"/>
              <a:t>……..</a:t>
            </a:r>
          </a:p>
          <a:p>
            <a:pPr>
              <a:buNone/>
            </a:pPr>
            <a:r>
              <a:rPr lang="cs-CZ" dirty="0" smtClean="0"/>
              <a:t>   </a:t>
            </a:r>
            <a:r>
              <a:rPr lang="cs-CZ" dirty="0" smtClean="0">
                <a:solidFill>
                  <a:srgbClr val="FF0000"/>
                </a:solidFill>
              </a:rPr>
              <a:t>Před vytyčením hranice pozemků vytyčovatel provádí rekognoskaci a zaměření skutečného stavu v terénu. Zaměřovány jsou zejména předměty trvalého rázu, zachovalá stabilizace lomových bodů na hranicích pozemků (mezníky, ploty, zdi atp.), ale i jiné přirozené </a:t>
            </a:r>
            <a:r>
              <a:rPr lang="cs-CZ" dirty="0" err="1" smtClean="0">
                <a:solidFill>
                  <a:srgbClr val="FF0000"/>
                </a:solidFill>
              </a:rPr>
              <a:t>rozhrady</a:t>
            </a:r>
            <a:r>
              <a:rPr lang="cs-CZ" dirty="0" smtClean="0">
                <a:solidFill>
                  <a:srgbClr val="FF0000"/>
                </a:solidFill>
              </a:rPr>
              <a:t> (příkopy, meze atp</a:t>
            </a:r>
            <a:r>
              <a:rPr lang="cs-CZ" dirty="0" smtClean="0"/>
              <a:t>.). Následně se posuzuje využitelnost všech dostupných podkladů z hlediska jejich přesnosti a možnosti využití a ověřuje se, zda původní výsledky zeměměřických činností byly správně zapracovány do katastrální mapy. Výsledky zaměření v terénu se porovnávají s údaji katastru nemovitostí a odborně se vyhodnocuje využitelnost zejména zachovaných lomových bodů označených trvalým způsobem, ale i znatelných přirozených </a:t>
            </a:r>
            <a:r>
              <a:rPr lang="cs-CZ" dirty="0" err="1" smtClean="0"/>
              <a:t>rozhrad</a:t>
            </a:r>
            <a:r>
              <a:rPr lang="cs-CZ" dirty="0" smtClean="0"/>
              <a:t> (např. Vámi zmiňovaná mez). V případě neztotožnění výsledku vytyčení s exitujícími označenými body či přirozenými </a:t>
            </a:r>
            <a:r>
              <a:rPr lang="cs-CZ" dirty="0" err="1" smtClean="0"/>
              <a:t>rozhradami</a:t>
            </a:r>
            <a:r>
              <a:rPr lang="cs-CZ" dirty="0" smtClean="0"/>
              <a:t> musí vytyčovatel tento rozpor zdůvodnit v protokolu o vytyčení hranice pozemku. Totéž musí udělat v případě nevyužití údajů původního výsledku zeměměřických činností. Z uvedeného je zřejmé</a:t>
            </a:r>
            <a:r>
              <a:rPr lang="cs-CZ" dirty="0" smtClean="0">
                <a:solidFill>
                  <a:srgbClr val="FF0000"/>
                </a:solidFill>
              </a:rPr>
              <a:t>, že vytyčovatel nemůže své postupy zjednodušovat na pouhé přenesení souřadnic lomových bodů hranice pozemků z katastrální mapy do terénu, ale má povinnost vyjít z původních výsledků zeměměřických činností a rovněž je třeba respektovat stávající </a:t>
            </a:r>
            <a:r>
              <a:rPr lang="cs-CZ" dirty="0" err="1" smtClean="0">
                <a:solidFill>
                  <a:srgbClr val="FF0000"/>
                </a:solidFill>
              </a:rPr>
              <a:t>rozhrady</a:t>
            </a:r>
            <a:r>
              <a:rPr lang="cs-CZ" dirty="0" smtClean="0">
                <a:solidFill>
                  <a:srgbClr val="FF0000"/>
                </a:solidFill>
              </a:rPr>
              <a:t> v terénu, resp. je nutné jejich případné nerespektování zdůvodnit. Zároveň se ale výsledek vytyčení nemůže lišit od údajů katastrální mapy o hodnoty překračující mezní odchylku</a:t>
            </a:r>
            <a:r>
              <a:rPr lang="cs-CZ" dirty="0" smtClean="0"/>
              <a:t>, aniž by současně byl dán podnět na opravu chyby v údajích katastru nemovitostí. Takový výsledek by totiž ukazoval na chybné údaje katastru nemovitostí a činnost vytyčovatele by měla směřovat k jejich opravě.  K Vašemu dotazu, zda je možné vytyčit záhumenní cestu dle stavu původního pozemkového katastru, pak s ohledem na výše uvedené obecně sdělujeme, že operát dřívější pozemkové evidence může být jedním z podkladů, ze kterého vytyčovatel vychází.  </a:t>
            </a:r>
          </a:p>
          <a:p>
            <a:pPr>
              <a:buNone/>
            </a:pPr>
            <a:r>
              <a:rPr lang="cs-CZ" dirty="0" smtClean="0"/>
              <a:t> ……..</a:t>
            </a:r>
            <a:endParaRPr lang="cs-CZ" dirty="0"/>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350347" cy="500066"/>
          </a:xfrm>
        </p:spPr>
        <p:txBody>
          <a:bodyPr>
            <a:normAutofit fontScale="90000"/>
          </a:bodyPr>
          <a:lstStyle/>
          <a:p>
            <a:pPr>
              <a:buNone/>
            </a:pPr>
            <a:r>
              <a:rPr lang="cs-CZ" sz="2800" dirty="0" smtClean="0"/>
              <a:t>Vytyčování hranic pozemků </a:t>
            </a:r>
            <a:br>
              <a:rPr lang="cs-CZ" sz="2800" dirty="0" smtClean="0"/>
            </a:br>
            <a:endParaRPr lang="cs-CZ" sz="2800" dirty="0"/>
          </a:p>
        </p:txBody>
      </p:sp>
      <p:sp>
        <p:nvSpPr>
          <p:cNvPr id="3" name="Zástupný symbol pro obsah 2"/>
          <p:cNvSpPr>
            <a:spLocks noGrp="1"/>
          </p:cNvSpPr>
          <p:nvPr>
            <p:ph sz="quarter" idx="4294967295"/>
          </p:nvPr>
        </p:nvSpPr>
        <p:spPr>
          <a:xfrm>
            <a:off x="0" y="731520"/>
            <a:ext cx="9144000" cy="6126480"/>
          </a:xfrm>
          <a:prstGeom prst="rect">
            <a:avLst/>
          </a:prstGeom>
        </p:spPr>
        <p:txBody>
          <a:bodyPr>
            <a:normAutofit fontScale="70000" lnSpcReduction="20000"/>
          </a:bodyPr>
          <a:lstStyle/>
          <a:p>
            <a:pPr>
              <a:buNone/>
            </a:pPr>
            <a:endParaRPr lang="cs-CZ" sz="2400" dirty="0" smtClean="0"/>
          </a:p>
          <a:p>
            <a:pPr>
              <a:buNone/>
            </a:pPr>
            <a:r>
              <a:rPr lang="cs-CZ" sz="2400" dirty="0" smtClean="0"/>
              <a:t>§ 87 </a:t>
            </a:r>
          </a:p>
          <a:p>
            <a:pPr>
              <a:buNone/>
            </a:pPr>
            <a:r>
              <a:rPr lang="cs-CZ" sz="2400" dirty="0" smtClean="0"/>
              <a:t> </a:t>
            </a:r>
            <a:r>
              <a:rPr lang="cs-CZ" sz="2400" b="1" dirty="0" smtClean="0"/>
              <a:t>Podklady pro vytyčení hranice pozemků </a:t>
            </a:r>
            <a:endParaRPr lang="cs-CZ" sz="2400" dirty="0" smtClean="0"/>
          </a:p>
          <a:p>
            <a:pPr>
              <a:buNone/>
            </a:pPr>
            <a:r>
              <a:rPr lang="cs-CZ" sz="2400" b="1" dirty="0" smtClean="0"/>
              <a:t>  (1)</a:t>
            </a:r>
            <a:r>
              <a:rPr lang="cs-CZ" sz="2400" dirty="0" smtClean="0"/>
              <a:t> Základním podkladem pro vytyčení hranice pozemku je jeho geometrické a polohové určení evidované v souboru geodetických informací. </a:t>
            </a:r>
            <a:r>
              <a:rPr lang="cs-CZ" sz="2400" dirty="0" smtClean="0">
                <a:solidFill>
                  <a:srgbClr val="FF0000"/>
                </a:solidFill>
              </a:rPr>
              <a:t>Je-li geometrické a polohové určení dáno jen zobrazením hranic pozemků v katastrální mapě, ověří se jeho správnost podle původního výsledku zeměměřické činnosti.</a:t>
            </a:r>
            <a:r>
              <a:rPr lang="cs-CZ" sz="2400" dirty="0" smtClean="0"/>
              <a:t> </a:t>
            </a:r>
            <a:r>
              <a:rPr lang="cs-CZ" sz="2400" b="1" dirty="0" smtClean="0"/>
              <a:t>Je-li původním výsledkem grafický operát dřívější pozemkové evidence a je-li to účelné pro dosažení vyšší přesnosti vytyčení, vytyčovací prvky se určí z tohoto grafického operátu transformací na identické body a </a:t>
            </a:r>
            <a:r>
              <a:rPr lang="cs-CZ" sz="2400" dirty="0" smtClean="0"/>
              <a:t>linie. </a:t>
            </a:r>
            <a:r>
              <a:rPr lang="cs-CZ" sz="2400" dirty="0" smtClean="0">
                <a:solidFill>
                  <a:srgbClr val="FF0000"/>
                </a:solidFill>
              </a:rPr>
              <a:t>K určení vytyčovacích prvků se vždy využijí přímo měřené údaje z původního výsledku zeměměřické činnosti</a:t>
            </a:r>
            <a:r>
              <a:rPr lang="cs-CZ" sz="2400" dirty="0" smtClean="0"/>
              <a:t>. Pro vytyčení se mohou využít i údaje jiného výsledku zeměměřických činností, není-li zjištěn jejich rozpor s platným geometrickým a polohovým určením.</a:t>
            </a:r>
          </a:p>
          <a:p>
            <a:pPr>
              <a:buNone/>
            </a:pPr>
            <a:r>
              <a:rPr lang="cs-CZ" sz="2400" b="1" dirty="0" smtClean="0"/>
              <a:t>  (2)</a:t>
            </a:r>
            <a:r>
              <a:rPr lang="cs-CZ" sz="2400" dirty="0" smtClean="0"/>
              <a:t> Podklady pro vytyčení hranice pozemku poskytne katastrální úřad odborně způsobilé osobě bezúplatně v nezbytném rozsahu ve výměnném formátu nebo ve formě rastrových dat, a pokud nelze jinak, ve formě reprografických kopií.</a:t>
            </a:r>
          </a:p>
          <a:p>
            <a:pPr>
              <a:buNone/>
            </a:pPr>
            <a:r>
              <a:rPr lang="cs-CZ" sz="2400" b="1" dirty="0" smtClean="0"/>
              <a:t>  (3)</a:t>
            </a:r>
            <a:r>
              <a:rPr lang="cs-CZ" sz="2400" dirty="0" smtClean="0"/>
              <a:t> Před vytyčením se posuzuje využitelnost podkladů z hlediska jejich přesnosti a možnosti využití zejména zachovaných lomových bodů označených trvalým způsobem, jiných trvalých předmětů a znatelného přirozeného rozhraničení pozemků například příkopem nebo hrází.</a:t>
            </a:r>
          </a:p>
          <a:p>
            <a:pPr>
              <a:buNone/>
            </a:pPr>
            <a:endParaRPr lang="cs-CZ" sz="2400" dirty="0" smtClean="0"/>
          </a:p>
          <a:p>
            <a:pPr>
              <a:buNone/>
            </a:pPr>
            <a:r>
              <a:rPr lang="cs-CZ" sz="2400" dirty="0" smtClean="0"/>
              <a:t>	</a:t>
            </a:r>
            <a:endParaRPr lang="cs-CZ" sz="2400" b="1" dirty="0" smtClean="0"/>
          </a:p>
          <a:p>
            <a:pPr>
              <a:buNone/>
            </a:pPr>
            <a:r>
              <a:rPr lang="cs-CZ" sz="2400" b="1" dirty="0" smtClean="0"/>
              <a:t>Odborně způsobilá osoba vykonávající vytyčení (vytyčovatel) písemně pozve  všechny vlastníky pozemků, jejichž hranice má být vytyčena</a:t>
            </a:r>
            <a:endParaRPr lang="cs-CZ" sz="2400" dirty="0"/>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350347" cy="500066"/>
          </a:xfrm>
        </p:spPr>
        <p:txBody>
          <a:bodyPr>
            <a:normAutofit fontScale="90000"/>
          </a:bodyPr>
          <a:lstStyle/>
          <a:p>
            <a:pPr>
              <a:buNone/>
            </a:pPr>
            <a:r>
              <a:rPr lang="cs-CZ" sz="2800" dirty="0" smtClean="0"/>
              <a:t>Vytyčování hranic pozemků </a:t>
            </a:r>
            <a:br>
              <a:rPr lang="cs-CZ" sz="2800" dirty="0" smtClean="0"/>
            </a:br>
            <a:endParaRPr lang="cs-CZ" sz="2800" dirty="0"/>
          </a:p>
        </p:txBody>
      </p:sp>
      <p:sp>
        <p:nvSpPr>
          <p:cNvPr id="3" name="Zástupný symbol pro obsah 2"/>
          <p:cNvSpPr>
            <a:spLocks noGrp="1"/>
          </p:cNvSpPr>
          <p:nvPr>
            <p:ph sz="quarter" idx="4294967295"/>
          </p:nvPr>
        </p:nvSpPr>
        <p:spPr>
          <a:xfrm>
            <a:off x="0" y="731520"/>
            <a:ext cx="9144000" cy="6126480"/>
          </a:xfrm>
          <a:prstGeom prst="rect">
            <a:avLst/>
          </a:prstGeom>
        </p:spPr>
        <p:txBody>
          <a:bodyPr>
            <a:normAutofit lnSpcReduction="10000"/>
          </a:bodyPr>
          <a:lstStyle/>
          <a:p>
            <a:pPr>
              <a:buNone/>
            </a:pPr>
            <a:endParaRPr lang="cs-CZ" sz="2400" dirty="0" smtClean="0"/>
          </a:p>
          <a:p>
            <a:pPr>
              <a:buNone/>
            </a:pPr>
            <a:endParaRPr lang="cs-CZ" sz="2400" dirty="0" smtClean="0"/>
          </a:p>
          <a:p>
            <a:pPr>
              <a:buNone/>
            </a:pPr>
            <a:r>
              <a:rPr lang="cs-CZ" sz="2400" b="1" dirty="0" smtClean="0"/>
              <a:t>§ 88</a:t>
            </a:r>
          </a:p>
          <a:p>
            <a:pPr>
              <a:buNone/>
            </a:pPr>
            <a:r>
              <a:rPr lang="cs-CZ" sz="2400" b="1" dirty="0" smtClean="0"/>
              <a:t>Zeměměřické činnosti v terénu</a:t>
            </a:r>
          </a:p>
          <a:p>
            <a:pPr>
              <a:buNone/>
            </a:pPr>
            <a:r>
              <a:rPr lang="cs-CZ" sz="2400" b="1" dirty="0" smtClean="0"/>
              <a:t>(1)</a:t>
            </a:r>
            <a:r>
              <a:rPr lang="cs-CZ" sz="2400" dirty="0" smtClean="0"/>
              <a:t> Pro vytyčení se přednostně využije geometrický základ měření, z něhož byla hranice geometricky a polohově určena.</a:t>
            </a:r>
          </a:p>
          <a:p>
            <a:pPr>
              <a:buNone/>
            </a:pPr>
            <a:r>
              <a:rPr lang="cs-CZ" sz="2400" b="1" dirty="0" smtClean="0"/>
              <a:t>(2</a:t>
            </a:r>
            <a:r>
              <a:rPr lang="cs-CZ" sz="2400" b="1" dirty="0" smtClean="0">
                <a:solidFill>
                  <a:srgbClr val="FF0000"/>
                </a:solidFill>
              </a:rPr>
              <a:t>)</a:t>
            </a:r>
            <a:r>
              <a:rPr lang="cs-CZ" sz="2400" dirty="0" smtClean="0">
                <a:solidFill>
                  <a:srgbClr val="FF0000"/>
                </a:solidFill>
              </a:rPr>
              <a:t> Vytyčené lomové body hranice se v terénu označí trvalým způsobem, pokud z protokolu o vytyčení hranice pozemků nevyplývá nesouhlas vlastníka</a:t>
            </a:r>
            <a:r>
              <a:rPr lang="cs-CZ" sz="2400" dirty="0" smtClean="0"/>
              <a:t>, který je přítomný na ústním jednání, s průběhem a označením vytyčené hranice pozemků. V ostatních případech se lomové body označí dočasným způsobem, nejsou-li již označeny. Správnost vytyčení hranice pozemku se ověří kontrolním měřením. Vytyčeným lomovým bodům hranice se určí souřadnice v S-JTSK, pokud nebyly v tomto souřadnicovém systému již určeny.</a:t>
            </a:r>
          </a:p>
          <a:p>
            <a:pPr>
              <a:buNone/>
            </a:pPr>
            <a:r>
              <a:rPr lang="cs-CZ" sz="2400" dirty="0" smtClean="0"/>
              <a:t> </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6400816" cy="500042"/>
          </a:xfrm>
        </p:spPr>
        <p:txBody>
          <a:bodyPr>
            <a:normAutofit fontScale="90000"/>
          </a:bodyPr>
          <a:lstStyle/>
          <a:p>
            <a:pPr>
              <a:buNone/>
            </a:pPr>
            <a:r>
              <a:rPr lang="cs-CZ" sz="2800" dirty="0" smtClean="0"/>
              <a:t>Pokračování- 1. novela </a:t>
            </a:r>
            <a:r>
              <a:rPr lang="cs-CZ" sz="2800" dirty="0" err="1" smtClean="0"/>
              <a:t>katV</a:t>
            </a:r>
            <a:endParaRPr lang="cs-CZ" sz="2800" dirty="0"/>
          </a:p>
        </p:txBody>
      </p:sp>
      <p:sp>
        <p:nvSpPr>
          <p:cNvPr id="3" name="Zástupný symbol pro obsah 2"/>
          <p:cNvSpPr>
            <a:spLocks noGrp="1"/>
          </p:cNvSpPr>
          <p:nvPr>
            <p:ph idx="4294967295"/>
          </p:nvPr>
        </p:nvSpPr>
        <p:spPr>
          <a:xfrm>
            <a:off x="0" y="571480"/>
            <a:ext cx="9144000" cy="6094722"/>
          </a:xfrm>
          <a:prstGeom prst="rect">
            <a:avLst/>
          </a:prstGeom>
        </p:spPr>
        <p:txBody>
          <a:bodyPr>
            <a:normAutofit fontScale="70000" lnSpcReduction="20000"/>
          </a:bodyPr>
          <a:lstStyle/>
          <a:p>
            <a:pPr>
              <a:buNone/>
            </a:pPr>
            <a:r>
              <a:rPr lang="cs-CZ" sz="2900" b="1" dirty="0" smtClean="0"/>
              <a:t>§ 89 odst.1</a:t>
            </a:r>
          </a:p>
          <a:p>
            <a:pPr>
              <a:buNone/>
            </a:pPr>
            <a:r>
              <a:rPr lang="cs-CZ" sz="2400" dirty="0" smtClean="0"/>
              <a:t>     Pozvánka </a:t>
            </a:r>
            <a:r>
              <a:rPr lang="cs-CZ" sz="2400" u="sng" dirty="0" smtClean="0"/>
              <a:t>se doručí vlastníkům pozemků s předstihem alespoň 7 dnů a </a:t>
            </a:r>
            <a:r>
              <a:rPr lang="cs-CZ" sz="2400" dirty="0" smtClean="0"/>
              <a:t>obsahuje </a:t>
            </a:r>
            <a:r>
              <a:rPr lang="cs-CZ" sz="2400" u="sng" dirty="0" smtClean="0"/>
              <a:t>datum, čas a místo seznámení s výsledky vytyčení, a dále</a:t>
            </a:r>
            <a:endParaRPr lang="cs-CZ" sz="2400" dirty="0" smtClean="0"/>
          </a:p>
          <a:p>
            <a:pPr>
              <a:buNone/>
            </a:pPr>
            <a:r>
              <a:rPr lang="cs-CZ" sz="2400" dirty="0" smtClean="0"/>
              <a:t>     </a:t>
            </a:r>
          </a:p>
          <a:p>
            <a:pPr>
              <a:buNone/>
            </a:pPr>
            <a:r>
              <a:rPr lang="cs-CZ" sz="2400" dirty="0" smtClean="0"/>
              <a:t>      a) upozornění, že </a:t>
            </a:r>
          </a:p>
          <a:p>
            <a:pPr>
              <a:buNone/>
            </a:pPr>
            <a:r>
              <a:rPr lang="cs-CZ" sz="2400" dirty="0" smtClean="0"/>
              <a:t>       1. k účasti na projednání vytyčené hranice může vlastník zmocnit svého zástupce, </a:t>
            </a:r>
          </a:p>
          <a:p>
            <a:pPr>
              <a:buNone/>
            </a:pPr>
            <a:r>
              <a:rPr lang="cs-CZ" sz="2400" dirty="0" smtClean="0"/>
              <a:t>       2. informace o vytyčené hranici lze získat u vytyčovatele, </a:t>
            </a:r>
          </a:p>
          <a:p>
            <a:pPr>
              <a:buNone/>
            </a:pPr>
            <a:r>
              <a:rPr lang="cs-CZ" sz="2400" dirty="0" smtClean="0"/>
              <a:t>       </a:t>
            </a:r>
            <a:r>
              <a:rPr lang="cs-CZ" sz="2400" b="1" dirty="0" smtClean="0">
                <a:solidFill>
                  <a:srgbClr val="FF0000"/>
                </a:solidFill>
              </a:rPr>
              <a:t>3. v případě neúčasti na ústním </a:t>
            </a:r>
            <a:r>
              <a:rPr lang="cs-CZ" sz="2400" b="1" u="sng" dirty="0" smtClean="0">
                <a:solidFill>
                  <a:srgbClr val="FF0000"/>
                </a:solidFill>
              </a:rPr>
              <a:t>jednání </a:t>
            </a:r>
            <a:r>
              <a:rPr lang="cs-CZ" sz="2400" b="1" dirty="0" smtClean="0">
                <a:solidFill>
                  <a:srgbClr val="FF0000"/>
                </a:solidFill>
              </a:rPr>
              <a:t>se lze k průběhu hranice </a:t>
            </a:r>
            <a:r>
              <a:rPr lang="cs-CZ" sz="2400" b="1" u="sng" dirty="0" smtClean="0">
                <a:solidFill>
                  <a:srgbClr val="FF0000"/>
                </a:solidFill>
              </a:rPr>
              <a:t>písemně </a:t>
            </a:r>
            <a:r>
              <a:rPr lang="cs-CZ" sz="2400" b="1" dirty="0" smtClean="0">
                <a:solidFill>
                  <a:srgbClr val="FF0000"/>
                </a:solidFill>
              </a:rPr>
              <a:t>vyjádřit u vytyčovatele ve lhůtě </a:t>
            </a:r>
            <a:r>
              <a:rPr lang="cs-CZ" sz="2400" b="1" u="sng" dirty="0" smtClean="0">
                <a:solidFill>
                  <a:srgbClr val="FF0000"/>
                </a:solidFill>
              </a:rPr>
              <a:t>10dnů po tomto jednání,</a:t>
            </a:r>
            <a:endParaRPr lang="cs-CZ" sz="2400" b="1" dirty="0" smtClean="0">
              <a:solidFill>
                <a:srgbClr val="FF0000"/>
              </a:solidFill>
            </a:endParaRPr>
          </a:p>
          <a:p>
            <a:pPr>
              <a:buNone/>
            </a:pPr>
            <a:r>
              <a:rPr lang="cs-CZ" sz="2400" dirty="0" smtClean="0"/>
              <a:t>       4 .má-li být do katastru zapsáno zpřesněné geometrické a polohové určení pozemku a jemu odpovídající zpřesněná výměra parcely podle výsledku vytyčení hranice pozemku, je nutné vyhotovit pro tento účel geometrický plán,</a:t>
            </a:r>
          </a:p>
          <a:p>
            <a:pPr>
              <a:buNone/>
            </a:pPr>
            <a:r>
              <a:rPr lang="cs-CZ" sz="2400" dirty="0" smtClean="0"/>
              <a:t>      5. případná nepřítomnost pozvaného vlastníka pozemku nebo jeho zástupce na ústním jednání není na překážku dalším úkonům vytyčovatele, </a:t>
            </a:r>
          </a:p>
          <a:p>
            <a:pPr>
              <a:buNone/>
            </a:pPr>
            <a:r>
              <a:rPr lang="cs-CZ" sz="2400" dirty="0" smtClean="0"/>
              <a:t>       b) oznámení o oprávnění ke vstupu na pozemek a </a:t>
            </a:r>
          </a:p>
          <a:p>
            <a:pPr>
              <a:buNone/>
            </a:pPr>
            <a:r>
              <a:rPr lang="cs-CZ" sz="2400" dirty="0" smtClean="0"/>
              <a:t>      </a:t>
            </a:r>
            <a:r>
              <a:rPr lang="cs-CZ" sz="2300" dirty="0" smtClean="0"/>
              <a:t>c) poučení, že případný spor vlastníků o průběhu vlastnické hranice nebo o rozsahu vlastnického práva ke sporné části pozemku je možné řešit občanskoprávní cestou. </a:t>
            </a:r>
          </a:p>
          <a:p>
            <a:pPr>
              <a:buNone/>
            </a:pPr>
            <a:r>
              <a:rPr lang="cs-CZ" sz="2300" dirty="0" smtClean="0"/>
              <a:t>   (2 Přizvání vlastníka k seznámení s průběhem vytyčené hranice pozemků se má za prokázané také v případě, že je z postupu vlastníka zjevné, že mu bylo doručeno.</a:t>
            </a:r>
          </a:p>
          <a:p>
            <a:pPr>
              <a:buNone/>
            </a:pPr>
            <a:r>
              <a:rPr lang="cs-CZ" sz="2300" dirty="0" smtClean="0"/>
              <a:t>   </a:t>
            </a:r>
            <a:r>
              <a:rPr lang="cs-CZ" sz="2300" b="1" dirty="0" smtClean="0"/>
              <a:t>3)</a:t>
            </a:r>
            <a:r>
              <a:rPr lang="cs-CZ" sz="2300" dirty="0" smtClean="0"/>
              <a:t> Seznámení vlastníků s průběhem vytyčené hranice provede vytyčovatel ústním jednáním. Nepřítomnost pozvaného vlastníka pozemku nebo jeho zástupce na ústním jednání není na překážku dalším úkonům vytyčovatele.</a:t>
            </a:r>
          </a:p>
          <a:p>
            <a:pPr>
              <a:buNone/>
            </a:pPr>
            <a:endParaRPr lang="cs-CZ" sz="2400" dirty="0"/>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350347" cy="500066"/>
          </a:xfrm>
        </p:spPr>
        <p:txBody>
          <a:bodyPr>
            <a:normAutofit fontScale="90000"/>
          </a:bodyPr>
          <a:lstStyle/>
          <a:p>
            <a:pPr>
              <a:buNone/>
            </a:pPr>
            <a:r>
              <a:rPr lang="cs-CZ" sz="2800" dirty="0" smtClean="0"/>
              <a:t>Vytyčování hranic pozemků </a:t>
            </a:r>
            <a:br>
              <a:rPr lang="cs-CZ" sz="2800" dirty="0" smtClean="0"/>
            </a:br>
            <a:endParaRPr lang="cs-CZ" sz="2800" dirty="0"/>
          </a:p>
        </p:txBody>
      </p:sp>
      <p:sp>
        <p:nvSpPr>
          <p:cNvPr id="3" name="Zástupný symbol pro obsah 2"/>
          <p:cNvSpPr>
            <a:spLocks noGrp="1"/>
          </p:cNvSpPr>
          <p:nvPr>
            <p:ph sz="quarter" idx="4294967295"/>
          </p:nvPr>
        </p:nvSpPr>
        <p:spPr>
          <a:xfrm>
            <a:off x="0" y="731520"/>
            <a:ext cx="9144000" cy="6126480"/>
          </a:xfrm>
          <a:prstGeom prst="rect">
            <a:avLst/>
          </a:prstGeom>
        </p:spPr>
        <p:txBody>
          <a:bodyPr>
            <a:normAutofit lnSpcReduction="10000"/>
          </a:bodyPr>
          <a:lstStyle/>
          <a:p>
            <a:pPr>
              <a:buNone/>
            </a:pPr>
            <a:endParaRPr lang="cs-CZ" sz="2400" dirty="0" smtClean="0"/>
          </a:p>
          <a:p>
            <a:pPr>
              <a:buNone/>
            </a:pPr>
            <a:r>
              <a:rPr lang="cs-CZ" sz="2400" b="1" dirty="0" smtClean="0"/>
              <a:t>§ 90</a:t>
            </a:r>
          </a:p>
          <a:p>
            <a:pPr>
              <a:buNone/>
            </a:pPr>
            <a:r>
              <a:rPr lang="cs-CZ" sz="2400" b="1" dirty="0" smtClean="0"/>
              <a:t>Dokumentace o vytyčení hranice pozemků</a:t>
            </a:r>
          </a:p>
          <a:p>
            <a:pPr>
              <a:buNone/>
            </a:pPr>
            <a:r>
              <a:rPr lang="cs-CZ" sz="2400" b="1" dirty="0" smtClean="0"/>
              <a:t> (1)</a:t>
            </a:r>
            <a:r>
              <a:rPr lang="cs-CZ" sz="2400" dirty="0" smtClean="0"/>
              <a:t> Dokumentaci o vytyčení hranice pozemků tvoří </a:t>
            </a:r>
            <a:r>
              <a:rPr lang="cs-CZ" sz="2400" dirty="0" smtClean="0">
                <a:solidFill>
                  <a:srgbClr val="FF0000"/>
                </a:solidFill>
              </a:rPr>
              <a:t>vytyčovací náčrt se seznamem souřadnic vytyčených lomových bodů hranice pozemků a protokol o vytyčení hranice pozemků</a:t>
            </a:r>
            <a:r>
              <a:rPr lang="cs-CZ" sz="2400" dirty="0" smtClean="0"/>
              <a:t>.</a:t>
            </a:r>
          </a:p>
          <a:p>
            <a:pPr>
              <a:buNone/>
            </a:pPr>
            <a:r>
              <a:rPr lang="cs-CZ" sz="2400" b="1" dirty="0" smtClean="0"/>
              <a:t> (2)</a:t>
            </a:r>
            <a:r>
              <a:rPr lang="cs-CZ" sz="2400" dirty="0" smtClean="0"/>
              <a:t> Do 30 dnů po seznámení vlastníků s průběhem vytyčené hranice pozemků doručí </a:t>
            </a:r>
            <a:r>
              <a:rPr lang="cs-CZ" sz="2400" dirty="0" smtClean="0">
                <a:solidFill>
                  <a:srgbClr val="FF0000"/>
                </a:solidFill>
              </a:rPr>
              <a:t>vytyčovatel stejnopis dokumentace </a:t>
            </a:r>
            <a:r>
              <a:rPr lang="cs-CZ" sz="2400" dirty="0" smtClean="0"/>
              <a:t>o vytyčení hranice pozemků </a:t>
            </a:r>
            <a:r>
              <a:rPr lang="cs-CZ" sz="2400" dirty="0" smtClean="0">
                <a:solidFill>
                  <a:srgbClr val="FF0000"/>
                </a:solidFill>
              </a:rPr>
              <a:t>objednateli</a:t>
            </a:r>
            <a:r>
              <a:rPr lang="cs-CZ" sz="2400" dirty="0" smtClean="0"/>
              <a:t> vytyčení a vlastníkům dotčených pozemků doručí její kopii.</a:t>
            </a:r>
          </a:p>
          <a:p>
            <a:pPr>
              <a:buNone/>
            </a:pPr>
            <a:r>
              <a:rPr lang="cs-CZ" sz="2400" b="1" dirty="0" smtClean="0"/>
              <a:t> (3)</a:t>
            </a:r>
            <a:r>
              <a:rPr lang="cs-CZ" sz="2400" dirty="0" smtClean="0"/>
              <a:t> Kopii dokumentace o vytyčení hranice pozemků je vytyčovatel povinen doručit do 90 dnů po seznámení vlastníků s průběhem vytyčené hranice pozemků příslušnému katastrálnímu úřadu k založení do měřické dokumentace jako přílohu záznamu podrobného měření změn.</a:t>
            </a:r>
          </a:p>
          <a:p>
            <a:pPr>
              <a:buNone/>
            </a:pPr>
            <a:endParaRPr lang="cs-CZ" sz="2400" dirty="0" smtClean="0"/>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214290"/>
            <a:ext cx="8715435" cy="500066"/>
          </a:xfrm>
        </p:spPr>
        <p:txBody>
          <a:bodyPr>
            <a:normAutofit fontScale="90000"/>
          </a:bodyPr>
          <a:lstStyle/>
          <a:p>
            <a:pPr>
              <a:buNone/>
            </a:pPr>
            <a:r>
              <a:rPr lang="cs-CZ" sz="2800" dirty="0" smtClean="0"/>
              <a:t>Vytyčování hranic pozemků – povinnost zeměměřiče</a:t>
            </a:r>
            <a:br>
              <a:rPr lang="cs-CZ" sz="2800" dirty="0" smtClean="0"/>
            </a:br>
            <a:endParaRPr lang="cs-CZ" sz="2800" dirty="0"/>
          </a:p>
        </p:txBody>
      </p:sp>
      <p:sp>
        <p:nvSpPr>
          <p:cNvPr id="3" name="Zástupný symbol pro obsah 2"/>
          <p:cNvSpPr>
            <a:spLocks noGrp="1"/>
          </p:cNvSpPr>
          <p:nvPr>
            <p:ph sz="quarter" idx="4294967295"/>
          </p:nvPr>
        </p:nvSpPr>
        <p:spPr>
          <a:xfrm>
            <a:off x="0" y="731520"/>
            <a:ext cx="9144000" cy="6126480"/>
          </a:xfrm>
          <a:prstGeom prst="rect">
            <a:avLst/>
          </a:prstGeom>
        </p:spPr>
        <p:txBody>
          <a:bodyPr>
            <a:normAutofit/>
          </a:bodyPr>
          <a:lstStyle/>
          <a:p>
            <a:pPr>
              <a:buNone/>
            </a:pPr>
            <a:r>
              <a:rPr lang="cs-CZ" sz="2400" b="1" dirty="0" smtClean="0"/>
              <a:t> § 49  </a:t>
            </a:r>
            <a:r>
              <a:rPr lang="cs-CZ" sz="2400" b="1" dirty="0" err="1" smtClean="0"/>
              <a:t>katZ</a:t>
            </a:r>
            <a:endParaRPr lang="cs-CZ" sz="2400" b="1" dirty="0" smtClean="0"/>
          </a:p>
          <a:p>
            <a:pPr>
              <a:buNone/>
            </a:pPr>
            <a:r>
              <a:rPr lang="cs-CZ" sz="2400" b="1" dirty="0" smtClean="0"/>
              <a:t> (1)</a:t>
            </a:r>
            <a:r>
              <a:rPr lang="cs-CZ" sz="2400" dirty="0" smtClean="0"/>
              <a:t> Vytyčování hranic pozemků je zeměměřickou činností, při které se v terénu vyznačí poloha lomových bodů hranic pozemků podle údajů katastru o jejich geometrickém a polohovém určení.</a:t>
            </a:r>
          </a:p>
          <a:p>
            <a:pPr>
              <a:buNone/>
            </a:pPr>
            <a:r>
              <a:rPr lang="cs-CZ" sz="2400" b="1" dirty="0" smtClean="0"/>
              <a:t> (2)</a:t>
            </a:r>
            <a:r>
              <a:rPr lang="cs-CZ" sz="2400" dirty="0" smtClean="0"/>
              <a:t> </a:t>
            </a:r>
            <a:r>
              <a:rPr lang="cs-CZ" sz="2400" dirty="0" smtClean="0">
                <a:solidFill>
                  <a:srgbClr val="FF0000"/>
                </a:solidFill>
              </a:rPr>
              <a:t>Přesnost vytyčení je dána přesností dosavadních údajů katastru o geometrickém a polohovém určení pozemků.</a:t>
            </a:r>
          </a:p>
          <a:p>
            <a:pPr>
              <a:buNone/>
            </a:pPr>
            <a:r>
              <a:rPr lang="cs-CZ" sz="2400" b="1" dirty="0" smtClean="0">
                <a:solidFill>
                  <a:srgbClr val="FF0000"/>
                </a:solidFill>
              </a:rPr>
              <a:t> (3)</a:t>
            </a:r>
            <a:r>
              <a:rPr lang="cs-CZ" sz="2400" dirty="0" smtClean="0">
                <a:solidFill>
                  <a:srgbClr val="FF0000"/>
                </a:solidFill>
              </a:rPr>
              <a:t> K seznámení s výsledky vytyčení musí být prokazatelně přizváni vlastníci dotčených pozemků.</a:t>
            </a:r>
          </a:p>
          <a:p>
            <a:pPr>
              <a:buNone/>
            </a:pPr>
            <a:r>
              <a:rPr lang="cs-CZ" sz="2400" b="1" dirty="0" smtClean="0"/>
              <a:t> (4)</a:t>
            </a:r>
            <a:r>
              <a:rPr lang="cs-CZ" sz="2400" dirty="0" smtClean="0"/>
              <a:t> Na průběh vytyčené nebo vlastníky zpřesněné hranice pozemků se vyhotoví geometrický plán, pokud má být podle nich do katastru zapsáno zpřesněné geometrické a polohové určení pozemku a jemu odpovídající zpřesněná výměra parcely.</a:t>
            </a:r>
            <a:endParaRPr lang="cs-CZ" sz="2400" dirty="0"/>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214290"/>
            <a:ext cx="8715435" cy="500066"/>
          </a:xfrm>
        </p:spPr>
        <p:txBody>
          <a:bodyPr>
            <a:normAutofit fontScale="90000"/>
          </a:bodyPr>
          <a:lstStyle/>
          <a:p>
            <a:pPr>
              <a:buNone/>
            </a:pPr>
            <a:r>
              <a:rPr lang="cs-CZ" sz="2800" dirty="0" smtClean="0"/>
              <a:t>Vytyčování hranic pozemků – povinnost zeměměřiče</a:t>
            </a:r>
            <a:br>
              <a:rPr lang="cs-CZ" sz="2800" dirty="0" smtClean="0"/>
            </a:br>
            <a:endParaRPr lang="cs-CZ" sz="2800" dirty="0"/>
          </a:p>
        </p:txBody>
      </p:sp>
      <p:sp>
        <p:nvSpPr>
          <p:cNvPr id="3" name="Zástupný symbol pro obsah 2"/>
          <p:cNvSpPr>
            <a:spLocks noGrp="1"/>
          </p:cNvSpPr>
          <p:nvPr>
            <p:ph sz="quarter" idx="4294967295"/>
          </p:nvPr>
        </p:nvSpPr>
        <p:spPr>
          <a:xfrm>
            <a:off x="0" y="731520"/>
            <a:ext cx="9144000" cy="6126480"/>
          </a:xfrm>
          <a:prstGeom prst="rect">
            <a:avLst/>
          </a:prstGeom>
        </p:spPr>
        <p:txBody>
          <a:bodyPr>
            <a:normAutofit lnSpcReduction="10000"/>
          </a:bodyPr>
          <a:lstStyle/>
          <a:p>
            <a:pPr>
              <a:buNone/>
            </a:pPr>
            <a:r>
              <a:rPr lang="cs-CZ" sz="2400" b="1" dirty="0" smtClean="0"/>
              <a:t> § 50 </a:t>
            </a:r>
            <a:r>
              <a:rPr lang="cs-CZ" sz="2400" b="1" dirty="0" err="1" smtClean="0"/>
              <a:t>katZ</a:t>
            </a:r>
            <a:endParaRPr lang="cs-CZ" sz="2400" b="1" dirty="0" smtClean="0"/>
          </a:p>
          <a:p>
            <a:pPr>
              <a:buNone/>
            </a:pPr>
            <a:r>
              <a:rPr lang="cs-CZ" sz="2400" b="1" dirty="0" smtClean="0"/>
              <a:t>Změna údajů o geometrickém a polohovém určení</a:t>
            </a:r>
          </a:p>
          <a:p>
            <a:pPr>
              <a:buNone/>
            </a:pPr>
            <a:r>
              <a:rPr lang="cs-CZ" sz="2400" b="1" dirty="0" smtClean="0"/>
              <a:t>  (1)</a:t>
            </a:r>
            <a:r>
              <a:rPr lang="cs-CZ" sz="2400" dirty="0" smtClean="0"/>
              <a:t> Změna údajů o geometrickém a </a:t>
            </a:r>
            <a:r>
              <a:rPr lang="cs-CZ" sz="2400" dirty="0" smtClean="0">
                <a:solidFill>
                  <a:srgbClr val="FF0000"/>
                </a:solidFill>
              </a:rPr>
              <a:t>polohovém určení pozemku na podkladě vytyčení nebo zpřesnění </a:t>
            </a:r>
            <a:r>
              <a:rPr lang="cs-CZ" sz="2400" dirty="0" smtClean="0"/>
              <a:t>hranice pozemků, upřesnění nebo rekonstrukce přídělů, nebo určení hranice pozemků se zapisuje na podkladě žádosti vlastníka nebo jiného oprávněného, jejíž přílohou je</a:t>
            </a:r>
          </a:p>
          <a:p>
            <a:pPr>
              <a:buNone/>
            </a:pPr>
            <a:r>
              <a:rPr lang="cs-CZ" sz="2400" b="1" dirty="0" smtClean="0"/>
              <a:t>  a)</a:t>
            </a:r>
            <a:r>
              <a:rPr lang="cs-CZ" sz="2400" dirty="0" smtClean="0"/>
              <a:t> listina dokládající shodu vlastníků na průběhu hranice pozemků, nebo</a:t>
            </a:r>
          </a:p>
          <a:p>
            <a:pPr>
              <a:buNone/>
            </a:pPr>
            <a:r>
              <a:rPr lang="cs-CZ" sz="2400" b="1" dirty="0" smtClean="0"/>
              <a:t>  b)</a:t>
            </a:r>
            <a:r>
              <a:rPr lang="cs-CZ" sz="2400" dirty="0" smtClean="0"/>
              <a:t> rozhodnutí soudu o určení hranice pozemků.</a:t>
            </a:r>
          </a:p>
          <a:p>
            <a:pPr>
              <a:buNone/>
            </a:pPr>
            <a:r>
              <a:rPr lang="cs-CZ" sz="2400" b="1" dirty="0" smtClean="0"/>
              <a:t>  (2)</a:t>
            </a:r>
            <a:r>
              <a:rPr lang="cs-CZ" sz="2400" dirty="0" smtClean="0"/>
              <a:t> Zpřesněním evidenčních údajů katastru o geometrickém a polohovém určení pozemku nedochází ke změně práv k pozemku.</a:t>
            </a:r>
          </a:p>
          <a:p>
            <a:pPr>
              <a:buNone/>
            </a:pPr>
            <a:r>
              <a:rPr lang="cs-CZ" sz="2400" b="1" dirty="0" smtClean="0"/>
              <a:t>  (3)</a:t>
            </a:r>
            <a:r>
              <a:rPr lang="cs-CZ" sz="2400" dirty="0" smtClean="0"/>
              <a:t> Pro zápis změny údajů podle odstavce 1 se použijí přiměřeně ustanovení o zápisu záznamem.</a:t>
            </a:r>
          </a:p>
          <a:p>
            <a:pPr>
              <a:buNone/>
            </a:pPr>
            <a:endParaRPr lang="cs-CZ" sz="2400" dirty="0"/>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496675" cy="665018"/>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4294967295"/>
          </p:nvPr>
        </p:nvSpPr>
        <p:spPr>
          <a:xfrm>
            <a:off x="500033" y="731520"/>
            <a:ext cx="8463857" cy="5912190"/>
          </a:xfrm>
          <a:prstGeom prst="rect">
            <a:avLst/>
          </a:prstGeom>
        </p:spPr>
        <p:txBody>
          <a:bodyPr>
            <a:normAutofit fontScale="92500"/>
          </a:bodyPr>
          <a:lstStyle/>
          <a:p>
            <a:pPr>
              <a:buNone/>
            </a:pPr>
            <a:r>
              <a:rPr lang="cs-CZ" dirty="0" smtClean="0"/>
              <a:t>Doporučení:</a:t>
            </a:r>
          </a:p>
          <a:p>
            <a:pPr>
              <a:buNone/>
            </a:pPr>
            <a:r>
              <a:rPr lang="cs-CZ" dirty="0" smtClean="0"/>
              <a:t>Nepodceňovat korespondenci od zeměměřičů a včas komunikovat.</a:t>
            </a:r>
          </a:p>
          <a:p>
            <a:pPr>
              <a:buNone/>
            </a:pPr>
            <a:r>
              <a:rPr lang="cs-CZ" dirty="0" smtClean="0"/>
              <a:t>Ve věci vydává ČUZK stanoviska a tato jsou zveřejňována na webových stránkách.</a:t>
            </a:r>
          </a:p>
          <a:p>
            <a:endParaRPr lang="cs-CZ" dirty="0" smtClean="0"/>
          </a:p>
          <a:p>
            <a:pPr>
              <a:buNone/>
            </a:pPr>
            <a:r>
              <a:rPr lang="cs-CZ" dirty="0" smtClean="0"/>
              <a:t>   </a:t>
            </a:r>
            <a:r>
              <a:rPr lang="cs-CZ" b="1" dirty="0" smtClean="0"/>
              <a:t>V případě, kdy všichni zúčastnění ústního jednání v terénu souhlasí s vytyčenou hranicí a ve lhůtě 10 dnů po tomto jednání je doručen písemný nesouhlas nezúčastněného vlastníka, je výsledkem vytyčení trvalé označení hranic v terénu (stejně jako při nedoručení nesouhlasu), pozdější nesouhlas vlastníka tedy nemá na označení hranice vliv – hranice zůstane trvale označená .</a:t>
            </a:r>
          </a:p>
          <a:p>
            <a:pPr>
              <a:buNone/>
            </a:pPr>
            <a:r>
              <a:rPr lang="cs-CZ" dirty="0" smtClean="0"/>
              <a:t>   Doporučení geodetům- Písemný nesouhlas by měl být součástí předkládané dokumentace o vytyčení, úředně oprávněným zeměměřickým inženýrům je doporučeno realizovat ověření dokumentace až po uplynutí možné lhůty k vyjádření nesouhlasu. </a:t>
            </a:r>
            <a:endParaRPr lang="cs-CZ" dirty="0"/>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6512511" cy="642918"/>
          </a:xfrm>
        </p:spPr>
        <p:txBody>
          <a:bodyPr/>
          <a:lstStyle/>
          <a:p>
            <a:pPr algn="l">
              <a:buNone/>
            </a:pPr>
            <a:r>
              <a:rPr lang="cs-CZ" sz="2800" i="1" dirty="0" smtClean="0"/>
              <a:t>Pokračování-</a:t>
            </a:r>
            <a:endParaRPr lang="cs-CZ" sz="2800" i="1" dirty="0"/>
          </a:p>
        </p:txBody>
      </p:sp>
      <p:pic>
        <p:nvPicPr>
          <p:cNvPr id="2050" name="Picture 2"/>
          <p:cNvPicPr>
            <a:picLocks noGrp="1" noChangeAspect="1" noChangeArrowheads="1"/>
          </p:cNvPicPr>
          <p:nvPr>
            <p:ph sz="quarter" idx="4294967295"/>
          </p:nvPr>
        </p:nvPicPr>
        <p:blipFill>
          <a:blip r:embed="rId2"/>
          <a:srcRect/>
          <a:stretch>
            <a:fillRect/>
          </a:stretch>
        </p:blipFill>
        <p:spPr bwMode="auto">
          <a:xfrm>
            <a:off x="0" y="500042"/>
            <a:ext cx="9144000" cy="6357958"/>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4294967295"/>
          </p:nvPr>
        </p:nvSpPr>
        <p:spPr>
          <a:xfrm>
            <a:off x="285720" y="642918"/>
            <a:ext cx="8229600" cy="5429288"/>
          </a:xfrm>
          <a:prstGeom prst="rect">
            <a:avLst/>
          </a:prstGeom>
        </p:spPr>
        <p:txBody>
          <a:bodyPr>
            <a:normAutofit fontScale="85000" lnSpcReduction="20000"/>
          </a:bodyPr>
          <a:lstStyle/>
          <a:p>
            <a:pPr>
              <a:buNone/>
            </a:pPr>
            <a:r>
              <a:rPr lang="cs-CZ" sz="2400" b="1" dirty="0" smtClean="0"/>
              <a:t> Vybrané informace z předpisů :	</a:t>
            </a:r>
          </a:p>
          <a:p>
            <a:pPr>
              <a:buNone/>
            </a:pPr>
            <a:endParaRPr lang="cs-CZ" sz="2000" dirty="0" smtClean="0"/>
          </a:p>
          <a:p>
            <a:pPr>
              <a:buFont typeface="Arial" pitchFamily="34" charset="0"/>
              <a:buChar char="•"/>
            </a:pPr>
            <a:r>
              <a:rPr lang="cs-CZ" sz="2000" dirty="0" smtClean="0"/>
              <a:t> Význam vyhlášky č. 23/1964 Sb.</a:t>
            </a:r>
          </a:p>
          <a:p>
            <a:pPr lvl="1">
              <a:buFont typeface="Wingdings" pitchFamily="2" charset="2"/>
              <a:buChar char="ü"/>
            </a:pPr>
            <a:r>
              <a:rPr lang="cs-CZ" sz="2000" dirty="0" smtClean="0"/>
              <a:t>§ 6 – zápisy právních vztahů o nemovitostech, zápis staveb, označení nemovitostí v listině, k části nemovitosti geometrický plán připojený k listině jako její neoddělitelná součást </a:t>
            </a:r>
          </a:p>
          <a:p>
            <a:pPr lvl="1">
              <a:buFont typeface="Wingdings" pitchFamily="2" charset="2"/>
              <a:buChar char="ü"/>
            </a:pPr>
            <a:r>
              <a:rPr lang="cs-CZ" sz="2000" dirty="0" smtClean="0"/>
              <a:t>§ 8 – závazné údaje evidence nemovitostí, parcelní čísla nemovitostí, výměra a druhy pozemků, výměra zemědělských závodů (sektorů)…</a:t>
            </a:r>
          </a:p>
          <a:p>
            <a:pPr lvl="1">
              <a:buNone/>
            </a:pPr>
            <a:endParaRPr lang="cs-CZ" sz="2000" dirty="0" smtClean="0"/>
          </a:p>
          <a:p>
            <a:pPr lvl="1">
              <a:buNone/>
            </a:pPr>
            <a:r>
              <a:rPr lang="cs-CZ" sz="2000" dirty="0" smtClean="0"/>
              <a:t>Střediska geodézie podle předkládaných listin kontrolovala jen závazné údaje a zda listiny byly – registrované státním notářstvím-                  - </a:t>
            </a:r>
            <a:r>
              <a:rPr lang="cs-CZ" sz="2000" b="1" dirty="0" smtClean="0"/>
              <a:t>RI</a:t>
            </a:r>
            <a:r>
              <a:rPr lang="cs-CZ" sz="2000" dirty="0" smtClean="0"/>
              <a:t>-pro kupní,darovací smlouvy</a:t>
            </a:r>
          </a:p>
          <a:p>
            <a:pPr lvl="1">
              <a:buNone/>
            </a:pPr>
            <a:r>
              <a:rPr lang="cs-CZ" sz="2000" dirty="0" smtClean="0"/>
              <a:t>                                                                                                  - </a:t>
            </a:r>
            <a:r>
              <a:rPr lang="cs-CZ" sz="2000" b="1" dirty="0" smtClean="0"/>
              <a:t>RII</a:t>
            </a:r>
            <a:r>
              <a:rPr lang="cs-CZ" sz="2000" dirty="0" smtClean="0"/>
              <a:t> pro zřízení osobního užívání</a:t>
            </a:r>
          </a:p>
          <a:p>
            <a:pPr lvl="1">
              <a:buNone/>
            </a:pPr>
            <a:r>
              <a:rPr lang="cs-CZ" sz="2000" dirty="0" smtClean="0"/>
              <a:t>                                                                                                   - </a:t>
            </a:r>
            <a:r>
              <a:rPr lang="cs-CZ" sz="2000" b="1" dirty="0" smtClean="0"/>
              <a:t>RIII </a:t>
            </a:r>
            <a:r>
              <a:rPr lang="cs-CZ" sz="2000" dirty="0" smtClean="0"/>
              <a:t>pro omezení,státní příspěvky</a:t>
            </a:r>
          </a:p>
          <a:p>
            <a:pPr lvl="1">
              <a:buNone/>
            </a:pPr>
            <a:r>
              <a:rPr lang="cs-CZ" sz="2000" dirty="0" smtClean="0"/>
              <a:t>                                                                                                   </a:t>
            </a:r>
            <a:r>
              <a:rPr lang="cs-CZ" sz="2000" b="1" dirty="0" smtClean="0"/>
              <a:t>- RIV </a:t>
            </a:r>
            <a:r>
              <a:rPr lang="cs-CZ" sz="2000" dirty="0" smtClean="0"/>
              <a:t>pro převody bytů</a:t>
            </a:r>
          </a:p>
          <a:p>
            <a:pPr lvl="1">
              <a:buNone/>
            </a:pPr>
            <a:r>
              <a:rPr lang="cs-CZ" sz="2000" dirty="0" smtClean="0"/>
              <a:t>                                                                                                   -</a:t>
            </a:r>
            <a:r>
              <a:rPr lang="cs-CZ" sz="2000" b="1" dirty="0" smtClean="0"/>
              <a:t> RV </a:t>
            </a:r>
            <a:r>
              <a:rPr lang="cs-CZ" sz="2000" dirty="0" smtClean="0"/>
              <a:t>pro zřízení věcného břemene</a:t>
            </a:r>
            <a:endParaRPr lang="cs-CZ" sz="2000" dirty="0"/>
          </a:p>
        </p:txBody>
      </p:sp>
    </p:spTree>
    <p:extLst>
      <p:ext uri="{BB962C8B-B14F-4D97-AF65-F5344CB8AC3E}">
        <p14:creationId xmlns:p14="http://schemas.microsoft.com/office/powerpoint/2010/main" xmlns="" val="2835502304"/>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6512511" cy="642918"/>
          </a:xfrm>
        </p:spPr>
        <p:txBody>
          <a:bodyPr/>
          <a:lstStyle/>
          <a:p>
            <a:pPr algn="l">
              <a:buNone/>
            </a:pPr>
            <a:r>
              <a:rPr lang="cs-CZ" sz="2800" i="1" dirty="0" smtClean="0"/>
              <a:t>Pokračování- vzor protokolu</a:t>
            </a:r>
            <a:endParaRPr lang="cs-CZ" sz="2800" i="1" dirty="0"/>
          </a:p>
        </p:txBody>
      </p:sp>
      <p:pic>
        <p:nvPicPr>
          <p:cNvPr id="675842" name="Picture 2"/>
          <p:cNvPicPr>
            <a:picLocks noChangeAspect="1" noChangeArrowheads="1"/>
          </p:cNvPicPr>
          <p:nvPr/>
        </p:nvPicPr>
        <p:blipFill>
          <a:blip r:embed="rId2"/>
          <a:srcRect/>
          <a:stretch>
            <a:fillRect/>
          </a:stretch>
        </p:blipFill>
        <p:spPr bwMode="auto">
          <a:xfrm>
            <a:off x="0" y="571480"/>
            <a:ext cx="13011150" cy="6743720"/>
          </a:xfrm>
          <a:prstGeom prst="rect">
            <a:avLst/>
          </a:prstGeom>
          <a:noFill/>
          <a:ln w="9525">
            <a:noFill/>
            <a:miter lim="800000"/>
            <a:headEnd/>
            <a:tailEnd/>
          </a:ln>
          <a:effectLst/>
        </p:spPr>
      </p:pic>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6512511" cy="642918"/>
          </a:xfrm>
        </p:spPr>
        <p:txBody>
          <a:bodyPr/>
          <a:lstStyle/>
          <a:p>
            <a:pPr algn="l">
              <a:buNone/>
            </a:pPr>
            <a:r>
              <a:rPr lang="cs-CZ" sz="2800" i="1" dirty="0" smtClean="0"/>
              <a:t>Pokračování- vzor protokolu</a:t>
            </a:r>
            <a:endParaRPr lang="cs-CZ" sz="2800" i="1" dirty="0"/>
          </a:p>
        </p:txBody>
      </p:sp>
      <p:pic>
        <p:nvPicPr>
          <p:cNvPr id="676866" name="Picture 2"/>
          <p:cNvPicPr>
            <a:picLocks noChangeAspect="1" noChangeArrowheads="1"/>
          </p:cNvPicPr>
          <p:nvPr/>
        </p:nvPicPr>
        <p:blipFill>
          <a:blip r:embed="rId2"/>
          <a:srcRect/>
          <a:stretch>
            <a:fillRect/>
          </a:stretch>
        </p:blipFill>
        <p:spPr bwMode="auto">
          <a:xfrm>
            <a:off x="0" y="571480"/>
            <a:ext cx="13011150" cy="6743720"/>
          </a:xfrm>
          <a:prstGeom prst="rect">
            <a:avLst/>
          </a:prstGeom>
          <a:noFill/>
          <a:ln w="9525">
            <a:noFill/>
            <a:miter lim="800000"/>
            <a:headEnd/>
            <a:tailEnd/>
          </a:ln>
          <a:effectLst/>
        </p:spPr>
      </p:pic>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6512511" cy="642918"/>
          </a:xfrm>
        </p:spPr>
        <p:txBody>
          <a:bodyPr/>
          <a:lstStyle/>
          <a:p>
            <a:pPr algn="l">
              <a:buNone/>
            </a:pPr>
            <a:r>
              <a:rPr lang="cs-CZ" sz="2800" i="1" dirty="0" smtClean="0"/>
              <a:t>Pokračování- vzor protokolu</a:t>
            </a:r>
            <a:endParaRPr lang="cs-CZ" sz="2800" i="1" dirty="0"/>
          </a:p>
        </p:txBody>
      </p:sp>
      <p:pic>
        <p:nvPicPr>
          <p:cNvPr id="677890" name="Picture 2"/>
          <p:cNvPicPr>
            <a:picLocks noChangeAspect="1" noChangeArrowheads="1"/>
          </p:cNvPicPr>
          <p:nvPr/>
        </p:nvPicPr>
        <p:blipFill>
          <a:blip r:embed="rId2"/>
          <a:srcRect/>
          <a:stretch>
            <a:fillRect/>
          </a:stretch>
        </p:blipFill>
        <p:spPr bwMode="auto">
          <a:xfrm>
            <a:off x="0" y="714356"/>
            <a:ext cx="13011150" cy="6600844"/>
          </a:xfrm>
          <a:prstGeom prst="rect">
            <a:avLst/>
          </a:prstGeom>
          <a:noFill/>
          <a:ln w="9525">
            <a:noFill/>
            <a:miter lim="800000"/>
            <a:headEnd/>
            <a:tailEnd/>
          </a:ln>
          <a:effectLst/>
        </p:spPr>
      </p:pic>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6512511" cy="714356"/>
          </a:xfrm>
        </p:spPr>
        <p:txBody>
          <a:bodyPr/>
          <a:lstStyle/>
          <a:p>
            <a:pPr>
              <a:buNone/>
            </a:pPr>
            <a:r>
              <a:rPr lang="cs-CZ" sz="2800" dirty="0" smtClean="0"/>
              <a:t>Pokračování-výsledek vytyčení</a:t>
            </a:r>
            <a:endParaRPr lang="cs-CZ" sz="2800" dirty="0"/>
          </a:p>
        </p:txBody>
      </p:sp>
      <p:pic>
        <p:nvPicPr>
          <p:cNvPr id="4098" name="Picture 2"/>
          <p:cNvPicPr>
            <a:picLocks noGrp="1" noChangeAspect="1" noChangeArrowheads="1"/>
          </p:cNvPicPr>
          <p:nvPr>
            <p:ph sz="quarter" idx="4294967295"/>
          </p:nvPr>
        </p:nvPicPr>
        <p:blipFill>
          <a:blip r:embed="rId2"/>
          <a:srcRect/>
          <a:stretch>
            <a:fillRect/>
          </a:stretch>
        </p:blipFill>
        <p:spPr bwMode="auto">
          <a:xfrm>
            <a:off x="142875" y="500042"/>
            <a:ext cx="8643938" cy="5857916"/>
          </a:xfrm>
          <a:prstGeom prst="rect">
            <a:avLst/>
          </a:prstGeom>
          <a:noFill/>
          <a:ln w="9525">
            <a:noFill/>
            <a:miter lim="800000"/>
            <a:headEnd/>
            <a:tailEnd/>
          </a:ln>
          <a:effectLst/>
        </p:spPr>
      </p:pic>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73" y="0"/>
            <a:ext cx="6286544" cy="714356"/>
          </a:xfrm>
        </p:spPr>
        <p:txBody>
          <a:bodyPr/>
          <a:lstStyle/>
          <a:p>
            <a:pPr>
              <a:buNone/>
            </a:pPr>
            <a:r>
              <a:rPr lang="cs-CZ" sz="2400" dirty="0" smtClean="0"/>
              <a:t>Vytyčování hranic- přílohy z </a:t>
            </a:r>
            <a:r>
              <a:rPr lang="cs-CZ" sz="2400" dirty="0" err="1" smtClean="0"/>
              <a:t>katV</a:t>
            </a:r>
            <a:r>
              <a:rPr lang="cs-CZ" sz="2400" dirty="0" smtClean="0"/>
              <a:t>-</a:t>
            </a:r>
            <a:endParaRPr lang="cs-CZ" sz="2400" dirty="0"/>
          </a:p>
        </p:txBody>
      </p:sp>
      <p:pic>
        <p:nvPicPr>
          <p:cNvPr id="683010" name="Picture 2"/>
          <p:cNvPicPr>
            <a:picLocks noChangeAspect="1" noChangeArrowheads="1"/>
          </p:cNvPicPr>
          <p:nvPr/>
        </p:nvPicPr>
        <p:blipFill>
          <a:blip r:embed="rId2"/>
          <a:srcRect/>
          <a:stretch>
            <a:fillRect/>
          </a:stretch>
        </p:blipFill>
        <p:spPr bwMode="auto">
          <a:xfrm>
            <a:off x="0" y="642918"/>
            <a:ext cx="10501354" cy="6672282"/>
          </a:xfrm>
          <a:prstGeom prst="rect">
            <a:avLst/>
          </a:prstGeom>
          <a:noFill/>
          <a:ln w="9525">
            <a:noFill/>
            <a:miter lim="800000"/>
            <a:headEnd/>
            <a:tailEnd/>
          </a:ln>
          <a:effectLst/>
        </p:spPr>
      </p:pic>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73" y="0"/>
            <a:ext cx="6286544" cy="714356"/>
          </a:xfrm>
        </p:spPr>
        <p:txBody>
          <a:bodyPr/>
          <a:lstStyle/>
          <a:p>
            <a:pPr>
              <a:buNone/>
            </a:pPr>
            <a:r>
              <a:rPr lang="cs-CZ" sz="2400" dirty="0" smtClean="0"/>
              <a:t>Vytyčování hranic- přílohy z </a:t>
            </a:r>
            <a:r>
              <a:rPr lang="cs-CZ" sz="2400" dirty="0" err="1" smtClean="0"/>
              <a:t>katV</a:t>
            </a:r>
            <a:r>
              <a:rPr lang="cs-CZ" sz="2400" dirty="0" smtClean="0"/>
              <a:t>- 16.29</a:t>
            </a:r>
            <a:endParaRPr lang="cs-CZ" sz="2400" dirty="0"/>
          </a:p>
        </p:txBody>
      </p:sp>
      <p:pic>
        <p:nvPicPr>
          <p:cNvPr id="684034" name="Picture 2"/>
          <p:cNvPicPr>
            <a:picLocks noChangeAspect="1" noChangeArrowheads="1"/>
          </p:cNvPicPr>
          <p:nvPr/>
        </p:nvPicPr>
        <p:blipFill>
          <a:blip r:embed="rId2"/>
          <a:srcRect/>
          <a:stretch>
            <a:fillRect/>
          </a:stretch>
        </p:blipFill>
        <p:spPr bwMode="auto">
          <a:xfrm>
            <a:off x="0" y="642918"/>
            <a:ext cx="9715536" cy="6672282"/>
          </a:xfrm>
          <a:prstGeom prst="rect">
            <a:avLst/>
          </a:prstGeom>
          <a:noFill/>
          <a:ln w="9525">
            <a:noFill/>
            <a:miter lim="800000"/>
            <a:headEnd/>
            <a:tailEnd/>
          </a:ln>
          <a:effectLst/>
        </p:spPr>
      </p:pic>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73" y="0"/>
            <a:ext cx="6286544" cy="714356"/>
          </a:xfrm>
        </p:spPr>
        <p:txBody>
          <a:bodyPr/>
          <a:lstStyle/>
          <a:p>
            <a:pPr>
              <a:buNone/>
            </a:pPr>
            <a:r>
              <a:rPr lang="cs-CZ" sz="2400" dirty="0" smtClean="0"/>
              <a:t>Vytyčování hranic- přílohy z </a:t>
            </a:r>
            <a:r>
              <a:rPr lang="cs-CZ" sz="2400" dirty="0" err="1" smtClean="0"/>
              <a:t>katV</a:t>
            </a:r>
            <a:r>
              <a:rPr lang="cs-CZ" sz="2400" dirty="0" smtClean="0"/>
              <a:t>-</a:t>
            </a:r>
            <a:endParaRPr lang="cs-CZ" sz="2400" dirty="0"/>
          </a:p>
        </p:txBody>
      </p:sp>
      <p:sp>
        <p:nvSpPr>
          <p:cNvPr id="3" name="Zástupný symbol pro obsah 2"/>
          <p:cNvSpPr>
            <a:spLocks noGrp="1"/>
          </p:cNvSpPr>
          <p:nvPr>
            <p:ph sz="quarter" idx="4294967295"/>
          </p:nvPr>
        </p:nvSpPr>
        <p:spPr>
          <a:xfrm>
            <a:off x="428596" y="857232"/>
            <a:ext cx="8286808" cy="5786478"/>
          </a:xfrm>
          <a:prstGeom prst="rect">
            <a:avLst/>
          </a:prstGeom>
        </p:spPr>
        <p:txBody>
          <a:bodyPr>
            <a:normAutofit/>
          </a:bodyPr>
          <a:lstStyle/>
          <a:p>
            <a:pPr>
              <a:buNone/>
            </a:pPr>
            <a:r>
              <a:rPr lang="cs-CZ" sz="2400" b="1" dirty="0" smtClean="0"/>
              <a:t> 16.30</a:t>
            </a:r>
            <a:r>
              <a:rPr lang="cs-CZ" sz="2400" dirty="0" smtClean="0"/>
              <a:t> Věcné a formální náležitosti dokumentace o vytyčení hranice pozemků jsou vymezeny vzory v bodech 16.28 a 16.29.</a:t>
            </a:r>
          </a:p>
          <a:p>
            <a:pPr>
              <a:buNone/>
            </a:pPr>
            <a:r>
              <a:rPr lang="cs-CZ" sz="2400" b="1" dirty="0" smtClean="0"/>
              <a:t> 16.31</a:t>
            </a:r>
            <a:r>
              <a:rPr lang="cs-CZ" sz="2400" dirty="0" smtClean="0"/>
              <a:t> Vytyčovací náčrt vychází ze stavu katastrální mapy a obsahuje znázornění bodů geometrického základu, vytyčených lomových bodů, vytyčovacích prvků (u polárních vytyčovacích prvků znázornění záměry) a kontrolních údajů. Je-li vytyčení hranice pozemků samostatným účelem vyhotovení záznamu podrobného měření změn a současně není vyhotovován náčrt podle bodu 16.1 písm. b), jsou obsahem vytyčovacího náčrtu rovněž další náležitosti obdobné náležitostem náčrtu záznamu podrobného měření změn. Do volného místa vytyčovacího náčrtu, popřípadě na připojený list se uvede seznam souřadnic vytyčených lomových bodů.</a:t>
            </a:r>
          </a:p>
          <a:p>
            <a:pPr>
              <a:buNone/>
            </a:pPr>
            <a:endParaRPr lang="cs-CZ" sz="2400" dirty="0"/>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73" y="0"/>
            <a:ext cx="6286544" cy="714356"/>
          </a:xfrm>
        </p:spPr>
        <p:txBody>
          <a:bodyPr/>
          <a:lstStyle/>
          <a:p>
            <a:pPr>
              <a:buNone/>
            </a:pPr>
            <a:r>
              <a:rPr lang="cs-CZ" sz="2400" dirty="0" smtClean="0"/>
              <a:t>Vytyčování hranic- přílohy z </a:t>
            </a:r>
            <a:r>
              <a:rPr lang="cs-CZ" sz="2400" dirty="0" err="1" smtClean="0"/>
              <a:t>katV</a:t>
            </a:r>
            <a:r>
              <a:rPr lang="cs-CZ" sz="2400" dirty="0" smtClean="0"/>
              <a:t>-</a:t>
            </a:r>
            <a:endParaRPr lang="cs-CZ" sz="2400" dirty="0"/>
          </a:p>
        </p:txBody>
      </p:sp>
      <p:sp>
        <p:nvSpPr>
          <p:cNvPr id="3" name="Zástupný symbol pro obsah 2"/>
          <p:cNvSpPr>
            <a:spLocks noGrp="1"/>
          </p:cNvSpPr>
          <p:nvPr>
            <p:ph sz="quarter" idx="4294967295"/>
          </p:nvPr>
        </p:nvSpPr>
        <p:spPr>
          <a:xfrm>
            <a:off x="0" y="571480"/>
            <a:ext cx="9144000" cy="6286520"/>
          </a:xfrm>
          <a:prstGeom prst="rect">
            <a:avLst/>
          </a:prstGeom>
        </p:spPr>
        <p:txBody>
          <a:bodyPr>
            <a:normAutofit fontScale="70000" lnSpcReduction="20000"/>
          </a:bodyPr>
          <a:lstStyle/>
          <a:p>
            <a:pPr>
              <a:buNone/>
            </a:pPr>
            <a:r>
              <a:rPr lang="cs-CZ" sz="2400" b="1" dirty="0" smtClean="0"/>
              <a:t>  16.32</a:t>
            </a:r>
            <a:r>
              <a:rPr lang="cs-CZ" sz="2400" dirty="0" smtClean="0"/>
              <a:t> Protokol o vytyčení hranice pozemku obsahuje</a:t>
            </a:r>
          </a:p>
          <a:p>
            <a:pPr>
              <a:buNone/>
            </a:pPr>
            <a:r>
              <a:rPr lang="cs-CZ" sz="2400" b="1" dirty="0" smtClean="0"/>
              <a:t>   a)</a:t>
            </a:r>
            <a:r>
              <a:rPr lang="cs-CZ" sz="2400" dirty="0" smtClean="0"/>
              <a:t> jméno, popřípadě jména, příjmení a adresu místa trvalého pobytu fyzické osoby, popřípadě adresu bydliště, nemá-li trvalý pobyt na území České republiky, nebo název a adresu sídla právnické osoby, která dokumentaci o vytyčení pozemku vyhotovila,</a:t>
            </a:r>
          </a:p>
          <a:p>
            <a:pPr>
              <a:buNone/>
            </a:pPr>
            <a:r>
              <a:rPr lang="cs-CZ" sz="2400" b="1" dirty="0" smtClean="0"/>
              <a:t>   b)</a:t>
            </a:r>
            <a:r>
              <a:rPr lang="cs-CZ" sz="2400" dirty="0" smtClean="0"/>
              <a:t> údaje o objednateli vytyčení hranice pozemku v rozsahu podle písmene a),</a:t>
            </a:r>
          </a:p>
          <a:p>
            <a:pPr>
              <a:buNone/>
            </a:pPr>
            <a:r>
              <a:rPr lang="cs-CZ" sz="2400" b="1" dirty="0" smtClean="0"/>
              <a:t>   c)</a:t>
            </a:r>
            <a:r>
              <a:rPr lang="cs-CZ" sz="2400" dirty="0" smtClean="0"/>
              <a:t> název katastrálního území a obce, číslo záznamu podrobného měření změn, údaje o rozsahu vytyčení s uvedením parcelních čísel dotčených pozemků,</a:t>
            </a:r>
          </a:p>
          <a:p>
            <a:pPr>
              <a:buNone/>
            </a:pPr>
            <a:r>
              <a:rPr lang="cs-CZ" sz="2400" b="1" dirty="0" smtClean="0"/>
              <a:t>  d)</a:t>
            </a:r>
            <a:r>
              <a:rPr lang="cs-CZ" sz="2400" dirty="0" smtClean="0"/>
              <a:t> údaje o podkladu, podle kterého bylo provedeno vytyčení, a popis vytyčovacích prací, který obsahuje nejméně způsob určení vytyčovacích prvků a údaje o použitých geodetických metodách; v případě rozporu výsledku vytyčení se stávající </a:t>
            </a:r>
            <a:r>
              <a:rPr lang="cs-CZ" sz="2400" dirty="0" err="1" smtClean="0"/>
              <a:t>rozhradou</a:t>
            </a:r>
            <a:r>
              <a:rPr lang="cs-CZ" sz="2400" dirty="0" smtClean="0"/>
              <a:t> a v případě nevyužití údajů původního výsledku zeměměřických činností obsahuje také odůvodnění takového rozporu nebo postupu,</a:t>
            </a:r>
          </a:p>
          <a:p>
            <a:pPr>
              <a:buNone/>
            </a:pPr>
            <a:r>
              <a:rPr lang="cs-CZ" sz="2400" b="1" dirty="0" smtClean="0"/>
              <a:t>  e)</a:t>
            </a:r>
            <a:r>
              <a:rPr lang="cs-CZ" sz="2400" dirty="0" smtClean="0"/>
              <a:t> způsob označení lomových bodů vytyčované hranice,</a:t>
            </a:r>
          </a:p>
          <a:p>
            <a:pPr>
              <a:buNone/>
            </a:pPr>
            <a:r>
              <a:rPr lang="cs-CZ" sz="2400" b="1" dirty="0" smtClean="0">
                <a:solidFill>
                  <a:srgbClr val="FF0000"/>
                </a:solidFill>
              </a:rPr>
              <a:t>  f)</a:t>
            </a:r>
            <a:r>
              <a:rPr lang="cs-CZ" sz="2400" dirty="0" smtClean="0">
                <a:solidFill>
                  <a:srgbClr val="FF0000"/>
                </a:solidFill>
              </a:rPr>
              <a:t> údaje o vlastnících pozemků dotčených vytyčením v rozsahu podle písmene a) </a:t>
            </a:r>
            <a:r>
              <a:rPr lang="cs-CZ" sz="2400" dirty="0" err="1" smtClean="0">
                <a:solidFill>
                  <a:srgbClr val="FF0000"/>
                </a:solidFill>
              </a:rPr>
              <a:t>a</a:t>
            </a:r>
            <a:r>
              <a:rPr lang="cs-CZ" sz="2400" dirty="0" smtClean="0">
                <a:solidFill>
                  <a:srgbClr val="FF0000"/>
                </a:solidFill>
              </a:rPr>
              <a:t> podpis, údaj o odmítnutí podpisu nebo údaj o neúčasti na seznámení vlastníků s průběhem vytyčené hranice pozemků,</a:t>
            </a:r>
          </a:p>
          <a:p>
            <a:pPr>
              <a:buNone/>
            </a:pPr>
            <a:r>
              <a:rPr lang="cs-CZ" sz="2400" b="1" dirty="0" smtClean="0">
                <a:solidFill>
                  <a:srgbClr val="FF0000"/>
                </a:solidFill>
              </a:rPr>
              <a:t>  g)</a:t>
            </a:r>
            <a:r>
              <a:rPr lang="cs-CZ" sz="2400" dirty="0" smtClean="0">
                <a:solidFill>
                  <a:srgbClr val="FF0000"/>
                </a:solidFill>
              </a:rPr>
              <a:t> případné připomínky vlastníků dotčených pozemků k průběhu a označení vytyčené hranice pozemku opatřené jejich podpisy,</a:t>
            </a:r>
          </a:p>
          <a:p>
            <a:pPr>
              <a:buNone/>
            </a:pPr>
            <a:r>
              <a:rPr lang="cs-CZ" sz="2400" b="1" dirty="0" smtClean="0"/>
              <a:t>  h)</a:t>
            </a:r>
            <a:r>
              <a:rPr lang="cs-CZ" sz="2400" dirty="0" smtClean="0"/>
              <a:t> datum, jméno, popřípadě jména, příjmení a podpis vytyčovatele, kterým potvrzuje vytyčení hranice podle katastru,</a:t>
            </a:r>
          </a:p>
          <a:p>
            <a:pPr>
              <a:buNone/>
            </a:pPr>
            <a:r>
              <a:rPr lang="cs-CZ" sz="2400" b="1" dirty="0" smtClean="0"/>
              <a:t>  i)</a:t>
            </a:r>
            <a:r>
              <a:rPr lang="cs-CZ" sz="2400" dirty="0" smtClean="0"/>
              <a:t> údaje o ověření.</a:t>
            </a:r>
          </a:p>
          <a:p>
            <a:pPr>
              <a:buNone/>
            </a:pPr>
            <a:endParaRPr lang="cs-CZ" sz="2400" dirty="0"/>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5286412" cy="642942"/>
          </a:xfrm>
        </p:spPr>
        <p:txBody>
          <a:bodyPr/>
          <a:lstStyle/>
          <a:p>
            <a:pPr>
              <a:buNone/>
            </a:pPr>
            <a:r>
              <a:rPr lang="cs-CZ" sz="2800" dirty="0" smtClean="0"/>
              <a:t>Pokračování- doplnění</a:t>
            </a:r>
            <a:endParaRPr lang="cs-CZ" sz="2800" dirty="0"/>
          </a:p>
        </p:txBody>
      </p:sp>
      <p:sp>
        <p:nvSpPr>
          <p:cNvPr id="3" name="Zástupný symbol pro obsah 2"/>
          <p:cNvSpPr>
            <a:spLocks noGrp="1"/>
          </p:cNvSpPr>
          <p:nvPr>
            <p:ph sz="quarter" idx="4294967295"/>
          </p:nvPr>
        </p:nvSpPr>
        <p:spPr>
          <a:xfrm>
            <a:off x="571472" y="1000108"/>
            <a:ext cx="8072494" cy="5500726"/>
          </a:xfrm>
          <a:prstGeom prst="rect">
            <a:avLst/>
          </a:prstGeom>
        </p:spPr>
        <p:txBody>
          <a:bodyPr>
            <a:normAutofit/>
          </a:bodyPr>
          <a:lstStyle/>
          <a:p>
            <a:pPr>
              <a:buNone/>
            </a:pPr>
            <a:r>
              <a:rPr lang="cs-CZ" sz="2400" i="1" dirty="0" smtClean="0"/>
              <a:t> Z návodu pro správu katastru-</a:t>
            </a:r>
            <a:endParaRPr lang="cs-CZ" sz="2400" dirty="0" smtClean="0"/>
          </a:p>
          <a:p>
            <a:pPr>
              <a:buNone/>
            </a:pPr>
            <a:r>
              <a:rPr lang="cs-CZ" sz="2400" dirty="0" smtClean="0"/>
              <a:t> 14.4.1.2</a:t>
            </a:r>
          </a:p>
          <a:p>
            <a:pPr>
              <a:buNone/>
            </a:pPr>
            <a:r>
              <a:rPr lang="cs-CZ" sz="2400" dirty="0" smtClean="0"/>
              <a:t>  Na podkladě převzatého ZPMZ, jehož přílohou je kopie dokumentace o vytyčení hranice pozemku, se v katastrální mapě vyznačí příslušná mapová značka na vytyčených lomových bodech označených hraničními znaky, není-li z kopie dokumentace zřejmý nesouhlas některého z vlastníků s průběhem hranice pozemků.</a:t>
            </a:r>
            <a:endParaRPr lang="cs-CZ" sz="2400" dirty="0"/>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428604"/>
            <a:ext cx="5707669" cy="642942"/>
          </a:xfrm>
        </p:spPr>
        <p:txBody>
          <a:bodyPr/>
          <a:lstStyle/>
          <a:p>
            <a:pPr>
              <a:buNone/>
            </a:pPr>
            <a:r>
              <a:rPr lang="cs-CZ" sz="2400" dirty="0" smtClean="0"/>
              <a:t>Pokračování- vytyčování hranic</a:t>
            </a:r>
            <a:endParaRPr lang="cs-CZ" sz="2400" dirty="0"/>
          </a:p>
        </p:txBody>
      </p:sp>
      <p:sp>
        <p:nvSpPr>
          <p:cNvPr id="3" name="Zástupný symbol pro obsah 2"/>
          <p:cNvSpPr>
            <a:spLocks noGrp="1"/>
          </p:cNvSpPr>
          <p:nvPr>
            <p:ph sz="quarter" idx="4294967295"/>
          </p:nvPr>
        </p:nvSpPr>
        <p:spPr>
          <a:xfrm>
            <a:off x="357158" y="1214422"/>
            <a:ext cx="8572560" cy="5214974"/>
          </a:xfrm>
          <a:prstGeom prst="rect">
            <a:avLst/>
          </a:prstGeom>
        </p:spPr>
        <p:txBody>
          <a:bodyPr>
            <a:normAutofit/>
          </a:bodyPr>
          <a:lstStyle/>
          <a:p>
            <a:pPr>
              <a:buNone/>
            </a:pPr>
            <a:r>
              <a:rPr lang="cs-CZ" sz="2400" dirty="0" smtClean="0"/>
              <a:t>Problémy s činnostmi při vytyčování- činnost při vyhotovování GP-</a:t>
            </a:r>
            <a:r>
              <a:rPr lang="cs-CZ" sz="2400" dirty="0" smtClean="0">
                <a:solidFill>
                  <a:srgbClr val="FF0000"/>
                </a:solidFill>
              </a:rPr>
              <a:t> řešeno novelou </a:t>
            </a:r>
            <a:r>
              <a:rPr lang="cs-CZ" sz="2400" dirty="0" err="1" smtClean="0">
                <a:solidFill>
                  <a:srgbClr val="FF0000"/>
                </a:solidFill>
              </a:rPr>
              <a:t>katV</a:t>
            </a:r>
            <a:r>
              <a:rPr lang="cs-CZ" sz="2400" dirty="0" smtClean="0">
                <a:solidFill>
                  <a:srgbClr val="FF0000"/>
                </a:solidFill>
              </a:rPr>
              <a:t> v roce 2017!!</a:t>
            </a:r>
            <a:endParaRPr lang="cs-CZ" sz="2400" dirty="0" smtClean="0"/>
          </a:p>
          <a:p>
            <a:pPr>
              <a:buNone/>
            </a:pPr>
            <a:r>
              <a:rPr lang="cs-CZ" sz="2400" dirty="0" smtClean="0"/>
              <a:t>  - neúčast vlastníků,spoluvlastníků při měření v terénu</a:t>
            </a:r>
          </a:p>
          <a:p>
            <a:pPr>
              <a:buNone/>
            </a:pPr>
            <a:r>
              <a:rPr lang="cs-CZ" sz="2400" dirty="0" smtClean="0"/>
              <a:t>  - v protokolu o vytyčení hranice se neuváděly podpisy účastníků,je již napraveno v příloze č.16.28 </a:t>
            </a:r>
            <a:r>
              <a:rPr lang="cs-CZ" sz="2400" dirty="0" err="1" smtClean="0"/>
              <a:t>katV</a:t>
            </a:r>
            <a:endParaRPr lang="cs-CZ" sz="2400" dirty="0" smtClean="0"/>
          </a:p>
          <a:p>
            <a:pPr>
              <a:buNone/>
            </a:pPr>
            <a:r>
              <a:rPr lang="cs-CZ" sz="2400" dirty="0" smtClean="0"/>
              <a:t>  - složité je dohledání všech dřívějších zeměměřických výsledků měření</a:t>
            </a:r>
          </a:p>
          <a:p>
            <a:pPr>
              <a:buNone/>
            </a:pPr>
            <a:r>
              <a:rPr lang="cs-CZ" sz="2400" dirty="0" smtClean="0"/>
              <a:t>Jak ČUZK řeší problém?</a:t>
            </a:r>
          </a:p>
          <a:p>
            <a:pPr>
              <a:buFontTx/>
              <a:buChar char="-"/>
            </a:pPr>
            <a:r>
              <a:rPr lang="cs-CZ" sz="2400" dirty="0" smtClean="0"/>
              <a:t>na webu ČUZK jsou zveřejněna stanoviska k vytyčování hranic</a:t>
            </a:r>
          </a:p>
          <a:p>
            <a:pPr>
              <a:buNone/>
            </a:pPr>
            <a:r>
              <a:rPr lang="cs-CZ" sz="2400" dirty="0" smtClean="0"/>
              <a:t> -resort ČUZK skenuje k využití pro geodety ZPMZ-podklady z výsledků dřívějších měření</a:t>
            </a:r>
            <a:endParaRPr lang="cs-CZ"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850413" cy="642942"/>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214422"/>
            <a:ext cx="8229600" cy="4286279"/>
          </a:xfrm>
          <a:prstGeom prst="rect">
            <a:avLst/>
          </a:prstGeom>
        </p:spPr>
        <p:txBody>
          <a:bodyPr>
            <a:normAutofit fontScale="92500"/>
          </a:bodyPr>
          <a:lstStyle/>
          <a:p>
            <a:pPr>
              <a:buNone/>
            </a:pPr>
            <a:r>
              <a:rPr lang="cs-CZ" sz="2400" dirty="0" smtClean="0"/>
              <a:t> Podle vyhlášky č. 23/1964 Sb. nebyly do map zakreslovány </a:t>
            </a:r>
            <a:r>
              <a:rPr lang="cs-CZ" sz="2400" dirty="0" smtClean="0">
                <a:solidFill>
                  <a:srgbClr val="FF0000"/>
                </a:solidFill>
              </a:rPr>
              <a:t>zemědělské a lesní pozemky </a:t>
            </a:r>
            <a:r>
              <a:rPr lang="cs-CZ" sz="2400" dirty="0" smtClean="0"/>
              <a:t>ve vlastnictví občanů, pokud byly užívány socialistickou organizací nebo v náhradním užívání.</a:t>
            </a:r>
          </a:p>
          <a:p>
            <a:pPr>
              <a:buNone/>
            </a:pPr>
            <a:r>
              <a:rPr lang="cs-CZ" sz="2400" dirty="0" smtClean="0"/>
              <a:t> </a:t>
            </a:r>
            <a:r>
              <a:rPr lang="cs-CZ" sz="2400" dirty="0" smtClean="0">
                <a:solidFill>
                  <a:srgbClr val="FF0000"/>
                </a:solidFill>
              </a:rPr>
              <a:t>Soulad EN se skutečným stavem </a:t>
            </a:r>
            <a:r>
              <a:rPr lang="cs-CZ" sz="2400" dirty="0" smtClean="0"/>
              <a:t>byl zajišťován ohlašovací povinností všech uživatelů nemovitostí vůči příslušnému národnímu výboru/ do 15 dnů od vzniku změny/.</a:t>
            </a:r>
          </a:p>
          <a:p>
            <a:pPr>
              <a:buNone/>
            </a:pPr>
            <a:r>
              <a:rPr lang="cs-CZ" sz="2400" dirty="0" smtClean="0"/>
              <a:t>     Následně  národní výbory měly ohlašovací povinnost vůči orgánům geodézie/ do 15 dnů od ohlášení uživatelem/</a:t>
            </a:r>
          </a:p>
          <a:p>
            <a:pPr>
              <a:buNone/>
            </a:pPr>
            <a:r>
              <a:rPr lang="cs-CZ" sz="2400" dirty="0" smtClean="0"/>
              <a:t>     Listiny o nemovitostech měly být předkládány orgánům geodézie do 60 dnů od právní moci nebo ode dne jejich vzniku.</a:t>
            </a:r>
            <a:endParaRPr lang="cs-CZ" sz="2400" dirty="0"/>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9" y="0"/>
            <a:ext cx="8286808" cy="714356"/>
          </a:xfrm>
        </p:spPr>
        <p:txBody>
          <a:bodyPr/>
          <a:lstStyle/>
          <a:p>
            <a:pPr>
              <a:buNone/>
            </a:pPr>
            <a:r>
              <a:rPr lang="cs-CZ" sz="2400" dirty="0" smtClean="0"/>
              <a:t>Vytyčování hranic- vysvětlení postupu dle § 81 odst.3</a:t>
            </a:r>
            <a:endParaRPr lang="cs-CZ" sz="2400" dirty="0"/>
          </a:p>
        </p:txBody>
      </p:sp>
      <p:pic>
        <p:nvPicPr>
          <p:cNvPr id="679938" name="Picture 2"/>
          <p:cNvPicPr>
            <a:picLocks noGrp="1" noChangeAspect="1" noChangeArrowheads="1"/>
          </p:cNvPicPr>
          <p:nvPr>
            <p:ph sz="quarter" idx="4294967295"/>
          </p:nvPr>
        </p:nvPicPr>
        <p:blipFill>
          <a:blip r:embed="rId2"/>
          <a:srcRect/>
          <a:stretch>
            <a:fillRect/>
          </a:stretch>
        </p:blipFill>
        <p:spPr bwMode="auto">
          <a:xfrm>
            <a:off x="285720" y="500042"/>
            <a:ext cx="8572560" cy="6357958"/>
          </a:xfrm>
          <a:prstGeom prst="rect">
            <a:avLst/>
          </a:prstGeom>
          <a:noFill/>
          <a:ln w="9525">
            <a:noFill/>
            <a:miter lim="800000"/>
            <a:headEnd/>
            <a:tailEnd/>
          </a:ln>
          <a:effectLst/>
        </p:spPr>
      </p:pic>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214290"/>
            <a:ext cx="6000791" cy="500066"/>
          </a:xfrm>
        </p:spPr>
        <p:txBody>
          <a:bodyPr/>
          <a:lstStyle/>
          <a:p>
            <a:pPr>
              <a:buNone/>
            </a:pPr>
            <a:r>
              <a:rPr lang="cs-CZ" sz="2800" dirty="0" smtClean="0"/>
              <a:t>Vytyčování hranic</a:t>
            </a:r>
            <a:endParaRPr lang="cs-CZ" sz="2800" dirty="0"/>
          </a:p>
        </p:txBody>
      </p:sp>
      <p:sp>
        <p:nvSpPr>
          <p:cNvPr id="5" name="Zástupný symbol pro obsah 4"/>
          <p:cNvSpPr>
            <a:spLocks noGrp="1"/>
          </p:cNvSpPr>
          <p:nvPr>
            <p:ph sz="quarter" idx="13"/>
          </p:nvPr>
        </p:nvSpPr>
        <p:spPr>
          <a:xfrm>
            <a:off x="357158" y="1142984"/>
            <a:ext cx="8501122" cy="5429288"/>
          </a:xfrm>
        </p:spPr>
        <p:txBody>
          <a:bodyPr>
            <a:normAutofit/>
          </a:bodyPr>
          <a:lstStyle/>
          <a:p>
            <a:pPr>
              <a:buNone/>
            </a:pPr>
            <a:r>
              <a:rPr lang="cs-CZ" sz="2400" dirty="0" smtClean="0"/>
              <a:t>Činnosti spojené s vytyčováním hranic jsou upraveny-</a:t>
            </a:r>
          </a:p>
          <a:p>
            <a:pPr>
              <a:buFontTx/>
              <a:buChar char="-"/>
            </a:pPr>
            <a:r>
              <a:rPr lang="cs-CZ" sz="2400" dirty="0" smtClean="0"/>
              <a:t>Nejen v katastrálním zákoně a katastrální vyhlášce</a:t>
            </a:r>
          </a:p>
          <a:p>
            <a:pPr>
              <a:buNone/>
            </a:pPr>
            <a:r>
              <a:rPr lang="cs-CZ" sz="2400" dirty="0" smtClean="0"/>
              <a:t>Ale také:</a:t>
            </a:r>
          </a:p>
          <a:p>
            <a:pPr>
              <a:buFontTx/>
              <a:buChar char="-"/>
            </a:pPr>
            <a:r>
              <a:rPr lang="cs-CZ" sz="2400" dirty="0" smtClean="0"/>
              <a:t>Metodické pomůcky ČUZK</a:t>
            </a:r>
          </a:p>
          <a:p>
            <a:pPr>
              <a:buFontTx/>
              <a:buChar char="-"/>
            </a:pPr>
            <a:r>
              <a:rPr lang="cs-CZ" sz="2400" dirty="0" smtClean="0"/>
              <a:t>Stanoviska ČUZK </a:t>
            </a:r>
          </a:p>
          <a:p>
            <a:pPr>
              <a:buFontTx/>
              <a:buChar char="-"/>
            </a:pPr>
            <a:endParaRPr lang="cs-CZ" sz="2400" dirty="0" smtClean="0"/>
          </a:p>
          <a:p>
            <a:pPr>
              <a:buNone/>
            </a:pPr>
            <a:r>
              <a:rPr lang="cs-CZ" sz="2400" dirty="0" smtClean="0"/>
              <a:t>Využívány jsou podklady založené v dokumentaci katastrálního úřadu</a:t>
            </a:r>
          </a:p>
          <a:p>
            <a:pPr>
              <a:buNone/>
            </a:pPr>
            <a:r>
              <a:rPr lang="cs-CZ" sz="2400" dirty="0" smtClean="0"/>
              <a:t>Proč jsou vytyčovací činnosti složité, pracné, zodpovědné ?</a:t>
            </a:r>
            <a:endParaRPr lang="cs-CZ" sz="2400" dirty="0"/>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6512511" cy="569000"/>
          </a:xfrm>
        </p:spPr>
        <p:txBody>
          <a:bodyPr/>
          <a:lstStyle/>
          <a:p>
            <a:pPr marL="0" indent="0" algn="l">
              <a:buNone/>
            </a:pPr>
            <a:r>
              <a:rPr lang="cs-CZ" sz="2000" dirty="0" smtClean="0"/>
              <a:t>Ukázka č. 1     Výsledky původních měření</a:t>
            </a:r>
            <a:endParaRPr lang="cs-CZ" sz="2000" dirty="0"/>
          </a:p>
        </p:txBody>
      </p:sp>
      <p:pic>
        <p:nvPicPr>
          <p:cNvPr id="1026" name="Picture 2"/>
          <p:cNvPicPr>
            <a:picLocks noGrp="1" noChangeAspect="1" noChangeArrowheads="1"/>
          </p:cNvPicPr>
          <p:nvPr>
            <p:ph sz="quarter" idx="13"/>
          </p:nvPr>
        </p:nvPicPr>
        <p:blipFill>
          <a:blip r:embed="rId2" cstate="print"/>
          <a:srcRect/>
          <a:stretch>
            <a:fillRect/>
          </a:stretch>
        </p:blipFill>
        <p:spPr bwMode="auto">
          <a:xfrm>
            <a:off x="323528" y="980728"/>
            <a:ext cx="8568952" cy="5544615"/>
          </a:xfrm>
          <a:prstGeom prst="rect">
            <a:avLst/>
          </a:prstGeom>
          <a:noFill/>
          <a:ln w="9525">
            <a:noFill/>
            <a:miter lim="800000"/>
            <a:headEnd/>
            <a:tailEnd/>
          </a:ln>
        </p:spPr>
      </p:pic>
    </p:spTree>
    <p:extLst>
      <p:ext uri="{BB962C8B-B14F-4D97-AF65-F5344CB8AC3E}">
        <p14:creationId xmlns="" xmlns:p14="http://schemas.microsoft.com/office/powerpoint/2010/main" val="380704219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6512511" cy="569000"/>
          </a:xfrm>
        </p:spPr>
        <p:txBody>
          <a:bodyPr/>
          <a:lstStyle/>
          <a:p>
            <a:pPr marL="0" indent="0" algn="l">
              <a:buNone/>
            </a:pPr>
            <a:r>
              <a:rPr lang="cs-CZ" sz="2000" dirty="0" smtClean="0"/>
              <a:t>Ukázka č. 2</a:t>
            </a:r>
            <a:endParaRPr lang="cs-CZ" sz="2000" dirty="0"/>
          </a:p>
        </p:txBody>
      </p:sp>
      <p:pic>
        <p:nvPicPr>
          <p:cNvPr id="2050" name="Picture 2"/>
          <p:cNvPicPr>
            <a:picLocks noGrp="1" noChangeAspect="1" noChangeArrowheads="1"/>
          </p:cNvPicPr>
          <p:nvPr>
            <p:ph sz="quarter" idx="13"/>
          </p:nvPr>
        </p:nvPicPr>
        <p:blipFill>
          <a:blip r:embed="rId2" cstate="print"/>
          <a:srcRect/>
          <a:stretch>
            <a:fillRect/>
          </a:stretch>
        </p:blipFill>
        <p:spPr bwMode="auto">
          <a:xfrm>
            <a:off x="323528" y="1052513"/>
            <a:ext cx="8496944" cy="5544839"/>
          </a:xfrm>
          <a:prstGeom prst="rect">
            <a:avLst/>
          </a:prstGeom>
          <a:noFill/>
          <a:ln w="9525">
            <a:noFill/>
            <a:miter lim="800000"/>
            <a:headEnd/>
            <a:tailEnd/>
          </a:ln>
        </p:spPr>
      </p:pic>
    </p:spTree>
    <p:extLst>
      <p:ext uri="{BB962C8B-B14F-4D97-AF65-F5344CB8AC3E}">
        <p14:creationId xmlns="" xmlns:p14="http://schemas.microsoft.com/office/powerpoint/2010/main" val="3807042198"/>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6512511" cy="569000"/>
          </a:xfrm>
        </p:spPr>
        <p:txBody>
          <a:bodyPr/>
          <a:lstStyle/>
          <a:p>
            <a:pPr marL="0" indent="0" algn="l">
              <a:buNone/>
            </a:pPr>
            <a:r>
              <a:rPr lang="cs-CZ" sz="2000" dirty="0" smtClean="0"/>
              <a:t>Ukázka č. 3a</a:t>
            </a:r>
            <a:endParaRPr lang="cs-CZ" sz="2000" dirty="0"/>
          </a:p>
        </p:txBody>
      </p:sp>
      <p:pic>
        <p:nvPicPr>
          <p:cNvPr id="3074" name="Picture 2"/>
          <p:cNvPicPr>
            <a:picLocks noGrp="1" noChangeAspect="1" noChangeArrowheads="1"/>
          </p:cNvPicPr>
          <p:nvPr>
            <p:ph sz="quarter" idx="13"/>
          </p:nvPr>
        </p:nvPicPr>
        <p:blipFill>
          <a:blip r:embed="rId2" cstate="print"/>
          <a:srcRect/>
          <a:stretch>
            <a:fillRect/>
          </a:stretch>
        </p:blipFill>
        <p:spPr bwMode="auto">
          <a:xfrm>
            <a:off x="251520" y="980728"/>
            <a:ext cx="8640960" cy="5616624"/>
          </a:xfrm>
          <a:prstGeom prst="rect">
            <a:avLst/>
          </a:prstGeom>
          <a:noFill/>
          <a:ln w="9525">
            <a:noFill/>
            <a:miter lim="800000"/>
            <a:headEnd/>
            <a:tailEnd/>
          </a:ln>
        </p:spPr>
      </p:pic>
    </p:spTree>
    <p:extLst>
      <p:ext uri="{BB962C8B-B14F-4D97-AF65-F5344CB8AC3E}">
        <p14:creationId xmlns="" xmlns:p14="http://schemas.microsoft.com/office/powerpoint/2010/main" val="3807042198"/>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6512511" cy="569000"/>
          </a:xfrm>
        </p:spPr>
        <p:txBody>
          <a:bodyPr/>
          <a:lstStyle/>
          <a:p>
            <a:pPr marL="0" indent="0" algn="l">
              <a:buNone/>
            </a:pPr>
            <a:r>
              <a:rPr lang="cs-CZ" sz="2000" dirty="0" smtClean="0"/>
              <a:t>Ukázka č. 3b</a:t>
            </a:r>
            <a:endParaRPr lang="cs-CZ" sz="2000" dirty="0"/>
          </a:p>
        </p:txBody>
      </p:sp>
      <p:pic>
        <p:nvPicPr>
          <p:cNvPr id="4098" name="Picture 2"/>
          <p:cNvPicPr>
            <a:picLocks noGrp="1" noChangeAspect="1" noChangeArrowheads="1"/>
          </p:cNvPicPr>
          <p:nvPr>
            <p:ph sz="quarter" idx="13"/>
          </p:nvPr>
        </p:nvPicPr>
        <p:blipFill>
          <a:blip r:embed="rId2" cstate="print"/>
          <a:srcRect/>
          <a:stretch>
            <a:fillRect/>
          </a:stretch>
        </p:blipFill>
        <p:spPr bwMode="auto">
          <a:xfrm>
            <a:off x="467544" y="980728"/>
            <a:ext cx="8208912" cy="5473377"/>
          </a:xfrm>
          <a:prstGeom prst="rect">
            <a:avLst/>
          </a:prstGeom>
          <a:noFill/>
          <a:ln w="9525">
            <a:noFill/>
            <a:miter lim="800000"/>
            <a:headEnd/>
            <a:tailEnd/>
          </a:ln>
        </p:spPr>
      </p:pic>
    </p:spTree>
    <p:extLst>
      <p:ext uri="{BB962C8B-B14F-4D97-AF65-F5344CB8AC3E}">
        <p14:creationId xmlns="" xmlns:p14="http://schemas.microsoft.com/office/powerpoint/2010/main" val="2123969284"/>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6512511" cy="569000"/>
          </a:xfrm>
        </p:spPr>
        <p:txBody>
          <a:bodyPr/>
          <a:lstStyle/>
          <a:p>
            <a:pPr marL="0" indent="0" algn="l">
              <a:buNone/>
            </a:pPr>
            <a:r>
              <a:rPr lang="cs-CZ" sz="2000" dirty="0" smtClean="0"/>
              <a:t>Ukázka č. 3c</a:t>
            </a:r>
            <a:endParaRPr lang="cs-CZ" sz="2000" dirty="0"/>
          </a:p>
        </p:txBody>
      </p:sp>
      <p:pic>
        <p:nvPicPr>
          <p:cNvPr id="25602" name="Picture 2"/>
          <p:cNvPicPr>
            <a:picLocks noGrp="1" noChangeAspect="1" noChangeArrowheads="1"/>
          </p:cNvPicPr>
          <p:nvPr>
            <p:ph sz="quarter" idx="13"/>
          </p:nvPr>
        </p:nvPicPr>
        <p:blipFill>
          <a:blip r:embed="rId2" cstate="print"/>
          <a:srcRect/>
          <a:stretch>
            <a:fillRect/>
          </a:stretch>
        </p:blipFill>
        <p:spPr bwMode="auto">
          <a:xfrm>
            <a:off x="323528" y="980728"/>
            <a:ext cx="8568952" cy="5544615"/>
          </a:xfrm>
          <a:prstGeom prst="rect">
            <a:avLst/>
          </a:prstGeom>
          <a:noFill/>
          <a:ln w="9525">
            <a:noFill/>
            <a:miter lim="800000"/>
            <a:headEnd/>
            <a:tailEnd/>
          </a:ln>
        </p:spPr>
      </p:pic>
    </p:spTree>
    <p:extLst>
      <p:ext uri="{BB962C8B-B14F-4D97-AF65-F5344CB8AC3E}">
        <p14:creationId xmlns="" xmlns:p14="http://schemas.microsoft.com/office/powerpoint/2010/main" val="619675122"/>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462174" cy="569000"/>
          </a:xfrm>
        </p:spPr>
        <p:txBody>
          <a:bodyPr/>
          <a:lstStyle/>
          <a:p>
            <a:pPr marL="0" indent="0" algn="l">
              <a:buNone/>
            </a:pPr>
            <a:r>
              <a:rPr lang="cs-CZ" sz="2800" dirty="0" smtClean="0"/>
              <a:t>Historie- souvisí s původem map a jejich údržbou</a:t>
            </a:r>
            <a:endParaRPr lang="cs-CZ" sz="2800" dirty="0"/>
          </a:p>
        </p:txBody>
      </p:sp>
      <p:sp>
        <p:nvSpPr>
          <p:cNvPr id="3" name="Zástupný symbol pro obsah 2"/>
          <p:cNvSpPr>
            <a:spLocks noGrp="1"/>
          </p:cNvSpPr>
          <p:nvPr>
            <p:ph sz="quarter" idx="13"/>
          </p:nvPr>
        </p:nvSpPr>
        <p:spPr>
          <a:xfrm>
            <a:off x="1043608" y="1268760"/>
            <a:ext cx="7560840" cy="5112568"/>
          </a:xfrm>
        </p:spPr>
        <p:txBody>
          <a:bodyPr>
            <a:normAutofit lnSpcReduction="10000"/>
          </a:bodyPr>
          <a:lstStyle/>
          <a:p>
            <a:pPr>
              <a:buFont typeface="Arial" pitchFamily="34" charset="0"/>
              <a:buChar char="•"/>
            </a:pPr>
            <a:r>
              <a:rPr lang="cs-CZ" sz="2000" dirty="0"/>
              <a:t>v</a:t>
            </a:r>
            <a:r>
              <a:rPr lang="cs-CZ" sz="2000" dirty="0" smtClean="0"/>
              <a:t>íce než 100 let se využívají geometrické plány k udržování – souladu – právního vztahu v terénu a v katastrálním operátu</a:t>
            </a:r>
          </a:p>
          <a:p>
            <a:pPr>
              <a:buFont typeface="Arial" pitchFamily="34" charset="0"/>
              <a:buChar char="•"/>
            </a:pPr>
            <a:r>
              <a:rPr lang="cs-CZ" sz="2000" dirty="0"/>
              <a:t>z</a:t>
            </a:r>
            <a:r>
              <a:rPr lang="cs-CZ" sz="2000" dirty="0" smtClean="0"/>
              <a:t>ačaly se vyhotovovat pro změny v uspořádání a dělení pozemků v terénu </a:t>
            </a:r>
          </a:p>
          <a:p>
            <a:pPr>
              <a:buFont typeface="Arial" pitchFamily="34" charset="0"/>
              <a:buChar char="•"/>
            </a:pPr>
            <a:r>
              <a:rPr lang="cs-CZ" dirty="0"/>
              <a:t>g</a:t>
            </a:r>
            <a:r>
              <a:rPr lang="cs-CZ" dirty="0" smtClean="0"/>
              <a:t>eometrický plán byl využíván při zápisu změn v pozemkových knihách a byly označovány jako geometrický situační plán, geometrický polohopisný plán, geometrický nákres, … </a:t>
            </a:r>
          </a:p>
          <a:p>
            <a:pPr>
              <a:buFont typeface="Arial" pitchFamily="34" charset="0"/>
              <a:buChar char="•"/>
            </a:pPr>
            <a:r>
              <a:rPr lang="cs-CZ" dirty="0"/>
              <a:t>m</a:t>
            </a:r>
            <a:r>
              <a:rPr lang="cs-CZ" dirty="0" smtClean="0"/>
              <a:t>ěly různou podobu – na povoskovaných papírech, soutisky starého stavu (černý) a nového stavu (červený), od roku 1975 do 31.12.2013 jednobarevné s vyznačeným novým stavem silně (Směrnice pro vyhotovování geometrických plánů a vytyčování hranic pozemků z roku 1975)</a:t>
            </a:r>
          </a:p>
          <a:p>
            <a:pPr>
              <a:buFont typeface="Arial" pitchFamily="34" charset="0"/>
              <a:buChar char="•"/>
            </a:pPr>
            <a:r>
              <a:rPr lang="cs-CZ" dirty="0"/>
              <a:t>v</a:t>
            </a:r>
            <a:r>
              <a:rPr lang="cs-CZ" dirty="0" smtClean="0"/>
              <a:t>yhotovovaly se ručně, dnes pomocí výpočetní techniky </a:t>
            </a:r>
            <a:endParaRPr lang="cs-CZ" dirty="0"/>
          </a:p>
        </p:txBody>
      </p:sp>
    </p:spTree>
    <p:extLst>
      <p:ext uri="{BB962C8B-B14F-4D97-AF65-F5344CB8AC3E}">
        <p14:creationId xmlns="" xmlns:p14="http://schemas.microsoft.com/office/powerpoint/2010/main" val="3136854206"/>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3999" cy="714356"/>
          </a:xfrm>
        </p:spPr>
        <p:txBody>
          <a:bodyPr/>
          <a:lstStyle/>
          <a:p>
            <a:pPr>
              <a:buNone/>
            </a:pPr>
            <a:r>
              <a:rPr lang="cs-CZ" sz="2800" dirty="0" smtClean="0"/>
              <a:t>Vytyčování hranic- novely předpisů reagují na úpravu postupů</a:t>
            </a:r>
            <a:endParaRPr lang="cs-CZ" sz="2800" dirty="0"/>
          </a:p>
        </p:txBody>
      </p:sp>
      <p:sp>
        <p:nvSpPr>
          <p:cNvPr id="5" name="Zástupný symbol pro obsah 4"/>
          <p:cNvSpPr>
            <a:spLocks noGrp="1"/>
          </p:cNvSpPr>
          <p:nvPr>
            <p:ph sz="quarter" idx="13"/>
          </p:nvPr>
        </p:nvSpPr>
        <p:spPr>
          <a:xfrm>
            <a:off x="357158" y="1000108"/>
            <a:ext cx="8501122" cy="5572164"/>
          </a:xfrm>
        </p:spPr>
        <p:txBody>
          <a:bodyPr>
            <a:normAutofit fontScale="92500" lnSpcReduction="20000"/>
          </a:bodyPr>
          <a:lstStyle/>
          <a:p>
            <a:pPr>
              <a:buNone/>
            </a:pPr>
            <a:r>
              <a:rPr lang="cs-CZ" sz="2400" dirty="0" smtClean="0">
                <a:solidFill>
                  <a:srgbClr val="FF0000"/>
                </a:solidFill>
              </a:rPr>
              <a:t>Příkladem je úprava: od 1.4.2017</a:t>
            </a:r>
          </a:p>
          <a:p>
            <a:pPr>
              <a:buNone/>
            </a:pPr>
            <a:r>
              <a:rPr lang="cs-CZ" sz="3000" dirty="0" smtClean="0"/>
              <a:t>V bodu 16.29 a 16.32 přílohy novely </a:t>
            </a:r>
            <a:r>
              <a:rPr lang="cs-CZ" sz="3000" dirty="0" err="1" smtClean="0"/>
              <a:t>KatV</a:t>
            </a:r>
            <a:r>
              <a:rPr lang="cs-CZ" sz="3000" dirty="0" smtClean="0"/>
              <a:t>:</a:t>
            </a:r>
          </a:p>
          <a:p>
            <a:pPr lvl="1">
              <a:buNone/>
            </a:pPr>
            <a:r>
              <a:rPr lang="cs-CZ" sz="2600" dirty="0" smtClean="0"/>
              <a:t>  do protokolu opět doplněn podpis vlastníka z důvodu větší prokazatelnost jeho seznámení s výsledkem vytyčení   </a:t>
            </a:r>
          </a:p>
          <a:p>
            <a:pPr>
              <a:buNone/>
            </a:pPr>
            <a:endParaRPr lang="cs-CZ" sz="3000" dirty="0" smtClean="0"/>
          </a:p>
          <a:p>
            <a:pPr>
              <a:buNone/>
            </a:pPr>
            <a:r>
              <a:rPr lang="cs-CZ" sz="3000" dirty="0" smtClean="0"/>
              <a:t>V bodu 16.32 přílohy </a:t>
            </a:r>
            <a:r>
              <a:rPr lang="cs-CZ" sz="3000" dirty="0" err="1" smtClean="0"/>
              <a:t>KatV</a:t>
            </a:r>
            <a:r>
              <a:rPr lang="cs-CZ" sz="3000" dirty="0" smtClean="0"/>
              <a:t>:</a:t>
            </a:r>
          </a:p>
          <a:p>
            <a:pPr lvl="1"/>
            <a:endParaRPr lang="cs-CZ" sz="2600" dirty="0" smtClean="0"/>
          </a:p>
          <a:p>
            <a:pPr lvl="1">
              <a:buNone/>
            </a:pPr>
            <a:r>
              <a:rPr lang="cs-CZ" sz="2600" dirty="0" smtClean="0"/>
              <a:t>  nově musí protokol o vytyčení obsahovat popis vytyčovacích prací - minimálně způsob určení vytyčovacích prvků a údaje o použitých geodetických metodách, v případě rozdílného výsledku se skutečností v terénu resp. při nevyužití </a:t>
            </a:r>
            <a:r>
              <a:rPr lang="cs-CZ" sz="2600" dirty="0" err="1" smtClean="0"/>
              <a:t>pův</a:t>
            </a:r>
            <a:r>
              <a:rPr lang="cs-CZ" sz="2600" dirty="0" smtClean="0"/>
              <a:t>. výsledku obsahuje také odůvodnění tohoto rozporu či postupu</a:t>
            </a:r>
          </a:p>
          <a:p>
            <a:pPr>
              <a:buNone/>
            </a:pPr>
            <a:endParaRPr lang="cs-CZ" sz="2400" dirty="0"/>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3999" cy="714356"/>
          </a:xfrm>
        </p:spPr>
        <p:txBody>
          <a:bodyPr/>
          <a:lstStyle/>
          <a:p>
            <a:pPr>
              <a:buNone/>
            </a:pPr>
            <a:r>
              <a:rPr lang="cs-CZ" sz="2800" dirty="0" smtClean="0"/>
              <a:t>Vytyčování hranic- novely předpisů reagují na úpravu postupů</a:t>
            </a:r>
            <a:endParaRPr lang="cs-CZ" sz="2800" dirty="0"/>
          </a:p>
        </p:txBody>
      </p:sp>
      <p:sp>
        <p:nvSpPr>
          <p:cNvPr id="5" name="Zástupný symbol pro obsah 4"/>
          <p:cNvSpPr>
            <a:spLocks noGrp="1"/>
          </p:cNvSpPr>
          <p:nvPr>
            <p:ph sz="quarter" idx="13"/>
          </p:nvPr>
        </p:nvSpPr>
        <p:spPr>
          <a:xfrm>
            <a:off x="357158" y="1000108"/>
            <a:ext cx="8501122" cy="5572164"/>
          </a:xfrm>
        </p:spPr>
        <p:txBody>
          <a:bodyPr>
            <a:normAutofit/>
          </a:bodyPr>
          <a:lstStyle/>
          <a:p>
            <a:pPr>
              <a:buNone/>
            </a:pPr>
            <a:r>
              <a:rPr lang="cs-CZ" sz="2400" dirty="0" smtClean="0">
                <a:solidFill>
                  <a:srgbClr val="FF0000"/>
                </a:solidFill>
              </a:rPr>
              <a:t>Příkladem je úprava: od 1.4.2017</a:t>
            </a:r>
          </a:p>
          <a:p>
            <a:pPr>
              <a:buNone/>
            </a:pPr>
            <a:endParaRPr lang="cs-CZ" sz="2400" dirty="0" smtClean="0">
              <a:solidFill>
                <a:srgbClr val="FF0000"/>
              </a:solidFill>
            </a:endParaRPr>
          </a:p>
          <a:p>
            <a:pPr>
              <a:buNone/>
            </a:pPr>
            <a:r>
              <a:rPr lang="cs-CZ" sz="3000" i="1" dirty="0" smtClean="0"/>
              <a:t>Upraven postup v případě, kdy některý ze zúčastněných ústního jednání v terénu </a:t>
            </a:r>
            <a:r>
              <a:rPr lang="cs-CZ" sz="3000" b="1" i="1" dirty="0" smtClean="0"/>
              <a:t>nesouhlasí  s vytyčenou hranicí: </a:t>
            </a:r>
            <a:r>
              <a:rPr lang="cs-CZ" sz="3000" b="1" dirty="0" smtClean="0"/>
              <a:t> </a:t>
            </a:r>
          </a:p>
          <a:p>
            <a:pPr lvl="1">
              <a:buNone/>
            </a:pPr>
            <a:r>
              <a:rPr lang="cs-CZ" sz="3000" dirty="0" smtClean="0"/>
              <a:t>  novelou </a:t>
            </a:r>
            <a:r>
              <a:rPr lang="cs-CZ" sz="3000" dirty="0" err="1" smtClean="0"/>
              <a:t>KatV</a:t>
            </a:r>
            <a:r>
              <a:rPr lang="cs-CZ" sz="3000" dirty="0" smtClean="0"/>
              <a:t> zásadně nezměněno, ale vytyčované lomové body se označí </a:t>
            </a:r>
            <a:r>
              <a:rPr lang="cs-CZ" sz="3000" dirty="0" smtClean="0">
                <a:solidFill>
                  <a:srgbClr val="FF0000"/>
                </a:solidFill>
              </a:rPr>
              <a:t>dočasným způsobem (bez ohledu na kód kvality podrobného bodu)  / původně body s KK 3 vždy byly s trvalým označením/</a:t>
            </a:r>
          </a:p>
          <a:p>
            <a:pPr marL="457200" lvl="1" indent="0">
              <a:buNone/>
            </a:pPr>
            <a:endParaRPr lang="cs-CZ" sz="3000" dirty="0" smtClean="0"/>
          </a:p>
          <a:p>
            <a:pPr lvl="1"/>
            <a:endParaRPr lang="cs-CZ" sz="2600" dirty="0" smtClean="0"/>
          </a:p>
          <a:p>
            <a:pPr>
              <a:buNone/>
            </a:pPr>
            <a:endParaRPr lang="cs-CZ" sz="2400" dirty="0" smtClean="0">
              <a:solidFill>
                <a:srgbClr val="FF0000"/>
              </a:solidFill>
            </a:endParaRPr>
          </a:p>
          <a:p>
            <a:pPr>
              <a:buNone/>
            </a:pPr>
            <a:endParaRPr lang="cs-CZ" sz="2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636099" cy="642942"/>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357298"/>
            <a:ext cx="8229600" cy="4572031"/>
          </a:xfrm>
          <a:prstGeom prst="rect">
            <a:avLst/>
          </a:prstGeom>
        </p:spPr>
        <p:txBody>
          <a:bodyPr>
            <a:normAutofit fontScale="92500" lnSpcReduction="20000"/>
          </a:bodyPr>
          <a:lstStyle/>
          <a:p>
            <a:pPr>
              <a:buNone/>
            </a:pPr>
            <a:r>
              <a:rPr lang="cs-CZ" sz="2400" dirty="0" smtClean="0"/>
              <a:t> EN obsahovala         - operát měřický/ mapa pozemková, pracovní a evidenční</a:t>
            </a:r>
          </a:p>
          <a:p>
            <a:pPr>
              <a:buNone/>
            </a:pPr>
            <a:r>
              <a:rPr lang="cs-CZ" sz="2400" dirty="0" smtClean="0"/>
              <a:t>                               - operát písemný / výkaz změn, soupis parcel, evidenční listy, </a:t>
            </a:r>
            <a:r>
              <a:rPr lang="cs-CZ" sz="2400" dirty="0" err="1" smtClean="0"/>
              <a:t>listy</a:t>
            </a:r>
            <a:r>
              <a:rPr lang="cs-CZ" sz="2400" dirty="0" smtClean="0"/>
              <a:t> vlastnictví, seznam domů/</a:t>
            </a:r>
          </a:p>
          <a:p>
            <a:pPr>
              <a:buNone/>
            </a:pPr>
            <a:r>
              <a:rPr lang="cs-CZ" sz="2400" dirty="0" smtClean="0"/>
              <a:t>                               - sbírku listin</a:t>
            </a:r>
          </a:p>
          <a:p>
            <a:pPr>
              <a:buNone/>
            </a:pPr>
            <a:r>
              <a:rPr lang="cs-CZ" sz="2400" dirty="0" smtClean="0"/>
              <a:t>                               - sumarizační výkazy</a:t>
            </a:r>
          </a:p>
          <a:p>
            <a:pPr>
              <a:buNone/>
            </a:pPr>
            <a:r>
              <a:rPr lang="cs-CZ" sz="2400" dirty="0" smtClean="0"/>
              <a:t>    Pozemkové mapy – vznikaly skreslením ostrovních map bývalého pozemkového katastru, kde nebyly doplňovány hranice parcel sloučené do půdních celků.</a:t>
            </a:r>
          </a:p>
          <a:p>
            <a:pPr>
              <a:buNone/>
            </a:pPr>
            <a:r>
              <a:rPr lang="cs-CZ" sz="2400" dirty="0" smtClean="0"/>
              <a:t>    Postupně byly vyhotovovány nové pozemkové mapy –</a:t>
            </a:r>
          </a:p>
          <a:p>
            <a:pPr>
              <a:buNone/>
            </a:pPr>
            <a:r>
              <a:rPr lang="cs-CZ" sz="2400" dirty="0" smtClean="0"/>
              <a:t>        - 1961- 1981- THM  - technickohospodářské mapování</a:t>
            </a:r>
          </a:p>
          <a:p>
            <a:pPr>
              <a:buNone/>
            </a:pPr>
            <a:r>
              <a:rPr lang="cs-CZ" sz="2400" dirty="0" smtClean="0"/>
              <a:t>        - 1981- 1992- ZMVM- základní mapa velkého měřítka</a:t>
            </a:r>
          </a:p>
          <a:p>
            <a:pPr>
              <a:buNone/>
            </a:pPr>
            <a:r>
              <a:rPr lang="cs-CZ" sz="2400" dirty="0" smtClean="0"/>
              <a:t>/ dnes využíváno pro tvorbu digitální katastrální mapy/</a:t>
            </a:r>
          </a:p>
          <a:p>
            <a:pPr>
              <a:buNone/>
            </a:pPr>
            <a:endParaRPr lang="cs-CZ" sz="2400" dirty="0" smtClean="0"/>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3999" cy="714356"/>
          </a:xfrm>
        </p:spPr>
        <p:txBody>
          <a:bodyPr/>
          <a:lstStyle/>
          <a:p>
            <a:pPr>
              <a:buNone/>
            </a:pPr>
            <a:r>
              <a:rPr lang="cs-CZ" sz="2800" dirty="0" smtClean="0"/>
              <a:t>Vytyčování hranic- novely předpisů reagují na úpravu postupů</a:t>
            </a:r>
            <a:endParaRPr lang="cs-CZ" sz="2800" dirty="0"/>
          </a:p>
        </p:txBody>
      </p:sp>
      <p:sp>
        <p:nvSpPr>
          <p:cNvPr id="5" name="Zástupný symbol pro obsah 4"/>
          <p:cNvSpPr>
            <a:spLocks noGrp="1"/>
          </p:cNvSpPr>
          <p:nvPr>
            <p:ph sz="quarter" idx="13"/>
          </p:nvPr>
        </p:nvSpPr>
        <p:spPr>
          <a:xfrm>
            <a:off x="357158" y="1000108"/>
            <a:ext cx="8501122" cy="5572164"/>
          </a:xfrm>
        </p:spPr>
        <p:txBody>
          <a:bodyPr>
            <a:normAutofit fontScale="92500"/>
          </a:bodyPr>
          <a:lstStyle/>
          <a:p>
            <a:pPr>
              <a:buNone/>
            </a:pPr>
            <a:r>
              <a:rPr lang="cs-CZ" sz="2400" dirty="0" smtClean="0">
                <a:solidFill>
                  <a:srgbClr val="FF0000"/>
                </a:solidFill>
              </a:rPr>
              <a:t>Příkladem je úprava: od 1.4.2017</a:t>
            </a:r>
          </a:p>
          <a:p>
            <a:pPr>
              <a:buNone/>
            </a:pPr>
            <a:endParaRPr lang="cs-CZ" sz="2400" dirty="0" smtClean="0">
              <a:solidFill>
                <a:srgbClr val="FF0000"/>
              </a:solidFill>
            </a:endParaRPr>
          </a:p>
          <a:p>
            <a:pPr>
              <a:buNone/>
            </a:pPr>
            <a:r>
              <a:rPr lang="cs-CZ" sz="3000" i="1" dirty="0" smtClean="0"/>
              <a:t>Doplněn postup v případě, kdy všichni zúčastnění ústního jednání v terénu souhlasí  s vytyčenou hranicí a  do 10-ti dnů po tomto jednání je doručen písemný nesouhlas vlastníka:</a:t>
            </a:r>
            <a:endParaRPr lang="cs-CZ" sz="3000" dirty="0" smtClean="0"/>
          </a:p>
          <a:p>
            <a:pPr lvl="1">
              <a:buNone/>
            </a:pPr>
            <a:r>
              <a:rPr lang="cs-CZ" sz="3000" dirty="0" smtClean="0"/>
              <a:t>-vytyčované lomové body </a:t>
            </a:r>
            <a:r>
              <a:rPr lang="cs-CZ" sz="3000" u="sng" dirty="0" smtClean="0"/>
              <a:t>musí</a:t>
            </a:r>
            <a:r>
              <a:rPr lang="cs-CZ" sz="3000" dirty="0" smtClean="0"/>
              <a:t> být označeny trvalou stabilizací bez ohledu na kód kvality podrobného bodu</a:t>
            </a:r>
          </a:p>
          <a:p>
            <a:pPr lvl="1">
              <a:buNone/>
            </a:pPr>
            <a:r>
              <a:rPr lang="cs-CZ" sz="3000" dirty="0" smtClean="0"/>
              <a:t>-trvalá stabilizace v terénu zůstane, písemný nesouhlas musí být součástí předkládané dokumentace o vytyčení na KÚ  </a:t>
            </a:r>
          </a:p>
          <a:p>
            <a:pPr marL="457200" lvl="1" indent="0">
              <a:buNone/>
            </a:pPr>
            <a:endParaRPr lang="cs-CZ" sz="3000" dirty="0" smtClean="0"/>
          </a:p>
          <a:p>
            <a:pPr lvl="1"/>
            <a:endParaRPr lang="cs-CZ" sz="2600" dirty="0" smtClean="0"/>
          </a:p>
          <a:p>
            <a:pPr>
              <a:buNone/>
            </a:pPr>
            <a:endParaRPr lang="cs-CZ" sz="2400" dirty="0" smtClean="0">
              <a:solidFill>
                <a:srgbClr val="FF0000"/>
              </a:solidFill>
            </a:endParaRPr>
          </a:p>
          <a:p>
            <a:pPr>
              <a:buNone/>
            </a:pPr>
            <a:endParaRPr lang="cs-CZ" sz="2400" dirty="0"/>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3999" cy="714356"/>
          </a:xfrm>
        </p:spPr>
        <p:txBody>
          <a:bodyPr/>
          <a:lstStyle/>
          <a:p>
            <a:pPr>
              <a:buNone/>
            </a:pPr>
            <a:r>
              <a:rPr lang="cs-CZ" sz="2800" dirty="0" smtClean="0"/>
              <a:t>Vytyčování hranic- novely předpisů reagují na úpravu postupů</a:t>
            </a:r>
            <a:endParaRPr lang="cs-CZ" sz="2800" dirty="0"/>
          </a:p>
        </p:txBody>
      </p:sp>
      <p:sp>
        <p:nvSpPr>
          <p:cNvPr id="5" name="Zástupný symbol pro obsah 4"/>
          <p:cNvSpPr>
            <a:spLocks noGrp="1"/>
          </p:cNvSpPr>
          <p:nvPr>
            <p:ph sz="quarter" idx="13"/>
          </p:nvPr>
        </p:nvSpPr>
        <p:spPr>
          <a:xfrm>
            <a:off x="357158" y="1000108"/>
            <a:ext cx="8501122" cy="5572164"/>
          </a:xfrm>
        </p:spPr>
        <p:txBody>
          <a:bodyPr>
            <a:normAutofit fontScale="92500" lnSpcReduction="10000"/>
          </a:bodyPr>
          <a:lstStyle/>
          <a:p>
            <a:pPr>
              <a:buNone/>
            </a:pPr>
            <a:r>
              <a:rPr lang="cs-CZ" sz="2400" dirty="0" smtClean="0">
                <a:solidFill>
                  <a:srgbClr val="FF0000"/>
                </a:solidFill>
              </a:rPr>
              <a:t>Příkladem je úprava: od 1.4.2017</a:t>
            </a:r>
          </a:p>
          <a:p>
            <a:pPr>
              <a:buNone/>
            </a:pPr>
            <a:r>
              <a:rPr lang="cs-CZ" sz="3000" i="1" dirty="0" smtClean="0"/>
              <a:t>Upraven postup v případě, kdy dojde k rozporu mezi původním zeměměřickým výsledkem a současnou polohou plotu, přičemž vlastníci tento plot jako vlastnickou hranici uznávají: </a:t>
            </a:r>
            <a:endParaRPr lang="cs-CZ" sz="3000" dirty="0" smtClean="0"/>
          </a:p>
          <a:p>
            <a:pPr lvl="1">
              <a:buNone/>
            </a:pPr>
            <a:r>
              <a:rPr lang="cs-CZ" sz="3000" dirty="0" smtClean="0"/>
              <a:t> - pokud je poloha plotu v mezích přesnosti dosavadního geometrického a polohového určení těchto hranic, měl by být uznán a vytyčen jako hranice vlastnická </a:t>
            </a:r>
          </a:p>
          <a:p>
            <a:pPr lvl="1">
              <a:buNone/>
            </a:pPr>
            <a:r>
              <a:rPr lang="cs-CZ" sz="3000" dirty="0" smtClean="0"/>
              <a:t>- vytyčovaným lomovým bodům se doplní souřadnice polohy a součástí protokolu o vytyčení musí být zdůvodnění tohoto rozporu resp. postupu    </a:t>
            </a:r>
          </a:p>
          <a:p>
            <a:pPr>
              <a:buNone/>
            </a:pPr>
            <a:endParaRPr lang="cs-CZ" sz="2400" dirty="0" smtClean="0">
              <a:solidFill>
                <a:srgbClr val="FF0000"/>
              </a:solidFill>
            </a:endParaRPr>
          </a:p>
          <a:p>
            <a:pPr>
              <a:buNone/>
            </a:pPr>
            <a:endParaRPr lang="cs-CZ" sz="2400" dirty="0" smtClean="0">
              <a:solidFill>
                <a:srgbClr val="FF0000"/>
              </a:solidFill>
            </a:endParaRPr>
          </a:p>
          <a:p>
            <a:pPr marL="457200" lvl="1" indent="0">
              <a:buNone/>
            </a:pPr>
            <a:endParaRPr lang="cs-CZ" sz="3000" dirty="0" smtClean="0"/>
          </a:p>
          <a:p>
            <a:pPr lvl="1"/>
            <a:endParaRPr lang="cs-CZ" sz="2600" dirty="0" smtClean="0"/>
          </a:p>
          <a:p>
            <a:pPr>
              <a:buNone/>
            </a:pPr>
            <a:endParaRPr lang="cs-CZ" sz="2400" dirty="0" smtClean="0">
              <a:solidFill>
                <a:srgbClr val="FF0000"/>
              </a:solidFill>
            </a:endParaRPr>
          </a:p>
          <a:p>
            <a:pPr>
              <a:buNone/>
            </a:pPr>
            <a:endParaRPr lang="cs-CZ" sz="2400" dirty="0"/>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3999" cy="714356"/>
          </a:xfrm>
        </p:spPr>
        <p:txBody>
          <a:bodyPr/>
          <a:lstStyle/>
          <a:p>
            <a:pPr>
              <a:buNone/>
            </a:pPr>
            <a:r>
              <a:rPr lang="cs-CZ" sz="2800" dirty="0" smtClean="0"/>
              <a:t>Vytyčování hranic- novely předpisů reagují na úpravu postupů</a:t>
            </a:r>
            <a:endParaRPr lang="cs-CZ" sz="2800" dirty="0"/>
          </a:p>
        </p:txBody>
      </p:sp>
      <p:sp>
        <p:nvSpPr>
          <p:cNvPr id="5" name="Zástupný symbol pro obsah 4"/>
          <p:cNvSpPr>
            <a:spLocks noGrp="1"/>
          </p:cNvSpPr>
          <p:nvPr>
            <p:ph sz="quarter" idx="13"/>
          </p:nvPr>
        </p:nvSpPr>
        <p:spPr>
          <a:xfrm>
            <a:off x="357158" y="1000108"/>
            <a:ext cx="8501122" cy="5572164"/>
          </a:xfrm>
        </p:spPr>
        <p:txBody>
          <a:bodyPr>
            <a:normAutofit fontScale="85000" lnSpcReduction="20000"/>
          </a:bodyPr>
          <a:lstStyle/>
          <a:p>
            <a:pPr>
              <a:buNone/>
            </a:pPr>
            <a:r>
              <a:rPr lang="cs-CZ" sz="2400" b="1" dirty="0" smtClean="0"/>
              <a:t>§ 77</a:t>
            </a:r>
          </a:p>
          <a:p>
            <a:pPr>
              <a:buNone/>
            </a:pPr>
            <a:r>
              <a:rPr lang="cs-CZ" sz="2400" b="1" dirty="0" smtClean="0"/>
              <a:t> Záznam podrobného měření změn</a:t>
            </a:r>
          </a:p>
          <a:p>
            <a:pPr>
              <a:buNone/>
            </a:pPr>
            <a:r>
              <a:rPr lang="cs-CZ" sz="2400" b="1" dirty="0" smtClean="0"/>
              <a:t>  (1)</a:t>
            </a:r>
            <a:r>
              <a:rPr lang="cs-CZ" sz="2400" dirty="0" smtClean="0"/>
              <a:t> Záznam podrobného měření změn</a:t>
            </a:r>
          </a:p>
          <a:p>
            <a:pPr>
              <a:buNone/>
            </a:pPr>
            <a:r>
              <a:rPr lang="cs-CZ" sz="2400" b="1" dirty="0" smtClean="0"/>
              <a:t> a)</a:t>
            </a:r>
            <a:r>
              <a:rPr lang="cs-CZ" sz="2400" dirty="0" smtClean="0"/>
              <a:t> obsahuje dokumentaci činností při vyhotovení geometrického plánu a je podkladem pro provedení změny v souboru geodetických informací a v souboru popisných informací,</a:t>
            </a:r>
          </a:p>
          <a:p>
            <a:pPr>
              <a:buNone/>
            </a:pPr>
            <a:r>
              <a:rPr lang="cs-CZ" sz="2400" b="1" dirty="0" smtClean="0"/>
              <a:t>  </a:t>
            </a:r>
            <a:r>
              <a:rPr lang="cs-CZ" sz="2400" b="1" dirty="0" smtClean="0">
                <a:solidFill>
                  <a:srgbClr val="FF0000"/>
                </a:solidFill>
              </a:rPr>
              <a:t>b)</a:t>
            </a:r>
            <a:r>
              <a:rPr lang="cs-CZ" sz="2400" dirty="0" smtClean="0">
                <a:solidFill>
                  <a:srgbClr val="FF0000"/>
                </a:solidFill>
              </a:rPr>
              <a:t> obsahuje dokumentaci činností při vytyčení hranice pozemků</a:t>
            </a:r>
            <a:r>
              <a:rPr lang="cs-CZ" sz="2400" dirty="0" smtClean="0"/>
              <a:t>,</a:t>
            </a:r>
          </a:p>
          <a:p>
            <a:pPr>
              <a:buNone/>
            </a:pPr>
            <a:r>
              <a:rPr lang="cs-CZ" sz="2400" b="1" dirty="0" smtClean="0"/>
              <a:t>  c)</a:t>
            </a:r>
            <a:r>
              <a:rPr lang="cs-CZ" sz="2400" dirty="0" smtClean="0"/>
              <a:t> je podkladem pro zápis změn údajů evidovaných v souboru geodetických informací a v souboru popisných informací, které jsou spojeny s měřením v terénu, ale nevyžadují vyhotovení geometrického plánu.</a:t>
            </a:r>
          </a:p>
          <a:p>
            <a:pPr>
              <a:buNone/>
            </a:pPr>
            <a:r>
              <a:rPr lang="cs-CZ" sz="2400" b="1" dirty="0" smtClean="0"/>
              <a:t> (2)</a:t>
            </a:r>
            <a:r>
              <a:rPr lang="cs-CZ" sz="2400" dirty="0" smtClean="0"/>
              <a:t> V případě potřeby je možné záznam podrobného měření změn vyhotovený pro zaměření více vzájemně souvisejících změn využít jako podklad pro vyhotovení několika geometrických plánů pro jednotlivé změny.</a:t>
            </a:r>
          </a:p>
          <a:p>
            <a:pPr>
              <a:buNone/>
            </a:pPr>
            <a:r>
              <a:rPr lang="cs-CZ" sz="2400" b="1" dirty="0" smtClean="0"/>
              <a:t>  (3)</a:t>
            </a:r>
            <a:r>
              <a:rPr lang="cs-CZ" sz="2400" dirty="0" smtClean="0"/>
              <a:t> Náležitosti záznamu podrobného měření změn upravuje bod 16 přílohy k této vyhlášce.</a:t>
            </a:r>
          </a:p>
          <a:p>
            <a:pPr>
              <a:buNone/>
            </a:pPr>
            <a:r>
              <a:rPr lang="cs-CZ" sz="2400" dirty="0" smtClean="0">
                <a:solidFill>
                  <a:srgbClr val="FF0000"/>
                </a:solidFill>
              </a:rPr>
              <a:t>Vytyčování hranic často doprovází vyhotovení geometrických plánů pro jiné účely využití</a:t>
            </a:r>
          </a:p>
          <a:p>
            <a:pPr>
              <a:buNone/>
            </a:pPr>
            <a:endParaRPr lang="cs-CZ" sz="2400" dirty="0" smtClean="0">
              <a:solidFill>
                <a:srgbClr val="FF0000"/>
              </a:solidFill>
            </a:endParaRPr>
          </a:p>
          <a:p>
            <a:pPr marL="457200" lvl="1" indent="0">
              <a:buNone/>
            </a:pPr>
            <a:endParaRPr lang="cs-CZ" sz="3000" dirty="0" smtClean="0"/>
          </a:p>
          <a:p>
            <a:pPr lvl="1"/>
            <a:endParaRPr lang="cs-CZ" sz="2600" dirty="0" smtClean="0"/>
          </a:p>
          <a:p>
            <a:pPr>
              <a:buNone/>
            </a:pPr>
            <a:endParaRPr lang="cs-CZ" sz="2400" dirty="0" smtClean="0">
              <a:solidFill>
                <a:srgbClr val="FF0000"/>
              </a:solidFill>
            </a:endParaRPr>
          </a:p>
          <a:p>
            <a:pPr>
              <a:buNone/>
            </a:pPr>
            <a:endParaRPr lang="cs-CZ" sz="2400" dirty="0"/>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3999" cy="714356"/>
          </a:xfrm>
        </p:spPr>
        <p:txBody>
          <a:bodyPr/>
          <a:lstStyle/>
          <a:p>
            <a:pPr>
              <a:buNone/>
            </a:pPr>
            <a:r>
              <a:rPr lang="cs-CZ" sz="2800" dirty="0" smtClean="0"/>
              <a:t>Vytyčování hranic- novely předpisů reagují na úpravu postupů</a:t>
            </a:r>
            <a:endParaRPr lang="cs-CZ" sz="2800" dirty="0"/>
          </a:p>
        </p:txBody>
      </p:sp>
      <p:sp>
        <p:nvSpPr>
          <p:cNvPr id="5" name="Zástupný symbol pro obsah 4"/>
          <p:cNvSpPr>
            <a:spLocks noGrp="1"/>
          </p:cNvSpPr>
          <p:nvPr>
            <p:ph sz="quarter" idx="13"/>
          </p:nvPr>
        </p:nvSpPr>
        <p:spPr>
          <a:xfrm>
            <a:off x="357158" y="1000108"/>
            <a:ext cx="8501122" cy="5572164"/>
          </a:xfrm>
        </p:spPr>
        <p:txBody>
          <a:bodyPr>
            <a:normAutofit fontScale="92500" lnSpcReduction="20000"/>
          </a:bodyPr>
          <a:lstStyle/>
          <a:p>
            <a:pPr>
              <a:buNone/>
            </a:pPr>
            <a:r>
              <a:rPr lang="cs-CZ" sz="2400" dirty="0" smtClean="0">
                <a:solidFill>
                  <a:srgbClr val="FF0000"/>
                </a:solidFill>
              </a:rPr>
              <a:t>Co souvisí s vytyčováním:</a:t>
            </a:r>
          </a:p>
          <a:p>
            <a:pPr>
              <a:buNone/>
            </a:pPr>
            <a:r>
              <a:rPr lang="cs-CZ" sz="2400" dirty="0" smtClean="0">
                <a:solidFill>
                  <a:schemeClr val="accent6">
                    <a:lumMod val="75000"/>
                  </a:schemeClr>
                </a:solidFill>
              </a:rPr>
              <a:t>Ověřování dokumentace o vytyčení dle zákona č. 200/1994 Sb.</a:t>
            </a:r>
          </a:p>
          <a:p>
            <a:pPr>
              <a:buNone/>
            </a:pPr>
            <a:endParaRPr lang="cs-CZ" sz="2400" dirty="0" smtClean="0">
              <a:solidFill>
                <a:srgbClr val="FF0000"/>
              </a:solidFill>
            </a:endParaRPr>
          </a:p>
          <a:p>
            <a:pPr>
              <a:buNone/>
            </a:pPr>
            <a:r>
              <a:rPr lang="cs-CZ" sz="2400" dirty="0" smtClean="0"/>
              <a:t>- dokumentace o vytyčení je podle § 4 odst. 1 písm. c) zákona o zeměměřictví výsledkem zeměměřické činnosti ve veřejném zájmu (stejně jako GP) a proto podle § 12 tohoto zákona musí být ověřena ÚOZI, že náležitostmi a přesností odpovídá právním předpisům (stejně jako další výsledky zeměměřických činností využívané pro správu a vedení katastru nemovitostí)</a:t>
            </a:r>
          </a:p>
          <a:p>
            <a:pPr>
              <a:buNone/>
            </a:pPr>
            <a:r>
              <a:rPr lang="cs-CZ" sz="2400" dirty="0" smtClean="0"/>
              <a:t>- dokumentace o vytyčení je tedy samostatným výsledkem zeměměřické činnosti a obecně tak má svou vlastní položku v evidenci ověřených výsledků zeměměřických činností</a:t>
            </a:r>
          </a:p>
          <a:p>
            <a:pPr>
              <a:buNone/>
            </a:pPr>
            <a:r>
              <a:rPr lang="cs-CZ" sz="2400" dirty="0" smtClean="0"/>
              <a:t>- ověření ZPMZ, jehož přílohou je prostá kopie dokumentace o vytyčení hranice pozemků, tak nelze považovat za ověření dokumentace o vytyčení hranice pozemků, byť mohou být oba výsledky ověřovány pod stejným pořadovým číslem z evidence ověřených výsledků</a:t>
            </a:r>
            <a:endParaRPr lang="cs-CZ" sz="2000" dirty="0" smtClean="0"/>
          </a:p>
          <a:p>
            <a:pPr>
              <a:buNone/>
            </a:pPr>
            <a:endParaRPr lang="cs-CZ" sz="2400" dirty="0" smtClean="0">
              <a:solidFill>
                <a:srgbClr val="FF0000"/>
              </a:solidFill>
            </a:endParaRPr>
          </a:p>
          <a:p>
            <a:pPr>
              <a:buNone/>
            </a:pPr>
            <a:endParaRPr lang="cs-CZ" sz="2400" dirty="0" smtClean="0">
              <a:solidFill>
                <a:srgbClr val="FF0000"/>
              </a:solidFill>
            </a:endParaRPr>
          </a:p>
          <a:p>
            <a:pPr marL="457200" lvl="1" indent="0">
              <a:buNone/>
            </a:pPr>
            <a:endParaRPr lang="cs-CZ" sz="3000" dirty="0" smtClean="0"/>
          </a:p>
          <a:p>
            <a:pPr lvl="1"/>
            <a:endParaRPr lang="cs-CZ" sz="2600" dirty="0" smtClean="0"/>
          </a:p>
          <a:p>
            <a:pPr>
              <a:buNone/>
            </a:pPr>
            <a:endParaRPr lang="cs-CZ" sz="2400" dirty="0" smtClean="0">
              <a:solidFill>
                <a:srgbClr val="FF0000"/>
              </a:solidFill>
            </a:endParaRPr>
          </a:p>
          <a:p>
            <a:pPr>
              <a:buNone/>
            </a:pPr>
            <a:endParaRPr lang="cs-CZ" sz="2400" dirty="0"/>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chemeClr val="accent6">
                    <a:lumMod val="75000"/>
                  </a:schemeClr>
                </a:solidFill>
              </a:rPr>
              <a:t>Ověřování dokumentace o vytyčení</a:t>
            </a:r>
          </a:p>
        </p:txBody>
      </p:sp>
      <p:sp>
        <p:nvSpPr>
          <p:cNvPr id="3" name="Zástupný symbol pro obsah 2"/>
          <p:cNvSpPr>
            <a:spLocks noGrp="1"/>
          </p:cNvSpPr>
          <p:nvPr>
            <p:ph idx="4294967295"/>
          </p:nvPr>
        </p:nvSpPr>
        <p:spPr>
          <a:xfrm>
            <a:off x="457200" y="1689119"/>
            <a:ext cx="8229600" cy="4525963"/>
          </a:xfrm>
          <a:prstGeom prst="rect">
            <a:avLst/>
          </a:prstGeom>
        </p:spPr>
        <p:txBody>
          <a:bodyPr>
            <a:normAutofit fontScale="62500" lnSpcReduction="20000"/>
          </a:bodyPr>
          <a:lstStyle/>
          <a:p>
            <a:endParaRPr lang="cs-CZ" dirty="0" smtClean="0"/>
          </a:p>
          <a:p>
            <a:r>
              <a:rPr lang="cs-CZ" sz="3400" dirty="0" smtClean="0"/>
              <a:t>je-li </a:t>
            </a:r>
            <a:r>
              <a:rPr lang="cs-CZ" sz="3400" dirty="0"/>
              <a:t>však dokumentace vyhotovována v souvislosti s tvorbou geometrického plánu, může se číslo z evidence a datum shodovat s GP a ZPMZ - viz výklad ČÚGK ke směrnici č. </a:t>
            </a:r>
            <a:r>
              <a:rPr lang="cs-CZ" sz="3400" dirty="0" smtClean="0"/>
              <a:t>4000/1975-22, která byla registrována </a:t>
            </a:r>
            <a:r>
              <a:rPr lang="cs-CZ" sz="3400" dirty="0"/>
              <a:t>v částce 28/1975 Sb</a:t>
            </a:r>
            <a:r>
              <a:rPr lang="cs-CZ" sz="3400" dirty="0" smtClean="0"/>
              <a:t>.</a:t>
            </a:r>
            <a:endParaRPr lang="cs-CZ" sz="3400" dirty="0"/>
          </a:p>
          <a:p>
            <a:r>
              <a:rPr lang="cs-CZ" sz="3400" dirty="0" smtClean="0"/>
              <a:t>shrnutí</a:t>
            </a:r>
            <a:r>
              <a:rPr lang="cs-CZ" sz="3400" dirty="0"/>
              <a:t>: dokumentaci o vytyčení a ZPMZ lze ověřit v jeden okamžik pod jedním číslem x pokud však nelze tyto samostatné (byť související) výsledky zeměměřických činností ověřit ve stejný den (což se stává zejména u vytyčování v souvislosti s geometrickým plánem, kde geometrický plán a tudíž i ZPMZ je ověřován s časovým odstupem od vytyčení), je třeba ověření dokumentace o vytyčení a ověření ZPMZ zaznamenat v evidenci ověřených výsledků zvlášť (v jiný den a pod samostatným číslem</a:t>
            </a:r>
            <a:r>
              <a:rPr lang="cs-CZ" dirty="0" smtClean="0"/>
              <a:t>)</a:t>
            </a:r>
            <a:endParaRPr lang="cs-CZ" dirty="0"/>
          </a:p>
        </p:txBody>
      </p:sp>
      <p:sp>
        <p:nvSpPr>
          <p:cNvPr id="4" name="Zástupný symbol pro datum 3"/>
          <p:cNvSpPr>
            <a:spLocks noGrp="1"/>
          </p:cNvSpPr>
          <p:nvPr>
            <p:ph type="dt" sz="half" idx="10"/>
          </p:nvPr>
        </p:nvSpPr>
        <p:spPr/>
        <p:txBody>
          <a:bodyPr/>
          <a:lstStyle/>
          <a:p>
            <a:r>
              <a:rPr lang="cs-CZ" smtClean="0">
                <a:solidFill>
                  <a:prstClr val="white"/>
                </a:solidFill>
              </a:rPr>
              <a:t>Praha, 25. 4. 2017</a:t>
            </a:r>
            <a:endParaRPr lang="cs-CZ" dirty="0">
              <a:solidFill>
                <a:prstClr val="white"/>
              </a:solidFill>
            </a:endParaRPr>
          </a:p>
        </p:txBody>
      </p:sp>
      <p:sp>
        <p:nvSpPr>
          <p:cNvPr id="5" name="Zástupný symbol pro zápatí 4"/>
          <p:cNvSpPr>
            <a:spLocks noGrp="1"/>
          </p:cNvSpPr>
          <p:nvPr>
            <p:ph type="ftr" sz="quarter" idx="11"/>
          </p:nvPr>
        </p:nvSpPr>
        <p:spPr>
          <a:xfrm>
            <a:off x="3000364" y="6421461"/>
            <a:ext cx="3371836" cy="365125"/>
          </a:xfrm>
        </p:spPr>
        <p:txBody>
          <a:bodyPr/>
          <a:lstStyle/>
          <a:p>
            <a:r>
              <a:rPr lang="cs-CZ" smtClean="0">
                <a:solidFill>
                  <a:prstClr val="white"/>
                </a:solidFill>
              </a:rPr>
              <a:t>Vytyčování hranic pozemků po novele KatV</a:t>
            </a:r>
            <a:endParaRPr lang="cs-CZ" dirty="0">
              <a:solidFill>
                <a:prstClr val="white"/>
              </a:solidFill>
            </a:endParaRPr>
          </a:p>
        </p:txBody>
      </p:sp>
      <p:sp>
        <p:nvSpPr>
          <p:cNvPr id="6" name="Zástupný symbol pro číslo snímku 5"/>
          <p:cNvSpPr>
            <a:spLocks noGrp="1"/>
          </p:cNvSpPr>
          <p:nvPr>
            <p:ph type="sldNum" sz="quarter" idx="12"/>
          </p:nvPr>
        </p:nvSpPr>
        <p:spPr/>
        <p:txBody>
          <a:bodyPr/>
          <a:lstStyle/>
          <a:p>
            <a:r>
              <a:rPr lang="cs-CZ" smtClean="0">
                <a:solidFill>
                  <a:prstClr val="white"/>
                </a:solidFill>
              </a:rPr>
              <a:t>Stránka </a:t>
            </a:r>
            <a:fld id="{48E274EE-690F-4746-AA67-60C7F9ED09CD}" type="slidenum">
              <a:rPr lang="cs-CZ" smtClean="0">
                <a:solidFill>
                  <a:prstClr val="white"/>
                </a:solidFill>
              </a:rPr>
              <a:pPr/>
              <a:t>364</a:t>
            </a:fld>
            <a:endParaRPr lang="cs-CZ" dirty="0">
              <a:solidFill>
                <a:prstClr val="white"/>
              </a:solidFill>
            </a:endParaRPr>
          </a:p>
        </p:txBody>
      </p:sp>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tretch>
            <a:fillRect/>
          </a:stretch>
        </p:blipFill>
        <p:spPr bwMode="auto">
          <a:xfrm>
            <a:off x="0" y="0"/>
            <a:ext cx="9144000" cy="67333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91062089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9" y="214290"/>
            <a:ext cx="6429420" cy="642942"/>
          </a:xfrm>
        </p:spPr>
        <p:txBody>
          <a:bodyPr/>
          <a:lstStyle/>
          <a:p>
            <a:pPr>
              <a:buNone/>
            </a:pPr>
            <a:r>
              <a:rPr lang="cs-CZ" sz="2800" dirty="0" smtClean="0"/>
              <a:t>ČUZK a vytyčování hranic</a:t>
            </a:r>
            <a:endParaRPr lang="cs-CZ" sz="2800" dirty="0"/>
          </a:p>
        </p:txBody>
      </p:sp>
      <p:sp>
        <p:nvSpPr>
          <p:cNvPr id="3" name="Zástupný symbol pro obsah 2"/>
          <p:cNvSpPr>
            <a:spLocks noGrp="1"/>
          </p:cNvSpPr>
          <p:nvPr>
            <p:ph sz="quarter" idx="13"/>
          </p:nvPr>
        </p:nvSpPr>
        <p:spPr>
          <a:xfrm>
            <a:off x="428596" y="1000108"/>
            <a:ext cx="8286808" cy="5500726"/>
          </a:xfrm>
        </p:spPr>
        <p:txBody>
          <a:bodyPr>
            <a:normAutofit/>
          </a:bodyPr>
          <a:lstStyle/>
          <a:p>
            <a:pPr marL="914400" lvl="1" indent="-514350">
              <a:buNone/>
            </a:pPr>
            <a:r>
              <a:rPr lang="cs-CZ" sz="2400" dirty="0" smtClean="0">
                <a:solidFill>
                  <a:schemeClr val="tx1"/>
                </a:solidFill>
              </a:rPr>
              <a:t>Sleduje :</a:t>
            </a:r>
          </a:p>
          <a:p>
            <a:pPr marL="914400" lvl="1" indent="-514350">
              <a:buFontTx/>
              <a:buChar char="-"/>
            </a:pPr>
            <a:r>
              <a:rPr lang="cs-CZ" sz="2400" dirty="0" smtClean="0">
                <a:solidFill>
                  <a:srgbClr val="C00000"/>
                </a:solidFill>
              </a:rPr>
              <a:t>Nesprávné postupy při vytyčování hranic a používání jen hranic z map, často i jen KMD</a:t>
            </a:r>
          </a:p>
          <a:p>
            <a:pPr marL="914400" lvl="1" indent="-514350">
              <a:buFontTx/>
              <a:buChar char="-"/>
            </a:pPr>
            <a:r>
              <a:rPr lang="cs-CZ" sz="2400" dirty="0" smtClean="0">
                <a:solidFill>
                  <a:srgbClr val="C00000"/>
                </a:solidFill>
              </a:rPr>
              <a:t>Nerespektují již existující stabilizace v terénu</a:t>
            </a:r>
          </a:p>
          <a:p>
            <a:pPr marL="914400" lvl="1" indent="-514350">
              <a:buFontTx/>
              <a:buChar char="-"/>
            </a:pPr>
            <a:r>
              <a:rPr lang="cs-CZ" sz="2400" dirty="0" smtClean="0">
                <a:solidFill>
                  <a:srgbClr val="C00000"/>
                </a:solidFill>
              </a:rPr>
              <a:t>Nezvou všechny dotčené vlastníky sousedních vlastníků</a:t>
            </a:r>
          </a:p>
          <a:p>
            <a:pPr marL="914400" lvl="1" indent="-514350">
              <a:buFontTx/>
              <a:buChar char="-"/>
            </a:pPr>
            <a:r>
              <a:rPr lang="cs-CZ" sz="2400" dirty="0" smtClean="0">
                <a:solidFill>
                  <a:srgbClr val="C00000"/>
                </a:solidFill>
              </a:rPr>
              <a:t>Provádí vytyčování bez předepsaných náležitostí</a:t>
            </a:r>
          </a:p>
          <a:p>
            <a:pPr marL="914400" lvl="1" indent="-514350">
              <a:buNone/>
            </a:pPr>
            <a:endParaRPr lang="cs-CZ" sz="2400" dirty="0" smtClean="0">
              <a:solidFill>
                <a:srgbClr val="C00000"/>
              </a:solidFill>
            </a:endParaRP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9" y="214290"/>
            <a:ext cx="6429420" cy="642942"/>
          </a:xfrm>
        </p:spPr>
        <p:txBody>
          <a:bodyPr/>
          <a:lstStyle/>
          <a:p>
            <a:pPr>
              <a:buNone/>
            </a:pPr>
            <a:r>
              <a:rPr lang="cs-CZ" sz="2800" dirty="0" smtClean="0"/>
              <a:t>ČUZK a vytyčování hranic</a:t>
            </a:r>
            <a:endParaRPr lang="cs-CZ" sz="2800" dirty="0"/>
          </a:p>
        </p:txBody>
      </p:sp>
      <p:sp>
        <p:nvSpPr>
          <p:cNvPr id="3" name="Zástupný symbol pro obsah 2"/>
          <p:cNvSpPr>
            <a:spLocks noGrp="1"/>
          </p:cNvSpPr>
          <p:nvPr>
            <p:ph sz="quarter" idx="13"/>
          </p:nvPr>
        </p:nvSpPr>
        <p:spPr>
          <a:xfrm>
            <a:off x="428596" y="1000108"/>
            <a:ext cx="8286808" cy="5500726"/>
          </a:xfrm>
        </p:spPr>
        <p:txBody>
          <a:bodyPr>
            <a:normAutofit/>
          </a:bodyPr>
          <a:lstStyle/>
          <a:p>
            <a:pPr marL="914400" lvl="1" indent="-514350">
              <a:buNone/>
            </a:pPr>
            <a:r>
              <a:rPr lang="cs-CZ" sz="2400" dirty="0" smtClean="0">
                <a:solidFill>
                  <a:schemeClr val="tx1"/>
                </a:solidFill>
              </a:rPr>
              <a:t>-Zdůrazňuje využívání výsledků původních měření</a:t>
            </a:r>
          </a:p>
          <a:p>
            <a:pPr marL="914400" lvl="1" indent="-514350">
              <a:buNone/>
            </a:pPr>
            <a:r>
              <a:rPr lang="cs-CZ" sz="2400" dirty="0" smtClean="0">
                <a:solidFill>
                  <a:schemeClr val="tx1"/>
                </a:solidFill>
              </a:rPr>
              <a:t>- S ohledem na rozdílnou přesnost dostupných výsledků zeměměřických činností jde o velmi individuální postup při vytyčování hranic v různých katastrálních územích</a:t>
            </a:r>
          </a:p>
          <a:p>
            <a:pPr marL="409575" indent="-409575">
              <a:buNone/>
            </a:pPr>
            <a:r>
              <a:rPr lang="cs-CZ" sz="2400" dirty="0" smtClean="0">
                <a:solidFill>
                  <a:srgbClr val="C00000"/>
                </a:solidFill>
              </a:rPr>
              <a:t>     - </a:t>
            </a:r>
            <a:r>
              <a:rPr lang="cs-CZ" dirty="0" smtClean="0">
                <a:solidFill>
                  <a:schemeClr val="tx1"/>
                </a:solidFill>
              </a:rPr>
              <a:t>Úkolem vytyčovatele je tedy nalézt původní polohu vytyčovaného lomového bodu. </a:t>
            </a:r>
          </a:p>
          <a:p>
            <a:pPr marL="409575" indent="-409575">
              <a:buNone/>
            </a:pPr>
            <a:r>
              <a:rPr lang="cs-CZ" dirty="0" smtClean="0">
                <a:solidFill>
                  <a:schemeClr val="tx1"/>
                </a:solidFill>
              </a:rPr>
              <a:t>     - Vytyčovatel z možných výsledků vytyčení musí navrhnout vlastníkům ten nejpravděpodobnější a za takový výsledek logicky musí být považována existující stabilizace, pokud svou polohou nepřekračuje mezní odchylku od vytyčených souřadnic.</a:t>
            </a:r>
          </a:p>
          <a:p>
            <a:pPr marL="809625" lvl="1" indent="-454025">
              <a:buNone/>
            </a:pPr>
            <a:r>
              <a:rPr lang="cs-CZ" i="1" dirty="0" smtClean="0">
                <a:solidFill>
                  <a:schemeClr val="tx1"/>
                </a:solidFill>
              </a:rPr>
              <a:t>     -V těchto případech se tedy pouze ověřuje shoda existující stabilizace s údaji katastru. </a:t>
            </a:r>
            <a:endParaRPr lang="cs-CZ" dirty="0" smtClean="0">
              <a:solidFill>
                <a:schemeClr val="tx1"/>
              </a:solidFill>
            </a:endParaRPr>
          </a:p>
          <a:p>
            <a:pPr marL="914400" lvl="1" indent="-514350">
              <a:buNone/>
            </a:pPr>
            <a:endParaRPr lang="cs-CZ" sz="2400" dirty="0" smtClean="0">
              <a:solidFill>
                <a:srgbClr val="C00000"/>
              </a:solidFill>
            </a:endParaRP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9" y="214290"/>
            <a:ext cx="6429420" cy="642942"/>
          </a:xfrm>
        </p:spPr>
        <p:txBody>
          <a:bodyPr/>
          <a:lstStyle/>
          <a:p>
            <a:pPr>
              <a:buNone/>
            </a:pPr>
            <a:r>
              <a:rPr lang="cs-CZ" sz="2800" dirty="0" smtClean="0"/>
              <a:t>ČUZK a vytyčování hranic</a:t>
            </a:r>
            <a:endParaRPr lang="cs-CZ" sz="2800" dirty="0"/>
          </a:p>
        </p:txBody>
      </p:sp>
      <p:sp>
        <p:nvSpPr>
          <p:cNvPr id="3" name="Zástupný symbol pro obsah 2"/>
          <p:cNvSpPr>
            <a:spLocks noGrp="1"/>
          </p:cNvSpPr>
          <p:nvPr>
            <p:ph sz="quarter" idx="13"/>
          </p:nvPr>
        </p:nvSpPr>
        <p:spPr>
          <a:xfrm>
            <a:off x="428596" y="1000108"/>
            <a:ext cx="8286808" cy="5500726"/>
          </a:xfrm>
        </p:spPr>
        <p:txBody>
          <a:bodyPr>
            <a:normAutofit/>
          </a:bodyPr>
          <a:lstStyle/>
          <a:p>
            <a:pPr marL="914400" lvl="1" indent="-514350">
              <a:buNone/>
            </a:pPr>
            <a:r>
              <a:rPr lang="cs-CZ" sz="2400" dirty="0" smtClean="0">
                <a:solidFill>
                  <a:schemeClr val="tx1"/>
                </a:solidFill>
              </a:rPr>
              <a:t>Poučuje odbornou veřejnost:</a:t>
            </a:r>
          </a:p>
          <a:p>
            <a:pPr>
              <a:buNone/>
            </a:pPr>
            <a:r>
              <a:rPr lang="cs-CZ" dirty="0" smtClean="0">
                <a:solidFill>
                  <a:schemeClr val="tx1"/>
                </a:solidFill>
              </a:rPr>
              <a:t> Že z pohledu správy katastru je velmi nežádoucí vytyčování hranic pozemků bez vyhotovení předepsané dokumentace a jejího předání katastrálnímu úřadu.</a:t>
            </a:r>
          </a:p>
          <a:p>
            <a:pPr marL="809625" lvl="1" indent="-454025">
              <a:buNone/>
            </a:pPr>
            <a:r>
              <a:rPr lang="cs-CZ" sz="2400" i="1" dirty="0" smtClean="0">
                <a:solidFill>
                  <a:srgbClr val="C00000"/>
                </a:solidFill>
              </a:rPr>
              <a:t>    -Takové vytyčení nemá žádný dopad na údaje katastru nemovitostí. </a:t>
            </a:r>
          </a:p>
          <a:p>
            <a:pPr marL="809625" lvl="1" indent="-454025">
              <a:buNone/>
            </a:pPr>
            <a:r>
              <a:rPr lang="cs-CZ" sz="2400" i="1" dirty="0" smtClean="0">
                <a:solidFill>
                  <a:srgbClr val="C00000"/>
                </a:solidFill>
              </a:rPr>
              <a:t>    -Dokumentace k takovému vytyčení se neověřuje.</a:t>
            </a:r>
          </a:p>
          <a:p>
            <a:pPr marL="809625" lvl="1" indent="-454025">
              <a:buNone/>
            </a:pPr>
            <a:r>
              <a:rPr lang="cs-CZ" sz="2400" i="1" dirty="0" smtClean="0">
                <a:solidFill>
                  <a:srgbClr val="C00000"/>
                </a:solidFill>
              </a:rPr>
              <a:t>    -Pokud zeměměřič neupozorní vlastníka, že vytyčení nebude provedeno v souladu s katastrálními předpisy, je postup krajně neetický (vlastník je vědomě uváděn v omyl). </a:t>
            </a:r>
          </a:p>
          <a:p>
            <a:pPr marL="914400" lvl="1" indent="-514350">
              <a:buNone/>
            </a:pPr>
            <a:endParaRPr lang="cs-CZ" sz="2400" dirty="0" smtClean="0">
              <a:solidFill>
                <a:schemeClr val="tx1"/>
              </a:solidFill>
            </a:endParaRP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9" y="214290"/>
            <a:ext cx="6429420" cy="642942"/>
          </a:xfrm>
        </p:spPr>
        <p:txBody>
          <a:bodyPr/>
          <a:lstStyle/>
          <a:p>
            <a:pPr>
              <a:buNone/>
            </a:pPr>
            <a:r>
              <a:rPr lang="cs-CZ" sz="2800" dirty="0" smtClean="0"/>
              <a:t>ČUZK a vytyčování hranic</a:t>
            </a:r>
            <a:endParaRPr lang="cs-CZ" sz="2800" dirty="0"/>
          </a:p>
        </p:txBody>
      </p:sp>
      <p:sp>
        <p:nvSpPr>
          <p:cNvPr id="3" name="Zástupný symbol pro obsah 2"/>
          <p:cNvSpPr>
            <a:spLocks noGrp="1"/>
          </p:cNvSpPr>
          <p:nvPr>
            <p:ph sz="quarter" idx="13"/>
          </p:nvPr>
        </p:nvSpPr>
        <p:spPr>
          <a:xfrm>
            <a:off x="428596" y="1000108"/>
            <a:ext cx="8286808" cy="5500726"/>
          </a:xfrm>
        </p:spPr>
        <p:txBody>
          <a:bodyPr>
            <a:normAutofit lnSpcReduction="10000"/>
          </a:bodyPr>
          <a:lstStyle/>
          <a:p>
            <a:pPr marL="914400" lvl="1" indent="-514350">
              <a:buNone/>
            </a:pPr>
            <a:r>
              <a:rPr lang="cs-CZ" sz="2400" dirty="0" smtClean="0">
                <a:solidFill>
                  <a:schemeClr val="tx1"/>
                </a:solidFill>
              </a:rPr>
              <a:t>Doporučuje a upozorňuje na postupy:</a:t>
            </a:r>
          </a:p>
          <a:p>
            <a:pPr marL="914400" lvl="1" indent="-514350">
              <a:buNone/>
            </a:pPr>
            <a:r>
              <a:rPr lang="cs-CZ" sz="2400" dirty="0" smtClean="0">
                <a:solidFill>
                  <a:schemeClr val="tx1"/>
                </a:solidFill>
              </a:rPr>
              <a:t>-Až na výjimky musí být </a:t>
            </a:r>
            <a:r>
              <a:rPr lang="cs-CZ" sz="2400" dirty="0" smtClean="0">
                <a:solidFill>
                  <a:srgbClr val="FF0000"/>
                </a:solidFill>
              </a:rPr>
              <a:t>vždy nejprve zaměřen skutečný stav v terénu v přiměřeně velkém okolí vytyčovaných bodů a výsledky tohoto měření musí být porovnány s údaji katastru.</a:t>
            </a:r>
          </a:p>
          <a:p>
            <a:pPr marL="514350" indent="-514350">
              <a:buNone/>
            </a:pPr>
            <a:r>
              <a:rPr lang="cs-CZ" sz="2800" dirty="0" smtClean="0">
                <a:solidFill>
                  <a:schemeClr val="tx1"/>
                </a:solidFill>
              </a:rPr>
              <a:t>    - </a:t>
            </a:r>
            <a:r>
              <a:rPr lang="cs-CZ" dirty="0" smtClean="0">
                <a:solidFill>
                  <a:schemeClr val="tx1"/>
                </a:solidFill>
              </a:rPr>
              <a:t>Základním principem při vytyčování hranic v případech, kdy je GPU dáno pouze zobrazením hranic v katastrální mapě, je využití </a:t>
            </a:r>
            <a:r>
              <a:rPr lang="cs-CZ" dirty="0" smtClean="0">
                <a:solidFill>
                  <a:srgbClr val="FF0000"/>
                </a:solidFill>
              </a:rPr>
              <a:t>identických bodů a linií</a:t>
            </a:r>
            <a:r>
              <a:rPr lang="cs-CZ" dirty="0" smtClean="0">
                <a:solidFill>
                  <a:schemeClr val="tx1"/>
                </a:solidFill>
              </a:rPr>
              <a:t>.</a:t>
            </a:r>
          </a:p>
          <a:p>
            <a:pPr lvl="1">
              <a:buNone/>
            </a:pPr>
            <a:r>
              <a:rPr lang="cs-CZ" sz="2100" dirty="0" smtClean="0">
                <a:solidFill>
                  <a:srgbClr val="C00000"/>
                </a:solidFill>
              </a:rPr>
              <a:t> - Vytyčovatel ověřuje, zda původní výsledky zeměměřických činností byly správně zapracovány do katastrální mapy.</a:t>
            </a:r>
          </a:p>
          <a:p>
            <a:pPr lvl="1">
              <a:buNone/>
            </a:pPr>
            <a:r>
              <a:rPr lang="cs-CZ" sz="2100" dirty="0" smtClean="0">
                <a:solidFill>
                  <a:srgbClr val="C00000"/>
                </a:solidFill>
              </a:rPr>
              <a:t> - S využitím identických bodů provede co nejlepší ztotožnění zákresu v katastrální mapě s výsledkem zaměření skutečného stavu v terénu. </a:t>
            </a:r>
          </a:p>
          <a:p>
            <a:pPr lvl="1">
              <a:buNone/>
            </a:pPr>
            <a:r>
              <a:rPr lang="cs-CZ" sz="2100" dirty="0" smtClean="0">
                <a:solidFill>
                  <a:srgbClr val="C00000"/>
                </a:solidFill>
              </a:rPr>
              <a:t> - Určí se vytyčovací prvky těch lomových bodů, které mají být vytyčeny. </a:t>
            </a:r>
          </a:p>
          <a:p>
            <a:pPr marL="914400" lvl="1" indent="-514350">
              <a:buNone/>
            </a:pPr>
            <a:endParaRPr lang="cs-CZ" sz="2400" dirty="0" smtClean="0">
              <a:solidFill>
                <a:srgbClr val="FF0000"/>
              </a:solidFill>
            </a:endParaRPr>
          </a:p>
          <a:p>
            <a:pPr marL="914400" lvl="1" indent="-514350">
              <a:buNone/>
            </a:pPr>
            <a:endParaRPr lang="cs-CZ" sz="2400" dirty="0" smtClean="0">
              <a:solidFill>
                <a:schemeClr val="tx1"/>
              </a:solidFill>
            </a:endParaRP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9" y="214290"/>
            <a:ext cx="6429420" cy="642942"/>
          </a:xfrm>
        </p:spPr>
        <p:txBody>
          <a:bodyPr/>
          <a:lstStyle/>
          <a:p>
            <a:pPr>
              <a:buNone/>
            </a:pPr>
            <a:r>
              <a:rPr lang="cs-CZ" sz="2800" dirty="0" smtClean="0"/>
              <a:t>ČUZK a vytyčování hranic</a:t>
            </a:r>
            <a:endParaRPr lang="cs-CZ" sz="2800" dirty="0"/>
          </a:p>
        </p:txBody>
      </p:sp>
      <p:sp>
        <p:nvSpPr>
          <p:cNvPr id="3" name="Zástupný symbol pro obsah 2"/>
          <p:cNvSpPr>
            <a:spLocks noGrp="1"/>
          </p:cNvSpPr>
          <p:nvPr>
            <p:ph sz="quarter" idx="13"/>
          </p:nvPr>
        </p:nvSpPr>
        <p:spPr>
          <a:xfrm>
            <a:off x="428596" y="1000108"/>
            <a:ext cx="8286808" cy="5500726"/>
          </a:xfrm>
        </p:spPr>
        <p:txBody>
          <a:bodyPr>
            <a:normAutofit/>
          </a:bodyPr>
          <a:lstStyle/>
          <a:p>
            <a:pPr marL="914400" lvl="1" indent="-514350">
              <a:buNone/>
            </a:pPr>
            <a:r>
              <a:rPr lang="cs-CZ" sz="2400" dirty="0" smtClean="0">
                <a:solidFill>
                  <a:schemeClr val="tx1"/>
                </a:solidFill>
              </a:rPr>
              <a:t>Doporučuje a upozorňuje na postupy:</a:t>
            </a:r>
          </a:p>
          <a:p>
            <a:pPr lvl="1">
              <a:buNone/>
            </a:pPr>
            <a:r>
              <a:rPr lang="cs-CZ" sz="2400" dirty="0" smtClean="0">
                <a:solidFill>
                  <a:srgbClr val="C00000"/>
                </a:solidFill>
              </a:rPr>
              <a:t>- využitím vytyčovacích prvků vytyčovatel hledá původní označení </a:t>
            </a:r>
          </a:p>
          <a:p>
            <a:pPr lvl="1">
              <a:buNone/>
            </a:pPr>
            <a:r>
              <a:rPr lang="cs-CZ" sz="2400" dirty="0" smtClean="0">
                <a:solidFill>
                  <a:srgbClr val="C00000"/>
                </a:solidFill>
              </a:rPr>
              <a:t>-Body zaměřené na zachovalém označení hranic v terénu musí být logicky využity jako identické - výsledek vytyčení na ně díky tomu vhodně navazuje. Naopak ignorování takového označení hranic nebo přirozeného rozhraničení pozemků při vytyčení je v rozporu s katastrální vyhláškou. </a:t>
            </a:r>
          </a:p>
          <a:p>
            <a:pPr lvl="1">
              <a:buNone/>
            </a:pPr>
            <a:r>
              <a:rPr lang="cs-CZ" sz="2400" dirty="0" smtClean="0">
                <a:solidFill>
                  <a:srgbClr val="C00000"/>
                </a:solidFill>
              </a:rPr>
              <a:t>-Nové označování  vytyčovaných bodů ve vzdálenosti do hodnoty mezní polohové chyby od existující stabilizace připadá v úvahu pouze v případě, kdy je prokázána nesprávnost stávajícího označení.</a:t>
            </a:r>
          </a:p>
          <a:p>
            <a:pPr marL="914400" lvl="1" indent="-514350">
              <a:buNone/>
            </a:pPr>
            <a:endParaRPr lang="cs-CZ" sz="2400" dirty="0" smtClean="0">
              <a:solidFill>
                <a:srgbClr val="FF0000"/>
              </a:solidFill>
            </a:endParaRPr>
          </a:p>
          <a:p>
            <a:pPr marL="914400" lvl="1" indent="-514350">
              <a:buNone/>
            </a:pPr>
            <a:endParaRPr lang="cs-CZ" sz="2400" dirty="0" smtClean="0">
              <a:solidFill>
                <a:schemeClr val="tx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4564661" cy="571504"/>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600200"/>
            <a:ext cx="7615262" cy="4686319"/>
          </a:xfrm>
          <a:prstGeom prst="rect">
            <a:avLst/>
          </a:prstGeom>
        </p:spPr>
        <p:txBody>
          <a:bodyPr>
            <a:normAutofit/>
          </a:bodyPr>
          <a:lstStyle/>
          <a:p>
            <a:pPr>
              <a:buNone/>
            </a:pPr>
            <a:r>
              <a:rPr lang="cs-CZ" dirty="0" smtClean="0"/>
              <a:t> </a:t>
            </a:r>
            <a:r>
              <a:rPr lang="cs-CZ" sz="2400" b="1" dirty="0" smtClean="0"/>
              <a:t>Údržba v evidenci nemovitostí:</a:t>
            </a:r>
          </a:p>
          <a:p>
            <a:pPr>
              <a:buFontTx/>
              <a:buChar char="-"/>
            </a:pPr>
            <a:r>
              <a:rPr lang="cs-CZ" sz="2400" dirty="0" smtClean="0"/>
              <a:t>Zápisy změn / výkazy změn/</a:t>
            </a:r>
          </a:p>
          <a:p>
            <a:pPr>
              <a:buFontTx/>
              <a:buChar char="-"/>
            </a:pPr>
            <a:r>
              <a:rPr lang="cs-CZ" sz="2400" dirty="0" smtClean="0"/>
              <a:t>Zákresy do pozemkových map i map bývalého pozemkového katastru</a:t>
            </a:r>
          </a:p>
          <a:p>
            <a:pPr>
              <a:buFontTx/>
              <a:buChar char="-"/>
            </a:pPr>
            <a:r>
              <a:rPr lang="cs-CZ" sz="2400" dirty="0" smtClean="0"/>
              <a:t>Zakládání listů vlastnictví</a:t>
            </a:r>
          </a:p>
          <a:p>
            <a:pPr>
              <a:buFontTx/>
              <a:buChar char="-"/>
            </a:pPr>
            <a:r>
              <a:rPr lang="cs-CZ" sz="2400" dirty="0" smtClean="0"/>
              <a:t>Geometrické plány</a:t>
            </a:r>
          </a:p>
          <a:p>
            <a:pPr>
              <a:buNone/>
            </a:pPr>
            <a:r>
              <a:rPr lang="cs-CZ" sz="2400" dirty="0" smtClean="0"/>
              <a:t>Vše, prováděla střediska Geodézie.</a:t>
            </a:r>
          </a:p>
          <a:p>
            <a:pPr>
              <a:buNone/>
            </a:pPr>
            <a:r>
              <a:rPr lang="cs-CZ" sz="2400" dirty="0" smtClean="0"/>
              <a:t>Do tohoto operátu je možné nahlédnout.</a:t>
            </a:r>
          </a:p>
          <a:p>
            <a:pPr>
              <a:buNone/>
            </a:pPr>
            <a:r>
              <a:rPr lang="cs-CZ" sz="2400" dirty="0" smtClean="0"/>
              <a:t>Sbírka listin v současnosti není veřejná- není přístupná k nahlížení.</a:t>
            </a:r>
          </a:p>
          <a:p>
            <a:pPr>
              <a:buNone/>
            </a:pPr>
            <a:endParaRPr lang="cs-CZ" sz="2400" b="1" dirty="0"/>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9" y="214290"/>
            <a:ext cx="6429420" cy="642942"/>
          </a:xfrm>
        </p:spPr>
        <p:txBody>
          <a:bodyPr/>
          <a:lstStyle/>
          <a:p>
            <a:pPr>
              <a:buNone/>
            </a:pPr>
            <a:r>
              <a:rPr lang="cs-CZ" sz="2800" dirty="0" smtClean="0"/>
              <a:t>ČUZK a vytyčování hranic</a:t>
            </a:r>
            <a:endParaRPr lang="cs-CZ" sz="2800" dirty="0"/>
          </a:p>
        </p:txBody>
      </p:sp>
      <p:sp>
        <p:nvSpPr>
          <p:cNvPr id="3" name="Zástupný symbol pro obsah 2"/>
          <p:cNvSpPr>
            <a:spLocks noGrp="1"/>
          </p:cNvSpPr>
          <p:nvPr>
            <p:ph sz="quarter" idx="13"/>
          </p:nvPr>
        </p:nvSpPr>
        <p:spPr>
          <a:xfrm>
            <a:off x="428596" y="1000108"/>
            <a:ext cx="8286808" cy="5500726"/>
          </a:xfrm>
        </p:spPr>
        <p:txBody>
          <a:bodyPr>
            <a:normAutofit lnSpcReduction="10000"/>
          </a:bodyPr>
          <a:lstStyle/>
          <a:p>
            <a:pPr marL="914400" lvl="1" indent="-514350">
              <a:buNone/>
            </a:pPr>
            <a:r>
              <a:rPr lang="cs-CZ" sz="2400" dirty="0" smtClean="0">
                <a:solidFill>
                  <a:schemeClr val="tx1"/>
                </a:solidFill>
              </a:rPr>
              <a:t>Doporučuje a upozorňuje na postupy:</a:t>
            </a:r>
          </a:p>
          <a:p>
            <a:pPr marL="514350" indent="-514350">
              <a:buNone/>
            </a:pPr>
            <a:r>
              <a:rPr lang="cs-CZ" sz="2800" dirty="0" smtClean="0">
                <a:solidFill>
                  <a:schemeClr val="tx1"/>
                </a:solidFill>
              </a:rPr>
              <a:t>- Geodet má povinnost zdůvodnit postup v těch případech, kdy nebude původní výsledek zeměměřické činnosti použit pro vytyčení. </a:t>
            </a:r>
          </a:p>
          <a:p>
            <a:pPr marL="914400" lvl="1" indent="-514350">
              <a:buFont typeface="Arial" pitchFamily="34" charset="0"/>
              <a:buChar char="•"/>
            </a:pPr>
            <a:r>
              <a:rPr lang="cs-CZ" sz="2400" dirty="0" smtClean="0">
                <a:solidFill>
                  <a:srgbClr val="C00000"/>
                </a:solidFill>
              </a:rPr>
              <a:t>Zdůvodnění do vytyčovacího protokolu.</a:t>
            </a:r>
          </a:p>
          <a:p>
            <a:pPr marL="514350" indent="-514350">
              <a:buNone/>
            </a:pPr>
            <a:r>
              <a:rPr lang="cs-CZ" sz="2800" dirty="0" smtClean="0">
                <a:solidFill>
                  <a:schemeClr val="tx1"/>
                </a:solidFill>
              </a:rPr>
              <a:t>- Geodet má stanovenou povinnost vyhledávat existující trvalou stabilizaci vytyčovaného bodu a případně zdůvodnit, pokud stávající označení hranice není ztotožněno s výsledkem vytyčení, přestože mezní odchylka není překročena. </a:t>
            </a:r>
          </a:p>
          <a:p>
            <a:pPr marL="914400" lvl="1" indent="-514350">
              <a:buFont typeface="Arial" pitchFamily="34" charset="0"/>
              <a:buChar char="•"/>
            </a:pPr>
            <a:r>
              <a:rPr lang="cs-CZ" sz="2400" dirty="0" smtClean="0">
                <a:solidFill>
                  <a:srgbClr val="C00000"/>
                </a:solidFill>
              </a:rPr>
              <a:t>Vytyčovatel by měl odůvodnit, proč stávající stabilizaci neprezentuje vlastníkům jako označení hranice, které odpovídá platnému GPÚ.</a:t>
            </a:r>
          </a:p>
          <a:p>
            <a:pPr marL="914400" lvl="1" indent="-514350">
              <a:buNone/>
            </a:pPr>
            <a:endParaRPr lang="cs-CZ" sz="2400" dirty="0" smtClean="0">
              <a:solidFill>
                <a:schemeClr val="tx1"/>
              </a:solidFill>
            </a:endParaRPr>
          </a:p>
          <a:p>
            <a:pPr marL="914400" lvl="1" indent="-514350">
              <a:buNone/>
            </a:pPr>
            <a:endParaRPr lang="cs-CZ" sz="2400" dirty="0" smtClean="0">
              <a:solidFill>
                <a:srgbClr val="FF0000"/>
              </a:solidFill>
            </a:endParaRPr>
          </a:p>
          <a:p>
            <a:pPr marL="914400" lvl="1" indent="-514350">
              <a:buNone/>
            </a:pPr>
            <a:endParaRPr lang="cs-CZ" sz="2400" dirty="0" smtClean="0">
              <a:solidFill>
                <a:schemeClr val="tx1"/>
              </a:solidFill>
            </a:endParaRP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214290"/>
            <a:ext cx="8572559" cy="642942"/>
          </a:xfrm>
        </p:spPr>
        <p:txBody>
          <a:bodyPr/>
          <a:lstStyle/>
          <a:p>
            <a:pPr>
              <a:buNone/>
            </a:pPr>
            <a:r>
              <a:rPr lang="cs-CZ" sz="2800" dirty="0" smtClean="0"/>
              <a:t>ČUZK a vytyčování hranic-co by nemělo nastat</a:t>
            </a:r>
            <a:endParaRPr lang="cs-CZ" sz="2800" dirty="0"/>
          </a:p>
        </p:txBody>
      </p:sp>
      <p:pic>
        <p:nvPicPr>
          <p:cNvPr id="6" name="Zástupný symbol pro obsah 5" descr="D:\Pictures\hranice1 - kopie.jpg"/>
          <p:cNvPicPr>
            <a:picLocks noGrp="1"/>
          </p:cNvPicPr>
          <p:nvPr>
            <p:ph sz="quarter" idx="13"/>
          </p:nvPr>
        </p:nvPicPr>
        <p:blipFill>
          <a:blip r:embed="rId2"/>
          <a:srcRect/>
          <a:stretch>
            <a:fillRect/>
          </a:stretch>
        </p:blipFill>
        <p:spPr bwMode="auto">
          <a:xfrm>
            <a:off x="1714480" y="1214422"/>
            <a:ext cx="6143668" cy="4929222"/>
          </a:xfrm>
          <a:prstGeom prst="rect">
            <a:avLst/>
          </a:prstGeom>
          <a:noFill/>
          <a:ln w="9525">
            <a:noFill/>
            <a:miter lim="800000"/>
            <a:headEnd/>
            <a:tailEnd/>
          </a:ln>
        </p:spPr>
      </p:pic>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0"/>
            <a:ext cx="7143800" cy="714356"/>
          </a:xfrm>
        </p:spPr>
        <p:txBody>
          <a:bodyPr/>
          <a:lstStyle/>
          <a:p>
            <a:pPr>
              <a:buNone/>
            </a:pPr>
            <a:r>
              <a:rPr lang="cs-CZ" sz="2400" dirty="0" smtClean="0"/>
              <a:t>Vytyčování hranic-metodika ČUZK z r.2015</a:t>
            </a:r>
            <a:endParaRPr lang="cs-CZ" sz="2400" dirty="0"/>
          </a:p>
        </p:txBody>
      </p:sp>
      <p:sp>
        <p:nvSpPr>
          <p:cNvPr id="3" name="Zástupný symbol pro obsah 2"/>
          <p:cNvSpPr>
            <a:spLocks noGrp="1"/>
          </p:cNvSpPr>
          <p:nvPr>
            <p:ph sz="quarter" idx="4294967295"/>
          </p:nvPr>
        </p:nvSpPr>
        <p:spPr>
          <a:xfrm>
            <a:off x="428596" y="571480"/>
            <a:ext cx="8286808" cy="6072230"/>
          </a:xfrm>
          <a:prstGeom prst="rect">
            <a:avLst/>
          </a:prstGeom>
        </p:spPr>
        <p:txBody>
          <a:bodyPr>
            <a:normAutofit fontScale="77500" lnSpcReduction="20000"/>
          </a:bodyPr>
          <a:lstStyle/>
          <a:p>
            <a:pPr>
              <a:buNone/>
            </a:pPr>
            <a:r>
              <a:rPr lang="cs-CZ" sz="2400" b="1" dirty="0" smtClean="0"/>
              <a:t>Postupy při vytyčování hranic pozemků</a:t>
            </a:r>
            <a:endParaRPr lang="cs-CZ" sz="2400" dirty="0" smtClean="0"/>
          </a:p>
          <a:p>
            <a:pPr>
              <a:buNone/>
            </a:pPr>
            <a:r>
              <a:rPr lang="cs-CZ" sz="2400" u="sng" dirty="0" smtClean="0"/>
              <a:t> Úvod</a:t>
            </a:r>
            <a:endParaRPr lang="cs-CZ" sz="2400" dirty="0" smtClean="0"/>
          </a:p>
          <a:p>
            <a:pPr>
              <a:buNone/>
            </a:pPr>
            <a:r>
              <a:rPr lang="cs-CZ" sz="2400" dirty="0" smtClean="0"/>
              <a:t> Tento text byl zpracován jako podklad pro nalezení shody na:</a:t>
            </a:r>
          </a:p>
          <a:p>
            <a:pPr lvl="0">
              <a:buNone/>
            </a:pPr>
            <a:r>
              <a:rPr lang="cs-CZ" sz="2400" dirty="0" smtClean="0"/>
              <a:t>  - výkladu příslušných ustanovení zákona č. 256/2013 Sb. a vyhlášky č. 357/2013 Sb. (ve znění platném v roce 2014), </a:t>
            </a:r>
          </a:p>
          <a:p>
            <a:pPr lvl="0">
              <a:buNone/>
            </a:pPr>
            <a:r>
              <a:rPr lang="cs-CZ" sz="2400" dirty="0" smtClean="0"/>
              <a:t>  - správném postupu zeměměřiče při vytyčování hranic pozemků, který tomuto výkladu odpovídá.</a:t>
            </a:r>
          </a:p>
          <a:p>
            <a:pPr lvl="0">
              <a:buNone/>
            </a:pPr>
            <a:r>
              <a:rPr lang="cs-CZ" sz="2400" dirty="0" smtClean="0"/>
              <a:t>  - případných úpravách právních předpisů, zejména katastrální vyhlášky. </a:t>
            </a:r>
          </a:p>
          <a:p>
            <a:pPr>
              <a:buNone/>
            </a:pPr>
            <a:r>
              <a:rPr lang="cs-CZ" sz="2400" i="1" dirty="0" smtClean="0"/>
              <a:t> </a:t>
            </a:r>
            <a:endParaRPr lang="cs-CZ" sz="2400" dirty="0" smtClean="0"/>
          </a:p>
          <a:p>
            <a:pPr lvl="0">
              <a:buNone/>
            </a:pPr>
            <a:r>
              <a:rPr lang="cs-CZ" sz="2400" u="sng" dirty="0" smtClean="0"/>
              <a:t>1. Vytyčování hranic pozemků podle katastru</a:t>
            </a:r>
            <a:endParaRPr lang="cs-CZ" sz="2400" dirty="0" smtClean="0"/>
          </a:p>
          <a:p>
            <a:pPr>
              <a:buNone/>
            </a:pPr>
            <a:r>
              <a:rPr lang="cs-CZ" sz="2400" dirty="0" smtClean="0"/>
              <a:t>  Vytyčování hranic pozemků je zeměměřickou činností, při které se v terénu vyznačí poloha lomových bodů hranic pozemků podle údajů katastru o jejich geometrickém a polohovém určení. Cílem je co nejpřesnější přenesení údajů katastru o poloze lomových bodů hranic pozemků zpětně na zemský povrch. </a:t>
            </a:r>
            <a:r>
              <a:rPr lang="cs-CZ" sz="2400" dirty="0" smtClean="0">
                <a:solidFill>
                  <a:srgbClr val="FF0000"/>
                </a:solidFill>
              </a:rPr>
              <a:t>Využívají se přitom přednostně údaje původních výsledků zeměměřických činností, tedy údaje vypovídající o stavu, jaký byl v terénu v době, kdy byla hranice prvotně označena a zaměřena, nebo kdy byla vyšetřena a zaměřena pro účely státní evidence. </a:t>
            </a:r>
            <a:r>
              <a:rPr lang="cs-CZ" sz="2400" dirty="0" smtClean="0"/>
              <a:t>Vytyčení se provádí v případech, kdy hranice není v terénu označena nebo existuje pochybnost o tom, že existující označení hranice odpovídá údajům katastru o geometrickém a polohovém určení (GPU). </a:t>
            </a:r>
          </a:p>
          <a:p>
            <a:pPr>
              <a:buNone/>
            </a:pPr>
            <a:endParaRPr lang="cs-CZ" sz="2400" dirty="0"/>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72" y="0"/>
            <a:ext cx="8001055" cy="714356"/>
          </a:xfrm>
        </p:spPr>
        <p:txBody>
          <a:bodyPr/>
          <a:lstStyle/>
          <a:p>
            <a:pPr>
              <a:buNone/>
            </a:pPr>
            <a:r>
              <a:rPr lang="cs-CZ" sz="2400" dirty="0" smtClean="0"/>
              <a:t>Vytyčování hranic- </a:t>
            </a:r>
            <a:r>
              <a:rPr lang="cs-CZ" sz="2400" dirty="0" err="1" smtClean="0"/>
              <a:t>hranic</a:t>
            </a:r>
            <a:r>
              <a:rPr lang="cs-CZ" sz="2400" dirty="0" smtClean="0"/>
              <a:t>-metodika ČUZK z r.2015</a:t>
            </a:r>
            <a:endParaRPr lang="cs-CZ" sz="2400" dirty="0"/>
          </a:p>
        </p:txBody>
      </p:sp>
      <p:sp>
        <p:nvSpPr>
          <p:cNvPr id="3" name="Zástupný symbol pro obsah 2"/>
          <p:cNvSpPr>
            <a:spLocks noGrp="1"/>
          </p:cNvSpPr>
          <p:nvPr>
            <p:ph sz="quarter" idx="4294967295"/>
          </p:nvPr>
        </p:nvSpPr>
        <p:spPr>
          <a:xfrm>
            <a:off x="428596" y="857232"/>
            <a:ext cx="8286808" cy="5786478"/>
          </a:xfrm>
          <a:prstGeom prst="rect">
            <a:avLst/>
          </a:prstGeom>
        </p:spPr>
        <p:txBody>
          <a:bodyPr>
            <a:normAutofit/>
          </a:bodyPr>
          <a:lstStyle/>
          <a:p>
            <a:pPr>
              <a:buNone/>
            </a:pPr>
            <a:r>
              <a:rPr lang="cs-CZ" sz="2400" dirty="0" smtClean="0"/>
              <a:t>Ustanovení katastrálních předpisů týkající se vytyčování hranic pozemků upravují postup při vytyčování a podmínky pro vyhotovení a ověření dokumentace o vytyčení jako výsledku vytyčení podle údajů katastru. Pouze při takovém vytyčení se dokumentace ověřuje ve smyslu § 12 odst. 1 písm. a) zákona o zeměměřictví a předkládá katastrálnímu úřadu jako příloha ZPMZ k založení do měřické dokumentace. Pouze pro takové vytyčení může zeměměřič požadovat bezplatné poskytnutí podkladů od katastrálního úřadu…….</a:t>
            </a:r>
          </a:p>
          <a:p>
            <a:pPr>
              <a:buNone/>
            </a:pPr>
            <a:endParaRPr lang="cs-CZ" sz="2400" dirty="0"/>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921851" cy="714356"/>
          </a:xfrm>
        </p:spPr>
        <p:txBody>
          <a:bodyPr/>
          <a:lstStyle/>
          <a:p>
            <a:pPr>
              <a:buNone/>
            </a:pPr>
            <a:r>
              <a:rPr lang="cs-CZ" sz="2400" dirty="0" smtClean="0"/>
              <a:t>Vytyčování hranic</a:t>
            </a:r>
            <a:endParaRPr lang="cs-CZ" sz="2400" dirty="0"/>
          </a:p>
        </p:txBody>
      </p:sp>
      <p:sp>
        <p:nvSpPr>
          <p:cNvPr id="3" name="Zástupný symbol pro obsah 2"/>
          <p:cNvSpPr>
            <a:spLocks noGrp="1"/>
          </p:cNvSpPr>
          <p:nvPr>
            <p:ph sz="quarter" idx="4294967295"/>
          </p:nvPr>
        </p:nvSpPr>
        <p:spPr>
          <a:xfrm>
            <a:off x="428596" y="857232"/>
            <a:ext cx="8286808" cy="5786478"/>
          </a:xfrm>
          <a:prstGeom prst="rect">
            <a:avLst/>
          </a:prstGeom>
        </p:spPr>
        <p:txBody>
          <a:bodyPr>
            <a:normAutofit fontScale="92500" lnSpcReduction="10000"/>
          </a:bodyPr>
          <a:lstStyle/>
          <a:p>
            <a:pPr>
              <a:buNone/>
            </a:pPr>
            <a:r>
              <a:rPr lang="cs-CZ" sz="2400" i="1" dirty="0" smtClean="0"/>
              <a:t>V současné době je největším problémem při vytyčování hranic pozemků to, že </a:t>
            </a:r>
            <a:r>
              <a:rPr lang="cs-CZ" sz="2400" i="1" dirty="0" smtClean="0">
                <a:solidFill>
                  <a:srgbClr val="FF0000"/>
                </a:solidFill>
              </a:rPr>
              <a:t>mnozí vytyčovatelé zužují náročný technologický postup při vytyčení hranice jen na prosté technické přenesení zobrazovacích souřadnic S-JTSK do terénu, a to i v případě bodů, jejichž očekávaná absolutní přesnost v S-JTSK se pohybuje v řádu metrů</a:t>
            </a:r>
            <a:r>
              <a:rPr lang="cs-CZ" sz="2400" i="1" dirty="0" smtClean="0"/>
              <a:t>. Jedná se sice o postup jednoznačný,takřka totožně opakovatelný, nejrychlejší a nejméně kvalifikačně náročný, ale je to </a:t>
            </a:r>
            <a:r>
              <a:rPr lang="cs-CZ" sz="2400" b="1" i="1" dirty="0" smtClean="0"/>
              <a:t>postup odborně nesprávný.</a:t>
            </a:r>
            <a:r>
              <a:rPr lang="cs-CZ" sz="2400" i="1" dirty="0" smtClean="0"/>
              <a:t> Při tomto postupu nejsou důsledně vyhledávány a využívány dochované dřívější výsledky zeměměřických činností a stav katastru nemovitostí není kvalifikovaně porovnáván se zaměřeným skutečným stavem v terénu.Smyslem právní úpravy vytyčování hranic pozemků v katastrálních předpisech je nepochybně odborná podpora </a:t>
            </a:r>
            <a:r>
              <a:rPr lang="cs-CZ" sz="2400" i="1" dirty="0" smtClean="0">
                <a:solidFill>
                  <a:srgbClr val="FF0000"/>
                </a:solidFill>
              </a:rPr>
              <a:t>nalézání hranic pozemků, které nejsou v terénu patrné, případně hranic, o jejichž správném vyznačení v terénu existují důvodné pochybnosti. </a:t>
            </a:r>
            <a:endParaRPr lang="cs-CZ" sz="2400" dirty="0">
              <a:solidFill>
                <a:srgbClr val="FF0000"/>
              </a:solidFill>
            </a:endParaRP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921851" cy="714356"/>
          </a:xfrm>
        </p:spPr>
        <p:txBody>
          <a:bodyPr/>
          <a:lstStyle/>
          <a:p>
            <a:pPr>
              <a:buNone/>
            </a:pPr>
            <a:r>
              <a:rPr lang="cs-CZ" sz="2400" dirty="0" smtClean="0"/>
              <a:t>Vytyčování hranic</a:t>
            </a:r>
            <a:endParaRPr lang="cs-CZ" sz="2400" dirty="0"/>
          </a:p>
        </p:txBody>
      </p:sp>
      <p:sp>
        <p:nvSpPr>
          <p:cNvPr id="3" name="Zástupný symbol pro obsah 2"/>
          <p:cNvSpPr>
            <a:spLocks noGrp="1"/>
          </p:cNvSpPr>
          <p:nvPr>
            <p:ph sz="quarter" idx="4294967295"/>
          </p:nvPr>
        </p:nvSpPr>
        <p:spPr>
          <a:xfrm>
            <a:off x="428596" y="857232"/>
            <a:ext cx="8286808" cy="5786478"/>
          </a:xfrm>
          <a:prstGeom prst="rect">
            <a:avLst/>
          </a:prstGeom>
        </p:spPr>
        <p:txBody>
          <a:bodyPr>
            <a:normAutofit/>
          </a:bodyPr>
          <a:lstStyle/>
          <a:p>
            <a:pPr>
              <a:buNone/>
            </a:pPr>
            <a:r>
              <a:rPr lang="cs-CZ" sz="2400" i="1" dirty="0" smtClean="0"/>
              <a:t> Nemůže jít o jednoduchou technickou úlohu interpretace souřadnic S-JTSK na zemský povrch,jejímž výsledkem by často byly přesně a jednoznačně vytyčené body na místa odlišná od rohů budov, od generacemi respektovaných zdí a plotů nebo i od později dodatečně „objevených“ mezníků, a to v rámci tolerancí stanovených právním řádem (± 40 cm, nebo většinou ± 2,83 m). Ustanovení § 49 odst. 1 katastrálního zákona, podle kterého se při vytyčení vyznačí poloha lomových bodů hranic podle GPU, nelze při zachování smyslu tohoto ustanovení aplikovat jinak, než se zohledněním přesnosti souřadnic lomových bodů vyjádřených kódem kvality.</a:t>
            </a:r>
            <a:endParaRPr lang="cs-CZ" sz="2400" dirty="0"/>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921851" cy="714356"/>
          </a:xfrm>
        </p:spPr>
        <p:txBody>
          <a:bodyPr/>
          <a:lstStyle/>
          <a:p>
            <a:pPr>
              <a:buNone/>
            </a:pPr>
            <a:r>
              <a:rPr lang="cs-CZ" sz="2400" dirty="0" smtClean="0"/>
              <a:t>Vytyčování hranic</a:t>
            </a:r>
            <a:endParaRPr lang="cs-CZ" sz="2400" dirty="0"/>
          </a:p>
        </p:txBody>
      </p:sp>
      <p:sp>
        <p:nvSpPr>
          <p:cNvPr id="3" name="Zástupný symbol pro obsah 2"/>
          <p:cNvSpPr>
            <a:spLocks noGrp="1"/>
          </p:cNvSpPr>
          <p:nvPr>
            <p:ph sz="quarter" idx="4294967295"/>
          </p:nvPr>
        </p:nvSpPr>
        <p:spPr>
          <a:xfrm>
            <a:off x="428596" y="500042"/>
            <a:ext cx="8286808" cy="6357958"/>
          </a:xfrm>
          <a:prstGeom prst="rect">
            <a:avLst/>
          </a:prstGeom>
        </p:spPr>
        <p:txBody>
          <a:bodyPr>
            <a:normAutofit fontScale="85000" lnSpcReduction="10000"/>
          </a:bodyPr>
          <a:lstStyle/>
          <a:p>
            <a:pPr lvl="0">
              <a:buNone/>
            </a:pPr>
            <a:r>
              <a:rPr lang="cs-CZ" sz="2400" u="sng" dirty="0" smtClean="0"/>
              <a:t>2. Podklady pro vytyčení</a:t>
            </a:r>
            <a:endParaRPr lang="cs-CZ" sz="2400" dirty="0" smtClean="0"/>
          </a:p>
          <a:p>
            <a:pPr>
              <a:buNone/>
            </a:pPr>
            <a:r>
              <a:rPr lang="cs-CZ" sz="2400" dirty="0" smtClean="0"/>
              <a:t> Podle právních předpisů je základním podkladem pro vytyčování hranic pozemků jejich geometrické a polohové určení evidované v katastru. Skutečnost, že právní předpis hovoří o GPU jako o základním podkladu, nasvědčuje tomu, že pro vytyčení musí být využity i další podklady, pokud je využití takových podkladů důvodné. Tomuto pojetí odpovídají i ustanovení § 80 katastrální vyhlášky, kde jsou stejným způsobem děleny i podklady pro vyhotovení GP. Nejdůležitějším z dalších využitelných podkladů je původní výsledek zeměměřické činnosti, dále mohou být dalšími podklady pro vytyčení i jiné výsledky zeměměřických činností. </a:t>
            </a:r>
            <a:r>
              <a:rPr lang="cs-CZ" sz="2400" dirty="0" smtClean="0">
                <a:solidFill>
                  <a:srgbClr val="FF0000"/>
                </a:solidFill>
              </a:rPr>
              <a:t>Využitelné jsou zejména údaje kontrolního charakteru z geometrických plánů a ZPMZ pro vyznačení změn v okolí vytyčované hranice. Podklady je třeba vyhodnocovat z hlediska jejich přesnosti a porovnávat nejen vzájemně mezi sebou, ale i se situací zjištěnou v terénu</a:t>
            </a:r>
            <a:r>
              <a:rPr lang="cs-CZ" sz="2400" dirty="0" smtClean="0"/>
              <a:t>.</a:t>
            </a:r>
          </a:p>
          <a:p>
            <a:pPr>
              <a:buNone/>
            </a:pPr>
            <a:r>
              <a:rPr lang="cs-CZ" sz="2400" dirty="0" smtClean="0"/>
              <a:t> S ohledem na existenci různých druhů katastrálních map a evidování kvalitativních parametrů vytyčovaných podrobných bodů polohopisu je třeba volit i postup při vytyčování.Právní úprava vytyčování hranic postupně dospěla k obecnějšímu vymezení s ponecháním prostoru pro odborné zhodnocení využitelnosti údajů z dostupných podkladů a způsobu jejich přenesení do terénu</a:t>
            </a:r>
            <a:endParaRPr lang="cs-CZ" sz="2400" dirty="0"/>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921851" cy="714356"/>
          </a:xfrm>
        </p:spPr>
        <p:txBody>
          <a:bodyPr/>
          <a:lstStyle/>
          <a:p>
            <a:pPr>
              <a:buNone/>
            </a:pPr>
            <a:r>
              <a:rPr lang="cs-CZ" sz="2400" dirty="0" smtClean="0"/>
              <a:t>Vytyčování hranic</a:t>
            </a:r>
            <a:endParaRPr lang="cs-CZ" sz="2400" dirty="0"/>
          </a:p>
        </p:txBody>
      </p:sp>
      <p:sp>
        <p:nvSpPr>
          <p:cNvPr id="3" name="Zástupný symbol pro obsah 2"/>
          <p:cNvSpPr>
            <a:spLocks noGrp="1"/>
          </p:cNvSpPr>
          <p:nvPr>
            <p:ph sz="quarter" idx="4294967295"/>
          </p:nvPr>
        </p:nvSpPr>
        <p:spPr>
          <a:xfrm>
            <a:off x="428596" y="857232"/>
            <a:ext cx="8286808" cy="5786478"/>
          </a:xfrm>
          <a:prstGeom prst="rect">
            <a:avLst/>
          </a:prstGeom>
        </p:spPr>
        <p:txBody>
          <a:bodyPr>
            <a:normAutofit fontScale="92500" lnSpcReduction="10000"/>
          </a:bodyPr>
          <a:lstStyle/>
          <a:p>
            <a:pPr lvl="0">
              <a:buNone/>
            </a:pPr>
            <a:r>
              <a:rPr lang="cs-CZ" sz="2400" u="sng" dirty="0" smtClean="0"/>
              <a:t>3.Postupy při vytyčování</a:t>
            </a:r>
            <a:endParaRPr lang="cs-CZ" sz="2400" dirty="0" smtClean="0"/>
          </a:p>
          <a:p>
            <a:pPr>
              <a:buNone/>
            </a:pPr>
            <a:r>
              <a:rPr lang="cs-CZ" sz="2400" dirty="0" smtClean="0"/>
              <a:t>  Postupy při vytyčování hranic lze rozdělit na dvě základní varianty rozdílné podle toho, zda GPU je dáno:</a:t>
            </a:r>
          </a:p>
          <a:p>
            <a:pPr lvl="0">
              <a:buNone/>
            </a:pPr>
            <a:r>
              <a:rPr lang="cs-CZ" sz="2400" dirty="0" smtClean="0"/>
              <a:t>- číselným vyjádřením prvků polohopisu a spojnicemi lomových bodů,</a:t>
            </a:r>
          </a:p>
          <a:p>
            <a:pPr lvl="0">
              <a:buNone/>
            </a:pPr>
            <a:r>
              <a:rPr lang="cs-CZ" sz="2400" dirty="0" smtClean="0"/>
              <a:t>- zobrazením hranic v katastrální mapě (a to bez ohledu na digitální nebo analogovou formu mapy),</a:t>
            </a:r>
          </a:p>
          <a:p>
            <a:pPr>
              <a:buNone/>
            </a:pPr>
            <a:r>
              <a:rPr lang="cs-CZ" sz="2400" dirty="0" smtClean="0"/>
              <a:t>přičemž pro oba postupy je společné to, že kromě výjimek definovaných následující větou, </a:t>
            </a:r>
            <a:r>
              <a:rPr lang="cs-CZ" sz="2400" dirty="0" smtClean="0">
                <a:solidFill>
                  <a:srgbClr val="FF0000"/>
                </a:solidFill>
              </a:rPr>
              <a:t>musí být zaměřen skutečný stav v terénu v přiměřeně velkém okolí vytyčovaných bodů a výsledky tohoto měření musí být porovnány s údaji katastru.Zaměření skutečného stavu není nutné pouze v odůvodněných případech, kdy ověření shody existujícího označení hranic s údaji katastru nelze provést </a:t>
            </a:r>
            <a:r>
              <a:rPr lang="cs-CZ" sz="2400" dirty="0" smtClean="0"/>
              <a:t>– </a:t>
            </a:r>
            <a:r>
              <a:rPr lang="cs-CZ" sz="2400" b="1" dirty="0" smtClean="0"/>
              <a:t>zejména se jedná o vytyčování výsledku pozemkových úprav.Případné </a:t>
            </a:r>
            <a:r>
              <a:rPr lang="cs-CZ" sz="2400" dirty="0" smtClean="0"/>
              <a:t>upuštění od zaměření skutečného stavu musí být zdůvodněno ve vytyčovacím protokolu. </a:t>
            </a:r>
          </a:p>
          <a:p>
            <a:pPr>
              <a:buNone/>
            </a:pPr>
            <a:endParaRPr lang="cs-CZ" sz="2400" dirty="0"/>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0"/>
            <a:ext cx="7786742" cy="714356"/>
          </a:xfrm>
        </p:spPr>
        <p:txBody>
          <a:bodyPr/>
          <a:lstStyle/>
          <a:p>
            <a:pPr>
              <a:buNone/>
            </a:pPr>
            <a:r>
              <a:rPr lang="cs-CZ" sz="2400" dirty="0" smtClean="0"/>
              <a:t>Vytyčování hranic-nejsložitější /lesní celky/</a:t>
            </a:r>
            <a:endParaRPr lang="cs-CZ" sz="2400" dirty="0"/>
          </a:p>
        </p:txBody>
      </p:sp>
      <p:sp>
        <p:nvSpPr>
          <p:cNvPr id="3" name="Zástupný symbol pro obsah 2"/>
          <p:cNvSpPr>
            <a:spLocks noGrp="1"/>
          </p:cNvSpPr>
          <p:nvPr>
            <p:ph sz="quarter" idx="4294967295"/>
          </p:nvPr>
        </p:nvSpPr>
        <p:spPr>
          <a:xfrm>
            <a:off x="428596" y="571480"/>
            <a:ext cx="8286808" cy="6072230"/>
          </a:xfrm>
          <a:prstGeom prst="rect">
            <a:avLst/>
          </a:prstGeom>
        </p:spPr>
        <p:txBody>
          <a:bodyPr>
            <a:normAutofit fontScale="92500" lnSpcReduction="20000"/>
          </a:bodyPr>
          <a:lstStyle/>
          <a:p>
            <a:pPr>
              <a:buNone/>
            </a:pPr>
            <a:r>
              <a:rPr lang="cs-CZ" sz="2400" dirty="0" smtClean="0"/>
              <a:t> </a:t>
            </a:r>
            <a:r>
              <a:rPr lang="cs-CZ" sz="2400" dirty="0" smtClean="0">
                <a:solidFill>
                  <a:srgbClr val="FF0000"/>
                </a:solidFill>
              </a:rPr>
              <a:t>V případech, kdy je GPU dáno pouze zobrazením hranic v katastrální mapě,je </a:t>
            </a:r>
            <a:r>
              <a:rPr lang="cs-CZ" sz="2400" dirty="0" smtClean="0"/>
              <a:t>původní výsledek zeměměřické činnosti výslovně stanoven v § 87 katastrální vyhlášky jako neopomenutelný podklad při jejím vytyčení.Při porovnání výsledku zaměření skutečného stavu s obsahem katastrální mapy vytyčovatel ověřuje, zda původní výsledky zeměměřických činností byly správně zapracovány do digitální formy katastrální mapy při obnově katastrálního operátu případně správně zakresleny do katastrální mapy na plastové fólii.</a:t>
            </a:r>
          </a:p>
          <a:p>
            <a:pPr>
              <a:buNone/>
            </a:pPr>
            <a:r>
              <a:rPr lang="cs-CZ" sz="2400" dirty="0" smtClean="0"/>
              <a:t>  V těchto případech je tedy nezbytné vyžádat na příslušném KP předchozí výsledky zeměměřických činností v dané lokalitě, vyhodnotit jejich soulad s platným GPU a případně využít měřické údaje z těchto výsledků. V případě zjištění nesouladu (tj. rozdílu překračujícího mezní odchylky stanovené katastrální vyhláškou) mezi GPU daným zobrazením v katastrální mapě a původním výsledkem zeměměřické činnosti je třeba problém řešit postupem pro opravu chyby v § 36 odst. 1 písm. b) katastrálního zákona a § 44 katastrální vyhlášky.</a:t>
            </a:r>
            <a:endParaRPr lang="cs-CZ" sz="2400" dirty="0"/>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921851" cy="714356"/>
          </a:xfrm>
        </p:spPr>
        <p:txBody>
          <a:bodyPr/>
          <a:lstStyle/>
          <a:p>
            <a:pPr>
              <a:buNone/>
            </a:pPr>
            <a:r>
              <a:rPr lang="cs-CZ" sz="2400" dirty="0" smtClean="0"/>
              <a:t>Vytyčování hranic</a:t>
            </a:r>
            <a:endParaRPr lang="cs-CZ" sz="2400" dirty="0"/>
          </a:p>
        </p:txBody>
      </p:sp>
      <p:sp>
        <p:nvSpPr>
          <p:cNvPr id="3" name="Zástupný symbol pro obsah 2"/>
          <p:cNvSpPr>
            <a:spLocks noGrp="1"/>
          </p:cNvSpPr>
          <p:nvPr>
            <p:ph sz="quarter" idx="4294967295"/>
          </p:nvPr>
        </p:nvSpPr>
        <p:spPr>
          <a:xfrm>
            <a:off x="428596" y="714356"/>
            <a:ext cx="8286808" cy="5929354"/>
          </a:xfrm>
          <a:prstGeom prst="rect">
            <a:avLst/>
          </a:prstGeom>
        </p:spPr>
        <p:txBody>
          <a:bodyPr>
            <a:normAutofit fontScale="92500" lnSpcReduction="10000"/>
          </a:bodyPr>
          <a:lstStyle/>
          <a:p>
            <a:pPr>
              <a:buNone/>
            </a:pPr>
            <a:r>
              <a:rPr lang="cs-CZ" sz="2400" dirty="0" smtClean="0"/>
              <a:t>Základním principem při vytyčování hranic v případech, kdy je </a:t>
            </a:r>
            <a:r>
              <a:rPr lang="cs-CZ" sz="2400" dirty="0" smtClean="0">
                <a:solidFill>
                  <a:srgbClr val="FF0000"/>
                </a:solidFill>
              </a:rPr>
              <a:t>GPU dáno pouze zobrazením hranic v katastrální mapě, je využití identických bodů a linií </a:t>
            </a:r>
            <a:r>
              <a:rPr lang="cs-CZ" sz="2400" dirty="0" smtClean="0"/>
              <a:t>(dále je pro oba případy využíván pojem „identické body“). Identické body vybere vytyčovatel svým odborným uvážením a jedná se o body, u kterých má vytyčovatel k dispozici jejich souřadnice v S-JTSK s přesností danou základní střední souřadnicovou chybou </a:t>
            </a:r>
            <a:r>
              <a:rPr lang="cs-CZ" sz="2400" dirty="0" err="1" smtClean="0"/>
              <a:t>m</a:t>
            </a:r>
            <a:r>
              <a:rPr lang="cs-CZ" sz="2400" baseline="-25000" dirty="0" err="1" smtClean="0"/>
              <a:t>xy</a:t>
            </a:r>
            <a:r>
              <a:rPr lang="cs-CZ" sz="2400" dirty="0" smtClean="0"/>
              <a:t>= 14 cm a současně jsou zobrazeny v katastrální mapě. </a:t>
            </a:r>
            <a:r>
              <a:rPr lang="cs-CZ" sz="2400" dirty="0" smtClean="0">
                <a:solidFill>
                  <a:srgbClr val="FF0000"/>
                </a:solidFill>
              </a:rPr>
              <a:t>Souřadnice identických bodů v S-JTSK vytyčovatel v rámci vytyčení buď nově pořídí, nebo je převezme z předchozích výsledků zeměměřických činností a ověří jejich přesnost (musí vyhovět kritériu střední souřadnicové chyby </a:t>
            </a:r>
            <a:r>
              <a:rPr lang="cs-CZ" sz="2400" dirty="0" err="1" smtClean="0">
                <a:solidFill>
                  <a:srgbClr val="FF0000"/>
                </a:solidFill>
              </a:rPr>
              <a:t>m</a:t>
            </a:r>
            <a:r>
              <a:rPr lang="cs-CZ" sz="2400" baseline="-25000" dirty="0" err="1" smtClean="0">
                <a:solidFill>
                  <a:srgbClr val="FF0000"/>
                </a:solidFill>
              </a:rPr>
              <a:t>xy</a:t>
            </a:r>
            <a:r>
              <a:rPr lang="cs-CZ" sz="2400" dirty="0" smtClean="0">
                <a:solidFill>
                  <a:srgbClr val="FF0000"/>
                </a:solidFill>
              </a:rPr>
              <a:t>= 14cm) </a:t>
            </a:r>
            <a:r>
              <a:rPr lang="cs-CZ" sz="2400" dirty="0" smtClean="0"/>
              <a:t>určením jejich vzájemné polohy nebo změřením vzdáleností na dva jiné identické body při vyloučení možnosti systematické chyby.Prostřednictvím kritérií pro výpočet transformace a porovnáním vzájemných délek mezi identickými body (§ 81 odst. 4KatV) musí být vyloučeny chyby v identičnosti vybraných bodů. </a:t>
            </a:r>
          </a:p>
          <a:p>
            <a:pPr>
              <a:buNone/>
            </a:pPr>
            <a:endParaRPr lang="cs-CZ" sz="2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6512511" cy="500066"/>
          </a:xfrm>
        </p:spPr>
        <p:txBody>
          <a:bodyPr>
            <a:normAutofit fontScale="90000"/>
          </a:bodyPr>
          <a:lstStyle/>
          <a:p>
            <a:pPr>
              <a:buNone/>
            </a:pPr>
            <a:r>
              <a:rPr lang="cs-CZ" sz="2800" b="1" dirty="0" smtClean="0"/>
              <a:t> Katastr nemovitostí – KN od 1.1.1993</a:t>
            </a:r>
            <a:endParaRPr lang="cs-CZ" sz="2800" b="1" dirty="0"/>
          </a:p>
        </p:txBody>
      </p:sp>
      <p:sp>
        <p:nvSpPr>
          <p:cNvPr id="3" name="Zástupný symbol pro obsah 2"/>
          <p:cNvSpPr>
            <a:spLocks noGrp="1"/>
          </p:cNvSpPr>
          <p:nvPr>
            <p:ph idx="4294967295"/>
          </p:nvPr>
        </p:nvSpPr>
        <p:spPr>
          <a:xfrm>
            <a:off x="500034" y="1357298"/>
            <a:ext cx="8229600" cy="4714908"/>
          </a:xfrm>
          <a:prstGeom prst="rect">
            <a:avLst/>
          </a:prstGeom>
        </p:spPr>
        <p:txBody>
          <a:bodyPr>
            <a:normAutofit fontScale="85000" lnSpcReduction="20000"/>
          </a:bodyPr>
          <a:lstStyle/>
          <a:p>
            <a:pPr>
              <a:buNone/>
            </a:pPr>
            <a:r>
              <a:rPr lang="cs-CZ" sz="2400" dirty="0" smtClean="0"/>
              <a:t>„Katastrální právo „ není žádným samostatným právním odvětvím.</a:t>
            </a:r>
          </a:p>
          <a:p>
            <a:pPr>
              <a:buNone/>
            </a:pPr>
            <a:r>
              <a:rPr lang="cs-CZ" sz="2400" dirty="0" smtClean="0"/>
              <a:t>      Řeší - soukromé právo/ občanské právo/</a:t>
            </a:r>
          </a:p>
          <a:p>
            <a:pPr>
              <a:buNone/>
            </a:pPr>
            <a:r>
              <a:rPr lang="cs-CZ" sz="2400" dirty="0" smtClean="0"/>
              <a:t>             - veřejné právo / správní /</a:t>
            </a:r>
          </a:p>
          <a:p>
            <a:pPr>
              <a:buNone/>
            </a:pPr>
            <a:r>
              <a:rPr lang="cs-CZ" sz="2400" dirty="0" smtClean="0"/>
              <a:t>             - předmětem jsou společenské vztahy týkající se KN</a:t>
            </a:r>
          </a:p>
          <a:p>
            <a:pPr>
              <a:buNone/>
            </a:pPr>
            <a:r>
              <a:rPr lang="cs-CZ" sz="2400" dirty="0" smtClean="0"/>
              <a:t>    Právní úprava katastru má velmi úzkou návaznost na řadu právních předpisů týkajících se nemovitostí a právních vztahů k nim-   </a:t>
            </a:r>
          </a:p>
          <a:p>
            <a:pPr>
              <a:buNone/>
            </a:pPr>
            <a:r>
              <a:rPr lang="cs-CZ" sz="2400" dirty="0" smtClean="0"/>
              <a:t>               - občanský zákoník</a:t>
            </a:r>
          </a:p>
          <a:p>
            <a:pPr>
              <a:buNone/>
            </a:pPr>
            <a:r>
              <a:rPr lang="cs-CZ" sz="2400" dirty="0" smtClean="0"/>
              <a:t>               - občanský soudní řád                  - vyvlastňovací zákon</a:t>
            </a:r>
          </a:p>
          <a:p>
            <a:pPr>
              <a:buNone/>
            </a:pPr>
            <a:r>
              <a:rPr lang="cs-CZ" sz="2400" dirty="0" smtClean="0"/>
              <a:t>               - exekuční řád                             - zákon o ochraně ZPF</a:t>
            </a:r>
          </a:p>
          <a:p>
            <a:pPr>
              <a:buNone/>
            </a:pPr>
            <a:r>
              <a:rPr lang="cs-CZ" sz="2400" dirty="0" smtClean="0"/>
              <a:t>               - </a:t>
            </a:r>
            <a:r>
              <a:rPr lang="cs-CZ" sz="2400" dirty="0" err="1" smtClean="0"/>
              <a:t>insolvenční</a:t>
            </a:r>
            <a:r>
              <a:rPr lang="cs-CZ" sz="2400" dirty="0" smtClean="0"/>
              <a:t> zákon                      - </a:t>
            </a:r>
            <a:r>
              <a:rPr lang="cs-CZ" sz="2400" dirty="0" err="1" smtClean="0"/>
              <a:t>zákon</a:t>
            </a:r>
            <a:r>
              <a:rPr lang="cs-CZ" sz="2400" dirty="0" smtClean="0"/>
              <a:t> o lesích</a:t>
            </a:r>
          </a:p>
          <a:p>
            <a:pPr>
              <a:buNone/>
            </a:pPr>
            <a:r>
              <a:rPr lang="cs-CZ" sz="2400" dirty="0" smtClean="0"/>
              <a:t>               - zákon o veřejných dražbách       - zákon o vodách atd.</a:t>
            </a:r>
          </a:p>
          <a:p>
            <a:pPr>
              <a:buNone/>
            </a:pPr>
            <a:r>
              <a:rPr lang="cs-CZ" sz="2400" dirty="0" smtClean="0"/>
              <a:t>               - stavební zákon                           - a další</a:t>
            </a:r>
          </a:p>
          <a:p>
            <a:pPr>
              <a:buNone/>
            </a:pPr>
            <a:r>
              <a:rPr lang="cs-CZ" sz="2400" dirty="0" smtClean="0"/>
              <a:t>Je tedy nutné úpravu katastru chápat pouze v souvislosti s těmito předpisy.</a:t>
            </a:r>
            <a:endParaRPr lang="cs-CZ" sz="2400" dirty="0"/>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921851" cy="714356"/>
          </a:xfrm>
        </p:spPr>
        <p:txBody>
          <a:bodyPr/>
          <a:lstStyle/>
          <a:p>
            <a:pPr>
              <a:buNone/>
            </a:pPr>
            <a:r>
              <a:rPr lang="cs-CZ" sz="2400" dirty="0" smtClean="0"/>
              <a:t>Vytyčování hranic</a:t>
            </a:r>
            <a:endParaRPr lang="cs-CZ" sz="2400" dirty="0"/>
          </a:p>
        </p:txBody>
      </p:sp>
      <p:sp>
        <p:nvSpPr>
          <p:cNvPr id="3" name="Zástupný symbol pro obsah 2"/>
          <p:cNvSpPr>
            <a:spLocks noGrp="1"/>
          </p:cNvSpPr>
          <p:nvPr>
            <p:ph sz="quarter" idx="4294967295"/>
          </p:nvPr>
        </p:nvSpPr>
        <p:spPr>
          <a:xfrm>
            <a:off x="428596" y="500042"/>
            <a:ext cx="8286808" cy="6357958"/>
          </a:xfrm>
          <a:prstGeom prst="rect">
            <a:avLst/>
          </a:prstGeom>
        </p:spPr>
        <p:txBody>
          <a:bodyPr>
            <a:normAutofit/>
          </a:bodyPr>
          <a:lstStyle/>
          <a:p>
            <a:pPr lvl="0">
              <a:buNone/>
            </a:pPr>
            <a:r>
              <a:rPr lang="cs-CZ" sz="2400" u="sng" dirty="0" smtClean="0"/>
              <a:t>4.Označování vytyčených bodů</a:t>
            </a:r>
            <a:endParaRPr lang="cs-CZ" sz="2400" dirty="0" smtClean="0"/>
          </a:p>
          <a:p>
            <a:pPr>
              <a:buNone/>
            </a:pPr>
            <a:r>
              <a:rPr lang="cs-CZ" sz="2400" dirty="0" smtClean="0"/>
              <a:t>  Bez ohledu na zachovanou trvalou stabilizaci lomových bodů (mezníky, ploty, zdi) nebo jiné znatelné přirozené rozhraničení pozemků například příkopem nebo hrází tedy, až na výjimky,nelze umisťovat do terénu hraniční znaky podle souřadnic získaných </a:t>
            </a:r>
            <a:r>
              <a:rPr lang="cs-CZ" sz="2400" dirty="0" err="1" smtClean="0"/>
              <a:t>vektorizací</a:t>
            </a:r>
            <a:r>
              <a:rPr lang="cs-CZ" sz="2400" dirty="0" smtClean="0"/>
              <a:t> katastrální mapy při obnově katastrálního operátu přepracováním.Výjimkou jsou pouze případy, kdy nelze postup s využitím identických bodů aplikovat, protože se v okolí vytyčované hranice nepodaří žádné vhodné body za identické označit.V takových případech lze souřadnice získané </a:t>
            </a:r>
            <a:r>
              <a:rPr lang="cs-CZ" sz="2400" dirty="0" err="1" smtClean="0"/>
              <a:t>vektorizací</a:t>
            </a:r>
            <a:r>
              <a:rPr lang="cs-CZ" sz="2400" dirty="0" smtClean="0"/>
              <a:t> při obnově katastrálního operátu přepracováním brát jako nejlepší možný výsledek a tyto souřadnice přenést na zemský povrch</a:t>
            </a:r>
            <a:endParaRPr lang="cs-CZ" sz="2400" dirty="0"/>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921851" cy="714356"/>
          </a:xfrm>
        </p:spPr>
        <p:txBody>
          <a:bodyPr/>
          <a:lstStyle/>
          <a:p>
            <a:pPr>
              <a:buNone/>
            </a:pPr>
            <a:r>
              <a:rPr lang="cs-CZ" sz="2400" dirty="0" smtClean="0"/>
              <a:t>Vytyčování hranic</a:t>
            </a:r>
            <a:endParaRPr lang="cs-CZ" sz="2400" dirty="0"/>
          </a:p>
        </p:txBody>
      </p:sp>
      <p:sp>
        <p:nvSpPr>
          <p:cNvPr id="3" name="Zástupný symbol pro obsah 2"/>
          <p:cNvSpPr>
            <a:spLocks noGrp="1"/>
          </p:cNvSpPr>
          <p:nvPr>
            <p:ph sz="quarter" idx="4294967295"/>
          </p:nvPr>
        </p:nvSpPr>
        <p:spPr>
          <a:xfrm>
            <a:off x="428596" y="500042"/>
            <a:ext cx="8286808" cy="6357958"/>
          </a:xfrm>
          <a:prstGeom prst="rect">
            <a:avLst/>
          </a:prstGeom>
        </p:spPr>
        <p:txBody>
          <a:bodyPr>
            <a:normAutofit/>
          </a:bodyPr>
          <a:lstStyle/>
          <a:p>
            <a:pPr lvl="0">
              <a:buNone/>
            </a:pPr>
            <a:r>
              <a:rPr lang="cs-CZ" sz="2400" u="sng" dirty="0" smtClean="0"/>
              <a:t> 5.Součinnost s vlastníky</a:t>
            </a:r>
            <a:endParaRPr lang="cs-CZ" sz="2400" dirty="0" smtClean="0"/>
          </a:p>
          <a:p>
            <a:pPr>
              <a:buNone/>
            </a:pPr>
            <a:r>
              <a:rPr lang="cs-CZ" sz="2400" dirty="0" smtClean="0"/>
              <a:t>  Povinnosti zpracovatele vytyčení vůči vlastníkům dotčených pozemků jsou upraveny v § 89 a § 90 katastrální vyhlášky. Poznatky z praktické aplikace těchto ustanovení identifikují problém v neplnění povinnosti přizvat sousedící vlastníky ze strany vytyčovatelů a v malém zájmu sousedních vlastníků o účast na seznámení s průběhem vytyčené hranice. </a:t>
            </a:r>
          </a:p>
          <a:p>
            <a:pPr lvl="0">
              <a:buNone/>
            </a:pPr>
            <a:r>
              <a:rPr lang="cs-CZ" sz="2400" dirty="0" smtClean="0"/>
              <a:t>Protokol o vytyčení hranice by měl obsahovat podpisy zúčastněných vlastníků a případně též prohlášení vlastníků prokazující nesprávnost stávajícího označení hranice…</a:t>
            </a:r>
            <a:endParaRPr lang="cs-CZ" sz="2400" dirty="0"/>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921851" cy="714356"/>
          </a:xfrm>
        </p:spPr>
        <p:txBody>
          <a:bodyPr/>
          <a:lstStyle/>
          <a:p>
            <a:pPr>
              <a:buNone/>
            </a:pPr>
            <a:r>
              <a:rPr lang="cs-CZ" sz="2400" dirty="0" smtClean="0"/>
              <a:t>Vytyčování hranic – otázka hranic</a:t>
            </a:r>
            <a:endParaRPr lang="cs-CZ" sz="2400" dirty="0"/>
          </a:p>
        </p:txBody>
      </p:sp>
      <p:sp>
        <p:nvSpPr>
          <p:cNvPr id="3" name="Zástupný symbol pro obsah 2"/>
          <p:cNvSpPr>
            <a:spLocks noGrp="1"/>
          </p:cNvSpPr>
          <p:nvPr>
            <p:ph sz="quarter" idx="4294967295"/>
          </p:nvPr>
        </p:nvSpPr>
        <p:spPr>
          <a:xfrm>
            <a:off x="428596" y="500042"/>
            <a:ext cx="8286808" cy="6357958"/>
          </a:xfrm>
          <a:prstGeom prst="rect">
            <a:avLst/>
          </a:prstGeom>
        </p:spPr>
        <p:txBody>
          <a:bodyPr>
            <a:normAutofit/>
          </a:bodyPr>
          <a:lstStyle/>
          <a:p>
            <a:pPr>
              <a:buNone/>
            </a:pPr>
            <a:r>
              <a:rPr lang="cs-CZ" sz="2400" u="sng" dirty="0" smtClean="0"/>
              <a:t> NOZ řeší otázky hranic</a:t>
            </a:r>
          </a:p>
          <a:p>
            <a:pPr>
              <a:buNone/>
            </a:pPr>
            <a:r>
              <a:rPr lang="cs-CZ" sz="2400" b="1" dirty="0" smtClean="0"/>
              <a:t> § 1017</a:t>
            </a:r>
          </a:p>
          <a:p>
            <a:pPr>
              <a:buNone/>
            </a:pPr>
            <a:r>
              <a:rPr lang="cs-CZ" sz="2400" b="1" dirty="0" smtClean="0"/>
              <a:t> (1)</a:t>
            </a:r>
            <a:r>
              <a:rPr lang="cs-CZ" sz="2400" dirty="0" smtClean="0"/>
              <a:t> Má-li pro to vlastník pozemku rozumný důvod, může požadovat, aby se soused zdržel sázení stromů v těsné blízkosti společné hranice pozemků, a vysadil-li je nebo nechal-li je vzrůst, aby je odstranil. Nestanoví-li jiný právní předpis nebo neplyne-li z místních zvyklostí něco jiného, platí pro stromy dorůstající obvykle výšky přesahující 3 m jako přípustná vzdálenost od společné hranice pozemků 3 m a pro ostatní stromy 1,5 m.</a:t>
            </a:r>
          </a:p>
          <a:p>
            <a:pPr>
              <a:buNone/>
            </a:pPr>
            <a:r>
              <a:rPr lang="cs-CZ" sz="2400" b="1" dirty="0" smtClean="0"/>
              <a:t> (2)</a:t>
            </a:r>
            <a:r>
              <a:rPr lang="cs-CZ" sz="2400" dirty="0" smtClean="0"/>
              <a:t> Ustanovení odstavce 1 se nepoužije, je-li na sousedním pozemku les nebo sad, tvoří-li stromy </a:t>
            </a:r>
            <a:r>
              <a:rPr lang="cs-CZ" sz="2400" dirty="0" err="1" smtClean="0"/>
              <a:t>rozhradu</a:t>
            </a:r>
            <a:r>
              <a:rPr lang="cs-CZ" sz="2400" dirty="0" smtClean="0"/>
              <a:t> nebo jedná-li se o strom zvlášť chráněný podle jiného právního předpisu.</a:t>
            </a:r>
          </a:p>
          <a:p>
            <a:pPr lvl="0">
              <a:buNone/>
            </a:pPr>
            <a:endParaRPr lang="cs-CZ" sz="2400" u="sng" dirty="0" smtClean="0"/>
          </a:p>
          <a:p>
            <a:pPr lvl="0">
              <a:buNone/>
            </a:pPr>
            <a:endParaRPr lang="cs-CZ" sz="2400" dirty="0"/>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921851" cy="714356"/>
          </a:xfrm>
        </p:spPr>
        <p:txBody>
          <a:bodyPr/>
          <a:lstStyle/>
          <a:p>
            <a:pPr>
              <a:buNone/>
            </a:pPr>
            <a:r>
              <a:rPr lang="cs-CZ" sz="2400" dirty="0" smtClean="0"/>
              <a:t>Vytyčování hranic – otázka hranic</a:t>
            </a:r>
            <a:endParaRPr lang="cs-CZ" sz="2400" dirty="0"/>
          </a:p>
        </p:txBody>
      </p:sp>
      <p:sp>
        <p:nvSpPr>
          <p:cNvPr id="3" name="Zástupný symbol pro obsah 2"/>
          <p:cNvSpPr>
            <a:spLocks noGrp="1"/>
          </p:cNvSpPr>
          <p:nvPr>
            <p:ph sz="quarter" idx="4294967295"/>
          </p:nvPr>
        </p:nvSpPr>
        <p:spPr>
          <a:xfrm>
            <a:off x="0" y="500042"/>
            <a:ext cx="9144000" cy="6357958"/>
          </a:xfrm>
          <a:prstGeom prst="rect">
            <a:avLst/>
          </a:prstGeom>
        </p:spPr>
        <p:txBody>
          <a:bodyPr>
            <a:normAutofit fontScale="70000" lnSpcReduction="20000"/>
          </a:bodyPr>
          <a:lstStyle/>
          <a:p>
            <a:pPr>
              <a:buNone/>
            </a:pPr>
            <a:r>
              <a:rPr lang="cs-CZ" sz="2400" u="sng" dirty="0" smtClean="0"/>
              <a:t> NOZ řeší otázky hranic</a:t>
            </a:r>
          </a:p>
          <a:p>
            <a:pPr>
              <a:buNone/>
            </a:pPr>
            <a:r>
              <a:rPr lang="cs-CZ" sz="2400" b="1" dirty="0" smtClean="0"/>
              <a:t> </a:t>
            </a:r>
            <a:r>
              <a:rPr lang="cs-CZ" sz="2400" b="1" dirty="0" err="1" smtClean="0"/>
              <a:t>Rozhrady</a:t>
            </a:r>
            <a:endParaRPr lang="cs-CZ" sz="2400" b="1" dirty="0" smtClean="0"/>
          </a:p>
          <a:p>
            <a:pPr>
              <a:buNone/>
            </a:pPr>
            <a:r>
              <a:rPr lang="cs-CZ" sz="2400" b="1" dirty="0" smtClean="0"/>
              <a:t>§ 1024</a:t>
            </a:r>
          </a:p>
          <a:p>
            <a:pPr>
              <a:buNone/>
            </a:pPr>
            <a:r>
              <a:rPr lang="cs-CZ" sz="2400" b="1" dirty="0" smtClean="0"/>
              <a:t>  (1)</a:t>
            </a:r>
            <a:r>
              <a:rPr lang="cs-CZ" sz="2400" dirty="0" smtClean="0"/>
              <a:t> Má se za to, že ploty, zdi, meze, strouhy a jiné podobné přirozené nebo umělé </a:t>
            </a:r>
            <a:r>
              <a:rPr lang="cs-CZ" sz="2400" dirty="0" err="1" smtClean="0"/>
              <a:t>rozhrady</a:t>
            </a:r>
            <a:r>
              <a:rPr lang="cs-CZ" sz="2400" dirty="0" smtClean="0"/>
              <a:t> mezi sousedními pozemky jsou společné.</a:t>
            </a:r>
          </a:p>
          <a:p>
            <a:pPr>
              <a:buNone/>
            </a:pPr>
            <a:r>
              <a:rPr lang="cs-CZ" sz="2400" b="1" dirty="0" smtClean="0"/>
              <a:t>  (2)</a:t>
            </a:r>
            <a:r>
              <a:rPr lang="cs-CZ" sz="2400" dirty="0" smtClean="0"/>
              <a:t> Společnou zeď může každý užívat na své straně až do poloviny její tloušťky a zřídit v ní výklenky tam, kde na druhé straně nejsou. Nesmí však učinit nic, co zeď ohrozí nebo co sousedovi překáží v užívání jeho části.</a:t>
            </a:r>
          </a:p>
          <a:p>
            <a:pPr>
              <a:buNone/>
            </a:pPr>
            <a:r>
              <a:rPr lang="cs-CZ" sz="2400" b="1" dirty="0" smtClean="0"/>
              <a:t> § 1025</a:t>
            </a:r>
          </a:p>
          <a:p>
            <a:pPr>
              <a:buNone/>
            </a:pPr>
            <a:r>
              <a:rPr lang="cs-CZ" sz="2400" dirty="0" smtClean="0"/>
              <a:t>  Kde jsou </a:t>
            </a:r>
            <a:r>
              <a:rPr lang="cs-CZ" sz="2400" dirty="0" err="1" smtClean="0"/>
              <a:t>rozhrady</a:t>
            </a:r>
            <a:r>
              <a:rPr lang="cs-CZ" sz="2400" dirty="0" smtClean="0"/>
              <a:t> dvojité nebo kde je vlastnictví rozděleno, udržuje každý svým nákladem, co je jeho.</a:t>
            </a:r>
          </a:p>
          <a:p>
            <a:pPr>
              <a:buNone/>
            </a:pPr>
            <a:r>
              <a:rPr lang="cs-CZ" sz="2400" b="1" dirty="0" smtClean="0"/>
              <a:t> § 1026</a:t>
            </a:r>
          </a:p>
          <a:p>
            <a:pPr>
              <a:buNone/>
            </a:pPr>
            <a:r>
              <a:rPr lang="cs-CZ" sz="2400" dirty="0" smtClean="0"/>
              <a:t>   Vlastník není povinen znovu postavit rozpadlou zeď, plot nebo obnovit jinou </a:t>
            </a:r>
            <a:r>
              <a:rPr lang="cs-CZ" sz="2400" dirty="0" err="1" smtClean="0"/>
              <a:t>rozhradu</a:t>
            </a:r>
            <a:r>
              <a:rPr lang="cs-CZ" sz="2400" dirty="0" smtClean="0"/>
              <a:t>, musí ji však udržovat v dobrém stavu, hrozí-li následkem jejího poškození sousedovi škoda. Dojde-li však k takovému narušení </a:t>
            </a:r>
            <a:r>
              <a:rPr lang="cs-CZ" sz="2400" dirty="0" err="1" smtClean="0"/>
              <a:t>rozhrady</a:t>
            </a:r>
            <a:r>
              <a:rPr lang="cs-CZ" sz="2400" dirty="0" smtClean="0"/>
              <a:t>, že hrozí, že se hranice mezi pozemky stane neznatelná, má každý soused právo požadovat opravu nebo obnovení </a:t>
            </a:r>
            <a:r>
              <a:rPr lang="cs-CZ" sz="2400" dirty="0" err="1" smtClean="0"/>
              <a:t>rozhrady</a:t>
            </a:r>
            <a:r>
              <a:rPr lang="cs-CZ" sz="2400" dirty="0" smtClean="0"/>
              <a:t>.</a:t>
            </a:r>
          </a:p>
          <a:p>
            <a:pPr>
              <a:buNone/>
            </a:pPr>
            <a:r>
              <a:rPr lang="cs-CZ" sz="2400" b="1" dirty="0" smtClean="0"/>
              <a:t> § 1027</a:t>
            </a:r>
          </a:p>
          <a:p>
            <a:pPr>
              <a:buNone/>
            </a:pPr>
            <a:r>
              <a:rPr lang="cs-CZ" sz="2400" dirty="0" smtClean="0"/>
              <a:t>   Na návrh souseda a po zjištění stanoviska stavebního úřadu může soud uložit vlastníkovi pozemku povinnost pozemek oplotit, je-li to potřebné k zajištění nerušeného výkonu sousedova vlastnického práva a nebrání-li to účelnému užívání dalších pozemků.</a:t>
            </a:r>
          </a:p>
          <a:p>
            <a:pPr>
              <a:buNone/>
            </a:pPr>
            <a:r>
              <a:rPr lang="cs-CZ" sz="2400" b="1" dirty="0" smtClean="0"/>
              <a:t> § 1028</a:t>
            </a:r>
          </a:p>
          <a:p>
            <a:pPr>
              <a:buNone/>
            </a:pPr>
            <a:r>
              <a:rPr lang="cs-CZ" sz="2400" dirty="0" smtClean="0"/>
              <a:t>  Jsou-li hranice mezi pozemky neznatelné nebo pochybné, má každý soused právo požadovat, aby je soud určil podle poslední pokojné držby. Nelze-li ji zjistit, určí soud hranici podle slušného uvážení.</a:t>
            </a:r>
          </a:p>
          <a:p>
            <a:pPr lvl="0">
              <a:buNone/>
            </a:pPr>
            <a:endParaRPr lang="cs-CZ" sz="2400" dirty="0"/>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11156"/>
          </a:xfrm>
        </p:spPr>
        <p:txBody>
          <a:bodyPr>
            <a:normAutofit fontScale="90000"/>
          </a:bodyPr>
          <a:lstStyle/>
          <a:p>
            <a:pPr>
              <a:buNone/>
            </a:pPr>
            <a:r>
              <a:rPr lang="cs-CZ" sz="2800" dirty="0" smtClean="0"/>
              <a:t>Pokračování- hranice řešené v judikatuře</a:t>
            </a:r>
            <a:endParaRPr lang="cs-CZ" sz="2800" dirty="0"/>
          </a:p>
        </p:txBody>
      </p:sp>
      <p:sp>
        <p:nvSpPr>
          <p:cNvPr id="3" name="Zástupný symbol pro obsah 2"/>
          <p:cNvSpPr>
            <a:spLocks noGrp="1"/>
          </p:cNvSpPr>
          <p:nvPr>
            <p:ph idx="4294967295"/>
          </p:nvPr>
        </p:nvSpPr>
        <p:spPr>
          <a:xfrm>
            <a:off x="457200" y="857232"/>
            <a:ext cx="8229600" cy="5715040"/>
          </a:xfrm>
          <a:prstGeom prst="rect">
            <a:avLst/>
          </a:prstGeom>
        </p:spPr>
        <p:txBody>
          <a:bodyPr>
            <a:normAutofit fontScale="85000" lnSpcReduction="20000"/>
          </a:bodyPr>
          <a:lstStyle/>
          <a:p>
            <a:pPr>
              <a:buNone/>
            </a:pPr>
            <a:r>
              <a:rPr lang="cs-CZ" sz="2400" dirty="0" smtClean="0"/>
              <a:t>Usnesení Nejvyššího soudu ze dne 28. 2. 2017, </a:t>
            </a:r>
            <a:r>
              <a:rPr lang="cs-CZ" sz="2400" dirty="0" err="1" smtClean="0"/>
              <a:t>sp</a:t>
            </a:r>
            <a:r>
              <a:rPr lang="cs-CZ" sz="2400" dirty="0" smtClean="0"/>
              <a:t>. zn. 22 </a:t>
            </a:r>
            <a:r>
              <a:rPr lang="cs-CZ" sz="2400" dirty="0" err="1" smtClean="0"/>
              <a:t>Cdo</a:t>
            </a:r>
            <a:r>
              <a:rPr lang="cs-CZ" sz="2400" dirty="0" smtClean="0"/>
              <a:t> 4127/2016 </a:t>
            </a:r>
          </a:p>
          <a:p>
            <a:pPr>
              <a:buNone/>
            </a:pPr>
            <a:r>
              <a:rPr lang="cs-CZ" sz="2400" dirty="0" smtClean="0"/>
              <a:t>     1. Odlišení řízení o stanovení hranic pozemku podle § 1028 o. z. a řízení o určení vlastnického práva podle § 80 o. s. </a:t>
            </a:r>
            <a:r>
              <a:rPr lang="cs-CZ" sz="2400" dirty="0" err="1" smtClean="0"/>
              <a:t>ř</a:t>
            </a:r>
            <a:r>
              <a:rPr lang="cs-CZ" sz="2400" dirty="0" smtClean="0"/>
              <a:t>., je-li hranice pozemků mezi účastníky řízení subjektivně sporná, spočívá ve vymezených rozhodných skutečnostech a žalobním návrhu. </a:t>
            </a:r>
            <a:r>
              <a:rPr lang="cs-CZ" sz="2400" dirty="0" smtClean="0">
                <a:solidFill>
                  <a:srgbClr val="FF0000"/>
                </a:solidFill>
              </a:rPr>
              <a:t>Řízení o stanovení hranic pozemku má konstitutivní povahu</a:t>
            </a:r>
            <a:r>
              <a:rPr lang="cs-CZ" sz="2400" dirty="0" smtClean="0"/>
              <a:t>, </a:t>
            </a:r>
            <a:r>
              <a:rPr lang="cs-CZ" sz="2400" b="1" dirty="0" smtClean="0"/>
              <a:t>řízení o určení vlastnického práva má povahu deklaratorní. </a:t>
            </a:r>
            <a:r>
              <a:rPr lang="cs-CZ" sz="2400" dirty="0" smtClean="0"/>
              <a:t/>
            </a:r>
            <a:br>
              <a:rPr lang="cs-CZ" sz="2400" dirty="0" smtClean="0"/>
            </a:br>
            <a:endParaRPr lang="cs-CZ" sz="2400" dirty="0" smtClean="0"/>
          </a:p>
          <a:p>
            <a:pPr>
              <a:buNone/>
            </a:pPr>
            <a:r>
              <a:rPr lang="cs-CZ" sz="2400" dirty="0" smtClean="0"/>
              <a:t>     2. Změna žaloby v řízení o určení vlastnického práva postupem podle § 95 o. s. </a:t>
            </a:r>
            <a:r>
              <a:rPr lang="cs-CZ" sz="2400" dirty="0" err="1" smtClean="0"/>
              <a:t>ř</a:t>
            </a:r>
            <a:r>
              <a:rPr lang="cs-CZ" sz="2400" dirty="0" smtClean="0"/>
              <a:t>. na stanovení hranic pozemků je možná; jedná se o změnu žaloby ve vylíčení rozhodujících skutečností a současně v žalobním návrhu. </a:t>
            </a:r>
            <a:br>
              <a:rPr lang="cs-CZ" sz="2400" dirty="0" smtClean="0"/>
            </a:br>
            <a:r>
              <a:rPr lang="cs-CZ" sz="2400" dirty="0" smtClean="0"/>
              <a:t>3. Objektivním předpokladem pro vyhovění žalobě podle § 1028 o. z. je nemožnost zjištění hranice mezi pozemky. Zjištění průběhu hranice mezi pozemky je důvodem zamítnutí žaloby podle § 1028 o. z. </a:t>
            </a:r>
            <a:br>
              <a:rPr lang="cs-CZ" sz="2400" dirty="0" smtClean="0"/>
            </a:br>
            <a:r>
              <a:rPr lang="cs-CZ" sz="2400" dirty="0" smtClean="0"/>
              <a:t>4. Rozhodnutí o žalobě podle § 1028 o. z. má definitivní povahu. </a:t>
            </a:r>
            <a:br>
              <a:rPr lang="cs-CZ" sz="2400" dirty="0" smtClean="0"/>
            </a:br>
            <a:r>
              <a:rPr lang="cs-CZ" sz="2400" dirty="0" smtClean="0"/>
              <a:t>5. Součástí rozhodnutí soudu o stanovení hranic pozemku podle   </a:t>
            </a:r>
          </a:p>
          <a:p>
            <a:pPr>
              <a:buNone/>
            </a:pPr>
            <a:r>
              <a:rPr lang="cs-CZ" sz="2400" dirty="0" smtClean="0"/>
              <a:t>       § 1028 o. z. je geometrický plán. </a:t>
            </a:r>
          </a:p>
          <a:p>
            <a:pPr>
              <a:buNone/>
            </a:pPr>
            <a:endParaRPr lang="cs-CZ" sz="2400" dirty="0" smtClean="0"/>
          </a:p>
          <a:p>
            <a:pPr>
              <a:buNone/>
            </a:pPr>
            <a:endParaRPr lang="cs-CZ" sz="2400" dirty="0"/>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500042"/>
          </a:xfrm>
        </p:spPr>
        <p:txBody>
          <a:bodyPr/>
          <a:lstStyle/>
          <a:p>
            <a:pPr>
              <a:buNone/>
            </a:pPr>
            <a:r>
              <a:rPr lang="cs-CZ" sz="2800" dirty="0" smtClean="0"/>
              <a:t>Proč sledovat kvalitu hranic ?</a:t>
            </a:r>
            <a:endParaRPr lang="cs-CZ" sz="2800" dirty="0"/>
          </a:p>
        </p:txBody>
      </p:sp>
      <p:sp>
        <p:nvSpPr>
          <p:cNvPr id="3" name="Zástupný symbol pro obsah 2"/>
          <p:cNvSpPr>
            <a:spLocks noGrp="1"/>
          </p:cNvSpPr>
          <p:nvPr>
            <p:ph sz="quarter" idx="13"/>
          </p:nvPr>
        </p:nvSpPr>
        <p:spPr>
          <a:xfrm>
            <a:off x="500034" y="642918"/>
            <a:ext cx="8143932" cy="6000792"/>
          </a:xfrm>
        </p:spPr>
        <p:txBody>
          <a:bodyPr>
            <a:normAutofit fontScale="92500" lnSpcReduction="20000"/>
          </a:bodyPr>
          <a:lstStyle/>
          <a:p>
            <a:pPr>
              <a:buNone/>
            </a:pPr>
            <a:r>
              <a:rPr lang="cs-CZ" dirty="0" smtClean="0"/>
              <a:t>Rozsudek NSS </a:t>
            </a:r>
            <a:r>
              <a:rPr lang="cs-CZ" b="1" dirty="0" smtClean="0"/>
              <a:t>4 As 240/2018 - 38</a:t>
            </a:r>
            <a:endParaRPr lang="cs-CZ" dirty="0" smtClean="0"/>
          </a:p>
          <a:p>
            <a:pPr>
              <a:buNone/>
            </a:pPr>
            <a:r>
              <a:rPr lang="cs-CZ" b="1" dirty="0" smtClean="0"/>
              <a:t> [31] Přesnost souřadnic S-JTSK (systému jednotné trigonometrické sítě katastrální) každého lomového bodu hranice nemovitosti vyjadřuje podle bodu 13.1 přílohy ke katastrální vyhlášce střední souřadnicová chyba. Střední souřadnicovou chybu si lze představit jako plochu kruhu </a:t>
            </a:r>
            <a:r>
              <a:rPr lang="cs-CZ" b="1" dirty="0" smtClean="0">
                <a:solidFill>
                  <a:srgbClr val="FF0000"/>
                </a:solidFill>
              </a:rPr>
              <a:t>o určitém poloměru </a:t>
            </a:r>
            <a:r>
              <a:rPr lang="cs-CZ" b="1" dirty="0" smtClean="0"/>
              <a:t>se středem v evidované souřadnici, o které tvrdíme, že zde všude může určený bod být. V rámci střední souřadnicové chyby se tedy chybovost může pohybovat pouze v hodnotě vyjadřující poloměr kruhu směrem od jeho středu (srov. rozsudek NSS ze dne 4. 11. 2016, č. </a:t>
            </a:r>
            <a:r>
              <a:rPr lang="cs-CZ" b="1" dirty="0" err="1" smtClean="0"/>
              <a:t>j</a:t>
            </a:r>
            <a:r>
              <a:rPr lang="cs-CZ" b="1" dirty="0" smtClean="0"/>
              <a:t>. 4 As 193/2016 - 24).</a:t>
            </a:r>
            <a:endParaRPr lang="cs-CZ" dirty="0" smtClean="0"/>
          </a:p>
          <a:p>
            <a:pPr>
              <a:buNone/>
            </a:pPr>
            <a:r>
              <a:rPr lang="cs-CZ" b="1" dirty="0" smtClean="0"/>
              <a:t> [32] Pro kód kvality 8, tj. nejnižší kód kvality souřadnic evidovaných v katastru nemovitostí, činí střední souřadnicová chyba podle tabulky v bodě 15.6 přílohy ke katastrální vyhlášce 1 m.</a:t>
            </a:r>
            <a:endParaRPr lang="cs-CZ" dirty="0" smtClean="0"/>
          </a:p>
          <a:p>
            <a:pPr>
              <a:buNone/>
            </a:pPr>
            <a:r>
              <a:rPr lang="cs-CZ" b="1" dirty="0" smtClean="0"/>
              <a:t> I v případě souřadnic evidovaných s nejnižším kódem kvality, se tedy nejedná o nepřesnost v řádu několika metrů, jak v kasační stížnosti namítá stěžovatelka. </a:t>
            </a:r>
            <a:r>
              <a:rPr lang="cs-CZ" b="1" dirty="0" smtClean="0">
                <a:solidFill>
                  <a:srgbClr val="FF0000"/>
                </a:solidFill>
              </a:rPr>
              <a:t>Mezní polohová chyba,na kterou stěžovatelka patrně odkazuje, a která v kódu kvality 8 dosahuje až 2,83 m, podle bodu…</a:t>
            </a:r>
            <a:endParaRPr lang="cs-CZ" dirty="0" smtClean="0">
              <a:solidFill>
                <a:srgbClr val="FF0000"/>
              </a:solidFill>
            </a:endParaRPr>
          </a:p>
          <a:p>
            <a:endParaRPr lang="cs-CZ" dirty="0" smtClean="0"/>
          </a:p>
          <a:p>
            <a:endParaRPr lang="cs-CZ" dirty="0"/>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buNone/>
            </a:pPr>
            <a:r>
              <a:rPr lang="cs-CZ" sz="2400" dirty="0" smtClean="0"/>
              <a:t>-</a:t>
            </a:r>
            <a:endParaRPr lang="cs-CZ" sz="2400" dirty="0"/>
          </a:p>
        </p:txBody>
      </p:sp>
      <p:sp>
        <p:nvSpPr>
          <p:cNvPr id="3" name="Zástupný symbol pro obsah 2"/>
          <p:cNvSpPr>
            <a:spLocks noGrp="1"/>
          </p:cNvSpPr>
          <p:nvPr>
            <p:ph sz="quarter" idx="13"/>
          </p:nvPr>
        </p:nvSpPr>
        <p:spPr>
          <a:xfrm>
            <a:off x="857224" y="571480"/>
            <a:ext cx="7786742" cy="5357850"/>
          </a:xfrm>
        </p:spPr>
        <p:txBody>
          <a:bodyPr>
            <a:normAutofit/>
          </a:bodyPr>
          <a:lstStyle/>
          <a:p>
            <a:pPr>
              <a:buNone/>
            </a:pPr>
            <a:r>
              <a:rPr lang="cs-CZ" dirty="0" smtClean="0"/>
              <a:t>Poučení k hranicím: Co obecně platí </a:t>
            </a:r>
          </a:p>
          <a:p>
            <a:pPr>
              <a:buNone/>
            </a:pPr>
            <a:r>
              <a:rPr lang="cs-CZ" dirty="0" smtClean="0"/>
              <a:t>  Za správnost geometrického plánu včetně vytyčení neručí KU,KP, ale oprávněný zeměměřický inženýr.</a:t>
            </a:r>
          </a:p>
          <a:p>
            <a:pPr>
              <a:buNone/>
            </a:pPr>
            <a:r>
              <a:rPr lang="cs-CZ" dirty="0" smtClean="0"/>
              <a:t>  KP provede zápis do katastru i dle „ chybného „ plánu, což následně může vést k duplicitnímu zápisu vlastnictví, následnému problému při zobrazení věcného břemene do katastru…</a:t>
            </a:r>
          </a:p>
          <a:p>
            <a:pPr>
              <a:buNone/>
            </a:pPr>
            <a:r>
              <a:rPr lang="cs-CZ" dirty="0" smtClean="0"/>
              <a:t>  Je nutné věnovat velkou pozornost vytyčování hranic pozemků. </a:t>
            </a:r>
          </a:p>
          <a:p>
            <a:pPr>
              <a:buNone/>
            </a:pPr>
            <a:r>
              <a:rPr lang="cs-CZ" dirty="0" smtClean="0"/>
              <a:t>  KP před potvrzením sleduje ,zda jsou splněny náležitosti § 88 </a:t>
            </a:r>
            <a:r>
              <a:rPr lang="cs-CZ" dirty="0" err="1" smtClean="0"/>
              <a:t>KatV</a:t>
            </a:r>
            <a:r>
              <a:rPr lang="cs-CZ" dirty="0" smtClean="0"/>
              <a:t>- geodet může dostat i pokutu za správní delikt porušení pořádku na úseku zeměměřictví</a:t>
            </a:r>
          </a:p>
          <a:p>
            <a:pPr>
              <a:buNone/>
            </a:pPr>
            <a:r>
              <a:rPr lang="cs-CZ" dirty="0" smtClean="0"/>
              <a:t>  </a:t>
            </a:r>
            <a:endParaRPr lang="cs-CZ" dirty="0"/>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562074"/>
          </a:xfrm>
        </p:spPr>
        <p:txBody>
          <a:bodyPr>
            <a:normAutofit/>
          </a:bodyPr>
          <a:lstStyle/>
          <a:p>
            <a:pPr marL="0" indent="0" algn="l">
              <a:buNone/>
            </a:pPr>
            <a:r>
              <a:rPr lang="cs-CZ" sz="2400" b="1" dirty="0" smtClean="0"/>
              <a:t>6 /     Hranice a NOZ  , stavby, judikáty </a:t>
            </a:r>
            <a:endParaRPr lang="cs-CZ" sz="2400" b="1" dirty="0"/>
          </a:p>
        </p:txBody>
      </p:sp>
      <p:sp>
        <p:nvSpPr>
          <p:cNvPr id="3" name="Zástupný symbol pro obsah 2"/>
          <p:cNvSpPr>
            <a:spLocks noGrp="1"/>
          </p:cNvSpPr>
          <p:nvPr>
            <p:ph sz="quarter" idx="13"/>
          </p:nvPr>
        </p:nvSpPr>
        <p:spPr>
          <a:xfrm>
            <a:off x="683568" y="1340768"/>
            <a:ext cx="8003232" cy="4785395"/>
          </a:xfrm>
        </p:spPr>
        <p:txBody>
          <a:bodyPr>
            <a:normAutofit/>
          </a:bodyPr>
          <a:lstStyle/>
          <a:p>
            <a:pPr marL="0" indent="0">
              <a:buNone/>
            </a:pPr>
            <a:r>
              <a:rPr lang="cs-CZ" sz="2000" b="1" dirty="0" smtClean="0"/>
              <a:t>§ 1024 </a:t>
            </a:r>
          </a:p>
          <a:p>
            <a:pPr lvl="1">
              <a:buFont typeface="Arial" pitchFamily="34" charset="0"/>
              <a:buChar char="•"/>
            </a:pPr>
            <a:r>
              <a:rPr lang="cs-CZ" sz="1800" dirty="0"/>
              <a:t>m</a:t>
            </a:r>
            <a:r>
              <a:rPr lang="cs-CZ" sz="1800" dirty="0" smtClean="0"/>
              <a:t>á se za to, že ploty, zdi, meze, strouhy a jiné podobné přirozené </a:t>
            </a:r>
            <a:r>
              <a:rPr lang="cs-CZ" sz="1800" dirty="0" smtClean="0">
                <a:solidFill>
                  <a:srgbClr val="FF0000"/>
                </a:solidFill>
              </a:rPr>
              <a:t>nebo umělé </a:t>
            </a:r>
            <a:r>
              <a:rPr lang="cs-CZ" sz="1800" dirty="0" err="1" smtClean="0">
                <a:solidFill>
                  <a:srgbClr val="FF0000"/>
                </a:solidFill>
              </a:rPr>
              <a:t>rozhrady</a:t>
            </a:r>
            <a:r>
              <a:rPr lang="cs-CZ" sz="1800" dirty="0" smtClean="0">
                <a:solidFill>
                  <a:srgbClr val="FF0000"/>
                </a:solidFill>
              </a:rPr>
              <a:t> </a:t>
            </a:r>
            <a:r>
              <a:rPr lang="cs-CZ" sz="1800" dirty="0" smtClean="0"/>
              <a:t>mezi sousedními pozemky jsou společné </a:t>
            </a:r>
          </a:p>
          <a:p>
            <a:pPr lvl="1">
              <a:buFont typeface="Arial" pitchFamily="34" charset="0"/>
              <a:buChar char="•"/>
            </a:pPr>
            <a:r>
              <a:rPr lang="cs-CZ" sz="1800" dirty="0" smtClean="0"/>
              <a:t>společnou zeď může každý užívat na své straně až do poloviny její tloušťky </a:t>
            </a:r>
          </a:p>
          <a:p>
            <a:pPr lvl="1">
              <a:buFont typeface="Arial" pitchFamily="34" charset="0"/>
              <a:buChar char="•"/>
            </a:pPr>
            <a:r>
              <a:rPr lang="cs-CZ" sz="1800" dirty="0"/>
              <a:t>s</a:t>
            </a:r>
            <a:r>
              <a:rPr lang="cs-CZ" sz="1800" dirty="0" smtClean="0"/>
              <a:t>oud bude moci uložit po zjištění stanoviska stavebního úřadu vlastníkovi pozemku, aby pozemek oplotil</a:t>
            </a:r>
          </a:p>
          <a:p>
            <a:pPr marL="0" indent="0">
              <a:buNone/>
            </a:pPr>
            <a:endParaRPr lang="cs-CZ" sz="2000" dirty="0"/>
          </a:p>
          <a:p>
            <a:pPr marL="0" indent="0">
              <a:buNone/>
            </a:pPr>
            <a:r>
              <a:rPr lang="cs-CZ" sz="2000" b="1" dirty="0" smtClean="0"/>
              <a:t>§ 1027 </a:t>
            </a:r>
          </a:p>
          <a:p>
            <a:pPr lvl="1">
              <a:buFont typeface="Arial" pitchFamily="34" charset="0"/>
              <a:buChar char="•"/>
            </a:pPr>
            <a:r>
              <a:rPr lang="cs-CZ" sz="1800" dirty="0"/>
              <a:t>n</a:t>
            </a:r>
            <a:r>
              <a:rPr lang="cs-CZ" sz="1800" dirty="0" smtClean="0"/>
              <a:t>a návrh souseda a po zjištění stanoviska stavebního úřadu může soud uložit vlastníkovi pozemku povinnost pozemek oplotit, aby nebyl rušen výkon sousedova vlastnického práva </a:t>
            </a:r>
            <a:endParaRPr lang="cs-CZ" sz="1800" dirty="0"/>
          </a:p>
        </p:txBody>
      </p:sp>
    </p:spTree>
    <p:extLst>
      <p:ext uri="{BB962C8B-B14F-4D97-AF65-F5344CB8AC3E}">
        <p14:creationId xmlns="" xmlns:p14="http://schemas.microsoft.com/office/powerpoint/2010/main" val="305477630"/>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3"/>
          </p:nvPr>
        </p:nvSpPr>
        <p:spPr>
          <a:xfrm>
            <a:off x="0" y="357166"/>
            <a:ext cx="8929718" cy="6143668"/>
          </a:xfrm>
        </p:spPr>
        <p:txBody>
          <a:bodyPr>
            <a:normAutofit/>
          </a:bodyPr>
          <a:lstStyle/>
          <a:p>
            <a:pPr marL="0" indent="0">
              <a:buNone/>
            </a:pPr>
            <a:r>
              <a:rPr lang="cs-CZ" sz="2000" b="1" dirty="0" smtClean="0"/>
              <a:t>§ 1028 </a:t>
            </a:r>
          </a:p>
          <a:p>
            <a:pPr lvl="1">
              <a:buFont typeface="Arial" pitchFamily="34" charset="0"/>
              <a:buChar char="•"/>
            </a:pPr>
            <a:r>
              <a:rPr lang="cs-CZ" sz="1800" dirty="0"/>
              <a:t>j</a:t>
            </a:r>
            <a:r>
              <a:rPr lang="cs-CZ" sz="1800" dirty="0" smtClean="0"/>
              <a:t>sou-li hranice mezi pozemky neznatelné nebo pochybné, má každý soused právo požadovat, aby soud určil hranice podle poslední </a:t>
            </a:r>
            <a:r>
              <a:rPr lang="cs-CZ" sz="1800" b="1" dirty="0" smtClean="0"/>
              <a:t>pokojné držby </a:t>
            </a:r>
          </a:p>
          <a:p>
            <a:pPr lvl="1">
              <a:buFont typeface="Arial" pitchFamily="34" charset="0"/>
              <a:buChar char="•"/>
            </a:pPr>
            <a:r>
              <a:rPr lang="cs-CZ" sz="1800" dirty="0">
                <a:solidFill>
                  <a:srgbClr val="FF0000"/>
                </a:solidFill>
              </a:rPr>
              <a:t>n</a:t>
            </a:r>
            <a:r>
              <a:rPr lang="cs-CZ" sz="1800" dirty="0" smtClean="0">
                <a:solidFill>
                  <a:srgbClr val="FF0000"/>
                </a:solidFill>
              </a:rPr>
              <a:t>elze-li zjistit, určí soud hranici podle slušného uvážení </a:t>
            </a:r>
          </a:p>
          <a:p>
            <a:pPr marL="0" indent="0">
              <a:buNone/>
            </a:pPr>
            <a:endParaRPr lang="cs-CZ" sz="2000" dirty="0"/>
          </a:p>
          <a:p>
            <a:pPr marL="0" indent="0">
              <a:buNone/>
            </a:pPr>
            <a:r>
              <a:rPr lang="cs-CZ" sz="2000" b="1" dirty="0" smtClean="0"/>
              <a:t>§ 1029 </a:t>
            </a:r>
          </a:p>
          <a:p>
            <a:pPr lvl="1">
              <a:buFont typeface="Arial" pitchFamily="34" charset="0"/>
              <a:buChar char="•"/>
            </a:pPr>
            <a:r>
              <a:rPr lang="cs-CZ" sz="1800" dirty="0"/>
              <a:t>v</a:t>
            </a:r>
            <a:r>
              <a:rPr lang="cs-CZ" sz="1800" dirty="0" smtClean="0"/>
              <a:t>lastník nemovité věci, na níž nelze řádně hospodařit nebo jinak ji řádně užívat proto, že není dostatečně spojena s veřejnou cestou, může žádat, aby mu soused za náhradu </a:t>
            </a:r>
            <a:r>
              <a:rPr lang="cs-CZ" sz="1800" dirty="0" smtClean="0">
                <a:solidFill>
                  <a:srgbClr val="FF0000"/>
                </a:solidFill>
              </a:rPr>
              <a:t>povolil nezbytnou cestu přes svůj pozemek</a:t>
            </a:r>
            <a:r>
              <a:rPr lang="cs-CZ" sz="1800" dirty="0" smtClean="0"/>
              <a:t>. Nezbytnou cestu může povolit soud</a:t>
            </a:r>
          </a:p>
          <a:p>
            <a:pPr lvl="1">
              <a:buFont typeface="Arial" pitchFamily="34" charset="0"/>
              <a:buChar char="•"/>
            </a:pPr>
            <a:endParaRPr lang="cs-CZ" sz="1800" dirty="0" smtClean="0"/>
          </a:p>
          <a:p>
            <a:pPr>
              <a:buNone/>
            </a:pPr>
            <a:r>
              <a:rPr lang="cs-CZ" sz="1800" b="1" dirty="0" smtClean="0"/>
              <a:t>§ 1087   </a:t>
            </a:r>
            <a:r>
              <a:rPr lang="cs-CZ" sz="1800" b="1" dirty="0" err="1" smtClean="0"/>
              <a:t>Přestavek</a:t>
            </a:r>
            <a:endParaRPr lang="cs-CZ" sz="1800" b="1" dirty="0" smtClean="0"/>
          </a:p>
          <a:p>
            <a:pPr>
              <a:buNone/>
            </a:pPr>
            <a:r>
              <a:rPr lang="cs-CZ" sz="1800" b="1" dirty="0" smtClean="0"/>
              <a:t>  (1)</a:t>
            </a:r>
            <a:r>
              <a:rPr lang="cs-CZ" sz="1800" dirty="0" smtClean="0"/>
              <a:t> Zasahuje-li trvalá stavba zřízená na vlastním pozemku jen malou částí na malou část cizího pozemku, stane se část pozemku zastavěného </a:t>
            </a:r>
            <a:r>
              <a:rPr lang="cs-CZ" sz="1800" dirty="0" err="1" smtClean="0"/>
              <a:t>přestavkem</a:t>
            </a:r>
            <a:r>
              <a:rPr lang="cs-CZ" sz="1800" dirty="0" smtClean="0"/>
              <a:t> vlastnictvím zřizovatele stavby; to neplatí, nestavěl-li zřizovatel stavby v dobré víře.</a:t>
            </a:r>
          </a:p>
          <a:p>
            <a:pPr>
              <a:buNone/>
            </a:pPr>
            <a:r>
              <a:rPr lang="cs-CZ" sz="1800" b="1" dirty="0" smtClean="0"/>
              <a:t>  (2)</a:t>
            </a:r>
            <a:r>
              <a:rPr lang="cs-CZ" sz="1800" dirty="0" smtClean="0"/>
              <a:t> Kdo stavěl v dobré víře, nahradí vlastníku pozemku, jehož část byla zastavěna </a:t>
            </a:r>
            <a:r>
              <a:rPr lang="cs-CZ" sz="1800" dirty="0" err="1" smtClean="0"/>
              <a:t>přestavkem</a:t>
            </a:r>
            <a:r>
              <a:rPr lang="cs-CZ" sz="1800" dirty="0" smtClean="0"/>
              <a:t>, obvyklou cenu nabytého pozemku</a:t>
            </a:r>
            <a:endParaRPr lang="cs-CZ" sz="1800" dirty="0"/>
          </a:p>
        </p:txBody>
      </p:sp>
    </p:spTree>
    <p:extLst>
      <p:ext uri="{BB962C8B-B14F-4D97-AF65-F5344CB8AC3E}">
        <p14:creationId xmlns="" xmlns:p14="http://schemas.microsoft.com/office/powerpoint/2010/main" val="3951361494"/>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3"/>
          </p:nvPr>
        </p:nvSpPr>
        <p:spPr>
          <a:xfrm>
            <a:off x="0" y="428604"/>
            <a:ext cx="9144000" cy="6429396"/>
          </a:xfrm>
        </p:spPr>
        <p:txBody>
          <a:bodyPr>
            <a:normAutofit fontScale="92500" lnSpcReduction="20000"/>
          </a:bodyPr>
          <a:lstStyle/>
          <a:p>
            <a:pPr marL="0" indent="0">
              <a:buNone/>
            </a:pPr>
            <a:r>
              <a:rPr lang="cs-CZ" dirty="0" smtClean="0">
                <a:solidFill>
                  <a:srgbClr val="FF0000"/>
                </a:solidFill>
              </a:rPr>
              <a:t>Co souvisí se </a:t>
            </a:r>
            <a:r>
              <a:rPr lang="cs-CZ" dirty="0" err="1" smtClean="0">
                <a:solidFill>
                  <a:srgbClr val="FF0000"/>
                </a:solidFill>
              </a:rPr>
              <a:t>zaužívanými</a:t>
            </a:r>
            <a:r>
              <a:rPr lang="cs-CZ" dirty="0" smtClean="0">
                <a:solidFill>
                  <a:srgbClr val="FF0000"/>
                </a:solidFill>
              </a:rPr>
              <a:t>  hranicemi pozemků dle NOZ</a:t>
            </a:r>
            <a:r>
              <a:rPr lang="cs-CZ" dirty="0" smtClean="0"/>
              <a:t>?</a:t>
            </a:r>
          </a:p>
          <a:p>
            <a:pPr>
              <a:buNone/>
            </a:pPr>
            <a:endParaRPr lang="cs-CZ" sz="1800" dirty="0" smtClean="0"/>
          </a:p>
          <a:p>
            <a:pPr>
              <a:buNone/>
            </a:pPr>
            <a:r>
              <a:rPr lang="cs-CZ" sz="1800" b="1" dirty="0" smtClean="0"/>
              <a:t> Řádné vydržení</a:t>
            </a:r>
          </a:p>
          <a:p>
            <a:pPr>
              <a:buNone/>
            </a:pPr>
            <a:r>
              <a:rPr lang="cs-CZ" sz="1800" b="1" dirty="0" smtClean="0"/>
              <a:t>  § 1089</a:t>
            </a:r>
          </a:p>
          <a:p>
            <a:pPr>
              <a:buNone/>
            </a:pPr>
            <a:r>
              <a:rPr lang="cs-CZ" sz="1800" b="1" dirty="0" smtClean="0"/>
              <a:t>  (1)</a:t>
            </a:r>
            <a:r>
              <a:rPr lang="cs-CZ" sz="1800" dirty="0" smtClean="0"/>
              <a:t> Drží-li poctivý držitel vlastnické právo po určenou dobu, vydrží je a nabude věc do vlastnictví.</a:t>
            </a:r>
          </a:p>
          <a:p>
            <a:pPr>
              <a:buNone/>
            </a:pPr>
            <a:r>
              <a:rPr lang="cs-CZ" sz="1800" b="1" dirty="0" smtClean="0"/>
              <a:t>  (2)</a:t>
            </a:r>
            <a:r>
              <a:rPr lang="cs-CZ" sz="1800" dirty="0" smtClean="0"/>
              <a:t> Nepoctivost předchůdce nebrání poctivému nástupci, aby počal vydržení dnem, kdy nabyl držby.</a:t>
            </a:r>
          </a:p>
          <a:p>
            <a:pPr>
              <a:buNone/>
            </a:pPr>
            <a:r>
              <a:rPr lang="cs-CZ" sz="1800" b="1" dirty="0" smtClean="0"/>
              <a:t>   § 1090</a:t>
            </a:r>
          </a:p>
          <a:p>
            <a:pPr>
              <a:buNone/>
            </a:pPr>
            <a:r>
              <a:rPr lang="cs-CZ" sz="1800" b="1" dirty="0" smtClean="0"/>
              <a:t>  (1)</a:t>
            </a:r>
            <a:r>
              <a:rPr lang="cs-CZ" sz="1800" dirty="0" smtClean="0"/>
              <a:t> K vydržení se vyžaduje pravost držby a aby se držba zakládala na právním důvodu, který by postačil ke vzniku vlastnického práva, pokud by náleželo převodci nebo kdyby bylo zřízeno oprávněnou osobou.</a:t>
            </a:r>
          </a:p>
          <a:p>
            <a:pPr>
              <a:buNone/>
            </a:pPr>
            <a:r>
              <a:rPr lang="cs-CZ" sz="1800" b="1" dirty="0" smtClean="0"/>
              <a:t>  (2)</a:t>
            </a:r>
            <a:r>
              <a:rPr lang="cs-CZ" sz="1800" dirty="0" smtClean="0"/>
              <a:t> Nabyl-li zůstavitel nepravou držbu, nemůže vlastnické právo vydržet ani jeho dědic, i kdyby držel poctivě. To platí obdobně i pro všeobecného právního nástupce právnické osoby.</a:t>
            </a:r>
          </a:p>
          <a:p>
            <a:pPr>
              <a:buNone/>
            </a:pPr>
            <a:r>
              <a:rPr lang="cs-CZ" sz="1800" b="1" dirty="0" smtClean="0"/>
              <a:t>  § 1091</a:t>
            </a:r>
          </a:p>
          <a:p>
            <a:pPr>
              <a:buNone/>
            </a:pPr>
            <a:r>
              <a:rPr lang="cs-CZ" sz="1800" b="1" dirty="0" smtClean="0"/>
              <a:t>  (1)</a:t>
            </a:r>
            <a:r>
              <a:rPr lang="cs-CZ" sz="1800" dirty="0" smtClean="0"/>
              <a:t> K vydržení vlastnického práva k movité věci je potřebná nepřerušená držba trvající tři roky.</a:t>
            </a:r>
          </a:p>
          <a:p>
            <a:pPr>
              <a:buNone/>
            </a:pPr>
            <a:r>
              <a:rPr lang="cs-CZ" sz="1800" b="1" dirty="0" smtClean="0"/>
              <a:t>  (2)</a:t>
            </a:r>
            <a:r>
              <a:rPr lang="cs-CZ" sz="1800" dirty="0" smtClean="0"/>
              <a:t> K vydržení vlastnického práva k nemovité věci je potřebná nepřerušená držba trvající deset let.</a:t>
            </a:r>
          </a:p>
          <a:p>
            <a:pPr>
              <a:buNone/>
            </a:pPr>
            <a:r>
              <a:rPr lang="cs-CZ" sz="1800" b="1" dirty="0" smtClean="0"/>
              <a:t> § 1092</a:t>
            </a:r>
          </a:p>
          <a:p>
            <a:pPr>
              <a:buNone/>
            </a:pPr>
            <a:r>
              <a:rPr lang="cs-CZ" sz="1800" dirty="0" smtClean="0"/>
              <a:t>  Do vydržecí doby se ve prospěch vydržitele započte i doba řádné a poctivé držby jeho předchůdce.</a:t>
            </a:r>
          </a:p>
          <a:p>
            <a:pPr>
              <a:buNone/>
            </a:pPr>
            <a:endParaRPr lang="cs-CZ" sz="1800" dirty="0" smtClean="0"/>
          </a:p>
          <a:p>
            <a:pPr marL="0" indent="0">
              <a:buNone/>
            </a:pPr>
            <a:endParaRPr lang="cs-CZ" sz="1800" dirty="0" smtClean="0"/>
          </a:p>
          <a:p>
            <a:pPr marL="0" indent="0">
              <a:buNone/>
            </a:pPr>
            <a:endParaRPr lang="cs-CZ" sz="1800" dirty="0"/>
          </a:p>
        </p:txBody>
      </p:sp>
    </p:spTree>
    <p:extLst>
      <p:ext uri="{BB962C8B-B14F-4D97-AF65-F5344CB8AC3E}">
        <p14:creationId xmlns="" xmlns:p14="http://schemas.microsoft.com/office/powerpoint/2010/main" val="3951361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564661" cy="571504"/>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142984"/>
            <a:ext cx="8229600" cy="5072097"/>
          </a:xfrm>
          <a:prstGeom prst="rect">
            <a:avLst/>
          </a:prstGeom>
        </p:spPr>
        <p:txBody>
          <a:bodyPr>
            <a:normAutofit fontScale="92500" lnSpcReduction="10000"/>
          </a:bodyPr>
          <a:lstStyle/>
          <a:p>
            <a:pPr>
              <a:buNone/>
            </a:pPr>
            <a:r>
              <a:rPr lang="cs-CZ" sz="2400" dirty="0" smtClean="0"/>
              <a:t>Od 1.1.1993 vznikl požadavek-  aby evidence byla funkční</a:t>
            </a:r>
          </a:p>
          <a:p>
            <a:pPr>
              <a:buNone/>
            </a:pPr>
            <a:r>
              <a:rPr lang="cs-CZ" sz="2400" dirty="0" smtClean="0"/>
              <a:t>                                            -  důvěryhodná</a:t>
            </a:r>
          </a:p>
          <a:p>
            <a:pPr>
              <a:buNone/>
            </a:pPr>
            <a:r>
              <a:rPr lang="cs-CZ" sz="2400" dirty="0" smtClean="0"/>
              <a:t>                                            -  aby zápisy byly prováděny odborně způsobilými osobami</a:t>
            </a:r>
          </a:p>
          <a:p>
            <a:pPr>
              <a:buNone/>
            </a:pPr>
            <a:r>
              <a:rPr lang="cs-CZ" sz="2400" dirty="0" smtClean="0"/>
              <a:t>                                           - samozřejmě musela být ponechána možnost v případech sporu o správnost provedeného zápisu, aby rozhodoval nezávislý orgán /např. soud/</a:t>
            </a:r>
          </a:p>
          <a:p>
            <a:pPr>
              <a:buNone/>
            </a:pPr>
            <a:r>
              <a:rPr lang="cs-CZ" sz="2400" dirty="0" smtClean="0"/>
              <a:t>   Z definice katastru nemovitostí vyplývá, že se jedná o veřejný seznam sloužící: </a:t>
            </a:r>
          </a:p>
          <a:p>
            <a:pPr>
              <a:buNone/>
            </a:pPr>
            <a:r>
              <a:rPr lang="cs-CZ" sz="2400" dirty="0" smtClean="0"/>
              <a:t>                                    - k ochraně práv k nemovitostem</a:t>
            </a:r>
          </a:p>
          <a:p>
            <a:pPr>
              <a:buNone/>
            </a:pPr>
            <a:r>
              <a:rPr lang="cs-CZ" sz="2400" dirty="0" smtClean="0"/>
              <a:t>                                    - pro účely daní, poplatků a jiných obdobných peněžních plnění</a:t>
            </a:r>
          </a:p>
          <a:p>
            <a:pPr>
              <a:buNone/>
            </a:pPr>
            <a:r>
              <a:rPr lang="cs-CZ" sz="2400" dirty="0" smtClean="0"/>
              <a:t>                                    - k ochraně životního prostředí</a:t>
            </a:r>
            <a:endParaRPr lang="cs-CZ" sz="2400" dirty="0"/>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3"/>
          </p:nvPr>
        </p:nvSpPr>
        <p:spPr>
          <a:xfrm>
            <a:off x="0" y="214290"/>
            <a:ext cx="9144000" cy="6643710"/>
          </a:xfrm>
        </p:spPr>
        <p:txBody>
          <a:bodyPr>
            <a:normAutofit/>
          </a:bodyPr>
          <a:lstStyle/>
          <a:p>
            <a:pPr marL="0" indent="0">
              <a:buNone/>
            </a:pPr>
            <a:r>
              <a:rPr lang="cs-CZ" sz="2400" dirty="0" smtClean="0">
                <a:solidFill>
                  <a:srgbClr val="FF0000"/>
                </a:solidFill>
              </a:rPr>
              <a:t>Co souvisí se </a:t>
            </a:r>
            <a:r>
              <a:rPr lang="cs-CZ" sz="2400" dirty="0" err="1" smtClean="0">
                <a:solidFill>
                  <a:srgbClr val="FF0000"/>
                </a:solidFill>
              </a:rPr>
              <a:t>zaužívanými</a:t>
            </a:r>
            <a:r>
              <a:rPr lang="cs-CZ" sz="2400" dirty="0" smtClean="0">
                <a:solidFill>
                  <a:srgbClr val="FF0000"/>
                </a:solidFill>
              </a:rPr>
              <a:t>  hranicemi pozemků dle NOZ</a:t>
            </a:r>
            <a:r>
              <a:rPr lang="cs-CZ" sz="2400" dirty="0" smtClean="0"/>
              <a:t>?</a:t>
            </a:r>
          </a:p>
          <a:p>
            <a:pPr marL="0" indent="0">
              <a:buNone/>
            </a:pPr>
            <a:endParaRPr lang="cs-CZ" sz="2400" dirty="0" smtClean="0"/>
          </a:p>
          <a:p>
            <a:pPr>
              <a:buNone/>
            </a:pPr>
            <a:r>
              <a:rPr lang="cs-CZ" sz="2400" b="1" dirty="0" smtClean="0"/>
              <a:t> § 1095</a:t>
            </a:r>
          </a:p>
          <a:p>
            <a:pPr>
              <a:buNone/>
            </a:pPr>
            <a:r>
              <a:rPr lang="cs-CZ" sz="2400" b="1" dirty="0" smtClean="0"/>
              <a:t>  Mimořádné vydržení</a:t>
            </a:r>
          </a:p>
          <a:p>
            <a:pPr>
              <a:buNone/>
            </a:pPr>
            <a:r>
              <a:rPr lang="cs-CZ" sz="2400" dirty="0" smtClean="0"/>
              <a:t>  Uplyne-li doba dvojnásobně dlouhá, než jaké by bylo jinak zapotřebí, vydrží držitel vlastnické právo, i když neprokáže právní důvod, na kterém se jeho držba zakládá. To neplatí, pokud se mu prokáže nepoctivý úmysl.</a:t>
            </a:r>
          </a:p>
          <a:p>
            <a:pPr marL="0" indent="0">
              <a:buNone/>
            </a:pPr>
            <a:endParaRPr lang="cs-CZ" sz="2400" dirty="0" smtClean="0"/>
          </a:p>
          <a:p>
            <a:pPr>
              <a:buNone/>
            </a:pPr>
            <a:endParaRPr lang="cs-CZ" sz="1800" dirty="0" smtClean="0"/>
          </a:p>
          <a:p>
            <a:pPr>
              <a:buNone/>
            </a:pPr>
            <a:endParaRPr lang="cs-CZ" sz="1800" dirty="0" smtClean="0"/>
          </a:p>
          <a:p>
            <a:pPr marL="0" indent="0">
              <a:buNone/>
            </a:pPr>
            <a:endParaRPr lang="cs-CZ" sz="1800" dirty="0" smtClean="0"/>
          </a:p>
          <a:p>
            <a:pPr marL="0" indent="0">
              <a:buNone/>
            </a:pPr>
            <a:endParaRPr lang="cs-CZ" sz="1800" dirty="0"/>
          </a:p>
        </p:txBody>
      </p:sp>
    </p:spTree>
    <p:extLst>
      <p:ext uri="{BB962C8B-B14F-4D97-AF65-F5344CB8AC3E}">
        <p14:creationId xmlns="" xmlns:p14="http://schemas.microsoft.com/office/powerpoint/2010/main" val="3951361494"/>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8229600" cy="922114"/>
          </a:xfrm>
        </p:spPr>
        <p:txBody>
          <a:bodyPr>
            <a:normAutofit/>
          </a:bodyPr>
          <a:lstStyle/>
          <a:p>
            <a:pPr marL="0" indent="0" algn="l">
              <a:buNone/>
            </a:pPr>
            <a:r>
              <a:rPr lang="cs-CZ" sz="2400" b="1" dirty="0" smtClean="0"/>
              <a:t>Geometrické plány od 1.7.2014 v elektronické podobě i ZPMZ  - shrnutí</a:t>
            </a:r>
            <a:endParaRPr lang="cs-CZ" sz="2400" b="1" dirty="0"/>
          </a:p>
        </p:txBody>
      </p:sp>
      <p:sp>
        <p:nvSpPr>
          <p:cNvPr id="3" name="Zástupný symbol pro obsah 2"/>
          <p:cNvSpPr>
            <a:spLocks noGrp="1"/>
          </p:cNvSpPr>
          <p:nvPr>
            <p:ph sz="quarter" idx="13"/>
          </p:nvPr>
        </p:nvSpPr>
        <p:spPr>
          <a:xfrm>
            <a:off x="611560" y="1916832"/>
            <a:ext cx="8075240" cy="4392488"/>
          </a:xfrm>
        </p:spPr>
        <p:txBody>
          <a:bodyPr>
            <a:normAutofit/>
          </a:bodyPr>
          <a:lstStyle/>
          <a:p>
            <a:pPr marL="0" indent="0">
              <a:buNone/>
            </a:pPr>
            <a:r>
              <a:rPr lang="cs-CZ" sz="2000" dirty="0" smtClean="0"/>
              <a:t>GP se vyhotovuje: </a:t>
            </a:r>
          </a:p>
          <a:p>
            <a:pPr lvl="1">
              <a:buFont typeface="Arial" pitchFamily="34" charset="0"/>
              <a:buChar char="•"/>
            </a:pPr>
            <a:r>
              <a:rPr lang="cs-CZ" sz="1800" dirty="0" smtClean="0">
                <a:solidFill>
                  <a:srgbClr val="FF0000"/>
                </a:solidFill>
              </a:rPr>
              <a:t>pro hranici práva stavby </a:t>
            </a:r>
            <a:r>
              <a:rPr lang="cs-CZ" sz="1800" dirty="0" smtClean="0"/>
              <a:t>k části pozemku bude geometrický plán pro rozdělení pozemku </a:t>
            </a:r>
          </a:p>
          <a:p>
            <a:pPr lvl="1">
              <a:buFont typeface="Arial" pitchFamily="34" charset="0"/>
              <a:buChar char="•"/>
            </a:pPr>
            <a:r>
              <a:rPr lang="cs-CZ" sz="1800" dirty="0">
                <a:solidFill>
                  <a:srgbClr val="FF0000"/>
                </a:solidFill>
              </a:rPr>
              <a:t>p</a:t>
            </a:r>
            <a:r>
              <a:rPr lang="cs-CZ" sz="1800" dirty="0" smtClean="0">
                <a:solidFill>
                  <a:srgbClr val="FF0000"/>
                </a:solidFill>
              </a:rPr>
              <a:t>ro </a:t>
            </a:r>
            <a:r>
              <a:rPr lang="cs-CZ" sz="1800" dirty="0" err="1" smtClean="0">
                <a:solidFill>
                  <a:srgbClr val="FF0000"/>
                </a:solidFill>
              </a:rPr>
              <a:t>přestavek</a:t>
            </a:r>
            <a:r>
              <a:rPr lang="cs-CZ" sz="1800" dirty="0" smtClean="0">
                <a:solidFill>
                  <a:srgbClr val="FF0000"/>
                </a:solidFill>
              </a:rPr>
              <a:t> </a:t>
            </a:r>
            <a:r>
              <a:rPr lang="cs-CZ" sz="1800" dirty="0" smtClean="0"/>
              <a:t>– vzor č. 19.1 kat. V. -zrušeno</a:t>
            </a:r>
          </a:p>
          <a:p>
            <a:pPr lvl="1">
              <a:buFont typeface="Arial" pitchFamily="34" charset="0"/>
              <a:buChar char="•"/>
            </a:pPr>
            <a:r>
              <a:rPr lang="cs-CZ" sz="1800" dirty="0"/>
              <a:t>p</a:t>
            </a:r>
            <a:r>
              <a:rPr lang="cs-CZ" sz="1800" dirty="0" smtClean="0"/>
              <a:t>ro stavbu, která je již ve stádiu rozestavěnosti, že je již se střešní konstrukcí  a mají být vymezovány jednotky– </a:t>
            </a:r>
            <a:r>
              <a:rPr lang="cs-CZ" sz="1800" dirty="0" smtClean="0">
                <a:solidFill>
                  <a:srgbClr val="FF0000"/>
                </a:solidFill>
              </a:rPr>
              <a:t>zde se vymezují jednotky se způsobem využití </a:t>
            </a:r>
            <a:r>
              <a:rPr lang="cs-CZ" sz="1800" b="1" dirty="0" smtClean="0">
                <a:solidFill>
                  <a:srgbClr val="FF0000"/>
                </a:solidFill>
              </a:rPr>
              <a:t>rozestavěné</a:t>
            </a:r>
            <a:r>
              <a:rPr lang="cs-CZ" sz="1800" dirty="0" smtClean="0">
                <a:solidFill>
                  <a:srgbClr val="FF0000"/>
                </a:solidFill>
              </a:rPr>
              <a:t> (nedokončené) </a:t>
            </a:r>
            <a:r>
              <a:rPr lang="cs-CZ" sz="1800" dirty="0" smtClean="0"/>
              <a:t>– doporučení- pozor na rozestavěné jednotky v rozestavěné přístavbě nevyznačené v katastru/problém se společnou částí domu?/</a:t>
            </a:r>
          </a:p>
          <a:p>
            <a:pPr lvl="1">
              <a:buFont typeface="Arial" pitchFamily="34" charset="0"/>
              <a:buChar char="•"/>
            </a:pPr>
            <a:r>
              <a:rPr lang="cs-CZ" sz="1800" dirty="0"/>
              <a:t>p</a:t>
            </a:r>
            <a:r>
              <a:rPr lang="cs-CZ" sz="1800" dirty="0" smtClean="0"/>
              <a:t>ro vyznačení staveb a nesouladů skutečného průběhu hranic vyšetřených při zjišťování hranic spojených s obnovou katastrálního operátu –dříve měřeno z úřední povinnosti</a:t>
            </a:r>
            <a:endParaRPr lang="cs-CZ" sz="1800" dirty="0"/>
          </a:p>
        </p:txBody>
      </p:sp>
    </p:spTree>
    <p:extLst>
      <p:ext uri="{BB962C8B-B14F-4D97-AF65-F5344CB8AC3E}">
        <p14:creationId xmlns:p14="http://schemas.microsoft.com/office/powerpoint/2010/main" xmlns="" val="2451715098"/>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88640"/>
            <a:ext cx="8391876" cy="432048"/>
          </a:xfrm>
        </p:spPr>
        <p:txBody>
          <a:bodyPr/>
          <a:lstStyle/>
          <a:p>
            <a:pPr marL="0" indent="0" algn="l">
              <a:buNone/>
            </a:pPr>
            <a:r>
              <a:rPr lang="cs-CZ" sz="2000" dirty="0" smtClean="0"/>
              <a:t>Ukázka GP pro stavbu hlavní a vedlejší? a </a:t>
            </a:r>
            <a:r>
              <a:rPr lang="cs-CZ" sz="2000" dirty="0" err="1" smtClean="0"/>
              <a:t>přestavek</a:t>
            </a:r>
            <a:r>
              <a:rPr lang="cs-CZ" sz="2000" dirty="0" smtClean="0"/>
              <a:t>- připomenutí  </a:t>
            </a:r>
            <a:r>
              <a:rPr lang="cs-CZ" sz="2000" dirty="0" err="1" smtClean="0"/>
              <a:t>katV</a:t>
            </a:r>
            <a:r>
              <a:rPr lang="cs-CZ" sz="2000" dirty="0" smtClean="0"/>
              <a:t>  </a:t>
            </a:r>
            <a:endParaRPr lang="cs-CZ" sz="2000" dirty="0"/>
          </a:p>
        </p:txBody>
      </p:sp>
      <p:pic>
        <p:nvPicPr>
          <p:cNvPr id="1026" name="Picture 2"/>
          <p:cNvPicPr>
            <a:picLocks noGrp="1" noChangeAspect="1" noChangeArrowheads="1"/>
          </p:cNvPicPr>
          <p:nvPr>
            <p:ph sz="quarter" idx="4294967295"/>
          </p:nvPr>
        </p:nvPicPr>
        <p:blipFill>
          <a:blip r:embed="rId2" cstate="print"/>
          <a:srcRect/>
          <a:stretch>
            <a:fillRect/>
          </a:stretch>
        </p:blipFill>
        <p:spPr bwMode="auto">
          <a:xfrm>
            <a:off x="251520" y="620688"/>
            <a:ext cx="8640959" cy="6048672"/>
          </a:xfrm>
          <a:prstGeom prst="rect">
            <a:avLst/>
          </a:prstGeom>
          <a:noFill/>
          <a:ln w="9525">
            <a:noFill/>
            <a:miter lim="800000"/>
            <a:headEnd/>
            <a:tailEnd/>
          </a:ln>
        </p:spPr>
      </p:pic>
    </p:spTree>
    <p:extLst>
      <p:ext uri="{BB962C8B-B14F-4D97-AF65-F5344CB8AC3E}">
        <p14:creationId xmlns="" xmlns:p14="http://schemas.microsoft.com/office/powerpoint/2010/main" val="2536044024"/>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00101" y="357166"/>
            <a:ext cx="7143800" cy="571504"/>
          </a:xfrm>
        </p:spPr>
        <p:txBody>
          <a:bodyPr>
            <a:normAutofit fontScale="90000"/>
          </a:bodyPr>
          <a:lstStyle/>
          <a:p>
            <a:pPr>
              <a:buNone/>
            </a:pPr>
            <a:r>
              <a:rPr lang="cs-CZ" sz="2800" dirty="0" smtClean="0"/>
              <a:t>Pokračování-doplnění ke stavbám, hranicím </a:t>
            </a:r>
            <a:endParaRPr lang="cs-CZ" sz="2800" dirty="0"/>
          </a:p>
        </p:txBody>
      </p:sp>
      <p:sp>
        <p:nvSpPr>
          <p:cNvPr id="4" name="Zástupný symbol pro obsah 3"/>
          <p:cNvSpPr>
            <a:spLocks noGrp="1"/>
          </p:cNvSpPr>
          <p:nvPr>
            <p:ph idx="4294967295"/>
          </p:nvPr>
        </p:nvSpPr>
        <p:spPr>
          <a:xfrm>
            <a:off x="457200" y="1600200"/>
            <a:ext cx="8229600" cy="4472006"/>
          </a:xfrm>
          <a:prstGeom prst="rect">
            <a:avLst/>
          </a:prstGeom>
        </p:spPr>
        <p:txBody>
          <a:bodyPr>
            <a:normAutofit fontScale="85000" lnSpcReduction="10000"/>
          </a:bodyPr>
          <a:lstStyle/>
          <a:p>
            <a:pPr>
              <a:buNone/>
            </a:pPr>
            <a:r>
              <a:rPr lang="cs-CZ" sz="2400" dirty="0" smtClean="0"/>
              <a:t>Upozornění ke stavbám:</a:t>
            </a:r>
          </a:p>
          <a:p>
            <a:pPr>
              <a:buNone/>
            </a:pPr>
            <a:r>
              <a:rPr lang="cs-CZ" sz="2400" dirty="0" smtClean="0"/>
              <a:t> Není nutná změna v zákresu stavby,budovy, když není obvod zobrazen v katastrální mapě s přilehlým schodištěm, zastřešenou terasou, navazujícím přístřeškem,pergolou, i když podle stavebních předpisů jsou tyto části stavby součástí budovy- jeví se rozpor v nahlížení do katastru s promítnutím </a:t>
            </a:r>
            <a:r>
              <a:rPr lang="cs-CZ" sz="2400" dirty="0" err="1" smtClean="0"/>
              <a:t>ortofota</a:t>
            </a:r>
            <a:endParaRPr lang="cs-CZ" sz="2400" dirty="0" smtClean="0"/>
          </a:p>
          <a:p>
            <a:pPr>
              <a:buNone/>
            </a:pPr>
            <a:endParaRPr lang="cs-CZ" sz="2400" dirty="0" smtClean="0"/>
          </a:p>
          <a:p>
            <a:pPr>
              <a:buNone/>
            </a:pPr>
            <a:r>
              <a:rPr lang="cs-CZ" sz="2400" dirty="0" smtClean="0"/>
              <a:t>Je nutná změna zákresu budovy, když se jedná o přístavbu.</a:t>
            </a:r>
          </a:p>
          <a:p>
            <a:pPr>
              <a:buNone/>
            </a:pPr>
            <a:r>
              <a:rPr lang="cs-CZ" sz="2400" dirty="0" smtClean="0"/>
              <a:t>Změna vyvolaná přístavbou se provádí do KN dle –</a:t>
            </a:r>
          </a:p>
          <a:p>
            <a:pPr>
              <a:buNone/>
            </a:pPr>
            <a:r>
              <a:rPr lang="cs-CZ" sz="2400" dirty="0" smtClean="0"/>
              <a:t>           - ohlášení vlastníka jako jiného údaje katastru-viz formulář ČUZK</a:t>
            </a:r>
          </a:p>
          <a:p>
            <a:pPr>
              <a:buNone/>
            </a:pPr>
            <a:r>
              <a:rPr lang="cs-CZ" sz="2400" dirty="0" smtClean="0"/>
              <a:t>           - geometrický plán na změnu obvodu stavby,budovy</a:t>
            </a:r>
          </a:p>
          <a:p>
            <a:pPr>
              <a:buNone/>
            </a:pPr>
            <a:r>
              <a:rPr lang="cs-CZ" sz="2400" dirty="0" smtClean="0"/>
              <a:t>           - příslušný doklad stavebního úřadu</a:t>
            </a:r>
            <a:endParaRPr lang="cs-CZ" sz="2400" dirty="0"/>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714356"/>
          </a:xfrm>
        </p:spPr>
        <p:txBody>
          <a:bodyPr>
            <a:normAutofit/>
          </a:bodyPr>
          <a:lstStyle/>
          <a:p>
            <a:pPr>
              <a:buNone/>
            </a:pPr>
            <a:r>
              <a:rPr lang="cs-CZ" sz="2800" dirty="0" smtClean="0"/>
              <a:t>Pokračování- hranice stavby v judikatuře</a:t>
            </a:r>
            <a:endParaRPr lang="cs-CZ" sz="2800" dirty="0"/>
          </a:p>
        </p:txBody>
      </p:sp>
      <p:sp>
        <p:nvSpPr>
          <p:cNvPr id="3" name="Zástupný symbol pro obsah 2"/>
          <p:cNvSpPr>
            <a:spLocks noGrp="1"/>
          </p:cNvSpPr>
          <p:nvPr>
            <p:ph idx="4294967295"/>
          </p:nvPr>
        </p:nvSpPr>
        <p:spPr>
          <a:xfrm>
            <a:off x="457200" y="785794"/>
            <a:ext cx="8229600" cy="6072206"/>
          </a:xfrm>
          <a:prstGeom prst="rect">
            <a:avLst/>
          </a:prstGeom>
        </p:spPr>
        <p:txBody>
          <a:bodyPr>
            <a:normAutofit fontScale="92500" lnSpcReduction="10000"/>
          </a:bodyPr>
          <a:lstStyle/>
          <a:p>
            <a:pPr>
              <a:buNone/>
            </a:pPr>
            <a:r>
              <a:rPr lang="cs-CZ" sz="2400" b="1" dirty="0" smtClean="0"/>
              <a:t>Rozsudek Nejvyššího soudu České republiky </a:t>
            </a:r>
            <a:r>
              <a:rPr lang="cs-CZ" sz="2400" b="1" dirty="0" err="1" smtClean="0"/>
              <a:t>sp.zn</a:t>
            </a:r>
            <a:r>
              <a:rPr lang="cs-CZ" sz="2400" b="1" dirty="0" smtClean="0"/>
              <a:t>. 22 </a:t>
            </a:r>
            <a:r>
              <a:rPr lang="cs-CZ" sz="2400" b="1" dirty="0" err="1" smtClean="0"/>
              <a:t>Cdo</a:t>
            </a:r>
            <a:r>
              <a:rPr lang="cs-CZ" sz="2400" b="1" dirty="0" smtClean="0"/>
              <a:t> 1000/2010, ze dne 19.12.2011</a:t>
            </a:r>
            <a:r>
              <a:rPr lang="cs-CZ" sz="2400" dirty="0" smtClean="0"/>
              <a:t>- </a:t>
            </a:r>
            <a:r>
              <a:rPr lang="pl-PL" sz="2400" dirty="0" smtClean="0"/>
              <a:t> Zásahy do prostoru nad pozemkem v cizím vlastnictví</a:t>
            </a:r>
          </a:p>
          <a:p>
            <a:pPr>
              <a:buNone/>
            </a:pPr>
            <a:endParaRPr lang="cs-CZ" sz="2400" dirty="0" smtClean="0"/>
          </a:p>
          <a:p>
            <a:pPr>
              <a:buNone/>
            </a:pPr>
            <a:r>
              <a:rPr lang="cs-CZ" sz="2400" dirty="0" smtClean="0"/>
              <a:t>Zasahovat částmi stavby (např. zateplením zdi, balkony apod.) do prostoru nad sousedním pozemkem bez právního důvodu není přípustné</a:t>
            </a:r>
          </a:p>
          <a:p>
            <a:pPr>
              <a:buNone/>
            </a:pPr>
            <a:r>
              <a:rPr lang="cs-CZ" sz="2400" dirty="0" smtClean="0"/>
              <a:t>---------------------------------------------------------------------------</a:t>
            </a:r>
          </a:p>
          <a:p>
            <a:pPr>
              <a:buNone/>
            </a:pPr>
            <a:r>
              <a:rPr lang="cs-CZ" sz="2400" dirty="0" smtClean="0"/>
              <a:t>Vyhláška 501/2006 Sb.</a:t>
            </a:r>
          </a:p>
          <a:p>
            <a:pPr>
              <a:buNone/>
            </a:pPr>
            <a:r>
              <a:rPr lang="cs-CZ" sz="2400" b="1" dirty="0" smtClean="0"/>
              <a:t>§ 23</a:t>
            </a:r>
          </a:p>
          <a:p>
            <a:pPr>
              <a:buNone/>
            </a:pPr>
            <a:r>
              <a:rPr lang="cs-CZ" sz="2400" b="1" dirty="0" smtClean="0"/>
              <a:t> Obecné požadavky na umisťování staveb</a:t>
            </a:r>
          </a:p>
          <a:p>
            <a:pPr>
              <a:buNone/>
            </a:pPr>
            <a:r>
              <a:rPr lang="cs-CZ" sz="2400" b="1" dirty="0" smtClean="0"/>
              <a:t>2)</a:t>
            </a:r>
            <a:r>
              <a:rPr lang="cs-CZ" sz="2400" dirty="0" smtClean="0"/>
              <a:t> Stavby se umisťují tak, aby stavba ani její část nepřesahovala na sousední pozemek. Umístěním stavby nebo změnou stavby na hranici pozemků nebo v její bezprostřední blízkosti nesmí být znemožněna zástavba sousedního pozemku.</a:t>
            </a:r>
          </a:p>
          <a:p>
            <a:pPr>
              <a:buNone/>
            </a:pPr>
            <a:endParaRPr lang="cs-CZ" sz="2400" dirty="0" smtClean="0"/>
          </a:p>
          <a:p>
            <a:pPr>
              <a:buNone/>
            </a:pPr>
            <a:endParaRPr lang="cs-CZ" sz="2400" dirty="0"/>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3993157" cy="428628"/>
          </a:xfrm>
        </p:spPr>
        <p:txBody>
          <a:bodyPr>
            <a:normAutofit fontScale="90000"/>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600201"/>
            <a:ext cx="8229600" cy="2828932"/>
          </a:xfrm>
          <a:prstGeom prst="rect">
            <a:avLst/>
          </a:prstGeom>
        </p:spPr>
        <p:txBody>
          <a:bodyPr>
            <a:normAutofit fontScale="85000" lnSpcReduction="20000"/>
          </a:bodyPr>
          <a:lstStyle/>
          <a:p>
            <a:pPr>
              <a:buNone/>
            </a:pPr>
            <a:r>
              <a:rPr lang="cs-CZ" b="1" dirty="0" smtClean="0"/>
              <a:t> Pozor-Nad cizím pozemkem nelze stavět ani balkón </a:t>
            </a:r>
            <a:endParaRPr lang="cs-CZ" dirty="0" smtClean="0"/>
          </a:p>
          <a:p>
            <a:pPr>
              <a:buNone/>
            </a:pPr>
            <a:r>
              <a:rPr lang="cs-CZ" dirty="0" smtClean="0"/>
              <a:t>  Nejvyšší soud stanovil, že za součást pozemku je třeba považovat i vzdušný prostor nad ním.</a:t>
            </a:r>
          </a:p>
          <a:p>
            <a:pPr>
              <a:buNone/>
            </a:pPr>
            <a:r>
              <a:rPr lang="cs-CZ" dirty="0" smtClean="0"/>
              <a:t>  Zasahování do sousedova pozemku cizí stavbou není podle soudu přípustné. </a:t>
            </a:r>
          </a:p>
          <a:p>
            <a:pPr>
              <a:buNone/>
            </a:pPr>
            <a:r>
              <a:rPr lang="cs-CZ" dirty="0" smtClean="0"/>
              <a:t> </a:t>
            </a:r>
          </a:p>
          <a:p>
            <a:pPr>
              <a:buNone/>
            </a:pPr>
            <a:r>
              <a:rPr lang="cs-CZ" dirty="0" smtClean="0"/>
              <a:t>  Stává se, že stavebník zasáhne částí svojí stavby do sousedova pozemku. Nejčastěji se jedná o zateplení domu, balkóny, římsy a přesahující antény. </a:t>
            </a:r>
            <a:r>
              <a:rPr lang="cs-CZ" dirty="0" smtClean="0">
                <a:hlinkClick r:id="rId2" tooltip="//tema.novinky.cz/nejvyssi-soud-ceske-republiky"/>
              </a:rPr>
              <a:t>Nejvyšší soud České republiky</a:t>
            </a:r>
            <a:r>
              <a:rPr lang="cs-CZ" dirty="0" smtClean="0"/>
              <a:t> nedávno rozhodl, že takové zasahování do sousedova pozemku není přípustné.</a:t>
            </a:r>
            <a:endParaRPr lang="cs-CZ" dirty="0"/>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smtClean="0"/>
              <a:t>Balkony- hranice stavby</a:t>
            </a:r>
            <a:endParaRPr lang="cs-CZ" sz="2800" dirty="0"/>
          </a:p>
        </p:txBody>
      </p:sp>
      <p:pic>
        <p:nvPicPr>
          <p:cNvPr id="4" name="Zástupný symbol pro obsah 3" descr="Pekstra Normal"/>
          <p:cNvPicPr>
            <a:picLocks noGrp="1"/>
          </p:cNvPicPr>
          <p:nvPr>
            <p:ph idx="4294967295"/>
          </p:nvPr>
        </p:nvPicPr>
        <p:blipFill>
          <a:blip r:embed="rId2"/>
          <a:srcRect/>
          <a:stretch>
            <a:fillRect/>
          </a:stretch>
        </p:blipFill>
        <p:spPr bwMode="auto">
          <a:xfrm>
            <a:off x="1142976" y="1785926"/>
            <a:ext cx="7429551" cy="4544536"/>
          </a:xfrm>
          <a:prstGeom prst="rect">
            <a:avLst/>
          </a:prstGeom>
          <a:noFill/>
          <a:ln w="9525">
            <a:noFill/>
            <a:miter lim="800000"/>
            <a:headEnd/>
            <a:tailEnd/>
          </a:ln>
        </p:spPr>
      </p:pic>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214290"/>
            <a:ext cx="7858179" cy="500066"/>
          </a:xfrm>
        </p:spPr>
        <p:txBody>
          <a:bodyPr>
            <a:normAutofit/>
          </a:bodyPr>
          <a:lstStyle/>
          <a:p>
            <a:pPr>
              <a:buNone/>
            </a:pPr>
            <a:r>
              <a:rPr lang="cs-CZ" sz="2400" dirty="0" smtClean="0"/>
              <a:t>Pokračování- hranice stavby v judikatuře</a:t>
            </a:r>
            <a:endParaRPr lang="cs-CZ" sz="2400" dirty="0"/>
          </a:p>
        </p:txBody>
      </p:sp>
      <p:sp>
        <p:nvSpPr>
          <p:cNvPr id="3" name="Zástupný symbol pro obsah 2"/>
          <p:cNvSpPr>
            <a:spLocks noGrp="1"/>
          </p:cNvSpPr>
          <p:nvPr>
            <p:ph sz="quarter" idx="4294967295"/>
          </p:nvPr>
        </p:nvSpPr>
        <p:spPr>
          <a:xfrm>
            <a:off x="500034" y="857232"/>
            <a:ext cx="8286808" cy="5500726"/>
          </a:xfrm>
          <a:prstGeom prst="rect">
            <a:avLst/>
          </a:prstGeom>
        </p:spPr>
        <p:txBody>
          <a:bodyPr>
            <a:normAutofit/>
          </a:bodyPr>
          <a:lstStyle/>
          <a:p>
            <a:pPr>
              <a:buNone/>
            </a:pPr>
            <a:r>
              <a:rPr lang="cs-CZ" sz="2400" dirty="0" smtClean="0"/>
              <a:t>  </a:t>
            </a:r>
            <a:r>
              <a:rPr lang="cs-CZ" sz="2400" b="1" dirty="0" smtClean="0"/>
              <a:t>Rozsudek Nejvyššího správního soudu </a:t>
            </a:r>
            <a:r>
              <a:rPr lang="cs-CZ" sz="2400" b="1" dirty="0" err="1" smtClean="0"/>
              <a:t>čj</a:t>
            </a:r>
            <a:r>
              <a:rPr lang="cs-CZ" sz="2400" b="1" dirty="0" smtClean="0"/>
              <a:t>. 9 As 58/2016-42 z 4. 1. 2017- </a:t>
            </a:r>
            <a:r>
              <a:rPr lang="cs-CZ" sz="2400" dirty="0" smtClean="0"/>
              <a:t> Okolnost, že střešní přesah je součástí stavby, ještě neznamená, že hranice stavebního pozemku odpovídá tomuto přesahu, jestliže hranice pozemku, konkrétně zdi, byly jednoznačně </a:t>
            </a:r>
            <a:r>
              <a:rPr lang="cs-CZ" sz="2400" dirty="0" err="1" smtClean="0"/>
              <a:t>seznatelné</a:t>
            </a:r>
            <a:r>
              <a:rPr lang="cs-CZ" sz="2400" dirty="0" smtClean="0"/>
              <a:t>. </a:t>
            </a:r>
          </a:p>
          <a:p>
            <a:pPr>
              <a:buNone/>
            </a:pPr>
            <a:r>
              <a:rPr lang="cs-CZ" sz="2400" dirty="0" smtClean="0"/>
              <a:t>Rozhodnutí řešilo žalobu proti zamítnutí návrhu na opravu chyby týkající se hranic stavby</a:t>
            </a:r>
          </a:p>
          <a:p>
            <a:pPr>
              <a:buNone/>
            </a:pPr>
            <a:endParaRPr lang="cs-CZ" sz="2400" dirty="0" smtClean="0"/>
          </a:p>
          <a:p>
            <a:pPr>
              <a:buNone/>
            </a:pPr>
            <a:endParaRPr lang="cs-CZ" sz="2400" dirty="0" smtClean="0"/>
          </a:p>
          <a:p>
            <a:pPr>
              <a:buNone/>
            </a:pPr>
            <a:r>
              <a:rPr lang="cs-CZ" sz="2400" dirty="0" smtClean="0"/>
              <a:t>Doplnění- je vhodné věnovat pozornost hranicím parcel, které mají být dotčeny výstavbou  !</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48680"/>
            <a:ext cx="8229600" cy="576064"/>
          </a:xfrm>
        </p:spPr>
        <p:txBody>
          <a:bodyPr>
            <a:normAutofit fontScale="90000"/>
          </a:bodyPr>
          <a:lstStyle/>
          <a:p>
            <a:pPr marL="0" indent="0" algn="l">
              <a:buNone/>
            </a:pPr>
            <a:r>
              <a:rPr lang="cs-CZ" sz="2400" b="1" dirty="0" smtClean="0"/>
              <a:t>Zastavěná plocha a nádvoří a budovy podle  vyhlášky ke katastrálnímu zákonu –</a:t>
            </a:r>
            <a:r>
              <a:rPr lang="cs-CZ" sz="2400" b="1" dirty="0" smtClean="0">
                <a:solidFill>
                  <a:srgbClr val="FF0000"/>
                </a:solidFill>
              </a:rPr>
              <a:t> doplnění k hranicím staveb</a:t>
            </a:r>
            <a:endParaRPr lang="cs-CZ" sz="2400" b="1" dirty="0">
              <a:solidFill>
                <a:srgbClr val="FF0000"/>
              </a:solidFill>
            </a:endParaRPr>
          </a:p>
        </p:txBody>
      </p:sp>
      <p:sp>
        <p:nvSpPr>
          <p:cNvPr id="3" name="Zástupný symbol pro obsah 2"/>
          <p:cNvSpPr>
            <a:spLocks noGrp="1"/>
          </p:cNvSpPr>
          <p:nvPr>
            <p:ph sz="quarter" idx="4294967295"/>
          </p:nvPr>
        </p:nvSpPr>
        <p:spPr>
          <a:xfrm>
            <a:off x="827584" y="1196752"/>
            <a:ext cx="7859216" cy="4929411"/>
          </a:xfrm>
          <a:prstGeom prst="rect">
            <a:avLst/>
          </a:prstGeom>
        </p:spPr>
        <p:txBody>
          <a:bodyPr>
            <a:normAutofit fontScale="85000" lnSpcReduction="20000"/>
          </a:bodyPr>
          <a:lstStyle/>
          <a:p>
            <a:pPr marL="0" indent="0">
              <a:buNone/>
            </a:pPr>
            <a:r>
              <a:rPr lang="cs-CZ" sz="2400" b="1" dirty="0" smtClean="0"/>
              <a:t>§ 2 </a:t>
            </a:r>
          </a:p>
          <a:p>
            <a:pPr>
              <a:buFont typeface="Arial" pitchFamily="34" charset="0"/>
              <a:buChar char="•"/>
            </a:pPr>
            <a:r>
              <a:rPr lang="cs-CZ" sz="2000" dirty="0"/>
              <a:t>v</a:t>
            </a:r>
            <a:r>
              <a:rPr lang="cs-CZ" sz="2000" dirty="0" smtClean="0"/>
              <a:t>edlejší stavbou je budova, která je určena k tomu, aby se jí trvale užívalo s hlavní stavbou v rámci jejich hospodářského účelu, a která není drobnou stavbou </a:t>
            </a:r>
          </a:p>
          <a:p>
            <a:pPr>
              <a:buFont typeface="Arial" pitchFamily="34" charset="0"/>
              <a:buChar char="•"/>
            </a:pPr>
            <a:r>
              <a:rPr lang="cs-CZ" sz="2000" b="1" dirty="0"/>
              <a:t>o</a:t>
            </a:r>
            <a:r>
              <a:rPr lang="cs-CZ" sz="2000" b="1" dirty="0" smtClean="0"/>
              <a:t>bvodem budovy je průnik vnějšího obvodu budovy s terénem nebo u netypických budov svislý průmět vnějšího obvodu budovy na terén</a:t>
            </a:r>
          </a:p>
          <a:p>
            <a:pPr>
              <a:buFont typeface="Arial" pitchFamily="34" charset="0"/>
              <a:buChar char="•"/>
            </a:pPr>
            <a:r>
              <a:rPr lang="cs-CZ" sz="2000" b="1" dirty="0">
                <a:solidFill>
                  <a:srgbClr val="002060"/>
                </a:solidFill>
              </a:rPr>
              <a:t>d</a:t>
            </a:r>
            <a:r>
              <a:rPr lang="cs-CZ" sz="2000" b="1" dirty="0" smtClean="0">
                <a:solidFill>
                  <a:srgbClr val="002060"/>
                </a:solidFill>
              </a:rPr>
              <a:t>opl. příloha č. 1</a:t>
            </a:r>
            <a:r>
              <a:rPr lang="cs-CZ" sz="2000" dirty="0" smtClean="0">
                <a:solidFill>
                  <a:srgbClr val="002060"/>
                </a:solidFill>
              </a:rPr>
              <a:t> (druh pozemku) – </a:t>
            </a:r>
            <a:r>
              <a:rPr lang="cs-CZ" sz="2000" dirty="0" smtClean="0"/>
              <a:t>zastavěná plocha a nádvoří – budova včetně nádvoří –tj. část zastavěného pozemku, obsahující dvůr, vjezd, drobné stavby, bazén, zastavěné plochy …</a:t>
            </a:r>
          </a:p>
          <a:p>
            <a:pPr>
              <a:buNone/>
            </a:pPr>
            <a:endParaRPr lang="cs-CZ" sz="2000" b="1" dirty="0" smtClean="0"/>
          </a:p>
          <a:p>
            <a:pPr>
              <a:buNone/>
            </a:pPr>
            <a:r>
              <a:rPr lang="cs-CZ" sz="2000" b="1" dirty="0" smtClean="0">
                <a:solidFill>
                  <a:srgbClr val="FF0000"/>
                </a:solidFill>
              </a:rPr>
              <a:t>Porovnání -  § 2 stav.zákona</a:t>
            </a:r>
          </a:p>
          <a:p>
            <a:pPr>
              <a:buNone/>
            </a:pPr>
            <a:r>
              <a:rPr lang="cs-CZ" sz="2000" b="1" dirty="0" smtClean="0"/>
              <a:t>Základní pojmy:</a:t>
            </a:r>
            <a:endParaRPr lang="cs-CZ" sz="2000" dirty="0" smtClean="0"/>
          </a:p>
          <a:p>
            <a:pPr>
              <a:buNone/>
            </a:pPr>
            <a:r>
              <a:rPr lang="cs-CZ" sz="2000" dirty="0" smtClean="0"/>
              <a:t>  (1) V tomto zákoně se rozumí</a:t>
            </a:r>
          </a:p>
          <a:p>
            <a:pPr>
              <a:buNone/>
            </a:pPr>
            <a:r>
              <a:rPr lang="cs-CZ" sz="2000" dirty="0" smtClean="0"/>
              <a:t>      c) zastavěným stavebním pozemkem pozemek evidovaný v katastru nemovitostí jako stavební parcela a další pozemkové parcely zpravidla pod společným oplocením, tvořící souvislý celek s obytnými a hospodářskými budovami</a:t>
            </a:r>
          </a:p>
          <a:p>
            <a:pPr>
              <a:buNone/>
            </a:pPr>
            <a:r>
              <a:rPr lang="cs-CZ" sz="2000" dirty="0" smtClean="0"/>
              <a:t> </a:t>
            </a:r>
            <a:endParaRPr lang="cs-CZ" sz="2000" dirty="0"/>
          </a:p>
        </p:txBody>
      </p:sp>
    </p:spTree>
    <p:extLst>
      <p:ext uri="{BB962C8B-B14F-4D97-AF65-F5344CB8AC3E}">
        <p14:creationId xmlns="" xmlns:p14="http://schemas.microsoft.com/office/powerpoint/2010/main" val="1990405474"/>
      </p:ext>
    </p:extLst>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73" y="214290"/>
            <a:ext cx="8072493" cy="977696"/>
          </a:xfrm>
        </p:spPr>
        <p:txBody>
          <a:bodyPr/>
          <a:lstStyle/>
          <a:p>
            <a:pPr>
              <a:buNone/>
            </a:pPr>
            <a:r>
              <a:rPr lang="cs-CZ" sz="2800" dirty="0" smtClean="0"/>
              <a:t>Pokračování § 2 </a:t>
            </a:r>
            <a:r>
              <a:rPr lang="cs-CZ" sz="2800" dirty="0" err="1" smtClean="0"/>
              <a:t>st.z</a:t>
            </a:r>
            <a:r>
              <a:rPr lang="cs-CZ" sz="2800" dirty="0" smtClean="0"/>
              <a:t>.- rozdíl proti </a:t>
            </a:r>
            <a:r>
              <a:rPr lang="cs-CZ" sz="2800" dirty="0" err="1" smtClean="0"/>
              <a:t>katZ</a:t>
            </a:r>
            <a:r>
              <a:rPr lang="cs-CZ" sz="2800" dirty="0" smtClean="0"/>
              <a:t> a </a:t>
            </a:r>
            <a:r>
              <a:rPr lang="cs-CZ" sz="2800" dirty="0" err="1" smtClean="0"/>
              <a:t>katV</a:t>
            </a:r>
            <a:endParaRPr lang="cs-CZ" sz="2800" dirty="0"/>
          </a:p>
        </p:txBody>
      </p:sp>
      <p:sp>
        <p:nvSpPr>
          <p:cNvPr id="3" name="Zástupný symbol pro obsah 2"/>
          <p:cNvSpPr>
            <a:spLocks noGrp="1"/>
          </p:cNvSpPr>
          <p:nvPr>
            <p:ph sz="quarter" idx="4294967295"/>
          </p:nvPr>
        </p:nvSpPr>
        <p:spPr>
          <a:xfrm>
            <a:off x="714348" y="1428736"/>
            <a:ext cx="7858180" cy="4500594"/>
          </a:xfrm>
          <a:prstGeom prst="rect">
            <a:avLst/>
          </a:prstGeom>
        </p:spPr>
        <p:txBody>
          <a:bodyPr>
            <a:normAutofit/>
          </a:bodyPr>
          <a:lstStyle/>
          <a:p>
            <a:pPr>
              <a:buNone/>
            </a:pPr>
            <a:r>
              <a:rPr lang="cs-CZ" i="1" dirty="0" smtClean="0"/>
              <a:t> (7)</a:t>
            </a:r>
            <a:r>
              <a:rPr lang="cs-CZ" dirty="0" smtClean="0"/>
              <a:t> Zastavěná plocha pozemku je součtem všech zastavěných ploch jednotlivých staveb. Zastavěnou plochou stavby se rozumí plocha ohraničená pravoúhlými průměty vnějšího líce obvodových konstrukcí všech </a:t>
            </a:r>
            <a:r>
              <a:rPr lang="cs-CZ" dirty="0" smtClean="0">
                <a:solidFill>
                  <a:srgbClr val="FF0000"/>
                </a:solidFill>
              </a:rPr>
              <a:t>nadzemních i podzemních podlaží</a:t>
            </a:r>
            <a:r>
              <a:rPr lang="cs-CZ" dirty="0" smtClean="0"/>
              <a:t> do vodorovné roviny. </a:t>
            </a:r>
            <a:r>
              <a:rPr lang="cs-CZ" b="1" dirty="0" smtClean="0">
                <a:solidFill>
                  <a:srgbClr val="FF0000"/>
                </a:solidFill>
              </a:rPr>
              <a:t>Plochy</a:t>
            </a:r>
            <a:r>
              <a:rPr lang="cs-CZ" dirty="0" smtClean="0"/>
              <a:t> </a:t>
            </a:r>
            <a:r>
              <a:rPr lang="cs-CZ" b="1" dirty="0" smtClean="0">
                <a:solidFill>
                  <a:srgbClr val="FF0000"/>
                </a:solidFill>
              </a:rPr>
              <a:t>lodžií</a:t>
            </a:r>
            <a:r>
              <a:rPr lang="cs-CZ" dirty="0" smtClean="0"/>
              <a:t> a </a:t>
            </a:r>
            <a:r>
              <a:rPr lang="cs-CZ" b="1" dirty="0" smtClean="0">
                <a:solidFill>
                  <a:srgbClr val="FF0000"/>
                </a:solidFill>
              </a:rPr>
              <a:t>arkýřů</a:t>
            </a:r>
            <a:r>
              <a:rPr lang="cs-CZ" dirty="0" smtClean="0"/>
              <a:t> se započítávají. U objektů </a:t>
            </a:r>
            <a:r>
              <a:rPr lang="cs-CZ" dirty="0" err="1" smtClean="0"/>
              <a:t>poloodkrytých</a:t>
            </a:r>
            <a:r>
              <a:rPr lang="cs-CZ" dirty="0" smtClean="0"/>
              <a:t> (bez některých obvodových stěn) je zastavěná plocha vymezena obalovými čarami vedenými vnějšími líci svislých konstrukcí do vodorovné roviny. U zastřešených staveb nebo jejich částí bez obvodových svislých konstrukcí je zastavěná plocha vymezena pravoúhlým průmětem střešní konstrukce do vodorovné roviny.</a:t>
            </a:r>
          </a:p>
          <a:p>
            <a:endParaRPr lang="cs-CZ"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358214" cy="500066"/>
          </a:xfrm>
        </p:spPr>
        <p:txBody>
          <a:bodyPr/>
          <a:lstStyle/>
          <a:p>
            <a:pPr>
              <a:buNone/>
            </a:pPr>
            <a:r>
              <a:rPr lang="cs-CZ" sz="2800" dirty="0" smtClean="0"/>
              <a:t>Lesní pozemek, ostatní komunikace</a:t>
            </a:r>
            <a:endParaRPr lang="cs-CZ" sz="2800" dirty="0"/>
          </a:p>
        </p:txBody>
      </p:sp>
      <p:pic>
        <p:nvPicPr>
          <p:cNvPr id="4" name="Zástupný symbol pro obsah 3"/>
          <p:cNvPicPr>
            <a:picLocks noGrp="1"/>
          </p:cNvPicPr>
          <p:nvPr>
            <p:ph sz="quarter" idx="13"/>
          </p:nvPr>
        </p:nvPicPr>
        <p:blipFill>
          <a:blip r:embed="rId2"/>
          <a:srcRect/>
          <a:stretch>
            <a:fillRect/>
          </a:stretch>
        </p:blipFill>
        <p:spPr bwMode="auto">
          <a:xfrm>
            <a:off x="285750" y="785794"/>
            <a:ext cx="8572500" cy="5857916"/>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3278777" cy="714380"/>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357298"/>
            <a:ext cx="8115328" cy="4357717"/>
          </a:xfrm>
          <a:prstGeom prst="rect">
            <a:avLst/>
          </a:prstGeom>
        </p:spPr>
        <p:txBody>
          <a:bodyPr>
            <a:normAutofit lnSpcReduction="10000"/>
          </a:bodyPr>
          <a:lstStyle/>
          <a:p>
            <a:pPr>
              <a:buNone/>
            </a:pPr>
            <a:r>
              <a:rPr lang="cs-CZ" dirty="0" smtClean="0"/>
              <a:t>                     </a:t>
            </a:r>
            <a:r>
              <a:rPr lang="cs-CZ" sz="2400" dirty="0" smtClean="0"/>
              <a:t>- k ochraně nerostného bohatství</a:t>
            </a:r>
          </a:p>
          <a:p>
            <a:pPr>
              <a:buNone/>
            </a:pPr>
            <a:r>
              <a:rPr lang="cs-CZ" sz="2400" dirty="0" smtClean="0"/>
              <a:t>                   - k ochraně zájmů státní památkové péče</a:t>
            </a:r>
          </a:p>
          <a:p>
            <a:pPr>
              <a:buNone/>
            </a:pPr>
            <a:r>
              <a:rPr lang="cs-CZ" sz="2400" dirty="0" smtClean="0"/>
              <a:t>                   - pro rozvoj území</a:t>
            </a:r>
          </a:p>
          <a:p>
            <a:pPr>
              <a:buNone/>
            </a:pPr>
            <a:r>
              <a:rPr lang="cs-CZ" sz="2400" dirty="0" smtClean="0"/>
              <a:t>                   - </a:t>
            </a:r>
            <a:r>
              <a:rPr lang="cs-CZ" sz="2400" dirty="0" smtClean="0">
                <a:solidFill>
                  <a:srgbClr val="FF0000"/>
                </a:solidFill>
              </a:rPr>
              <a:t>pro oceňování nemovitostí</a:t>
            </a:r>
          </a:p>
          <a:p>
            <a:pPr>
              <a:buNone/>
            </a:pPr>
            <a:r>
              <a:rPr lang="cs-CZ" sz="2400" dirty="0" smtClean="0"/>
              <a:t>                   - pro účely vědecké</a:t>
            </a:r>
          </a:p>
          <a:p>
            <a:pPr>
              <a:buNone/>
            </a:pPr>
            <a:r>
              <a:rPr lang="cs-CZ" sz="2400" dirty="0" smtClean="0"/>
              <a:t>                   - pro účely hospodářské</a:t>
            </a:r>
          </a:p>
          <a:p>
            <a:pPr>
              <a:buNone/>
            </a:pPr>
            <a:r>
              <a:rPr lang="cs-CZ" sz="2400" dirty="0" smtClean="0"/>
              <a:t>                   - pro účely statistické</a:t>
            </a:r>
          </a:p>
          <a:p>
            <a:pPr>
              <a:buNone/>
            </a:pPr>
            <a:r>
              <a:rPr lang="cs-CZ" sz="2400" dirty="0" smtClean="0"/>
              <a:t>                   - současně je podkladem pro tvorbu dalších informačních systémů, které slouží ke stejným účelům</a:t>
            </a:r>
          </a:p>
          <a:p>
            <a:pPr>
              <a:buNone/>
            </a:pPr>
            <a:r>
              <a:rPr lang="cs-CZ" sz="2400" dirty="0" smtClean="0"/>
              <a:t>  /např. RUIAN/</a:t>
            </a:r>
            <a:endParaRPr lang="cs-CZ" sz="2400" dirty="0"/>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636099" cy="571480"/>
          </a:xfrm>
        </p:spPr>
        <p:txBody>
          <a:bodyPr/>
          <a:lstStyle/>
          <a:p>
            <a:pPr>
              <a:buNone/>
            </a:pPr>
            <a:r>
              <a:rPr lang="cs-CZ" sz="2800" dirty="0" smtClean="0"/>
              <a:t>Pokračování- stavby</a:t>
            </a:r>
            <a:endParaRPr lang="cs-CZ" sz="2800" dirty="0"/>
          </a:p>
        </p:txBody>
      </p:sp>
      <p:sp>
        <p:nvSpPr>
          <p:cNvPr id="3" name="Zástupný symbol pro obsah 2"/>
          <p:cNvSpPr>
            <a:spLocks noGrp="1"/>
          </p:cNvSpPr>
          <p:nvPr>
            <p:ph sz="quarter" idx="4294967295"/>
          </p:nvPr>
        </p:nvSpPr>
        <p:spPr>
          <a:xfrm>
            <a:off x="500034" y="731520"/>
            <a:ext cx="8215370" cy="5769314"/>
          </a:xfrm>
          <a:prstGeom prst="rect">
            <a:avLst/>
          </a:prstGeom>
        </p:spPr>
        <p:txBody>
          <a:bodyPr>
            <a:normAutofit fontScale="92500" lnSpcReduction="10000"/>
          </a:bodyPr>
          <a:lstStyle/>
          <a:p>
            <a:pPr>
              <a:buNone/>
            </a:pPr>
            <a:r>
              <a:rPr lang="cs-CZ" b="1" dirty="0" smtClean="0"/>
              <a:t> § 5katV  Polohopis katastrální mapy</a:t>
            </a:r>
            <a:endParaRPr lang="cs-CZ" dirty="0" smtClean="0"/>
          </a:p>
          <a:p>
            <a:pPr>
              <a:buNone/>
            </a:pPr>
            <a:r>
              <a:rPr lang="cs-CZ" b="1" dirty="0" smtClean="0"/>
              <a:t>  (1)</a:t>
            </a:r>
            <a:r>
              <a:rPr lang="cs-CZ" dirty="0" smtClean="0"/>
              <a:t> Polohopis katastrální mapy obsahuje zobrazení hranic katastrálních území, hranic územních správních jednotek, státních hranic, </a:t>
            </a:r>
            <a:r>
              <a:rPr lang="cs-CZ" dirty="0" err="1" smtClean="0"/>
              <a:t>hranic</a:t>
            </a:r>
            <a:r>
              <a:rPr lang="cs-CZ" dirty="0" smtClean="0"/>
              <a:t> pozemků, obvodů budov a vodních děl evidovaných v katastru, další prvky polohopisu, hranice chráněných území a ochranných pásem a body polohového bodového pole. Polohopis katastrální mapy v digitální formě obsahuje zobrazení </a:t>
            </a:r>
            <a:r>
              <a:rPr lang="cs-CZ" dirty="0" smtClean="0">
                <a:solidFill>
                  <a:srgbClr val="FF0000"/>
                </a:solidFill>
              </a:rPr>
              <a:t>hranic rozsahu věcného břemene k části pozemku</a:t>
            </a:r>
            <a:r>
              <a:rPr lang="cs-CZ" dirty="0" smtClean="0"/>
              <a:t>.</a:t>
            </a:r>
          </a:p>
          <a:p>
            <a:pPr>
              <a:buNone/>
            </a:pPr>
            <a:r>
              <a:rPr lang="cs-CZ" b="1" dirty="0" smtClean="0"/>
              <a:t>  (2)</a:t>
            </a:r>
            <a:r>
              <a:rPr lang="cs-CZ" dirty="0" smtClean="0"/>
              <a:t> Dalšími prvky polohopisu jsou</a:t>
            </a:r>
          </a:p>
          <a:p>
            <a:pPr>
              <a:buNone/>
            </a:pPr>
            <a:r>
              <a:rPr lang="cs-CZ" b="1" dirty="0" smtClean="0"/>
              <a:t>   a)</a:t>
            </a:r>
            <a:r>
              <a:rPr lang="cs-CZ" dirty="0" smtClean="0"/>
              <a:t> most,</a:t>
            </a:r>
          </a:p>
          <a:p>
            <a:pPr>
              <a:buNone/>
            </a:pPr>
            <a:r>
              <a:rPr lang="cs-CZ" b="1" dirty="0" smtClean="0"/>
              <a:t>   b)</a:t>
            </a:r>
            <a:r>
              <a:rPr lang="cs-CZ" dirty="0" smtClean="0"/>
              <a:t> propustek a tunel v násypovém tělese pozemní komunikace, pokud jimi prochází vodní tok nebo pozemní komunikace, přičemž pozemek pod tímto vodním tokem nebo pozemní komunikací je evidován jako parcela,</a:t>
            </a:r>
          </a:p>
          <a:p>
            <a:pPr>
              <a:buNone/>
            </a:pPr>
            <a:r>
              <a:rPr lang="cs-CZ" b="1" dirty="0" smtClean="0"/>
              <a:t>   c) </a:t>
            </a:r>
            <a:r>
              <a:rPr lang="cs-CZ" b="1" dirty="0" smtClean="0">
                <a:solidFill>
                  <a:srgbClr val="FF0000"/>
                </a:solidFill>
              </a:rPr>
              <a:t>obvod budovy, která je hlavní stavbou a je součástí pozemku nebo součástí práva stavby,</a:t>
            </a:r>
          </a:p>
          <a:p>
            <a:pPr>
              <a:buNone/>
            </a:pPr>
            <a:r>
              <a:rPr lang="cs-CZ" b="1" dirty="0" smtClean="0">
                <a:solidFill>
                  <a:srgbClr val="FF0000"/>
                </a:solidFill>
              </a:rPr>
              <a:t>   d) obvod budovy, která je vedlejší stavbou a je součástí pozemku nebo součástí práva stavby.</a:t>
            </a:r>
          </a:p>
          <a:p>
            <a:pPr>
              <a:buNone/>
            </a:pPr>
            <a:endParaRPr lang="cs-CZ" dirty="0" smtClean="0">
              <a:solidFill>
                <a:srgbClr val="FF0000"/>
              </a:solidFill>
            </a:endParaRPr>
          </a:p>
          <a:p>
            <a:pPr>
              <a:buNone/>
            </a:pPr>
            <a:endParaRPr lang="cs-CZ" dirty="0"/>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0" y="476250"/>
            <a:ext cx="8686800" cy="360363"/>
          </a:xfrm>
        </p:spPr>
        <p:txBody>
          <a:bodyPr>
            <a:normAutofit fontScale="90000"/>
          </a:bodyPr>
          <a:lstStyle/>
          <a:p>
            <a:pPr>
              <a:buNone/>
            </a:pPr>
            <a:r>
              <a:rPr lang="cs-CZ" sz="2800" dirty="0" smtClean="0">
                <a:solidFill>
                  <a:srgbClr val="FF0000"/>
                </a:solidFill>
              </a:rPr>
              <a:t>Připomenutí-</a:t>
            </a:r>
            <a:r>
              <a:rPr lang="cs-CZ" sz="2800" dirty="0" smtClean="0"/>
              <a:t> Co je stavba evidovaná v katastru?</a:t>
            </a:r>
            <a:endParaRPr lang="cs-CZ" altLang="cs-CZ" sz="2800" dirty="0" smtClean="0"/>
          </a:p>
        </p:txBody>
      </p:sp>
      <p:sp>
        <p:nvSpPr>
          <p:cNvPr id="29699" name="Rectangle 3"/>
          <p:cNvSpPr>
            <a:spLocks noGrp="1" noChangeArrowheads="1"/>
          </p:cNvSpPr>
          <p:nvPr>
            <p:ph type="body" idx="4294967295"/>
          </p:nvPr>
        </p:nvSpPr>
        <p:spPr>
          <a:xfrm>
            <a:off x="250825" y="1196975"/>
            <a:ext cx="8713788" cy="5472113"/>
          </a:xfrm>
        </p:spPr>
        <p:txBody>
          <a:bodyPr/>
          <a:lstStyle/>
          <a:p>
            <a:pPr eaLnBrk="1" hangingPunct="1">
              <a:buNone/>
            </a:pPr>
            <a:r>
              <a:rPr lang="cs-CZ" altLang="cs-CZ" sz="2800" b="1" dirty="0" smtClean="0">
                <a:solidFill>
                  <a:srgbClr val="002060"/>
                </a:solidFill>
              </a:rPr>
              <a:t>  Budova</a:t>
            </a:r>
            <a:r>
              <a:rPr lang="cs-CZ" altLang="cs-CZ" sz="2800" b="1" dirty="0" smtClean="0">
                <a:solidFill>
                  <a:schemeClr val="bg2"/>
                </a:solidFill>
              </a:rPr>
              <a:t> </a:t>
            </a:r>
            <a:r>
              <a:rPr lang="cs-CZ" altLang="cs-CZ" sz="2400" dirty="0" smtClean="0">
                <a:solidFill>
                  <a:srgbClr val="002060"/>
                </a:solidFill>
              </a:rPr>
              <a:t>– nadzemní stavba, spojená se zemí pevným základem, která je prostorově soustředěna a navenek </a:t>
            </a:r>
            <a:r>
              <a:rPr lang="cs-CZ" altLang="cs-CZ" sz="2400" b="1" dirty="0" smtClean="0">
                <a:solidFill>
                  <a:srgbClr val="FF0000"/>
                </a:solidFill>
              </a:rPr>
              <a:t>převážně</a:t>
            </a:r>
            <a:r>
              <a:rPr lang="cs-CZ" altLang="cs-CZ" sz="2400" dirty="0" smtClean="0">
                <a:solidFill>
                  <a:srgbClr val="FF0000"/>
                </a:solidFill>
              </a:rPr>
              <a:t> </a:t>
            </a:r>
            <a:r>
              <a:rPr lang="cs-CZ" altLang="cs-CZ" sz="2400" dirty="0" smtClean="0">
                <a:solidFill>
                  <a:srgbClr val="002060"/>
                </a:solidFill>
              </a:rPr>
              <a:t>uzavřena obvodovými stěnami a střešní konstrukcí; v kat. mapě se vyznačuje průnikem obvodu s terénem, u netypických staveb průmětem na terén</a:t>
            </a:r>
          </a:p>
        </p:txBody>
      </p:sp>
      <p:sp>
        <p:nvSpPr>
          <p:cNvPr id="29700" name="Line 4"/>
          <p:cNvSpPr>
            <a:spLocks noChangeShapeType="1"/>
          </p:cNvSpPr>
          <p:nvPr/>
        </p:nvSpPr>
        <p:spPr bwMode="auto">
          <a:xfrm>
            <a:off x="762000" y="4191000"/>
            <a:ext cx="1512888" cy="1152525"/>
          </a:xfrm>
          <a:prstGeom prst="line">
            <a:avLst/>
          </a:prstGeom>
          <a:noFill/>
          <a:ln w="28575">
            <a:solidFill>
              <a:srgbClr val="FF6600"/>
            </a:solidFill>
            <a:round/>
            <a:headEnd/>
            <a:tailEnd/>
          </a:ln>
        </p:spPr>
        <p:txBody>
          <a:bodyPr/>
          <a:lstStyle/>
          <a:p>
            <a:endParaRPr lang="cs-CZ"/>
          </a:p>
        </p:txBody>
      </p:sp>
      <p:sp>
        <p:nvSpPr>
          <p:cNvPr id="29701" name="Rectangle 6"/>
          <p:cNvSpPr>
            <a:spLocks noChangeArrowheads="1"/>
          </p:cNvSpPr>
          <p:nvPr/>
        </p:nvSpPr>
        <p:spPr bwMode="auto">
          <a:xfrm>
            <a:off x="755650" y="4581525"/>
            <a:ext cx="1512888" cy="792163"/>
          </a:xfrm>
          <a:prstGeom prst="rect">
            <a:avLst/>
          </a:prstGeom>
          <a:solidFill>
            <a:schemeClr val="folHlink"/>
          </a:solidFill>
          <a:ln w="9525">
            <a:solidFill>
              <a:schemeClr val="tx1"/>
            </a:solidFill>
            <a:miter lim="800000"/>
            <a:headEnd/>
            <a:tailEnd/>
          </a:ln>
        </p:spPr>
        <p:txBody>
          <a:bodyPr wrap="none" anchor="ctr"/>
          <a:lstStyle/>
          <a:p>
            <a:pPr algn="ctr" eaLnBrk="1" hangingPunct="1"/>
            <a:endParaRPr lang="cs-CZ" altLang="cs-CZ" sz="1800" b="0">
              <a:solidFill>
                <a:schemeClr val="folHlink"/>
              </a:solidFill>
            </a:endParaRPr>
          </a:p>
        </p:txBody>
      </p:sp>
      <p:sp>
        <p:nvSpPr>
          <p:cNvPr id="29702" name="Line 7"/>
          <p:cNvSpPr>
            <a:spLocks noChangeShapeType="1"/>
          </p:cNvSpPr>
          <p:nvPr/>
        </p:nvSpPr>
        <p:spPr bwMode="auto">
          <a:xfrm>
            <a:off x="2268538" y="5373688"/>
            <a:ext cx="1223962" cy="0"/>
          </a:xfrm>
          <a:prstGeom prst="line">
            <a:avLst/>
          </a:prstGeom>
          <a:noFill/>
          <a:ln w="28575">
            <a:solidFill>
              <a:srgbClr val="FF6600"/>
            </a:solidFill>
            <a:round/>
            <a:headEnd/>
            <a:tailEnd/>
          </a:ln>
        </p:spPr>
        <p:txBody>
          <a:bodyPr/>
          <a:lstStyle/>
          <a:p>
            <a:endParaRPr lang="cs-CZ"/>
          </a:p>
        </p:txBody>
      </p:sp>
      <p:sp>
        <p:nvSpPr>
          <p:cNvPr id="29703" name="Line 8"/>
          <p:cNvSpPr>
            <a:spLocks noChangeShapeType="1"/>
          </p:cNvSpPr>
          <p:nvPr/>
        </p:nvSpPr>
        <p:spPr bwMode="auto">
          <a:xfrm>
            <a:off x="1258888" y="4581525"/>
            <a:ext cx="1009650" cy="792163"/>
          </a:xfrm>
          <a:prstGeom prst="line">
            <a:avLst/>
          </a:prstGeom>
          <a:noFill/>
          <a:ln w="28575">
            <a:solidFill>
              <a:srgbClr val="FF6600"/>
            </a:solidFill>
            <a:round/>
            <a:headEnd/>
            <a:tailEnd/>
          </a:ln>
        </p:spPr>
        <p:txBody>
          <a:bodyPr/>
          <a:lstStyle/>
          <a:p>
            <a:endParaRPr lang="cs-CZ"/>
          </a:p>
        </p:txBody>
      </p:sp>
      <p:sp>
        <p:nvSpPr>
          <p:cNvPr id="29704" name="Line 9"/>
          <p:cNvSpPr>
            <a:spLocks noChangeShapeType="1"/>
          </p:cNvSpPr>
          <p:nvPr/>
        </p:nvSpPr>
        <p:spPr bwMode="auto">
          <a:xfrm>
            <a:off x="4038600" y="4953000"/>
            <a:ext cx="2819400" cy="0"/>
          </a:xfrm>
          <a:prstGeom prst="line">
            <a:avLst/>
          </a:prstGeom>
          <a:noFill/>
          <a:ln w="28575">
            <a:solidFill>
              <a:schemeClr val="tx1"/>
            </a:solidFill>
            <a:round/>
            <a:headEnd/>
            <a:tailEnd/>
          </a:ln>
        </p:spPr>
        <p:txBody>
          <a:bodyPr/>
          <a:lstStyle/>
          <a:p>
            <a:endParaRPr lang="cs-CZ"/>
          </a:p>
        </p:txBody>
      </p:sp>
      <p:sp>
        <p:nvSpPr>
          <p:cNvPr id="29705" name="Rectangle 10"/>
          <p:cNvSpPr>
            <a:spLocks noChangeArrowheads="1"/>
          </p:cNvSpPr>
          <p:nvPr/>
        </p:nvSpPr>
        <p:spPr bwMode="auto">
          <a:xfrm>
            <a:off x="4572000" y="4800600"/>
            <a:ext cx="1871663" cy="792163"/>
          </a:xfrm>
          <a:prstGeom prst="rect">
            <a:avLst/>
          </a:prstGeom>
          <a:solidFill>
            <a:schemeClr val="folHlink"/>
          </a:solidFill>
          <a:ln w="9525">
            <a:solidFill>
              <a:schemeClr val="tx1"/>
            </a:solidFill>
            <a:miter lim="800000"/>
            <a:headEnd/>
            <a:tailEnd/>
          </a:ln>
        </p:spPr>
        <p:txBody>
          <a:bodyPr wrap="none" anchor="ctr"/>
          <a:lstStyle/>
          <a:p>
            <a:pPr algn="ctr" eaLnBrk="1" hangingPunct="1"/>
            <a:endParaRPr lang="cs-CZ" altLang="cs-CZ" sz="1800" b="0">
              <a:solidFill>
                <a:schemeClr val="folHlink"/>
              </a:solidFill>
            </a:endParaRPr>
          </a:p>
        </p:txBody>
      </p:sp>
      <p:sp>
        <p:nvSpPr>
          <p:cNvPr id="29706" name="Line 11"/>
          <p:cNvSpPr>
            <a:spLocks noChangeShapeType="1"/>
          </p:cNvSpPr>
          <p:nvPr/>
        </p:nvSpPr>
        <p:spPr bwMode="auto">
          <a:xfrm>
            <a:off x="4572000" y="4941888"/>
            <a:ext cx="1944688" cy="0"/>
          </a:xfrm>
          <a:prstGeom prst="line">
            <a:avLst/>
          </a:prstGeom>
          <a:noFill/>
          <a:ln w="28575">
            <a:solidFill>
              <a:srgbClr val="FF6600"/>
            </a:solidFill>
            <a:round/>
            <a:headEnd/>
            <a:tailEnd/>
          </a:ln>
        </p:spPr>
        <p:txBody>
          <a:bodyPr/>
          <a:lstStyle/>
          <a:p>
            <a:endParaRPr lang="cs-CZ"/>
          </a:p>
        </p:txBody>
      </p:sp>
      <p:sp>
        <p:nvSpPr>
          <p:cNvPr id="29707" name="Line 12"/>
          <p:cNvSpPr>
            <a:spLocks noChangeShapeType="1"/>
          </p:cNvSpPr>
          <p:nvPr/>
        </p:nvSpPr>
        <p:spPr bwMode="auto">
          <a:xfrm>
            <a:off x="395288" y="5805488"/>
            <a:ext cx="6553200" cy="0"/>
          </a:xfrm>
          <a:prstGeom prst="line">
            <a:avLst/>
          </a:prstGeom>
          <a:noFill/>
          <a:ln w="28575">
            <a:solidFill>
              <a:schemeClr val="tx1"/>
            </a:solidFill>
            <a:round/>
            <a:headEnd/>
            <a:tailEnd/>
          </a:ln>
        </p:spPr>
        <p:txBody>
          <a:bodyPr/>
          <a:lstStyle/>
          <a:p>
            <a:endParaRPr lang="cs-CZ"/>
          </a:p>
        </p:txBody>
      </p:sp>
      <p:sp>
        <p:nvSpPr>
          <p:cNvPr id="29708" name="Line 14"/>
          <p:cNvSpPr>
            <a:spLocks noChangeShapeType="1"/>
          </p:cNvSpPr>
          <p:nvPr/>
        </p:nvSpPr>
        <p:spPr bwMode="auto">
          <a:xfrm>
            <a:off x="1258888" y="4581525"/>
            <a:ext cx="0" cy="1223963"/>
          </a:xfrm>
          <a:prstGeom prst="line">
            <a:avLst/>
          </a:prstGeom>
          <a:noFill/>
          <a:ln w="9525">
            <a:solidFill>
              <a:schemeClr val="tx1"/>
            </a:solidFill>
            <a:prstDash val="dash"/>
            <a:round/>
            <a:headEnd/>
            <a:tailEnd/>
          </a:ln>
        </p:spPr>
        <p:txBody>
          <a:bodyPr/>
          <a:lstStyle/>
          <a:p>
            <a:endParaRPr lang="cs-CZ"/>
          </a:p>
        </p:txBody>
      </p:sp>
      <p:sp>
        <p:nvSpPr>
          <p:cNvPr id="29709" name="Line 15"/>
          <p:cNvSpPr>
            <a:spLocks noChangeShapeType="1"/>
          </p:cNvSpPr>
          <p:nvPr/>
        </p:nvSpPr>
        <p:spPr bwMode="auto">
          <a:xfrm>
            <a:off x="2268538" y="5373688"/>
            <a:ext cx="0" cy="431800"/>
          </a:xfrm>
          <a:prstGeom prst="line">
            <a:avLst/>
          </a:prstGeom>
          <a:noFill/>
          <a:ln w="9525">
            <a:solidFill>
              <a:schemeClr val="tx1"/>
            </a:solidFill>
            <a:prstDash val="dash"/>
            <a:round/>
            <a:headEnd/>
            <a:tailEnd/>
          </a:ln>
        </p:spPr>
        <p:txBody>
          <a:bodyPr/>
          <a:lstStyle/>
          <a:p>
            <a:endParaRPr lang="cs-CZ"/>
          </a:p>
        </p:txBody>
      </p:sp>
      <p:sp>
        <p:nvSpPr>
          <p:cNvPr id="29710" name="Line 16"/>
          <p:cNvSpPr>
            <a:spLocks noChangeShapeType="1"/>
          </p:cNvSpPr>
          <p:nvPr/>
        </p:nvSpPr>
        <p:spPr bwMode="auto">
          <a:xfrm>
            <a:off x="4572000" y="5589588"/>
            <a:ext cx="0" cy="215900"/>
          </a:xfrm>
          <a:prstGeom prst="line">
            <a:avLst/>
          </a:prstGeom>
          <a:noFill/>
          <a:ln w="9525">
            <a:solidFill>
              <a:schemeClr val="tx1"/>
            </a:solidFill>
            <a:prstDash val="dash"/>
            <a:round/>
            <a:headEnd/>
            <a:tailEnd/>
          </a:ln>
        </p:spPr>
        <p:txBody>
          <a:bodyPr/>
          <a:lstStyle/>
          <a:p>
            <a:endParaRPr lang="cs-CZ"/>
          </a:p>
        </p:txBody>
      </p:sp>
      <p:sp>
        <p:nvSpPr>
          <p:cNvPr id="29711" name="Line 17"/>
          <p:cNvSpPr>
            <a:spLocks noChangeShapeType="1"/>
          </p:cNvSpPr>
          <p:nvPr/>
        </p:nvSpPr>
        <p:spPr bwMode="auto">
          <a:xfrm>
            <a:off x="6443663" y="5589588"/>
            <a:ext cx="0" cy="215900"/>
          </a:xfrm>
          <a:prstGeom prst="line">
            <a:avLst/>
          </a:prstGeom>
          <a:noFill/>
          <a:ln w="9525">
            <a:solidFill>
              <a:schemeClr val="tx1"/>
            </a:solidFill>
            <a:prstDash val="dash"/>
            <a:round/>
            <a:headEnd/>
            <a:tailEnd/>
          </a:ln>
        </p:spPr>
        <p:txBody>
          <a:bodyPr/>
          <a:lstStyle/>
          <a:p>
            <a:endParaRPr lang="cs-CZ"/>
          </a:p>
        </p:txBody>
      </p:sp>
      <p:sp>
        <p:nvSpPr>
          <p:cNvPr id="29712" name="Rectangle 19"/>
          <p:cNvSpPr>
            <a:spLocks noChangeArrowheads="1"/>
          </p:cNvSpPr>
          <p:nvPr/>
        </p:nvSpPr>
        <p:spPr bwMode="auto">
          <a:xfrm>
            <a:off x="4572000" y="5949950"/>
            <a:ext cx="1871663" cy="647700"/>
          </a:xfrm>
          <a:prstGeom prst="rect">
            <a:avLst/>
          </a:prstGeom>
          <a:solidFill>
            <a:schemeClr val="bg1"/>
          </a:solidFill>
          <a:ln w="12700">
            <a:solidFill>
              <a:schemeClr val="tx1"/>
            </a:solidFill>
            <a:miter lim="800000"/>
            <a:headEnd/>
            <a:tailEnd/>
          </a:ln>
        </p:spPr>
        <p:txBody>
          <a:bodyPr wrap="none" anchor="ctr"/>
          <a:lstStyle/>
          <a:p>
            <a:pPr algn="ctr" eaLnBrk="1" hangingPunct="1"/>
            <a:r>
              <a:rPr lang="cs-CZ" altLang="cs-CZ" sz="1800" b="0"/>
              <a:t>101</a:t>
            </a:r>
          </a:p>
        </p:txBody>
      </p:sp>
      <p:sp>
        <p:nvSpPr>
          <p:cNvPr id="29713" name="Text Box 20"/>
          <p:cNvSpPr txBox="1">
            <a:spLocks noChangeArrowheads="1"/>
          </p:cNvSpPr>
          <p:nvPr/>
        </p:nvSpPr>
        <p:spPr bwMode="auto">
          <a:xfrm>
            <a:off x="6856413" y="4745038"/>
            <a:ext cx="1593850" cy="366712"/>
          </a:xfrm>
          <a:prstGeom prst="rect">
            <a:avLst/>
          </a:prstGeom>
          <a:noFill/>
          <a:ln w="9525">
            <a:noFill/>
            <a:miter lim="800000"/>
            <a:headEnd/>
            <a:tailEnd/>
          </a:ln>
        </p:spPr>
        <p:txBody>
          <a:bodyPr wrap="none">
            <a:spAutoFit/>
          </a:bodyPr>
          <a:lstStyle/>
          <a:p>
            <a:pPr eaLnBrk="1" hangingPunct="1"/>
            <a:r>
              <a:rPr lang="cs-CZ" altLang="cs-CZ" sz="1800" b="0">
                <a:solidFill>
                  <a:srgbClr val="CC0000"/>
                </a:solidFill>
              </a:rPr>
              <a:t>úroveň terénu</a:t>
            </a:r>
          </a:p>
        </p:txBody>
      </p:sp>
      <p:sp>
        <p:nvSpPr>
          <p:cNvPr id="29714" name="Text Box 21"/>
          <p:cNvSpPr txBox="1">
            <a:spLocks noChangeArrowheads="1"/>
          </p:cNvSpPr>
          <p:nvPr/>
        </p:nvSpPr>
        <p:spPr bwMode="auto">
          <a:xfrm>
            <a:off x="2463800" y="5032375"/>
            <a:ext cx="1593850" cy="366713"/>
          </a:xfrm>
          <a:prstGeom prst="rect">
            <a:avLst/>
          </a:prstGeom>
          <a:noFill/>
          <a:ln w="9525">
            <a:noFill/>
            <a:miter lim="800000"/>
            <a:headEnd/>
            <a:tailEnd/>
          </a:ln>
        </p:spPr>
        <p:txBody>
          <a:bodyPr wrap="none">
            <a:spAutoFit/>
          </a:bodyPr>
          <a:lstStyle/>
          <a:p>
            <a:pPr eaLnBrk="1" hangingPunct="1"/>
            <a:r>
              <a:rPr lang="cs-CZ" altLang="cs-CZ" sz="1800" b="0">
                <a:solidFill>
                  <a:srgbClr val="CC0000"/>
                </a:solidFill>
              </a:rPr>
              <a:t>úroveň terénu</a:t>
            </a:r>
          </a:p>
        </p:txBody>
      </p:sp>
      <p:sp>
        <p:nvSpPr>
          <p:cNvPr id="29715" name="Line 22"/>
          <p:cNvSpPr>
            <a:spLocks noChangeShapeType="1"/>
          </p:cNvSpPr>
          <p:nvPr/>
        </p:nvSpPr>
        <p:spPr bwMode="auto">
          <a:xfrm flipH="1">
            <a:off x="468313" y="4221163"/>
            <a:ext cx="287337" cy="0"/>
          </a:xfrm>
          <a:prstGeom prst="line">
            <a:avLst/>
          </a:prstGeom>
          <a:noFill/>
          <a:ln w="28575">
            <a:solidFill>
              <a:srgbClr val="FF6600"/>
            </a:solidFill>
            <a:round/>
            <a:headEnd/>
            <a:tailEnd/>
          </a:ln>
        </p:spPr>
        <p:txBody>
          <a:bodyPr/>
          <a:lstStyle/>
          <a:p>
            <a:endParaRPr lang="cs-CZ"/>
          </a:p>
        </p:txBody>
      </p:sp>
      <p:sp>
        <p:nvSpPr>
          <p:cNvPr id="29716" name="Text Box 23"/>
          <p:cNvSpPr txBox="1">
            <a:spLocks noChangeArrowheads="1"/>
          </p:cNvSpPr>
          <p:nvPr/>
        </p:nvSpPr>
        <p:spPr bwMode="auto">
          <a:xfrm>
            <a:off x="900113" y="4149725"/>
            <a:ext cx="1593850" cy="366713"/>
          </a:xfrm>
          <a:prstGeom prst="rect">
            <a:avLst/>
          </a:prstGeom>
          <a:noFill/>
          <a:ln w="9525">
            <a:noFill/>
            <a:miter lim="800000"/>
            <a:headEnd/>
            <a:tailEnd/>
          </a:ln>
        </p:spPr>
        <p:txBody>
          <a:bodyPr wrap="none">
            <a:spAutoFit/>
          </a:bodyPr>
          <a:lstStyle/>
          <a:p>
            <a:pPr eaLnBrk="1" hangingPunct="1"/>
            <a:r>
              <a:rPr lang="cs-CZ" altLang="cs-CZ" sz="1800" b="0">
                <a:solidFill>
                  <a:srgbClr val="CC0000"/>
                </a:solidFill>
              </a:rPr>
              <a:t>úroveň terénu</a:t>
            </a:r>
          </a:p>
        </p:txBody>
      </p:sp>
      <p:sp>
        <p:nvSpPr>
          <p:cNvPr id="29717" name="Text Box 25"/>
          <p:cNvSpPr txBox="1">
            <a:spLocks noChangeArrowheads="1"/>
          </p:cNvSpPr>
          <p:nvPr/>
        </p:nvSpPr>
        <p:spPr bwMode="auto">
          <a:xfrm>
            <a:off x="4695825" y="4313238"/>
            <a:ext cx="1670050" cy="366712"/>
          </a:xfrm>
          <a:prstGeom prst="rect">
            <a:avLst/>
          </a:prstGeom>
          <a:noFill/>
          <a:ln w="9525">
            <a:noFill/>
            <a:miter lim="800000"/>
            <a:headEnd/>
            <a:tailEnd/>
          </a:ln>
        </p:spPr>
        <p:txBody>
          <a:bodyPr wrap="none">
            <a:spAutoFit/>
          </a:bodyPr>
          <a:lstStyle/>
          <a:p>
            <a:pPr eaLnBrk="1" hangingPunct="1"/>
            <a:r>
              <a:rPr lang="cs-CZ" altLang="cs-CZ" sz="1800" b="0">
                <a:solidFill>
                  <a:schemeClr val="bg2"/>
                </a:solidFill>
              </a:rPr>
              <a:t>nadzemní část</a:t>
            </a:r>
          </a:p>
        </p:txBody>
      </p:sp>
      <p:sp>
        <p:nvSpPr>
          <p:cNvPr id="29718" name="Text Box 26"/>
          <p:cNvSpPr txBox="1">
            <a:spLocks noChangeArrowheads="1"/>
          </p:cNvSpPr>
          <p:nvPr/>
        </p:nvSpPr>
        <p:spPr bwMode="auto">
          <a:xfrm>
            <a:off x="6496050" y="5176838"/>
            <a:ext cx="2470150" cy="366712"/>
          </a:xfrm>
          <a:prstGeom prst="rect">
            <a:avLst/>
          </a:prstGeom>
          <a:noFill/>
          <a:ln w="9525">
            <a:noFill/>
            <a:miter lim="800000"/>
            <a:headEnd/>
            <a:tailEnd/>
          </a:ln>
        </p:spPr>
        <p:txBody>
          <a:bodyPr wrap="none">
            <a:spAutoFit/>
          </a:bodyPr>
          <a:lstStyle/>
          <a:p>
            <a:pPr eaLnBrk="1" hangingPunct="1"/>
            <a:r>
              <a:rPr lang="cs-CZ" altLang="cs-CZ" sz="1800" b="0">
                <a:solidFill>
                  <a:schemeClr val="bg2"/>
                </a:solidFill>
              </a:rPr>
              <a:t>podzemní část budovy</a:t>
            </a:r>
          </a:p>
        </p:txBody>
      </p:sp>
      <p:sp>
        <p:nvSpPr>
          <p:cNvPr id="29719" name="Text Box 27"/>
          <p:cNvSpPr txBox="1">
            <a:spLocks noChangeArrowheads="1"/>
          </p:cNvSpPr>
          <p:nvPr/>
        </p:nvSpPr>
        <p:spPr bwMode="auto">
          <a:xfrm>
            <a:off x="6227763" y="4292600"/>
            <a:ext cx="984250" cy="366713"/>
          </a:xfrm>
          <a:prstGeom prst="rect">
            <a:avLst/>
          </a:prstGeom>
          <a:noFill/>
          <a:ln w="9525">
            <a:noFill/>
            <a:miter lim="800000"/>
            <a:headEnd/>
            <a:tailEnd/>
          </a:ln>
        </p:spPr>
        <p:txBody>
          <a:bodyPr wrap="none">
            <a:spAutoFit/>
          </a:bodyPr>
          <a:lstStyle/>
          <a:p>
            <a:pPr eaLnBrk="1" hangingPunct="1"/>
            <a:r>
              <a:rPr lang="cs-CZ" altLang="cs-CZ" sz="1800" b="0">
                <a:solidFill>
                  <a:schemeClr val="bg2"/>
                </a:solidFill>
              </a:rPr>
              <a:t> budovy</a:t>
            </a:r>
          </a:p>
        </p:txBody>
      </p:sp>
      <p:sp>
        <p:nvSpPr>
          <p:cNvPr id="29720" name="Text Box 28"/>
          <p:cNvSpPr txBox="1">
            <a:spLocks noChangeArrowheads="1"/>
          </p:cNvSpPr>
          <p:nvPr/>
        </p:nvSpPr>
        <p:spPr bwMode="auto">
          <a:xfrm>
            <a:off x="6711950" y="5824538"/>
            <a:ext cx="2051050" cy="641350"/>
          </a:xfrm>
          <a:prstGeom prst="rect">
            <a:avLst/>
          </a:prstGeom>
          <a:noFill/>
          <a:ln w="9525">
            <a:noFill/>
            <a:miter lim="800000"/>
            <a:headEnd/>
            <a:tailEnd/>
          </a:ln>
        </p:spPr>
        <p:txBody>
          <a:bodyPr wrap="none">
            <a:spAutoFit/>
          </a:bodyPr>
          <a:lstStyle/>
          <a:p>
            <a:pPr eaLnBrk="1" hangingPunct="1"/>
            <a:r>
              <a:rPr lang="cs-CZ" altLang="cs-CZ" sz="1800" b="0"/>
              <a:t>zobrazení budovy</a:t>
            </a:r>
          </a:p>
          <a:p>
            <a:pPr eaLnBrk="1" hangingPunct="1"/>
            <a:r>
              <a:rPr lang="cs-CZ" altLang="cs-CZ" sz="1800" b="0"/>
              <a:t>v katastrální mapě</a:t>
            </a:r>
          </a:p>
        </p:txBody>
      </p:sp>
      <p:sp>
        <p:nvSpPr>
          <p:cNvPr id="29721" name="Text Box 29"/>
          <p:cNvSpPr txBox="1">
            <a:spLocks noChangeArrowheads="1"/>
          </p:cNvSpPr>
          <p:nvPr/>
        </p:nvSpPr>
        <p:spPr bwMode="auto">
          <a:xfrm>
            <a:off x="2247900" y="4384675"/>
            <a:ext cx="1670050" cy="366713"/>
          </a:xfrm>
          <a:prstGeom prst="rect">
            <a:avLst/>
          </a:prstGeom>
          <a:noFill/>
          <a:ln w="9525">
            <a:noFill/>
            <a:miter lim="800000"/>
            <a:headEnd/>
            <a:tailEnd/>
          </a:ln>
        </p:spPr>
        <p:txBody>
          <a:bodyPr wrap="none">
            <a:spAutoFit/>
          </a:bodyPr>
          <a:lstStyle/>
          <a:p>
            <a:pPr eaLnBrk="1" hangingPunct="1"/>
            <a:r>
              <a:rPr lang="cs-CZ" altLang="cs-CZ" sz="1800" b="0">
                <a:solidFill>
                  <a:schemeClr val="bg2"/>
                </a:solidFill>
              </a:rPr>
              <a:t>nadzemní část</a:t>
            </a:r>
          </a:p>
        </p:txBody>
      </p:sp>
      <p:sp>
        <p:nvSpPr>
          <p:cNvPr id="29722" name="Text Box 30"/>
          <p:cNvSpPr txBox="1">
            <a:spLocks noChangeArrowheads="1"/>
          </p:cNvSpPr>
          <p:nvPr/>
        </p:nvSpPr>
        <p:spPr bwMode="auto">
          <a:xfrm>
            <a:off x="323850" y="5373688"/>
            <a:ext cx="1670050" cy="366712"/>
          </a:xfrm>
          <a:prstGeom prst="rect">
            <a:avLst/>
          </a:prstGeom>
          <a:noFill/>
          <a:ln w="9525">
            <a:noFill/>
            <a:miter lim="800000"/>
            <a:headEnd/>
            <a:tailEnd/>
          </a:ln>
        </p:spPr>
        <p:txBody>
          <a:bodyPr wrap="none">
            <a:spAutoFit/>
          </a:bodyPr>
          <a:lstStyle/>
          <a:p>
            <a:pPr eaLnBrk="1" hangingPunct="1"/>
            <a:r>
              <a:rPr lang="cs-CZ" altLang="cs-CZ" sz="1800" b="0">
                <a:solidFill>
                  <a:schemeClr val="bg2"/>
                </a:solidFill>
              </a:rPr>
              <a:t>podzemní část</a:t>
            </a:r>
          </a:p>
        </p:txBody>
      </p:sp>
      <p:sp>
        <p:nvSpPr>
          <p:cNvPr id="29723" name="Text Box 31"/>
          <p:cNvSpPr txBox="1">
            <a:spLocks noChangeArrowheads="1"/>
          </p:cNvSpPr>
          <p:nvPr/>
        </p:nvSpPr>
        <p:spPr bwMode="auto">
          <a:xfrm>
            <a:off x="250825" y="4292600"/>
            <a:ext cx="387350" cy="366713"/>
          </a:xfrm>
          <a:prstGeom prst="rect">
            <a:avLst/>
          </a:prstGeom>
          <a:noFill/>
          <a:ln w="9525">
            <a:noFill/>
            <a:miter lim="800000"/>
            <a:headEnd/>
            <a:tailEnd/>
          </a:ln>
        </p:spPr>
        <p:txBody>
          <a:bodyPr wrap="none">
            <a:spAutoFit/>
          </a:bodyPr>
          <a:lstStyle/>
          <a:p>
            <a:pPr eaLnBrk="1" hangingPunct="1"/>
            <a:r>
              <a:rPr lang="cs-CZ" altLang="cs-CZ" sz="1800" b="0"/>
              <a:t>a)</a:t>
            </a:r>
          </a:p>
        </p:txBody>
      </p:sp>
      <p:sp>
        <p:nvSpPr>
          <p:cNvPr id="29724" name="Text Box 32"/>
          <p:cNvSpPr txBox="1">
            <a:spLocks noChangeArrowheads="1"/>
          </p:cNvSpPr>
          <p:nvPr/>
        </p:nvSpPr>
        <p:spPr bwMode="auto">
          <a:xfrm>
            <a:off x="4140200" y="4221163"/>
            <a:ext cx="387350" cy="366712"/>
          </a:xfrm>
          <a:prstGeom prst="rect">
            <a:avLst/>
          </a:prstGeom>
          <a:noFill/>
          <a:ln w="9525">
            <a:noFill/>
            <a:miter lim="800000"/>
            <a:headEnd/>
            <a:tailEnd/>
          </a:ln>
        </p:spPr>
        <p:txBody>
          <a:bodyPr wrap="none">
            <a:spAutoFit/>
          </a:bodyPr>
          <a:lstStyle/>
          <a:p>
            <a:pPr eaLnBrk="1" hangingPunct="1"/>
            <a:r>
              <a:rPr lang="cs-CZ" altLang="cs-CZ" sz="1800" b="0"/>
              <a:t>b)</a:t>
            </a:r>
          </a:p>
        </p:txBody>
      </p:sp>
      <p:sp>
        <p:nvSpPr>
          <p:cNvPr id="29725" name="Line 33"/>
          <p:cNvSpPr>
            <a:spLocks noChangeShapeType="1"/>
          </p:cNvSpPr>
          <p:nvPr/>
        </p:nvSpPr>
        <p:spPr bwMode="auto">
          <a:xfrm>
            <a:off x="4038600" y="4953000"/>
            <a:ext cx="2819400" cy="0"/>
          </a:xfrm>
          <a:prstGeom prst="line">
            <a:avLst/>
          </a:prstGeom>
          <a:noFill/>
          <a:ln w="28575">
            <a:solidFill>
              <a:srgbClr val="FF6600"/>
            </a:solidFill>
            <a:round/>
            <a:headEnd/>
            <a:tailEnd/>
          </a:ln>
        </p:spPr>
        <p:txBody>
          <a:bodyPr/>
          <a:lstStyle/>
          <a:p>
            <a:endParaRPr lang="cs-CZ"/>
          </a:p>
        </p:txBody>
      </p:sp>
      <p:sp>
        <p:nvSpPr>
          <p:cNvPr id="29726" name="Line 35"/>
          <p:cNvSpPr>
            <a:spLocks noChangeShapeType="1"/>
          </p:cNvSpPr>
          <p:nvPr/>
        </p:nvSpPr>
        <p:spPr bwMode="auto">
          <a:xfrm>
            <a:off x="1219200" y="6324600"/>
            <a:ext cx="0" cy="0"/>
          </a:xfrm>
          <a:prstGeom prst="line">
            <a:avLst/>
          </a:prstGeom>
          <a:noFill/>
          <a:ln w="9525">
            <a:solidFill>
              <a:schemeClr val="tx1"/>
            </a:solidFill>
            <a:round/>
            <a:headEnd/>
            <a:tailEnd/>
          </a:ln>
        </p:spPr>
        <p:txBody>
          <a:bodyPr/>
          <a:lstStyle/>
          <a:p>
            <a:endParaRPr lang="cs-CZ"/>
          </a:p>
        </p:txBody>
      </p:sp>
      <p:sp>
        <p:nvSpPr>
          <p:cNvPr id="29727" name="Line 37"/>
          <p:cNvSpPr>
            <a:spLocks noChangeShapeType="1"/>
          </p:cNvSpPr>
          <p:nvPr/>
        </p:nvSpPr>
        <p:spPr bwMode="auto">
          <a:xfrm>
            <a:off x="1403350" y="6092825"/>
            <a:ext cx="73025" cy="0"/>
          </a:xfrm>
          <a:prstGeom prst="line">
            <a:avLst/>
          </a:prstGeom>
          <a:noFill/>
          <a:ln w="38100">
            <a:solidFill>
              <a:schemeClr val="tx1"/>
            </a:solidFill>
            <a:round/>
            <a:headEnd/>
            <a:tailEnd/>
          </a:ln>
        </p:spPr>
        <p:txBody>
          <a:bodyPr/>
          <a:lstStyle/>
          <a:p>
            <a:endParaRPr lang="cs-CZ"/>
          </a:p>
        </p:txBody>
      </p:sp>
      <p:sp>
        <p:nvSpPr>
          <p:cNvPr id="29728" name="Rectangle 40"/>
          <p:cNvSpPr>
            <a:spLocks noChangeArrowheads="1"/>
          </p:cNvSpPr>
          <p:nvPr/>
        </p:nvSpPr>
        <p:spPr bwMode="auto">
          <a:xfrm>
            <a:off x="1258888" y="5949950"/>
            <a:ext cx="1009650" cy="647700"/>
          </a:xfrm>
          <a:prstGeom prst="rect">
            <a:avLst/>
          </a:prstGeom>
          <a:solidFill>
            <a:schemeClr val="bg1"/>
          </a:solidFill>
          <a:ln w="12700">
            <a:solidFill>
              <a:schemeClr val="tx1"/>
            </a:solidFill>
            <a:miter lim="800000"/>
            <a:headEnd/>
            <a:tailEnd/>
          </a:ln>
        </p:spPr>
        <p:txBody>
          <a:bodyPr wrap="none" anchor="ctr"/>
          <a:lstStyle/>
          <a:p>
            <a:pPr algn="ctr" eaLnBrk="1" hangingPunct="1"/>
            <a:r>
              <a:rPr lang="cs-CZ" altLang="cs-CZ" sz="1800" b="0"/>
              <a:t>100</a:t>
            </a:r>
          </a:p>
          <a:p>
            <a:pPr algn="ctr"/>
            <a:endParaRPr lang="cs-CZ" altLang="cs-CZ" sz="1800" b="0"/>
          </a:p>
        </p:txBody>
      </p:sp>
      <p:sp>
        <p:nvSpPr>
          <p:cNvPr id="29729" name="Line 45"/>
          <p:cNvSpPr>
            <a:spLocks noChangeShapeType="1"/>
          </p:cNvSpPr>
          <p:nvPr/>
        </p:nvSpPr>
        <p:spPr bwMode="auto">
          <a:xfrm>
            <a:off x="1476375" y="6165850"/>
            <a:ext cx="71438" cy="0"/>
          </a:xfrm>
          <a:prstGeom prst="line">
            <a:avLst/>
          </a:prstGeom>
          <a:noFill/>
          <a:ln w="38100">
            <a:solidFill>
              <a:schemeClr val="tx1"/>
            </a:solidFill>
            <a:round/>
            <a:headEnd/>
            <a:tailEnd/>
          </a:ln>
        </p:spPr>
        <p:txBody>
          <a:bodyPr/>
          <a:lstStyle/>
          <a:p>
            <a:endParaRPr lang="cs-CZ"/>
          </a:p>
        </p:txBody>
      </p:sp>
      <p:sp>
        <p:nvSpPr>
          <p:cNvPr id="29730" name="Line 46"/>
          <p:cNvSpPr>
            <a:spLocks noChangeShapeType="1"/>
          </p:cNvSpPr>
          <p:nvPr/>
        </p:nvSpPr>
        <p:spPr bwMode="auto">
          <a:xfrm>
            <a:off x="5076825" y="6308725"/>
            <a:ext cx="71438" cy="0"/>
          </a:xfrm>
          <a:prstGeom prst="line">
            <a:avLst/>
          </a:prstGeom>
          <a:noFill/>
          <a:ln w="38100">
            <a:solidFill>
              <a:schemeClr val="tx1"/>
            </a:solidFill>
            <a:round/>
            <a:headEnd/>
            <a:tailEnd/>
          </a:ln>
        </p:spPr>
        <p:txBody>
          <a:bodyPr/>
          <a:lstStyle/>
          <a:p>
            <a:endParaRPr lang="cs-CZ"/>
          </a:p>
        </p:txBody>
      </p:sp>
    </p:spTree>
  </p:cSld>
  <p:clrMapOvr>
    <a:masterClrMapping/>
  </p:clrMapOvr>
  <p:transition/>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539750" y="1844675"/>
            <a:ext cx="3311525" cy="3600450"/>
          </a:xfrm>
          <a:prstGeom prst="rect">
            <a:avLst/>
          </a:prstGeom>
          <a:solidFill>
            <a:srgbClr val="BCF0F6"/>
          </a:solidFill>
          <a:ln w="19050">
            <a:solidFill>
              <a:schemeClr val="tx1"/>
            </a:solidFill>
            <a:miter lim="800000"/>
            <a:headEnd/>
            <a:tailEnd/>
          </a:ln>
        </p:spPr>
        <p:txBody>
          <a:bodyPr wrap="none" anchor="ctr"/>
          <a:lstStyle/>
          <a:p>
            <a:pPr algn="ctr" eaLnBrk="1" hangingPunct="1"/>
            <a:endParaRPr lang="cs-CZ" altLang="cs-CZ" sz="1800" b="0"/>
          </a:p>
        </p:txBody>
      </p:sp>
      <p:sp>
        <p:nvSpPr>
          <p:cNvPr id="28675" name="Rectangle 4"/>
          <p:cNvSpPr>
            <a:spLocks noChangeArrowheads="1"/>
          </p:cNvSpPr>
          <p:nvPr/>
        </p:nvSpPr>
        <p:spPr bwMode="auto">
          <a:xfrm>
            <a:off x="3851275" y="1844675"/>
            <a:ext cx="3384550" cy="3600450"/>
          </a:xfrm>
          <a:prstGeom prst="rect">
            <a:avLst/>
          </a:prstGeom>
          <a:solidFill>
            <a:srgbClr val="BCF0F6"/>
          </a:solidFill>
          <a:ln w="19050">
            <a:solidFill>
              <a:schemeClr val="tx1"/>
            </a:solidFill>
            <a:miter lim="800000"/>
            <a:headEnd/>
            <a:tailEnd/>
          </a:ln>
        </p:spPr>
        <p:txBody>
          <a:bodyPr wrap="none" anchor="ctr"/>
          <a:lstStyle/>
          <a:p>
            <a:pPr algn="ctr" eaLnBrk="1" hangingPunct="1"/>
            <a:endParaRPr lang="cs-CZ" altLang="cs-CZ" sz="1800" b="0"/>
          </a:p>
        </p:txBody>
      </p:sp>
      <p:sp>
        <p:nvSpPr>
          <p:cNvPr id="28676" name="Rectangle 5"/>
          <p:cNvSpPr>
            <a:spLocks noChangeArrowheads="1"/>
          </p:cNvSpPr>
          <p:nvPr/>
        </p:nvSpPr>
        <p:spPr bwMode="auto">
          <a:xfrm>
            <a:off x="971550" y="4292600"/>
            <a:ext cx="1368425" cy="1008063"/>
          </a:xfrm>
          <a:prstGeom prst="rect">
            <a:avLst/>
          </a:prstGeom>
          <a:solidFill>
            <a:schemeClr val="folHlink"/>
          </a:solidFill>
          <a:ln w="19050">
            <a:solidFill>
              <a:schemeClr val="tx1"/>
            </a:solidFill>
            <a:miter lim="800000"/>
            <a:headEnd/>
            <a:tailEnd/>
          </a:ln>
        </p:spPr>
        <p:txBody>
          <a:bodyPr wrap="none" anchor="ctr"/>
          <a:lstStyle/>
          <a:p>
            <a:pPr algn="ctr" eaLnBrk="1" hangingPunct="1"/>
            <a:r>
              <a:rPr lang="cs-CZ" altLang="cs-CZ" b="0"/>
              <a:t>100</a:t>
            </a:r>
          </a:p>
        </p:txBody>
      </p:sp>
      <p:sp>
        <p:nvSpPr>
          <p:cNvPr id="28677" name="Rectangle 6"/>
          <p:cNvSpPr>
            <a:spLocks noChangeArrowheads="1"/>
          </p:cNvSpPr>
          <p:nvPr/>
        </p:nvSpPr>
        <p:spPr bwMode="auto">
          <a:xfrm>
            <a:off x="2916238" y="2205038"/>
            <a:ext cx="792162" cy="1439862"/>
          </a:xfrm>
          <a:prstGeom prst="rect">
            <a:avLst/>
          </a:prstGeom>
          <a:solidFill>
            <a:schemeClr val="folHlink"/>
          </a:solidFill>
          <a:ln w="19050">
            <a:solidFill>
              <a:schemeClr val="tx1"/>
            </a:solidFill>
            <a:miter lim="800000"/>
            <a:headEnd/>
            <a:tailEnd/>
          </a:ln>
        </p:spPr>
        <p:txBody>
          <a:bodyPr wrap="none" anchor="ctr"/>
          <a:lstStyle/>
          <a:p>
            <a:pPr algn="ctr" eaLnBrk="1" hangingPunct="1"/>
            <a:r>
              <a:rPr lang="cs-CZ" altLang="cs-CZ" sz="3200"/>
              <a:t>.</a:t>
            </a:r>
          </a:p>
        </p:txBody>
      </p:sp>
      <p:sp>
        <p:nvSpPr>
          <p:cNvPr id="28678" name="Rectangle 7"/>
          <p:cNvSpPr>
            <a:spLocks noChangeArrowheads="1"/>
          </p:cNvSpPr>
          <p:nvPr/>
        </p:nvSpPr>
        <p:spPr bwMode="auto">
          <a:xfrm>
            <a:off x="4356100" y="4292600"/>
            <a:ext cx="1368425" cy="1008063"/>
          </a:xfrm>
          <a:prstGeom prst="rect">
            <a:avLst/>
          </a:prstGeom>
          <a:solidFill>
            <a:schemeClr val="folHlink"/>
          </a:solidFill>
          <a:ln w="19050">
            <a:solidFill>
              <a:schemeClr val="tx1"/>
            </a:solidFill>
            <a:miter lim="800000"/>
            <a:headEnd/>
            <a:tailEnd/>
          </a:ln>
        </p:spPr>
        <p:txBody>
          <a:bodyPr wrap="none" anchor="ctr"/>
          <a:lstStyle/>
          <a:p>
            <a:pPr algn="ctr" eaLnBrk="1" hangingPunct="1"/>
            <a:endParaRPr lang="cs-CZ" altLang="cs-CZ" sz="3200"/>
          </a:p>
        </p:txBody>
      </p:sp>
      <p:sp>
        <p:nvSpPr>
          <p:cNvPr id="28679" name="Rectangle 8"/>
          <p:cNvSpPr>
            <a:spLocks noChangeArrowheads="1"/>
          </p:cNvSpPr>
          <p:nvPr/>
        </p:nvSpPr>
        <p:spPr bwMode="auto">
          <a:xfrm>
            <a:off x="6227763" y="2205038"/>
            <a:ext cx="865187" cy="1439862"/>
          </a:xfrm>
          <a:prstGeom prst="rect">
            <a:avLst/>
          </a:prstGeom>
          <a:solidFill>
            <a:schemeClr val="folHlink"/>
          </a:solidFill>
          <a:ln w="19050">
            <a:solidFill>
              <a:schemeClr val="tx1"/>
            </a:solidFill>
            <a:miter lim="800000"/>
            <a:headEnd/>
            <a:tailEnd/>
          </a:ln>
        </p:spPr>
        <p:txBody>
          <a:bodyPr wrap="none" anchor="ctr"/>
          <a:lstStyle/>
          <a:p>
            <a:pPr algn="ctr" eaLnBrk="1" hangingPunct="1"/>
            <a:r>
              <a:rPr lang="cs-CZ" altLang="cs-CZ" b="0"/>
              <a:t>101</a:t>
            </a:r>
          </a:p>
        </p:txBody>
      </p:sp>
      <p:sp>
        <p:nvSpPr>
          <p:cNvPr id="28680" name="Rectangle 11"/>
          <p:cNvSpPr>
            <a:spLocks noChangeArrowheads="1"/>
          </p:cNvSpPr>
          <p:nvPr/>
        </p:nvSpPr>
        <p:spPr bwMode="auto">
          <a:xfrm>
            <a:off x="4716463" y="2420938"/>
            <a:ext cx="693737" cy="457200"/>
          </a:xfrm>
          <a:prstGeom prst="rect">
            <a:avLst/>
          </a:prstGeom>
          <a:noFill/>
          <a:ln w="9525">
            <a:noFill/>
            <a:miter lim="800000"/>
            <a:headEnd/>
            <a:tailEnd/>
          </a:ln>
        </p:spPr>
        <p:txBody>
          <a:bodyPr wrap="none">
            <a:spAutoFit/>
          </a:bodyPr>
          <a:lstStyle/>
          <a:p>
            <a:pPr eaLnBrk="1" hangingPunct="1"/>
            <a:r>
              <a:rPr lang="cs-CZ" altLang="cs-CZ" b="0"/>
              <a:t>101</a:t>
            </a:r>
          </a:p>
        </p:txBody>
      </p:sp>
      <p:sp>
        <p:nvSpPr>
          <p:cNvPr id="28681" name="Rectangle 13"/>
          <p:cNvSpPr>
            <a:spLocks noChangeArrowheads="1"/>
          </p:cNvSpPr>
          <p:nvPr/>
        </p:nvSpPr>
        <p:spPr bwMode="auto">
          <a:xfrm>
            <a:off x="4927600" y="4445000"/>
            <a:ext cx="693738" cy="457200"/>
          </a:xfrm>
          <a:prstGeom prst="rect">
            <a:avLst/>
          </a:prstGeom>
          <a:noFill/>
          <a:ln w="9525">
            <a:noFill/>
            <a:miter lim="800000"/>
            <a:headEnd/>
            <a:tailEnd/>
          </a:ln>
        </p:spPr>
        <p:txBody>
          <a:bodyPr wrap="none">
            <a:spAutoFit/>
          </a:bodyPr>
          <a:lstStyle/>
          <a:p>
            <a:pPr eaLnBrk="1" hangingPunct="1"/>
            <a:r>
              <a:rPr lang="cs-CZ" altLang="cs-CZ" b="0"/>
              <a:t>101</a:t>
            </a:r>
          </a:p>
        </p:txBody>
      </p:sp>
      <p:sp>
        <p:nvSpPr>
          <p:cNvPr id="28682" name="Line 14"/>
          <p:cNvSpPr>
            <a:spLocks noChangeShapeType="1"/>
          </p:cNvSpPr>
          <p:nvPr/>
        </p:nvSpPr>
        <p:spPr bwMode="auto">
          <a:xfrm>
            <a:off x="4859338" y="2781300"/>
            <a:ext cx="431800" cy="0"/>
          </a:xfrm>
          <a:prstGeom prst="line">
            <a:avLst/>
          </a:prstGeom>
          <a:noFill/>
          <a:ln w="19050">
            <a:solidFill>
              <a:schemeClr val="tx1"/>
            </a:solidFill>
            <a:round/>
            <a:headEnd/>
            <a:tailEnd/>
          </a:ln>
        </p:spPr>
        <p:txBody>
          <a:bodyPr/>
          <a:lstStyle/>
          <a:p>
            <a:endParaRPr lang="cs-CZ"/>
          </a:p>
        </p:txBody>
      </p:sp>
      <p:sp>
        <p:nvSpPr>
          <p:cNvPr id="28683" name="Line 15"/>
          <p:cNvSpPr>
            <a:spLocks noChangeShapeType="1"/>
          </p:cNvSpPr>
          <p:nvPr/>
        </p:nvSpPr>
        <p:spPr bwMode="auto">
          <a:xfrm>
            <a:off x="5076825" y="4868863"/>
            <a:ext cx="431800" cy="0"/>
          </a:xfrm>
          <a:prstGeom prst="line">
            <a:avLst/>
          </a:prstGeom>
          <a:noFill/>
          <a:ln w="19050">
            <a:solidFill>
              <a:schemeClr val="tx1"/>
            </a:solidFill>
            <a:round/>
            <a:headEnd/>
            <a:tailEnd/>
          </a:ln>
        </p:spPr>
        <p:txBody>
          <a:bodyPr/>
          <a:lstStyle/>
          <a:p>
            <a:endParaRPr lang="cs-CZ"/>
          </a:p>
        </p:txBody>
      </p:sp>
      <p:sp>
        <p:nvSpPr>
          <p:cNvPr id="28684" name="Line 17"/>
          <p:cNvSpPr>
            <a:spLocks noChangeShapeType="1"/>
          </p:cNvSpPr>
          <p:nvPr/>
        </p:nvSpPr>
        <p:spPr bwMode="auto">
          <a:xfrm>
            <a:off x="6443663" y="3068638"/>
            <a:ext cx="433387" cy="0"/>
          </a:xfrm>
          <a:prstGeom prst="line">
            <a:avLst/>
          </a:prstGeom>
          <a:noFill/>
          <a:ln w="19050">
            <a:solidFill>
              <a:schemeClr val="tx1"/>
            </a:solidFill>
            <a:round/>
            <a:headEnd/>
            <a:tailEnd/>
          </a:ln>
        </p:spPr>
        <p:txBody>
          <a:bodyPr/>
          <a:lstStyle/>
          <a:p>
            <a:endParaRPr lang="cs-CZ"/>
          </a:p>
        </p:txBody>
      </p:sp>
      <p:sp>
        <p:nvSpPr>
          <p:cNvPr id="28685" name="Text Box 18"/>
          <p:cNvSpPr txBox="1">
            <a:spLocks noChangeArrowheads="1"/>
          </p:cNvSpPr>
          <p:nvPr/>
        </p:nvSpPr>
        <p:spPr bwMode="auto">
          <a:xfrm>
            <a:off x="4716463" y="2781300"/>
            <a:ext cx="863600" cy="457200"/>
          </a:xfrm>
          <a:prstGeom prst="rect">
            <a:avLst/>
          </a:prstGeom>
          <a:noFill/>
          <a:ln w="9525">
            <a:noFill/>
            <a:miter lim="800000"/>
            <a:headEnd/>
            <a:tailEnd/>
          </a:ln>
        </p:spPr>
        <p:txBody>
          <a:bodyPr>
            <a:spAutoFit/>
          </a:bodyPr>
          <a:lstStyle/>
          <a:p>
            <a:pPr eaLnBrk="1" hangingPunct="1">
              <a:spcBef>
                <a:spcPct val="50000"/>
              </a:spcBef>
            </a:pPr>
            <a:r>
              <a:rPr lang="cs-CZ" altLang="cs-CZ" sz="1800" b="0"/>
              <a:t>   </a:t>
            </a:r>
            <a:r>
              <a:rPr lang="cs-CZ" altLang="cs-CZ" b="0"/>
              <a:t> 1</a:t>
            </a:r>
          </a:p>
        </p:txBody>
      </p:sp>
      <p:sp>
        <p:nvSpPr>
          <p:cNvPr id="28686" name="Text Box 19"/>
          <p:cNvSpPr txBox="1">
            <a:spLocks noChangeArrowheads="1"/>
          </p:cNvSpPr>
          <p:nvPr/>
        </p:nvSpPr>
        <p:spPr bwMode="auto">
          <a:xfrm>
            <a:off x="4932363" y="4797425"/>
            <a:ext cx="719137" cy="457200"/>
          </a:xfrm>
          <a:prstGeom prst="rect">
            <a:avLst/>
          </a:prstGeom>
          <a:noFill/>
          <a:ln w="9525">
            <a:noFill/>
            <a:miter lim="800000"/>
            <a:headEnd/>
            <a:tailEnd/>
          </a:ln>
        </p:spPr>
        <p:txBody>
          <a:bodyPr>
            <a:spAutoFit/>
          </a:bodyPr>
          <a:lstStyle/>
          <a:p>
            <a:pPr eaLnBrk="1" hangingPunct="1">
              <a:spcBef>
                <a:spcPct val="50000"/>
              </a:spcBef>
            </a:pPr>
            <a:r>
              <a:rPr lang="cs-CZ" altLang="cs-CZ" sz="1800" b="0"/>
              <a:t>   </a:t>
            </a:r>
            <a:r>
              <a:rPr lang="cs-CZ" altLang="cs-CZ" b="0"/>
              <a:t>2</a:t>
            </a:r>
          </a:p>
        </p:txBody>
      </p:sp>
      <p:sp>
        <p:nvSpPr>
          <p:cNvPr id="28687" name="Text Box 20"/>
          <p:cNvSpPr txBox="1">
            <a:spLocks noChangeArrowheads="1"/>
          </p:cNvSpPr>
          <p:nvPr/>
        </p:nvSpPr>
        <p:spPr bwMode="auto">
          <a:xfrm>
            <a:off x="6372225" y="2997200"/>
            <a:ext cx="576263" cy="457200"/>
          </a:xfrm>
          <a:prstGeom prst="rect">
            <a:avLst/>
          </a:prstGeom>
          <a:noFill/>
          <a:ln w="9525">
            <a:noFill/>
            <a:miter lim="800000"/>
            <a:headEnd/>
            <a:tailEnd/>
          </a:ln>
        </p:spPr>
        <p:txBody>
          <a:bodyPr>
            <a:spAutoFit/>
          </a:bodyPr>
          <a:lstStyle/>
          <a:p>
            <a:pPr eaLnBrk="1" hangingPunct="1">
              <a:spcBef>
                <a:spcPct val="50000"/>
              </a:spcBef>
            </a:pPr>
            <a:r>
              <a:rPr lang="cs-CZ" altLang="cs-CZ" sz="1800" b="0"/>
              <a:t>  </a:t>
            </a:r>
            <a:r>
              <a:rPr lang="cs-CZ" altLang="cs-CZ" b="0"/>
              <a:t>3</a:t>
            </a:r>
          </a:p>
        </p:txBody>
      </p:sp>
      <p:sp>
        <p:nvSpPr>
          <p:cNvPr id="28688" name="Oval 21"/>
          <p:cNvSpPr>
            <a:spLocks noChangeArrowheads="1"/>
          </p:cNvSpPr>
          <p:nvPr/>
        </p:nvSpPr>
        <p:spPr bwMode="auto">
          <a:xfrm>
            <a:off x="5003800" y="2205038"/>
            <a:ext cx="142875" cy="144462"/>
          </a:xfrm>
          <a:prstGeom prst="ellipse">
            <a:avLst/>
          </a:prstGeom>
          <a:solidFill>
            <a:schemeClr val="bg1"/>
          </a:solidFill>
          <a:ln w="19050">
            <a:solidFill>
              <a:schemeClr val="tx1"/>
            </a:solidFill>
            <a:round/>
            <a:headEnd/>
            <a:tailEnd/>
          </a:ln>
        </p:spPr>
        <p:txBody>
          <a:bodyPr wrap="none" anchor="ctr"/>
          <a:lstStyle/>
          <a:p>
            <a:endParaRPr lang="cs-CZ" altLang="cs-CZ" sz="1200"/>
          </a:p>
        </p:txBody>
      </p:sp>
      <p:sp>
        <p:nvSpPr>
          <p:cNvPr id="28689" name="Line 22"/>
          <p:cNvSpPr>
            <a:spLocks noChangeShapeType="1"/>
          </p:cNvSpPr>
          <p:nvPr/>
        </p:nvSpPr>
        <p:spPr bwMode="auto">
          <a:xfrm>
            <a:off x="5076825" y="2349500"/>
            <a:ext cx="144463" cy="0"/>
          </a:xfrm>
          <a:prstGeom prst="line">
            <a:avLst/>
          </a:prstGeom>
          <a:noFill/>
          <a:ln w="19050">
            <a:solidFill>
              <a:schemeClr val="tx1"/>
            </a:solidFill>
            <a:round/>
            <a:headEnd/>
            <a:tailEnd/>
          </a:ln>
        </p:spPr>
        <p:txBody>
          <a:bodyPr/>
          <a:lstStyle/>
          <a:p>
            <a:endParaRPr lang="cs-CZ"/>
          </a:p>
        </p:txBody>
      </p:sp>
      <p:sp>
        <p:nvSpPr>
          <p:cNvPr id="28690" name="Freeform 24"/>
          <p:cNvSpPr>
            <a:spLocks/>
          </p:cNvSpPr>
          <p:nvPr/>
        </p:nvSpPr>
        <p:spPr bwMode="auto">
          <a:xfrm>
            <a:off x="1535113" y="4210050"/>
            <a:ext cx="180975" cy="168275"/>
          </a:xfrm>
          <a:custGeom>
            <a:avLst/>
            <a:gdLst>
              <a:gd name="T0" fmla="*/ 2147483647 w 114"/>
              <a:gd name="T1" fmla="*/ 2147483647 h 106"/>
              <a:gd name="T2" fmla="*/ 2147483647 w 114"/>
              <a:gd name="T3" fmla="*/ 2147483647 h 106"/>
              <a:gd name="T4" fmla="*/ 2147483647 w 114"/>
              <a:gd name="T5" fmla="*/ 2147483647 h 106"/>
              <a:gd name="T6" fmla="*/ 2147483647 w 114"/>
              <a:gd name="T7" fmla="*/ 2147483647 h 106"/>
              <a:gd name="T8" fmla="*/ 2147483647 w 114"/>
              <a:gd name="T9" fmla="*/ 2147483647 h 106"/>
              <a:gd name="T10" fmla="*/ 2147483647 w 114"/>
              <a:gd name="T11" fmla="*/ 2147483647 h 106"/>
              <a:gd name="T12" fmla="*/ 2147483647 w 114"/>
              <a:gd name="T13" fmla="*/ 2147483647 h 106"/>
              <a:gd name="T14" fmla="*/ 2147483647 w 114"/>
              <a:gd name="T15" fmla="*/ 2147483647 h 106"/>
              <a:gd name="T16" fmla="*/ 2147483647 w 114"/>
              <a:gd name="T17" fmla="*/ 2147483647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106"/>
              <a:gd name="T29" fmla="*/ 114 w 114"/>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106">
                <a:moveTo>
                  <a:pt x="99" y="7"/>
                </a:moveTo>
                <a:cubicBezTo>
                  <a:pt x="76" y="3"/>
                  <a:pt x="53" y="0"/>
                  <a:pt x="53" y="7"/>
                </a:cubicBezTo>
                <a:cubicBezTo>
                  <a:pt x="53" y="14"/>
                  <a:pt x="91" y="37"/>
                  <a:pt x="99" y="52"/>
                </a:cubicBezTo>
                <a:cubicBezTo>
                  <a:pt x="107" y="67"/>
                  <a:pt x="114" y="90"/>
                  <a:pt x="99" y="98"/>
                </a:cubicBezTo>
                <a:cubicBezTo>
                  <a:pt x="84" y="106"/>
                  <a:pt x="16" y="98"/>
                  <a:pt x="8" y="98"/>
                </a:cubicBezTo>
                <a:cubicBezTo>
                  <a:pt x="0" y="98"/>
                  <a:pt x="38" y="98"/>
                  <a:pt x="53" y="98"/>
                </a:cubicBezTo>
                <a:cubicBezTo>
                  <a:pt x="68" y="98"/>
                  <a:pt x="99" y="98"/>
                  <a:pt x="99" y="98"/>
                </a:cubicBezTo>
                <a:cubicBezTo>
                  <a:pt x="99" y="98"/>
                  <a:pt x="53" y="98"/>
                  <a:pt x="53" y="98"/>
                </a:cubicBezTo>
                <a:cubicBezTo>
                  <a:pt x="53" y="98"/>
                  <a:pt x="91" y="98"/>
                  <a:pt x="99" y="98"/>
                </a:cubicBezTo>
              </a:path>
            </a:pathLst>
          </a:custGeom>
          <a:noFill/>
          <a:ln w="12700">
            <a:solidFill>
              <a:schemeClr val="tx1"/>
            </a:solidFill>
            <a:round/>
            <a:headEnd/>
            <a:tailEnd/>
          </a:ln>
        </p:spPr>
        <p:txBody>
          <a:bodyPr/>
          <a:lstStyle/>
          <a:p>
            <a:endParaRPr lang="cs-CZ"/>
          </a:p>
        </p:txBody>
      </p:sp>
      <p:sp>
        <p:nvSpPr>
          <p:cNvPr id="28691" name="Freeform 25"/>
          <p:cNvSpPr>
            <a:spLocks/>
          </p:cNvSpPr>
          <p:nvPr/>
        </p:nvSpPr>
        <p:spPr bwMode="auto">
          <a:xfrm>
            <a:off x="3192463" y="3562350"/>
            <a:ext cx="179387" cy="165100"/>
          </a:xfrm>
          <a:custGeom>
            <a:avLst/>
            <a:gdLst>
              <a:gd name="T0" fmla="*/ 2147483647 w 113"/>
              <a:gd name="T1" fmla="*/ 2147483647 h 104"/>
              <a:gd name="T2" fmla="*/ 2147483647 w 113"/>
              <a:gd name="T3" fmla="*/ 2147483647 h 104"/>
              <a:gd name="T4" fmla="*/ 2147483647 w 113"/>
              <a:gd name="T5" fmla="*/ 2147483647 h 104"/>
              <a:gd name="T6" fmla="*/ 2147483647 w 113"/>
              <a:gd name="T7" fmla="*/ 2147483647 h 104"/>
              <a:gd name="T8" fmla="*/ 2147483647 w 113"/>
              <a:gd name="T9" fmla="*/ 2147483647 h 104"/>
              <a:gd name="T10" fmla="*/ 2147483647 w 113"/>
              <a:gd name="T11" fmla="*/ 2147483647 h 104"/>
              <a:gd name="T12" fmla="*/ 0 60000 65536"/>
              <a:gd name="T13" fmla="*/ 0 60000 65536"/>
              <a:gd name="T14" fmla="*/ 0 60000 65536"/>
              <a:gd name="T15" fmla="*/ 0 60000 65536"/>
              <a:gd name="T16" fmla="*/ 0 60000 65536"/>
              <a:gd name="T17" fmla="*/ 0 60000 65536"/>
              <a:gd name="T18" fmla="*/ 0 w 113"/>
              <a:gd name="T19" fmla="*/ 0 h 104"/>
              <a:gd name="T20" fmla="*/ 113 w 113"/>
              <a:gd name="T21" fmla="*/ 104 h 104"/>
            </a:gdLst>
            <a:ahLst/>
            <a:cxnLst>
              <a:cxn ang="T12">
                <a:pos x="T0" y="T1"/>
              </a:cxn>
              <a:cxn ang="T13">
                <a:pos x="T2" y="T3"/>
              </a:cxn>
              <a:cxn ang="T14">
                <a:pos x="T4" y="T5"/>
              </a:cxn>
              <a:cxn ang="T15">
                <a:pos x="T6" y="T7"/>
              </a:cxn>
              <a:cxn ang="T16">
                <a:pos x="T8" y="T9"/>
              </a:cxn>
              <a:cxn ang="T17">
                <a:pos x="T10" y="T11"/>
              </a:cxn>
            </a:cxnLst>
            <a:rect l="T18" t="T19" r="T20" b="T21"/>
            <a:pathLst>
              <a:path w="113" h="104">
                <a:moveTo>
                  <a:pt x="98" y="7"/>
                </a:moveTo>
                <a:cubicBezTo>
                  <a:pt x="83" y="3"/>
                  <a:pt x="68" y="0"/>
                  <a:pt x="53" y="7"/>
                </a:cubicBezTo>
                <a:cubicBezTo>
                  <a:pt x="38" y="14"/>
                  <a:pt x="0" y="45"/>
                  <a:pt x="7" y="52"/>
                </a:cubicBezTo>
                <a:cubicBezTo>
                  <a:pt x="14" y="59"/>
                  <a:pt x="83" y="45"/>
                  <a:pt x="98" y="52"/>
                </a:cubicBezTo>
                <a:cubicBezTo>
                  <a:pt x="113" y="59"/>
                  <a:pt x="105" y="90"/>
                  <a:pt x="98" y="97"/>
                </a:cubicBezTo>
                <a:cubicBezTo>
                  <a:pt x="91" y="104"/>
                  <a:pt x="72" y="100"/>
                  <a:pt x="53" y="97"/>
                </a:cubicBezTo>
              </a:path>
            </a:pathLst>
          </a:custGeom>
          <a:noFill/>
          <a:ln w="12700">
            <a:solidFill>
              <a:schemeClr val="tx1"/>
            </a:solidFill>
            <a:round/>
            <a:headEnd/>
            <a:tailEnd/>
          </a:ln>
        </p:spPr>
        <p:txBody>
          <a:bodyPr/>
          <a:lstStyle/>
          <a:p>
            <a:endParaRPr lang="cs-CZ"/>
          </a:p>
        </p:txBody>
      </p:sp>
      <p:sp>
        <p:nvSpPr>
          <p:cNvPr id="26644" name="Text Box 27"/>
          <p:cNvSpPr txBox="1">
            <a:spLocks noChangeArrowheads="1"/>
          </p:cNvSpPr>
          <p:nvPr/>
        </p:nvSpPr>
        <p:spPr bwMode="auto">
          <a:xfrm>
            <a:off x="468313" y="214290"/>
            <a:ext cx="8351837" cy="1323439"/>
          </a:xfrm>
          <a:prstGeom prst="rect">
            <a:avLst/>
          </a:prstGeom>
          <a:noFill/>
          <a:ln w="9525">
            <a:noFill/>
            <a:miter lim="800000"/>
            <a:headEnd/>
            <a:tailEnd/>
          </a:ln>
        </p:spPr>
        <p:txBody>
          <a:bodyPr wrap="square">
            <a:spAutoFit/>
          </a:bodyPr>
          <a:lstStyle/>
          <a:p>
            <a:pPr eaLnBrk="1" hangingPunct="1">
              <a:defRPr/>
            </a:pPr>
            <a:r>
              <a:rPr lang="cs-CZ" altLang="cs-CZ" sz="2000" b="0" dirty="0" smtClean="0">
                <a:solidFill>
                  <a:srgbClr val="FF0000"/>
                </a:solidFill>
              </a:rPr>
              <a:t>Připomenutí:se stavbu souvisí určení zastavěné plochy</a:t>
            </a:r>
          </a:p>
          <a:p>
            <a:pPr eaLnBrk="1" hangingPunct="1">
              <a:defRPr/>
            </a:pPr>
            <a:r>
              <a:rPr lang="cs-CZ" altLang="cs-CZ" sz="2000" b="0" dirty="0" smtClean="0">
                <a:solidFill>
                  <a:srgbClr val="002060"/>
                </a:solidFill>
              </a:rPr>
              <a:t>Budovy</a:t>
            </a:r>
            <a:r>
              <a:rPr lang="cs-CZ" altLang="cs-CZ" sz="2000" b="0" dirty="0">
                <a:solidFill>
                  <a:srgbClr val="002060"/>
                </a:solidFill>
              </a:rPr>
              <a:t>, </a:t>
            </a:r>
            <a:r>
              <a:rPr lang="cs-CZ" altLang="cs-CZ" sz="2000" dirty="0">
                <a:solidFill>
                  <a:srgbClr val="002060"/>
                </a:solidFill>
              </a:rPr>
              <a:t>hlavní i vedlejší, </a:t>
            </a:r>
            <a:r>
              <a:rPr lang="cs-CZ" altLang="cs-CZ" sz="2000" b="0" dirty="0">
                <a:solidFill>
                  <a:srgbClr val="002060"/>
                </a:solidFill>
              </a:rPr>
              <a:t>jsou součástí téhož pozemku (stavební parcely). U pozemku se v tomto případě evidují údaje pouze </a:t>
            </a:r>
            <a:r>
              <a:rPr lang="cs-CZ" altLang="cs-CZ" sz="2000" dirty="0">
                <a:solidFill>
                  <a:srgbClr val="002060"/>
                </a:solidFill>
              </a:rPr>
              <a:t>o hlavní budově na pozemku</a:t>
            </a:r>
            <a:r>
              <a:rPr lang="cs-CZ" altLang="cs-CZ" sz="2000" b="0" dirty="0">
                <a:solidFill>
                  <a:srgbClr val="002060"/>
                </a:solidFill>
              </a:rPr>
              <a:t>. Parcelní číslo je vždy uvnitř obvodu hlavní stavby.</a:t>
            </a:r>
          </a:p>
        </p:txBody>
      </p:sp>
      <p:sp>
        <p:nvSpPr>
          <p:cNvPr id="28693" name="Text Box 31"/>
          <p:cNvSpPr txBox="1">
            <a:spLocks noChangeArrowheads="1"/>
          </p:cNvSpPr>
          <p:nvPr/>
        </p:nvSpPr>
        <p:spPr bwMode="auto">
          <a:xfrm>
            <a:off x="5919788" y="4673600"/>
            <a:ext cx="1860550" cy="366713"/>
          </a:xfrm>
          <a:prstGeom prst="rect">
            <a:avLst/>
          </a:prstGeom>
          <a:noFill/>
          <a:ln w="9525">
            <a:noFill/>
            <a:miter lim="800000"/>
            <a:headEnd/>
            <a:tailEnd/>
          </a:ln>
        </p:spPr>
        <p:txBody>
          <a:bodyPr wrap="none">
            <a:spAutoFit/>
          </a:bodyPr>
          <a:lstStyle/>
          <a:p>
            <a:pPr eaLnBrk="1" hangingPunct="1"/>
            <a:r>
              <a:rPr lang="cs-CZ" altLang="cs-CZ" sz="1800" b="0"/>
              <a:t>budova s č.p. 46</a:t>
            </a:r>
          </a:p>
        </p:txBody>
      </p:sp>
      <p:sp>
        <p:nvSpPr>
          <p:cNvPr id="28694" name="Text Box 32"/>
          <p:cNvSpPr txBox="1">
            <a:spLocks noChangeArrowheads="1"/>
          </p:cNvSpPr>
          <p:nvPr/>
        </p:nvSpPr>
        <p:spPr bwMode="auto">
          <a:xfrm>
            <a:off x="592138" y="3808413"/>
            <a:ext cx="1860550" cy="366712"/>
          </a:xfrm>
          <a:prstGeom prst="rect">
            <a:avLst/>
          </a:prstGeom>
          <a:noFill/>
          <a:ln w="9525">
            <a:noFill/>
            <a:miter lim="800000"/>
            <a:headEnd/>
            <a:tailEnd/>
          </a:ln>
        </p:spPr>
        <p:txBody>
          <a:bodyPr wrap="none">
            <a:spAutoFit/>
          </a:bodyPr>
          <a:lstStyle/>
          <a:p>
            <a:pPr eaLnBrk="1" hangingPunct="1"/>
            <a:r>
              <a:rPr lang="cs-CZ" altLang="cs-CZ" sz="1800" b="0"/>
              <a:t>budova s č.p. 45</a:t>
            </a:r>
          </a:p>
        </p:txBody>
      </p:sp>
      <p:sp>
        <p:nvSpPr>
          <p:cNvPr id="28695" name="Line 35"/>
          <p:cNvSpPr>
            <a:spLocks noChangeShapeType="1"/>
          </p:cNvSpPr>
          <p:nvPr/>
        </p:nvSpPr>
        <p:spPr bwMode="auto">
          <a:xfrm>
            <a:off x="6300788" y="3068638"/>
            <a:ext cx="71437" cy="0"/>
          </a:xfrm>
          <a:prstGeom prst="line">
            <a:avLst/>
          </a:prstGeom>
          <a:noFill/>
          <a:ln w="57150">
            <a:solidFill>
              <a:schemeClr val="tx1"/>
            </a:solidFill>
            <a:round/>
            <a:headEnd/>
            <a:tailEnd/>
          </a:ln>
        </p:spPr>
        <p:txBody>
          <a:bodyPr/>
          <a:lstStyle/>
          <a:p>
            <a:endParaRPr lang="cs-CZ"/>
          </a:p>
        </p:txBody>
      </p:sp>
      <p:sp>
        <p:nvSpPr>
          <p:cNvPr id="28696" name="Line 36"/>
          <p:cNvSpPr>
            <a:spLocks noChangeShapeType="1"/>
          </p:cNvSpPr>
          <p:nvPr/>
        </p:nvSpPr>
        <p:spPr bwMode="auto">
          <a:xfrm>
            <a:off x="1219200" y="4800600"/>
            <a:ext cx="76200" cy="0"/>
          </a:xfrm>
          <a:prstGeom prst="line">
            <a:avLst/>
          </a:prstGeom>
          <a:noFill/>
          <a:ln w="57150">
            <a:solidFill>
              <a:schemeClr val="tx1"/>
            </a:solidFill>
            <a:round/>
            <a:headEnd/>
            <a:tailEnd/>
          </a:ln>
        </p:spPr>
        <p:txBody>
          <a:bodyPr/>
          <a:lstStyle/>
          <a:p>
            <a:endParaRPr lang="cs-CZ"/>
          </a:p>
        </p:txBody>
      </p:sp>
      <p:sp>
        <p:nvSpPr>
          <p:cNvPr id="28697" name="Line 37"/>
          <p:cNvSpPr>
            <a:spLocks noChangeShapeType="1"/>
          </p:cNvSpPr>
          <p:nvPr/>
        </p:nvSpPr>
        <p:spPr bwMode="auto">
          <a:xfrm>
            <a:off x="4876800" y="4876800"/>
            <a:ext cx="0" cy="0"/>
          </a:xfrm>
          <a:prstGeom prst="line">
            <a:avLst/>
          </a:prstGeom>
          <a:noFill/>
          <a:ln w="38100">
            <a:solidFill>
              <a:schemeClr val="tx1"/>
            </a:solidFill>
            <a:round/>
            <a:headEnd/>
            <a:tailEnd/>
          </a:ln>
        </p:spPr>
        <p:txBody>
          <a:bodyPr/>
          <a:lstStyle/>
          <a:p>
            <a:endParaRPr lang="cs-CZ"/>
          </a:p>
        </p:txBody>
      </p:sp>
      <p:sp>
        <p:nvSpPr>
          <p:cNvPr id="28698" name="Line 38"/>
          <p:cNvSpPr>
            <a:spLocks noChangeShapeType="1"/>
          </p:cNvSpPr>
          <p:nvPr/>
        </p:nvSpPr>
        <p:spPr bwMode="auto">
          <a:xfrm>
            <a:off x="4800600" y="4876800"/>
            <a:ext cx="76200" cy="0"/>
          </a:xfrm>
          <a:prstGeom prst="line">
            <a:avLst/>
          </a:prstGeom>
          <a:noFill/>
          <a:ln w="57150">
            <a:solidFill>
              <a:schemeClr val="tx1"/>
            </a:solidFill>
            <a:round/>
            <a:headEnd/>
            <a:tailEnd/>
          </a:ln>
        </p:spPr>
        <p:txBody>
          <a:bodyPr/>
          <a:lstStyle/>
          <a:p>
            <a:endParaRPr lang="cs-CZ"/>
          </a:p>
        </p:txBody>
      </p:sp>
      <p:sp>
        <p:nvSpPr>
          <p:cNvPr id="28699" name="Text Box 30"/>
          <p:cNvSpPr txBox="1">
            <a:spLocks noChangeArrowheads="1"/>
          </p:cNvSpPr>
          <p:nvPr/>
        </p:nvSpPr>
        <p:spPr bwMode="auto">
          <a:xfrm>
            <a:off x="539750" y="5589588"/>
            <a:ext cx="7777163" cy="984885"/>
          </a:xfrm>
          <a:prstGeom prst="rect">
            <a:avLst/>
          </a:prstGeom>
          <a:noFill/>
          <a:ln w="9525">
            <a:noFill/>
            <a:miter lim="800000"/>
            <a:headEnd/>
            <a:tailEnd/>
          </a:ln>
        </p:spPr>
        <p:txBody>
          <a:bodyPr>
            <a:spAutoFit/>
          </a:bodyPr>
          <a:lstStyle/>
          <a:p>
            <a:pPr eaLnBrk="1" hangingPunct="1"/>
            <a:r>
              <a:rPr lang="cs-CZ" altLang="cs-CZ" sz="2000" b="0" dirty="0">
                <a:solidFill>
                  <a:srgbClr val="002060"/>
                </a:solidFill>
              </a:rPr>
              <a:t>Vedlejší stavba, jako další stavba na témže pozemku jako stavba hlavní je v mapě zobrazena jako další prvek polohopisu</a:t>
            </a:r>
            <a:r>
              <a:rPr lang="cs-CZ" altLang="cs-CZ" b="0" dirty="0">
                <a:solidFill>
                  <a:srgbClr val="002060"/>
                </a:solidFill>
              </a:rPr>
              <a:t>.</a:t>
            </a:r>
          </a:p>
          <a:p>
            <a:endParaRPr lang="cs-CZ" altLang="cs-CZ" dirty="0"/>
          </a:p>
        </p:txBody>
      </p:sp>
      <p:sp>
        <p:nvSpPr>
          <p:cNvPr id="28700" name="Line 31"/>
          <p:cNvSpPr>
            <a:spLocks noChangeShapeType="1"/>
          </p:cNvSpPr>
          <p:nvPr/>
        </p:nvSpPr>
        <p:spPr bwMode="auto">
          <a:xfrm flipV="1">
            <a:off x="2268538" y="3933825"/>
            <a:ext cx="935037" cy="1727200"/>
          </a:xfrm>
          <a:prstGeom prst="line">
            <a:avLst/>
          </a:prstGeom>
          <a:noFill/>
          <a:ln w="28575">
            <a:solidFill>
              <a:srgbClr val="663300"/>
            </a:solidFill>
            <a:round/>
            <a:headEnd/>
            <a:tailEnd type="triangle" w="med" len="med"/>
          </a:ln>
        </p:spPr>
        <p:txBody>
          <a:bodyPr/>
          <a:lstStyle/>
          <a:p>
            <a:endParaRPr lang="cs-CZ"/>
          </a:p>
        </p:txBody>
      </p:sp>
      <p:sp>
        <p:nvSpPr>
          <p:cNvPr id="28701" name="Line 32"/>
          <p:cNvSpPr>
            <a:spLocks noChangeShapeType="1"/>
          </p:cNvSpPr>
          <p:nvPr/>
        </p:nvSpPr>
        <p:spPr bwMode="auto">
          <a:xfrm flipH="1">
            <a:off x="1619250" y="1125538"/>
            <a:ext cx="792163" cy="2663825"/>
          </a:xfrm>
          <a:prstGeom prst="line">
            <a:avLst/>
          </a:prstGeom>
          <a:noFill/>
          <a:ln w="28575">
            <a:solidFill>
              <a:srgbClr val="663300"/>
            </a:solidFill>
            <a:round/>
            <a:headEnd/>
            <a:tailEnd type="triangle" w="med" len="med"/>
          </a:ln>
        </p:spPr>
        <p:txBody>
          <a:bodyPr/>
          <a:lstStyle/>
          <a:p>
            <a:endParaRPr lang="cs-CZ"/>
          </a:p>
        </p:txBody>
      </p:sp>
    </p:spTree>
  </p:cSld>
  <p:clrMapOvr>
    <a:masterClrMapping/>
  </p:clrMapOvr>
  <p:transition/>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1539" y="214290"/>
            <a:ext cx="6286544" cy="500066"/>
          </a:xfrm>
        </p:spPr>
        <p:txBody>
          <a:bodyPr>
            <a:normAutofit fontScale="90000"/>
          </a:bodyPr>
          <a:lstStyle/>
          <a:p>
            <a:pPr>
              <a:buNone/>
            </a:pPr>
            <a:r>
              <a:rPr lang="cs-CZ" sz="2800" dirty="0" smtClean="0"/>
              <a:t>Pokračování- vedlejší stavby-dle Návodu</a:t>
            </a:r>
            <a:endParaRPr lang="cs-CZ" sz="2800" dirty="0"/>
          </a:p>
        </p:txBody>
      </p:sp>
      <p:sp>
        <p:nvSpPr>
          <p:cNvPr id="3" name="Zástupný symbol pro obsah 2"/>
          <p:cNvSpPr>
            <a:spLocks noGrp="1"/>
          </p:cNvSpPr>
          <p:nvPr>
            <p:ph sz="quarter" idx="4294967295"/>
          </p:nvPr>
        </p:nvSpPr>
        <p:spPr>
          <a:xfrm>
            <a:off x="285720" y="731520"/>
            <a:ext cx="8429684" cy="5912190"/>
          </a:xfrm>
          <a:prstGeom prst="rect">
            <a:avLst/>
          </a:prstGeom>
        </p:spPr>
        <p:txBody>
          <a:bodyPr>
            <a:normAutofit fontScale="85000" lnSpcReduction="20000"/>
          </a:bodyPr>
          <a:lstStyle/>
          <a:p>
            <a:pPr>
              <a:buNone/>
            </a:pPr>
            <a:r>
              <a:rPr lang="cs-CZ" b="1" dirty="0" smtClean="0"/>
              <a:t>Zobrazení obvodu budovy, která není hlavní stavbou na pozemku </a:t>
            </a:r>
            <a:endParaRPr lang="cs-CZ" dirty="0" smtClean="0"/>
          </a:p>
          <a:p>
            <a:pPr>
              <a:buNone/>
            </a:pPr>
            <a:r>
              <a:rPr lang="cs-CZ" dirty="0" smtClean="0"/>
              <a:t>   Zobrazení obvodu budovy, která není hlavní stavbou na pozemku (jedná-li se o vedlejší stavbu ke stavbě hlavní na témže pozemku), se provede do katastrální mapy </a:t>
            </a:r>
          </a:p>
          <a:p>
            <a:pPr>
              <a:buNone/>
            </a:pPr>
            <a:r>
              <a:rPr lang="cs-CZ" dirty="0" smtClean="0"/>
              <a:t>   </a:t>
            </a:r>
            <a:r>
              <a:rPr lang="cs-CZ" b="1" dirty="0" smtClean="0"/>
              <a:t>a)</a:t>
            </a:r>
            <a:r>
              <a:rPr lang="cs-CZ" dirty="0" smtClean="0"/>
              <a:t> na základě ohlášení vlastníka, jehož přílohou je geodetická část skutečného provedení stavby, podle které si katastrální úřad sám vyhotoví záznam podrobného měření změn, nebo </a:t>
            </a:r>
          </a:p>
          <a:p>
            <a:pPr>
              <a:buNone/>
            </a:pPr>
            <a:r>
              <a:rPr lang="cs-CZ" dirty="0" smtClean="0"/>
              <a:t>   </a:t>
            </a:r>
            <a:r>
              <a:rPr lang="cs-CZ" b="1" dirty="0" smtClean="0"/>
              <a:t>b)</a:t>
            </a:r>
            <a:r>
              <a:rPr lang="cs-CZ" dirty="0" smtClean="0"/>
              <a:t> bez návrhu, současně se zápisem údajů o stavbě hlavní, která je součástí téhož pozemku, je-li tato vedlejší stavba zobrazena v záznamu podrobného měření změn uloženého v katastrálním operátu, nebo </a:t>
            </a:r>
          </a:p>
          <a:p>
            <a:pPr>
              <a:buNone/>
            </a:pPr>
            <a:r>
              <a:rPr lang="cs-CZ" dirty="0" smtClean="0"/>
              <a:t>   </a:t>
            </a:r>
            <a:r>
              <a:rPr lang="cs-CZ" b="1" dirty="0" smtClean="0"/>
              <a:t>c)</a:t>
            </a:r>
            <a:r>
              <a:rPr lang="cs-CZ" dirty="0" smtClean="0"/>
              <a:t> bez návrhu, je-li tato vedlejší stavba zobrazena v záznamu podrobného měření změn uloženého v katastrálním operátu a údaje o hlavní stavbě, která je součástí téhož pozemku, jsou již v katastru nemovitostí evidovány, nebo </a:t>
            </a:r>
          </a:p>
          <a:p>
            <a:pPr>
              <a:buNone/>
            </a:pPr>
            <a:r>
              <a:rPr lang="cs-CZ" dirty="0" smtClean="0"/>
              <a:t>  </a:t>
            </a:r>
            <a:r>
              <a:rPr lang="cs-CZ" b="1" dirty="0" smtClean="0"/>
              <a:t>d)</a:t>
            </a:r>
            <a:r>
              <a:rPr lang="cs-CZ" dirty="0" smtClean="0"/>
              <a:t> při obnově katastrálního operátu novým mapováním. </a:t>
            </a:r>
          </a:p>
          <a:p>
            <a:pPr>
              <a:buNone/>
            </a:pPr>
            <a:r>
              <a:rPr lang="cs-CZ" dirty="0" smtClean="0"/>
              <a:t> </a:t>
            </a:r>
          </a:p>
          <a:p>
            <a:pPr>
              <a:buNone/>
            </a:pPr>
            <a:r>
              <a:rPr lang="cs-CZ" dirty="0" smtClean="0"/>
              <a:t>Za účelem zobrazení obvodu vedlejší stavby, která není hlavní stavbou na pozemku, do katastrální mapy jako dalšího prvku polohopisu, se nevyžaduje od </a:t>
            </a:r>
            <a:r>
              <a:rPr lang="cs-CZ" dirty="0" smtClean="0">
                <a:solidFill>
                  <a:srgbClr val="FF0000"/>
                </a:solidFill>
              </a:rPr>
              <a:t>vlastníka doklad o způsobu využití stavby, není sledován odstup od hranic pozemků ,není zkoumáno ,zda je vedeno řízení o odstranění stavby – v katastru není vyznačena žádná poznámka ani upozornění.</a:t>
            </a:r>
            <a:endParaRPr lang="cs-CZ" dirty="0">
              <a:solidFill>
                <a:srgbClr val="FF0000"/>
              </a:solidFill>
            </a:endParaRP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636099" cy="571480"/>
          </a:xfrm>
        </p:spPr>
        <p:txBody>
          <a:bodyPr/>
          <a:lstStyle/>
          <a:p>
            <a:pPr>
              <a:buNone/>
            </a:pPr>
            <a:r>
              <a:rPr lang="cs-CZ" sz="2800" dirty="0" smtClean="0"/>
              <a:t>Pokračování- stavby</a:t>
            </a:r>
            <a:endParaRPr lang="cs-CZ" sz="2800" dirty="0"/>
          </a:p>
        </p:txBody>
      </p:sp>
      <p:sp>
        <p:nvSpPr>
          <p:cNvPr id="3" name="Zástupný symbol pro obsah 2"/>
          <p:cNvSpPr>
            <a:spLocks noGrp="1"/>
          </p:cNvSpPr>
          <p:nvPr>
            <p:ph sz="quarter" idx="4294967295"/>
          </p:nvPr>
        </p:nvSpPr>
        <p:spPr>
          <a:xfrm>
            <a:off x="500034" y="731520"/>
            <a:ext cx="8215370" cy="5769314"/>
          </a:xfrm>
          <a:prstGeom prst="rect">
            <a:avLst/>
          </a:prstGeom>
        </p:spPr>
        <p:txBody>
          <a:bodyPr/>
          <a:lstStyle/>
          <a:p>
            <a:pPr>
              <a:buNone/>
            </a:pPr>
            <a:r>
              <a:rPr lang="cs-CZ" sz="2400" b="1" dirty="0" smtClean="0"/>
              <a:t>Zákres vedlejší stavby v katastrální mapě- pozor na záměnu se stavbou na více parcelách</a:t>
            </a:r>
          </a:p>
          <a:p>
            <a:pPr>
              <a:buNone/>
            </a:pPr>
            <a:endParaRPr lang="cs-CZ" b="1" dirty="0" smtClean="0"/>
          </a:p>
          <a:p>
            <a:pPr>
              <a:buNone/>
            </a:pPr>
            <a:r>
              <a:rPr lang="cs-CZ" b="1" dirty="0" smtClean="0"/>
              <a:t/>
            </a:r>
            <a:br>
              <a:rPr lang="cs-CZ" b="1" dirty="0" smtClean="0"/>
            </a:br>
            <a:endParaRPr lang="cs-CZ" dirty="0" smtClean="0">
              <a:solidFill>
                <a:srgbClr val="FF0000"/>
              </a:solidFill>
            </a:endParaRPr>
          </a:p>
          <a:p>
            <a:pPr>
              <a:buNone/>
            </a:pPr>
            <a:endParaRPr lang="cs-CZ" dirty="0"/>
          </a:p>
        </p:txBody>
      </p:sp>
      <p:pic>
        <p:nvPicPr>
          <p:cNvPr id="4" name="Obrázek 3"/>
          <p:cNvPicPr/>
          <p:nvPr/>
        </p:nvPicPr>
        <p:blipFill>
          <a:blip r:embed="rId2"/>
          <a:srcRect/>
          <a:stretch>
            <a:fillRect/>
          </a:stretch>
        </p:blipFill>
        <p:spPr bwMode="auto">
          <a:xfrm>
            <a:off x="214282" y="1500174"/>
            <a:ext cx="8715436" cy="5357826"/>
          </a:xfrm>
          <a:prstGeom prst="rect">
            <a:avLst/>
          </a:prstGeom>
          <a:noFill/>
          <a:ln w="9525">
            <a:noFill/>
            <a:miter lim="800000"/>
            <a:headEnd/>
            <a:tailEnd/>
          </a:ln>
        </p:spPr>
      </p:pic>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5421917" cy="571480"/>
          </a:xfrm>
        </p:spPr>
        <p:txBody>
          <a:bodyPr/>
          <a:lstStyle/>
          <a:p>
            <a:pPr>
              <a:buNone/>
            </a:pPr>
            <a:r>
              <a:rPr lang="cs-CZ" sz="2800" dirty="0" smtClean="0"/>
              <a:t>Pokračování- příklad z praxe</a:t>
            </a:r>
            <a:endParaRPr lang="cs-CZ" sz="2800" dirty="0"/>
          </a:p>
        </p:txBody>
      </p:sp>
      <p:sp>
        <p:nvSpPr>
          <p:cNvPr id="3" name="Zástupný symbol pro obsah 2"/>
          <p:cNvSpPr>
            <a:spLocks noGrp="1"/>
          </p:cNvSpPr>
          <p:nvPr>
            <p:ph sz="quarter" idx="4294967295"/>
          </p:nvPr>
        </p:nvSpPr>
        <p:spPr>
          <a:xfrm>
            <a:off x="357158" y="571480"/>
            <a:ext cx="8358246" cy="6000792"/>
          </a:xfrm>
          <a:prstGeom prst="rect">
            <a:avLst/>
          </a:prstGeom>
        </p:spPr>
        <p:txBody>
          <a:bodyPr/>
          <a:lstStyle/>
          <a:p>
            <a:pPr>
              <a:buNone/>
            </a:pPr>
            <a:r>
              <a:rPr lang="cs-CZ" sz="2400" dirty="0" smtClean="0"/>
              <a:t>GP pro dělení pozemku</a:t>
            </a:r>
          </a:p>
          <a:p>
            <a:pPr>
              <a:buNone/>
            </a:pPr>
            <a:endParaRPr lang="cs-CZ" dirty="0"/>
          </a:p>
        </p:txBody>
      </p:sp>
      <p:pic>
        <p:nvPicPr>
          <p:cNvPr id="4" name="Obrázek 3"/>
          <p:cNvPicPr/>
          <p:nvPr/>
        </p:nvPicPr>
        <p:blipFill>
          <a:blip r:embed="rId2"/>
          <a:srcRect/>
          <a:stretch>
            <a:fillRect/>
          </a:stretch>
        </p:blipFill>
        <p:spPr bwMode="auto">
          <a:xfrm>
            <a:off x="0" y="1071546"/>
            <a:ext cx="9144000" cy="5786454"/>
          </a:xfrm>
          <a:prstGeom prst="rect">
            <a:avLst/>
          </a:prstGeom>
          <a:noFill/>
          <a:ln w="9525">
            <a:noFill/>
            <a:miter lim="800000"/>
            <a:headEnd/>
            <a:tailEnd/>
          </a:ln>
        </p:spPr>
      </p:pic>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7805767" cy="642918"/>
          </a:xfrm>
        </p:spPr>
        <p:txBody>
          <a:bodyPr/>
          <a:lstStyle/>
          <a:p>
            <a:pPr>
              <a:buNone/>
            </a:pPr>
            <a:r>
              <a:rPr lang="cs-CZ" sz="2800" dirty="0" smtClean="0"/>
              <a:t>Pokračování- snímek stavby hlavní a vedlejší</a:t>
            </a:r>
            <a:endParaRPr lang="cs-CZ" sz="2800" dirty="0"/>
          </a:p>
        </p:txBody>
      </p:sp>
      <p:pic>
        <p:nvPicPr>
          <p:cNvPr id="4" name="Zástupný symbol pro obsah 3"/>
          <p:cNvPicPr>
            <a:picLocks noGrp="1"/>
          </p:cNvPicPr>
          <p:nvPr>
            <p:ph sz="quarter" idx="4294967295"/>
          </p:nvPr>
        </p:nvPicPr>
        <p:blipFill>
          <a:blip r:embed="rId2"/>
          <a:srcRect/>
          <a:stretch>
            <a:fillRect/>
          </a:stretch>
        </p:blipFill>
        <p:spPr bwMode="auto">
          <a:xfrm>
            <a:off x="0" y="642918"/>
            <a:ext cx="9144000" cy="5786478"/>
          </a:xfrm>
          <a:prstGeom prst="rect">
            <a:avLst/>
          </a:prstGeom>
          <a:noFill/>
          <a:ln w="9525">
            <a:noFill/>
            <a:miter lim="800000"/>
            <a:headEnd/>
            <a:tailEnd/>
          </a:ln>
        </p:spPr>
      </p:pic>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278909" cy="500066"/>
          </a:xfrm>
        </p:spPr>
        <p:txBody>
          <a:bodyPr>
            <a:normAutofit fontScale="90000"/>
          </a:bodyPr>
          <a:lstStyle/>
          <a:p>
            <a:pPr>
              <a:buNone/>
            </a:pPr>
            <a:r>
              <a:rPr lang="cs-CZ" sz="2800" dirty="0" smtClean="0"/>
              <a:t>Pokračování-</a:t>
            </a:r>
            <a:endParaRPr lang="cs-CZ" sz="2800" dirty="0"/>
          </a:p>
        </p:txBody>
      </p:sp>
      <p:sp>
        <p:nvSpPr>
          <p:cNvPr id="3" name="Zástupný symbol pro obsah 2"/>
          <p:cNvSpPr>
            <a:spLocks noGrp="1"/>
          </p:cNvSpPr>
          <p:nvPr>
            <p:ph sz="quarter" idx="4294967295"/>
          </p:nvPr>
        </p:nvSpPr>
        <p:spPr>
          <a:xfrm>
            <a:off x="428596" y="731520"/>
            <a:ext cx="8429684" cy="5697876"/>
          </a:xfrm>
          <a:prstGeom prst="rect">
            <a:avLst/>
          </a:prstGeom>
        </p:spPr>
        <p:txBody>
          <a:bodyPr>
            <a:normAutofit fontScale="85000" lnSpcReduction="20000"/>
          </a:bodyPr>
          <a:lstStyle/>
          <a:p>
            <a:pPr>
              <a:buNone/>
            </a:pPr>
            <a:r>
              <a:rPr lang="cs-CZ" dirty="0" smtClean="0"/>
              <a:t>Shrnutí :Jak byla vedlejší stavba zobrazena do katastrální mapy?</a:t>
            </a:r>
          </a:p>
          <a:p>
            <a:pPr>
              <a:buFontTx/>
              <a:buChar char="-"/>
            </a:pPr>
            <a:endParaRPr lang="cs-CZ" dirty="0" smtClean="0"/>
          </a:p>
          <a:p>
            <a:pPr>
              <a:buFontTx/>
              <a:buChar char="-"/>
            </a:pPr>
            <a:r>
              <a:rPr lang="cs-CZ" dirty="0" smtClean="0"/>
              <a:t>Dle geometrického plánu pro stavbu hlavní se současným zaměřením stavby vedlejší na stejném pozemku???? Nový názor</a:t>
            </a:r>
          </a:p>
          <a:p>
            <a:pPr>
              <a:buFontTx/>
              <a:buChar char="-"/>
            </a:pPr>
            <a:r>
              <a:rPr lang="cs-CZ" dirty="0" smtClean="0"/>
              <a:t>Dle záznamu podrobného měření po zaměření pouze stavby vedlejší , a to již při jeho převzetí katastrálním úřadem</a:t>
            </a:r>
          </a:p>
          <a:p>
            <a:pPr>
              <a:buFontTx/>
              <a:buChar char="-"/>
            </a:pPr>
            <a:r>
              <a:rPr lang="cs-CZ" dirty="0" smtClean="0"/>
              <a:t>Při obnově katastrálního operátu na podkladě přímého měření, a to po místním šetření</a:t>
            </a:r>
          </a:p>
          <a:p>
            <a:pPr>
              <a:buNone/>
            </a:pPr>
            <a:endParaRPr lang="cs-CZ" dirty="0" smtClean="0"/>
          </a:p>
          <a:p>
            <a:pPr>
              <a:buNone/>
            </a:pPr>
            <a:r>
              <a:rPr lang="cs-CZ" b="1" dirty="0" smtClean="0"/>
              <a:t>§ 77 </a:t>
            </a:r>
            <a:r>
              <a:rPr lang="cs-CZ" b="1" dirty="0" err="1" smtClean="0"/>
              <a:t>katV</a:t>
            </a:r>
            <a:r>
              <a:rPr lang="cs-CZ" b="1" dirty="0" smtClean="0"/>
              <a:t>  Záznam podrobného měření změn</a:t>
            </a:r>
          </a:p>
          <a:p>
            <a:pPr>
              <a:buNone/>
            </a:pPr>
            <a:r>
              <a:rPr lang="cs-CZ" i="1" dirty="0" smtClean="0"/>
              <a:t>  (1)</a:t>
            </a:r>
            <a:r>
              <a:rPr lang="cs-CZ" dirty="0" smtClean="0"/>
              <a:t> Záznam podrobného měření změn</a:t>
            </a:r>
          </a:p>
          <a:p>
            <a:pPr>
              <a:buNone/>
            </a:pPr>
            <a:r>
              <a:rPr lang="cs-CZ" i="1" dirty="0" smtClean="0"/>
              <a:t>   c)</a:t>
            </a:r>
            <a:r>
              <a:rPr lang="cs-CZ" dirty="0" smtClean="0"/>
              <a:t> je</a:t>
            </a:r>
            <a:r>
              <a:rPr lang="cs-CZ" b="1" dirty="0" smtClean="0"/>
              <a:t> podkladem pro zápis změn údajů evidovaných v souboru geodetických informací </a:t>
            </a:r>
            <a:r>
              <a:rPr lang="cs-CZ" dirty="0" smtClean="0"/>
              <a:t>a v souboru popisných informací, které jsou spojeny s měřením v terénu, ale nevyžadují vyhotovení geometrického plánu.</a:t>
            </a:r>
          </a:p>
          <a:p>
            <a:pPr>
              <a:buNone/>
            </a:pPr>
            <a:r>
              <a:rPr lang="cs-CZ" b="1" dirty="0" smtClean="0"/>
              <a:t>§ 79 </a:t>
            </a:r>
            <a:r>
              <a:rPr lang="cs-CZ" dirty="0" err="1" smtClean="0"/>
              <a:t>katV</a:t>
            </a:r>
            <a:r>
              <a:rPr lang="cs-CZ" dirty="0" smtClean="0"/>
              <a:t>  </a:t>
            </a:r>
            <a:r>
              <a:rPr lang="cs-CZ" b="1" dirty="0" smtClean="0"/>
              <a:t>Účel vyhotovení geometrického plánu</a:t>
            </a:r>
          </a:p>
          <a:p>
            <a:pPr>
              <a:buNone/>
            </a:pPr>
            <a:r>
              <a:rPr lang="cs-CZ" i="1" dirty="0" smtClean="0"/>
              <a:t>   d)</a:t>
            </a:r>
            <a:r>
              <a:rPr lang="cs-CZ" dirty="0" smtClean="0"/>
              <a:t> vyznačení nebo změnu obvodu budovy, která je hlavní stavbou na pozemku, a vodního díla,</a:t>
            </a:r>
            <a:endParaRPr lang="cs-CZ" b="1" dirty="0" smtClean="0"/>
          </a:p>
          <a:p>
            <a:pPr>
              <a:buNone/>
            </a:pPr>
            <a:endParaRPr lang="cs-CZ" dirty="0" smtClean="0"/>
          </a:p>
          <a:p>
            <a:pPr>
              <a:buNone/>
            </a:pPr>
            <a:endParaRPr lang="cs-CZ" dirty="0"/>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142852"/>
            <a:ext cx="5564793" cy="500066"/>
          </a:xfrm>
        </p:spPr>
        <p:txBody>
          <a:bodyPr>
            <a:normAutofit fontScale="90000"/>
          </a:bodyPr>
          <a:lstStyle/>
          <a:p>
            <a:pPr>
              <a:buNone/>
            </a:pPr>
            <a:r>
              <a:rPr lang="cs-CZ" sz="2800" dirty="0" smtClean="0"/>
              <a:t>Pokračování- příklad z praxe</a:t>
            </a:r>
            <a:endParaRPr lang="cs-CZ" sz="2800" dirty="0"/>
          </a:p>
        </p:txBody>
      </p:sp>
      <p:pic>
        <p:nvPicPr>
          <p:cNvPr id="101378" name="Picture 2"/>
          <p:cNvPicPr>
            <a:picLocks noGrp="1" noChangeAspect="1" noChangeArrowheads="1"/>
          </p:cNvPicPr>
          <p:nvPr>
            <p:ph sz="quarter" idx="4294967295"/>
          </p:nvPr>
        </p:nvPicPr>
        <p:blipFill>
          <a:blip r:embed="rId2"/>
          <a:srcRect/>
          <a:stretch>
            <a:fillRect/>
          </a:stretch>
        </p:blipFill>
        <p:spPr bwMode="auto">
          <a:xfrm>
            <a:off x="214282" y="731838"/>
            <a:ext cx="8572560" cy="6126162"/>
          </a:xfrm>
          <a:prstGeom prst="rect">
            <a:avLst/>
          </a:prstGeom>
          <a:noFill/>
          <a:ln w="9525">
            <a:noFill/>
            <a:miter lim="800000"/>
            <a:headEnd/>
            <a:tailEnd/>
          </a:ln>
          <a:effectLst/>
        </p:spPr>
      </p:pic>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115328" cy="654032"/>
          </a:xfrm>
        </p:spPr>
        <p:txBody>
          <a:bodyPr>
            <a:normAutofit fontScale="90000"/>
          </a:bodyPr>
          <a:lstStyle/>
          <a:p>
            <a:pPr>
              <a:buNone/>
            </a:pPr>
            <a:r>
              <a:rPr lang="cs-CZ" sz="2800" dirty="0" smtClean="0"/>
              <a:t>Pokračování-nová úprava ve stav.zákoně- upozornění</a:t>
            </a:r>
            <a:endParaRPr lang="cs-CZ" sz="2800" dirty="0"/>
          </a:p>
        </p:txBody>
      </p:sp>
      <p:sp>
        <p:nvSpPr>
          <p:cNvPr id="3" name="Zástupný symbol pro obsah 2"/>
          <p:cNvSpPr>
            <a:spLocks noGrp="1"/>
          </p:cNvSpPr>
          <p:nvPr>
            <p:ph idx="4294967295"/>
          </p:nvPr>
        </p:nvSpPr>
        <p:spPr>
          <a:xfrm>
            <a:off x="457200" y="1000108"/>
            <a:ext cx="8229600" cy="5126055"/>
          </a:xfrm>
          <a:prstGeom prst="rect">
            <a:avLst/>
          </a:prstGeom>
        </p:spPr>
        <p:txBody>
          <a:bodyPr>
            <a:normAutofit fontScale="92500" lnSpcReduction="20000"/>
          </a:bodyPr>
          <a:lstStyle/>
          <a:p>
            <a:pPr>
              <a:buNone/>
            </a:pPr>
            <a:r>
              <a:rPr lang="cs-CZ" sz="2400" b="1" dirty="0" smtClean="0"/>
              <a:t>Stavby realizované na </a:t>
            </a:r>
            <a:r>
              <a:rPr lang="cs-CZ" sz="2400" b="1" dirty="0" smtClean="0">
                <a:solidFill>
                  <a:srgbClr val="FF0000"/>
                </a:solidFill>
              </a:rPr>
              <a:t>cizím pozemku</a:t>
            </a:r>
            <a:r>
              <a:rPr lang="cs-CZ" sz="2400" b="1" dirty="0" smtClean="0"/>
              <a:t>- řeší novela stav. Zákona od 1.1.2018- č.225/2017 Sb.</a:t>
            </a:r>
            <a:endParaRPr lang="cs-CZ" sz="2400" dirty="0" smtClean="0"/>
          </a:p>
          <a:p>
            <a:pPr>
              <a:buNone/>
            </a:pPr>
            <a:r>
              <a:rPr lang="cs-CZ" sz="2400" dirty="0" smtClean="0"/>
              <a:t>   Pokud bude realizována stavba na cizím pozemku-  tady dochází ke změně. </a:t>
            </a:r>
          </a:p>
          <a:p>
            <a:pPr>
              <a:buNone/>
            </a:pPr>
            <a:r>
              <a:rPr lang="cs-CZ" sz="2400" dirty="0" smtClean="0"/>
              <a:t> Stavební úřad by již neměl akceptovat různé smlouvy dokládající  právo stavbu na pozemku realizovat (dříve např. smlouva o právu provést stavbu, nájemní smlouva s právem realizace stavby apod.) </a:t>
            </a:r>
          </a:p>
          <a:p>
            <a:pPr>
              <a:buNone/>
            </a:pPr>
            <a:r>
              <a:rPr lang="cs-CZ" sz="2400" dirty="0" smtClean="0"/>
              <a:t>Za tímto účelem bude třeba uzavřít s vlastníkem pozemku smlouvu s věcně-právními účinky, a to buď </a:t>
            </a:r>
            <a:r>
              <a:rPr lang="cs-CZ" sz="2400" b="1" dirty="0" smtClean="0">
                <a:solidFill>
                  <a:srgbClr val="FF0000"/>
                </a:solidFill>
              </a:rPr>
              <a:t>smlouvu o zřízení služebnosti nebo právo stavby</a:t>
            </a:r>
            <a:r>
              <a:rPr lang="cs-CZ" sz="2400" dirty="0" smtClean="0"/>
              <a:t>. Pro případ, kdy stavebník není vlastníkem pozemku nebo stavby a zároveň nemá uzavřenou smlouvu o zřízení služebnosti či práva stavby, musí stavebnímu úřadu doložit </a:t>
            </a:r>
            <a:r>
              <a:rPr lang="cs-CZ" sz="2400" b="1" dirty="0" smtClean="0"/>
              <a:t>souhlas vlastníka pozemku nebo stavby (§ 184 a SZ). Souhlas vlastníka</a:t>
            </a:r>
            <a:r>
              <a:rPr lang="cs-CZ" sz="2400" dirty="0" smtClean="0"/>
              <a:t> s navrhovaným stavebním záměrem </a:t>
            </a:r>
            <a:r>
              <a:rPr lang="cs-CZ" sz="2400" b="1" dirty="0" smtClean="0"/>
              <a:t>musí být vyznačen na situačním výkresu dokumentace</a:t>
            </a:r>
            <a:r>
              <a:rPr lang="cs-CZ" sz="2400" dirty="0" smtClean="0"/>
              <a:t>, nebo projektové dokumentaci.</a:t>
            </a:r>
          </a:p>
          <a:p>
            <a:endParaRPr lang="cs-CZ" sz="24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207471" cy="571504"/>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357298"/>
            <a:ext cx="8229600" cy="4786345"/>
          </a:xfrm>
          <a:prstGeom prst="rect">
            <a:avLst/>
          </a:prstGeom>
        </p:spPr>
        <p:txBody>
          <a:bodyPr>
            <a:normAutofit fontScale="92500"/>
          </a:bodyPr>
          <a:lstStyle/>
          <a:p>
            <a:pPr>
              <a:buNone/>
            </a:pPr>
            <a:r>
              <a:rPr lang="cs-CZ" sz="2400" dirty="0" smtClean="0"/>
              <a:t>Od 1.1.1993 nabyla účinnosti zcela nová právní úprava:</a:t>
            </a:r>
          </a:p>
          <a:p>
            <a:pPr>
              <a:buNone/>
            </a:pPr>
            <a:r>
              <a:rPr lang="cs-CZ" sz="2400" dirty="0" smtClean="0"/>
              <a:t>      - zákon č. 264/1992 Sb. – zrušena činnost státních notářství</a:t>
            </a:r>
          </a:p>
          <a:p>
            <a:pPr>
              <a:buNone/>
            </a:pPr>
            <a:r>
              <a:rPr lang="cs-CZ" sz="2400" dirty="0" smtClean="0"/>
              <a:t>      - </a:t>
            </a:r>
            <a:r>
              <a:rPr lang="cs-CZ" sz="2400" dirty="0" smtClean="0">
                <a:solidFill>
                  <a:srgbClr val="FF0000"/>
                </a:solidFill>
              </a:rPr>
              <a:t>zákon č. 265/1992 Sb</a:t>
            </a:r>
            <a:r>
              <a:rPr lang="cs-CZ" sz="2400" dirty="0" smtClean="0"/>
              <a:t>. o zápisech vlastnických a jiných věcných práv k nemovitostem</a:t>
            </a:r>
          </a:p>
          <a:p>
            <a:pPr>
              <a:buNone/>
            </a:pPr>
            <a:r>
              <a:rPr lang="cs-CZ" sz="2400" b="1" dirty="0" smtClean="0"/>
              <a:t> Snaha o návrat k principům pozemkových knih:</a:t>
            </a:r>
          </a:p>
          <a:p>
            <a:pPr>
              <a:buNone/>
            </a:pPr>
            <a:r>
              <a:rPr lang="cs-CZ" sz="2400" dirty="0" smtClean="0"/>
              <a:t>     - </a:t>
            </a:r>
            <a:r>
              <a:rPr lang="cs-CZ" sz="2400" b="1" dirty="0" smtClean="0"/>
              <a:t>zásada priority</a:t>
            </a:r>
            <a:r>
              <a:rPr lang="cs-CZ" sz="2400" dirty="0" smtClean="0"/>
              <a:t>/ pořadí zápisů se řídí dobou předloženého návrhu na zápis do katastru nemovitostí/</a:t>
            </a:r>
          </a:p>
          <a:p>
            <a:pPr>
              <a:buNone/>
            </a:pPr>
            <a:r>
              <a:rPr lang="cs-CZ" sz="2400" dirty="0" smtClean="0"/>
              <a:t>    </a:t>
            </a:r>
            <a:r>
              <a:rPr lang="cs-CZ" sz="2400" b="1" dirty="0" smtClean="0"/>
              <a:t>- zásada dispoziční </a:t>
            </a:r>
            <a:r>
              <a:rPr lang="cs-CZ" sz="2400" dirty="0" smtClean="0"/>
              <a:t>/ řízení o povolení vkladu práva se zahajuje výhradně na návrh účastníků smlouvy/</a:t>
            </a:r>
          </a:p>
          <a:p>
            <a:pPr>
              <a:buNone/>
            </a:pPr>
            <a:r>
              <a:rPr lang="cs-CZ" sz="2400" dirty="0" smtClean="0"/>
              <a:t>    </a:t>
            </a:r>
            <a:r>
              <a:rPr lang="cs-CZ" sz="2400" b="1" dirty="0" smtClean="0"/>
              <a:t>- zásady konstitutivní </a:t>
            </a:r>
            <a:r>
              <a:rPr lang="cs-CZ" sz="2400" dirty="0" smtClean="0"/>
              <a:t>/ práva k nemovitostem vznikají, mění se nebo zanikají dnem vkladu nebo výmazu práva na základě rozhodnutí katastrálního úřadu/</a:t>
            </a:r>
            <a:endParaRPr lang="cs-CZ" sz="2400" dirty="0"/>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428604"/>
            <a:ext cx="7215238" cy="642942"/>
          </a:xfrm>
        </p:spPr>
        <p:txBody>
          <a:bodyPr>
            <a:normAutofit/>
          </a:bodyPr>
          <a:lstStyle/>
          <a:p>
            <a:pPr>
              <a:buNone/>
            </a:pPr>
            <a:r>
              <a:rPr lang="cs-CZ" sz="2800" dirty="0" smtClean="0"/>
              <a:t>Stavby na cizím pozemku dle </a:t>
            </a:r>
            <a:r>
              <a:rPr lang="cs-CZ" sz="2800" dirty="0" err="1" smtClean="0"/>
              <a:t>StvZ</a:t>
            </a:r>
            <a:r>
              <a:rPr lang="cs-CZ" sz="2800" dirty="0" smtClean="0"/>
              <a:t> a </a:t>
            </a:r>
            <a:r>
              <a:rPr lang="cs-CZ" sz="2800" dirty="0" err="1" smtClean="0"/>
              <a:t>katZ</a:t>
            </a:r>
            <a:endParaRPr lang="cs-CZ" sz="2800" dirty="0"/>
          </a:p>
        </p:txBody>
      </p:sp>
      <p:sp>
        <p:nvSpPr>
          <p:cNvPr id="3" name="Zástupný symbol pro obsah 2"/>
          <p:cNvSpPr>
            <a:spLocks noGrp="1"/>
          </p:cNvSpPr>
          <p:nvPr>
            <p:ph idx="4294967295"/>
          </p:nvPr>
        </p:nvSpPr>
        <p:spPr>
          <a:xfrm>
            <a:off x="457200" y="1142985"/>
            <a:ext cx="8229600" cy="4357717"/>
          </a:xfrm>
          <a:prstGeom prst="rect">
            <a:avLst/>
          </a:prstGeom>
        </p:spPr>
        <p:txBody>
          <a:bodyPr>
            <a:normAutofit fontScale="92500" lnSpcReduction="10000"/>
          </a:bodyPr>
          <a:lstStyle/>
          <a:p>
            <a:pPr>
              <a:buNone/>
            </a:pPr>
            <a:endParaRPr lang="cs-CZ" b="1" dirty="0" smtClean="0"/>
          </a:p>
          <a:p>
            <a:pPr>
              <a:buNone/>
            </a:pPr>
            <a:endParaRPr lang="cs-CZ" b="1" dirty="0" smtClean="0"/>
          </a:p>
          <a:p>
            <a:pPr>
              <a:buNone/>
            </a:pPr>
            <a:r>
              <a:rPr lang="cs-CZ" b="1" dirty="0" smtClean="0"/>
              <a:t>§ 184a </a:t>
            </a:r>
            <a:r>
              <a:rPr lang="cs-CZ" b="1" dirty="0" err="1" smtClean="0"/>
              <a:t>StavZ</a:t>
            </a:r>
            <a:r>
              <a:rPr lang="cs-CZ" b="1" dirty="0" smtClean="0"/>
              <a:t>  Souhlas vlastníka a navazující řízení </a:t>
            </a:r>
          </a:p>
          <a:p>
            <a:pPr>
              <a:buNone/>
            </a:pPr>
            <a:endParaRPr lang="cs-CZ" b="1" dirty="0" smtClean="0"/>
          </a:p>
          <a:p>
            <a:pPr>
              <a:buNone/>
            </a:pPr>
            <a:r>
              <a:rPr lang="cs-CZ" b="1" dirty="0" smtClean="0"/>
              <a:t>(1) Není-li žadatel vlastníkem pozemku nebo stavby a </a:t>
            </a:r>
            <a:r>
              <a:rPr lang="cs-CZ" b="1" dirty="0" smtClean="0">
                <a:solidFill>
                  <a:srgbClr val="FF0000"/>
                </a:solidFill>
              </a:rPr>
              <a:t>není-li </a:t>
            </a:r>
            <a:r>
              <a:rPr lang="cs-CZ" sz="3100" b="1" dirty="0" smtClean="0">
                <a:solidFill>
                  <a:srgbClr val="FF0000"/>
                </a:solidFill>
              </a:rPr>
              <a:t>oprávněn</a:t>
            </a:r>
            <a:r>
              <a:rPr lang="cs-CZ" b="1" dirty="0" smtClean="0">
                <a:solidFill>
                  <a:srgbClr val="FF0000"/>
                </a:solidFill>
              </a:rPr>
              <a:t> ze služebnosti nebo z práva stavby</a:t>
            </a:r>
            <a:r>
              <a:rPr lang="cs-CZ" b="1" dirty="0" smtClean="0"/>
              <a:t> požadovaný stavební záměr nebo opatření uskutečnit, dokládá souhlas vlastníka pozemku nebo stavby. Není-li žadatel o povolení změny dokončené stavby jejím vlastníkem, dokládá souhlas vlastníka stavby. K žádosti o povolení změny dokončené stavby v bytovém spoluvlastnictví vlastník jednotky dokládá souhlas společenství vlastníků, nebo správce, pokud společenství vlastníků nevzniklo.</a:t>
            </a:r>
            <a:br>
              <a:rPr lang="cs-CZ" b="1" dirty="0" smtClean="0"/>
            </a:br>
            <a:endParaRPr lang="cs-CZ" dirty="0"/>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4493223" cy="571504"/>
          </a:xfrm>
        </p:spPr>
        <p:txBody>
          <a:bodyPr>
            <a:normAutofit/>
          </a:bodyPr>
          <a:lstStyle/>
          <a:p>
            <a:pPr>
              <a:buNone/>
            </a:pPr>
            <a:r>
              <a:rPr lang="cs-CZ" sz="2800" dirty="0" smtClean="0"/>
              <a:t>Pokračování- stavby</a:t>
            </a:r>
            <a:endParaRPr lang="cs-CZ" sz="2800" dirty="0"/>
          </a:p>
        </p:txBody>
      </p:sp>
      <p:sp>
        <p:nvSpPr>
          <p:cNvPr id="3" name="Zástupný symbol pro obsah 2"/>
          <p:cNvSpPr>
            <a:spLocks noGrp="1"/>
          </p:cNvSpPr>
          <p:nvPr>
            <p:ph idx="4294967295"/>
          </p:nvPr>
        </p:nvSpPr>
        <p:spPr>
          <a:xfrm>
            <a:off x="457200" y="1600200"/>
            <a:ext cx="7829576" cy="4525963"/>
          </a:xfrm>
          <a:prstGeom prst="rect">
            <a:avLst/>
          </a:prstGeom>
        </p:spPr>
        <p:txBody>
          <a:bodyPr>
            <a:normAutofit fontScale="92500" lnSpcReduction="20000"/>
          </a:bodyPr>
          <a:lstStyle/>
          <a:p>
            <a:pPr>
              <a:buNone/>
            </a:pPr>
            <a:r>
              <a:rPr lang="cs-CZ" sz="2400" dirty="0" smtClean="0"/>
              <a:t>Upozornění:</a:t>
            </a:r>
          </a:p>
          <a:p>
            <a:pPr>
              <a:buFontTx/>
              <a:buChar char="-"/>
            </a:pPr>
            <a:r>
              <a:rPr lang="cs-CZ" sz="2400" b="1" dirty="0" smtClean="0">
                <a:solidFill>
                  <a:srgbClr val="FF0000"/>
                </a:solidFill>
              </a:rPr>
              <a:t>právo stavby dle </a:t>
            </a:r>
            <a:r>
              <a:rPr lang="cs-CZ" sz="2400" b="1" dirty="0" err="1" smtClean="0">
                <a:solidFill>
                  <a:srgbClr val="FF0000"/>
                </a:solidFill>
              </a:rPr>
              <a:t>obč</a:t>
            </a:r>
            <a:r>
              <a:rPr lang="cs-CZ" sz="2400" b="1" dirty="0" smtClean="0">
                <a:solidFill>
                  <a:srgbClr val="FF0000"/>
                </a:solidFill>
              </a:rPr>
              <a:t>. zákoníku § 1243 se nabývá smlouvou, </a:t>
            </a:r>
            <a:r>
              <a:rPr lang="cs-CZ" sz="2400" dirty="0" smtClean="0"/>
              <a:t>vydržením, anebo z rozhodnutí veřejné moci, ale vzniká až zápisem do veřejného seznamu = katastru nemovitostí</a:t>
            </a:r>
          </a:p>
          <a:p>
            <a:pPr>
              <a:buNone/>
            </a:pPr>
            <a:r>
              <a:rPr lang="cs-CZ" sz="2400" b="1" dirty="0" smtClean="0"/>
              <a:t>     Podstata práva stavby</a:t>
            </a:r>
            <a:r>
              <a:rPr lang="cs-CZ" sz="2400" dirty="0" smtClean="0"/>
              <a:t/>
            </a:r>
            <a:br>
              <a:rPr lang="cs-CZ" sz="2400" dirty="0" smtClean="0"/>
            </a:br>
            <a:r>
              <a:rPr lang="cs-CZ" sz="2400" dirty="0" smtClean="0"/>
              <a:t>Podstata „práva stavby“ (viz § 1240) spočívá v tom, že jako věcné právo s povahou nemovité věci zatěžuje cizí pozemek tak, že osoba, které právo patří, je oprávněna mít na tomto pozemku stavbu. V zákonném ustanovení se hovoří o stavbě (celé stavbě), aby bylo jasné, že právo stavby nelze zřídit jen k části stavby nebo jednotlivým podlažím budovy apod.</a:t>
            </a:r>
          </a:p>
          <a:p>
            <a:pPr>
              <a:buNone/>
            </a:pPr>
            <a:r>
              <a:rPr lang="cs-CZ" sz="2400" dirty="0" smtClean="0">
                <a:solidFill>
                  <a:srgbClr val="FF0000"/>
                </a:solidFill>
              </a:rPr>
              <a:t>Stavba se po výstavbě stává součástí práva stavby a její vlastník je totožný osobou, které bylo zřízeno právo stavby</a:t>
            </a:r>
          </a:p>
          <a:p>
            <a:pPr>
              <a:buFontTx/>
              <a:buChar char="-"/>
            </a:pPr>
            <a:endParaRPr lang="cs-CZ" sz="2400" dirty="0"/>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6615130" cy="582594"/>
          </a:xfrm>
        </p:spPr>
        <p:txBody>
          <a:bodyPr>
            <a:normAutofit/>
          </a:bodyPr>
          <a:lstStyle/>
          <a:p>
            <a:pPr>
              <a:buNone/>
            </a:pPr>
            <a:r>
              <a:rPr lang="cs-CZ" sz="2800" dirty="0" smtClean="0"/>
              <a:t>Pokračování- stavby</a:t>
            </a:r>
            <a:endParaRPr lang="cs-CZ" sz="2800" dirty="0"/>
          </a:p>
        </p:txBody>
      </p:sp>
      <p:sp>
        <p:nvSpPr>
          <p:cNvPr id="3" name="Zástupný symbol pro obsah 2"/>
          <p:cNvSpPr>
            <a:spLocks noGrp="1"/>
          </p:cNvSpPr>
          <p:nvPr>
            <p:ph idx="4294967295"/>
          </p:nvPr>
        </p:nvSpPr>
        <p:spPr>
          <a:xfrm>
            <a:off x="457200" y="1000108"/>
            <a:ext cx="8229600" cy="5126055"/>
          </a:xfrm>
          <a:prstGeom prst="rect">
            <a:avLst/>
          </a:prstGeom>
        </p:spPr>
        <p:txBody>
          <a:bodyPr>
            <a:normAutofit fontScale="92500"/>
          </a:bodyPr>
          <a:lstStyle/>
          <a:p>
            <a:pPr>
              <a:buNone/>
            </a:pPr>
            <a:r>
              <a:rPr lang="cs-CZ" sz="2400" dirty="0" smtClean="0"/>
              <a:t>Upozornění:</a:t>
            </a:r>
          </a:p>
          <a:p>
            <a:pPr>
              <a:buFontTx/>
              <a:buChar char="-"/>
            </a:pPr>
            <a:r>
              <a:rPr lang="cs-CZ" sz="2400" b="1" dirty="0" smtClean="0">
                <a:solidFill>
                  <a:srgbClr val="FF0000"/>
                </a:solidFill>
              </a:rPr>
              <a:t>oprávnění ze služebnosti= věcné břemeno dle § 1257 a </a:t>
            </a:r>
            <a:r>
              <a:rPr lang="cs-CZ" sz="2400" b="1" dirty="0" err="1" smtClean="0">
                <a:solidFill>
                  <a:srgbClr val="FF0000"/>
                </a:solidFill>
              </a:rPr>
              <a:t>násl</a:t>
            </a:r>
            <a:r>
              <a:rPr lang="cs-CZ" sz="2400" b="1" dirty="0" smtClean="0">
                <a:solidFill>
                  <a:srgbClr val="FF0000"/>
                </a:solidFill>
              </a:rPr>
              <a:t>.</a:t>
            </a:r>
            <a:r>
              <a:rPr lang="cs-CZ" sz="2400" dirty="0" smtClean="0"/>
              <a:t> občanského zákoníku se nabývá smlouvou, pořízením pro případ smrti… ,ale vzniká až zápisem do veřejného seznamu= katastru nemovitostí</a:t>
            </a:r>
          </a:p>
          <a:p>
            <a:pPr>
              <a:buNone/>
            </a:pPr>
            <a:r>
              <a:rPr lang="cs-CZ" sz="2400" dirty="0" smtClean="0"/>
              <a:t>a/ Věcné břemeno zřízené a zapsané do katastru před 1.1.2014</a:t>
            </a:r>
          </a:p>
          <a:p>
            <a:pPr>
              <a:buNone/>
            </a:pPr>
            <a:r>
              <a:rPr lang="cs-CZ" sz="2400" dirty="0" smtClean="0"/>
              <a:t>/ anebo byl příslušný návrh na vklad podán do 31.12.2013/ může být listinou pro zápis vlastnického práva ke stavbě tzv. „na cizím pozemku“</a:t>
            </a:r>
          </a:p>
          <a:p>
            <a:pPr>
              <a:buNone/>
            </a:pPr>
            <a:r>
              <a:rPr lang="cs-CZ" sz="2400" dirty="0" smtClean="0"/>
              <a:t>b/ Věcné břemeno zřízené a zapsané po 1.1.2014 není listinou pro zápis vlastníka stavby odlišného od vlastníka pozemku, </a:t>
            </a:r>
            <a:r>
              <a:rPr lang="cs-CZ" sz="2400" dirty="0" smtClean="0">
                <a:solidFill>
                  <a:srgbClr val="FF0000"/>
                </a:solidFill>
              </a:rPr>
              <a:t>tzn. stavba se stane „součástí pozemku“ se zápisem věcného břemene</a:t>
            </a:r>
          </a:p>
          <a:p>
            <a:pPr>
              <a:buNone/>
            </a:pPr>
            <a:endParaRPr lang="cs-CZ" sz="2400" dirty="0"/>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5493355" cy="571504"/>
          </a:xfrm>
        </p:spPr>
        <p:txBody>
          <a:bodyPr>
            <a:normAutofit/>
          </a:bodyPr>
          <a:lstStyle/>
          <a:p>
            <a:pPr>
              <a:buNone/>
            </a:pPr>
            <a:r>
              <a:rPr lang="cs-CZ" sz="2800" dirty="0" smtClean="0"/>
              <a:t>Pokračování- stavby</a:t>
            </a:r>
            <a:endParaRPr lang="cs-CZ" sz="2800" dirty="0"/>
          </a:p>
        </p:txBody>
      </p:sp>
      <p:sp>
        <p:nvSpPr>
          <p:cNvPr id="3" name="Zástupný symbol pro obsah 2"/>
          <p:cNvSpPr>
            <a:spLocks noGrp="1"/>
          </p:cNvSpPr>
          <p:nvPr>
            <p:ph idx="4294967295"/>
          </p:nvPr>
        </p:nvSpPr>
        <p:spPr>
          <a:xfrm>
            <a:off x="457200" y="1600201"/>
            <a:ext cx="8229600" cy="2971808"/>
          </a:xfrm>
          <a:prstGeom prst="rect">
            <a:avLst/>
          </a:prstGeom>
        </p:spPr>
        <p:txBody>
          <a:bodyPr>
            <a:normAutofit fontScale="77500" lnSpcReduction="20000"/>
          </a:bodyPr>
          <a:lstStyle/>
          <a:p>
            <a:pPr>
              <a:buNone/>
            </a:pPr>
            <a:r>
              <a:rPr lang="cs-CZ" sz="2400" dirty="0" smtClean="0"/>
              <a:t>§ 35 odst.(7)</a:t>
            </a:r>
            <a:r>
              <a:rPr lang="cs-CZ" sz="2400" dirty="0" err="1" smtClean="0"/>
              <a:t>katV</a:t>
            </a:r>
            <a:r>
              <a:rPr lang="cs-CZ" sz="2400" dirty="0" smtClean="0"/>
              <a:t> po novele</a:t>
            </a:r>
          </a:p>
          <a:p>
            <a:pPr>
              <a:buNone/>
            </a:pPr>
            <a:r>
              <a:rPr lang="cs-CZ" sz="2400" dirty="0" smtClean="0"/>
              <a:t>    Není přípustné slučovat parcely nebo části parcel, pokud jsou u parcel evidovány různé údaje o právech</a:t>
            </a:r>
            <a:r>
              <a:rPr lang="cs-CZ" sz="2400" u="sng" dirty="0" smtClean="0"/>
              <a:t> nebo o upozorněních</a:t>
            </a:r>
            <a:r>
              <a:rPr lang="cs-CZ" sz="2400" dirty="0" smtClean="0"/>
              <a:t>. Výjimkou jsou parcely nebo jejich části, u kterých je evidováno věcné břemeno, jehož rozsah byl vymezen v geometrickém plánu, nebo u kterých je evidováno předkupní právo podle stavebního zákona na části pozemku. Je-li věcné břemeno evidováno k celé parcele, lze tuto parcelu nebo její část sloučit jen při současném vymezení dosavadního rozsahu věcného břemene v geometrickém plánu</a:t>
            </a:r>
            <a:r>
              <a:rPr lang="cs-CZ" sz="2400" u="sng" dirty="0" smtClean="0"/>
              <a:t>, pokud to povaha věcného břemene umožňuje</a:t>
            </a:r>
            <a:r>
              <a:rPr lang="cs-CZ" sz="2400" dirty="0" smtClean="0"/>
              <a:t>. </a:t>
            </a:r>
            <a:r>
              <a:rPr lang="cs-CZ" sz="2400" u="sng" dirty="0" smtClean="0"/>
              <a:t>Sloučení parcel nebo jejich částí nebrání rovněž věcné břemeno, které bylo zřízeno pouze k budově, jež se stala součástí pozemku.- </a:t>
            </a:r>
            <a:r>
              <a:rPr lang="cs-CZ" sz="2400" u="sng" dirty="0" smtClean="0">
                <a:solidFill>
                  <a:srgbClr val="FF0000"/>
                </a:solidFill>
              </a:rPr>
              <a:t>věcné břemeno nebrání spojení stavby s pozemkem</a:t>
            </a:r>
            <a:endParaRPr lang="cs-CZ" sz="2400" dirty="0">
              <a:solidFill>
                <a:srgbClr val="FF0000"/>
              </a:solidFill>
            </a:endParaRP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5493355" cy="571504"/>
          </a:xfrm>
        </p:spPr>
        <p:txBody>
          <a:bodyPr>
            <a:normAutofit/>
          </a:bodyPr>
          <a:lstStyle/>
          <a:p>
            <a:pPr>
              <a:buNone/>
            </a:pPr>
            <a:r>
              <a:rPr lang="cs-CZ" sz="2800" dirty="0" smtClean="0"/>
              <a:t>Otázka z poznatků z praxe </a:t>
            </a:r>
            <a:endParaRPr lang="cs-CZ" sz="2800" dirty="0"/>
          </a:p>
        </p:txBody>
      </p:sp>
      <p:sp>
        <p:nvSpPr>
          <p:cNvPr id="3" name="Zástupný symbol pro obsah 2"/>
          <p:cNvSpPr>
            <a:spLocks noGrp="1"/>
          </p:cNvSpPr>
          <p:nvPr>
            <p:ph idx="4294967295"/>
          </p:nvPr>
        </p:nvSpPr>
        <p:spPr>
          <a:xfrm>
            <a:off x="457200" y="928670"/>
            <a:ext cx="8229600" cy="5500726"/>
          </a:xfrm>
          <a:prstGeom prst="rect">
            <a:avLst/>
          </a:prstGeom>
        </p:spPr>
        <p:txBody>
          <a:bodyPr>
            <a:normAutofit/>
          </a:bodyPr>
          <a:lstStyle/>
          <a:p>
            <a:pPr>
              <a:buNone/>
            </a:pPr>
            <a:r>
              <a:rPr lang="cs-CZ" sz="2400" dirty="0" smtClean="0"/>
              <a:t>Lze zapsat stavbu na cizím pozemku pro jiného vlastníka na základě práva věcného břemene v případě zápisu stavby, která se nestane součástí pozemku, ale je součástí inženýrské sítě- např. Trafostanice?</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5493355" cy="571504"/>
          </a:xfrm>
        </p:spPr>
        <p:txBody>
          <a:bodyPr>
            <a:normAutofit/>
          </a:bodyPr>
          <a:lstStyle/>
          <a:p>
            <a:pPr>
              <a:buNone/>
            </a:pPr>
            <a:r>
              <a:rPr lang="cs-CZ" sz="2800" dirty="0" smtClean="0"/>
              <a:t>Otázka z poznatků z praxe </a:t>
            </a:r>
            <a:endParaRPr lang="cs-CZ" sz="2800" dirty="0"/>
          </a:p>
        </p:txBody>
      </p:sp>
      <p:pic>
        <p:nvPicPr>
          <p:cNvPr id="775170" name="Picture 2"/>
          <p:cNvPicPr>
            <a:picLocks noGrp="1" noChangeAspect="1" noChangeArrowheads="1"/>
          </p:cNvPicPr>
          <p:nvPr>
            <p:ph idx="4294967295"/>
          </p:nvPr>
        </p:nvPicPr>
        <p:blipFill>
          <a:blip r:embed="rId2"/>
          <a:srcRect/>
          <a:stretch>
            <a:fillRect/>
          </a:stretch>
        </p:blipFill>
        <p:spPr bwMode="auto">
          <a:xfrm>
            <a:off x="214282" y="785794"/>
            <a:ext cx="8929718" cy="5786478"/>
          </a:xfrm>
          <a:prstGeom prst="rect">
            <a:avLst/>
          </a:prstGeom>
          <a:noFill/>
          <a:ln w="9525">
            <a:noFill/>
            <a:miter lim="800000"/>
            <a:headEnd/>
            <a:tailEnd/>
          </a:ln>
          <a:effectLst/>
        </p:spPr>
      </p:pic>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214290"/>
            <a:ext cx="7929618" cy="571504"/>
          </a:xfrm>
        </p:spPr>
        <p:txBody>
          <a:bodyPr>
            <a:normAutofit/>
          </a:bodyPr>
          <a:lstStyle/>
          <a:p>
            <a:pPr>
              <a:buNone/>
            </a:pPr>
            <a:r>
              <a:rPr lang="cs-CZ" sz="2800" dirty="0" smtClean="0"/>
              <a:t>Otázka z poznatků z praxe- ano,dle příkladu </a:t>
            </a:r>
            <a:endParaRPr lang="cs-CZ" sz="2800" dirty="0"/>
          </a:p>
        </p:txBody>
      </p:sp>
      <p:pic>
        <p:nvPicPr>
          <p:cNvPr id="776194" name="Picture 2"/>
          <p:cNvPicPr>
            <a:picLocks noGrp="1" noChangeAspect="1" noChangeArrowheads="1"/>
          </p:cNvPicPr>
          <p:nvPr>
            <p:ph idx="4294967295"/>
          </p:nvPr>
        </p:nvPicPr>
        <p:blipFill>
          <a:blip r:embed="rId3"/>
          <a:srcRect/>
          <a:stretch>
            <a:fillRect/>
          </a:stretch>
        </p:blipFill>
        <p:spPr bwMode="auto">
          <a:xfrm>
            <a:off x="214282" y="857232"/>
            <a:ext cx="8715436" cy="6000768"/>
          </a:xfrm>
          <a:prstGeom prst="rect">
            <a:avLst/>
          </a:prstGeom>
          <a:noFill/>
          <a:ln w="9525">
            <a:noFill/>
            <a:miter lim="800000"/>
            <a:headEnd/>
            <a:tailEnd/>
          </a:ln>
          <a:effectLst/>
        </p:spPr>
      </p:pic>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785794"/>
          </a:xfrm>
        </p:spPr>
        <p:txBody>
          <a:bodyPr>
            <a:normAutofit fontScale="90000"/>
          </a:bodyPr>
          <a:lstStyle/>
          <a:p>
            <a:pPr>
              <a:buNone/>
            </a:pPr>
            <a:r>
              <a:rPr lang="cs-CZ" sz="2800" dirty="0" smtClean="0"/>
              <a:t>Pokračování-</a:t>
            </a:r>
            <a:r>
              <a:rPr lang="cs-CZ" sz="2800" b="1" dirty="0" smtClean="0"/>
              <a:t> dočasné stavby-stav.zákon x katastr</a:t>
            </a:r>
            <a:endParaRPr lang="cs-CZ" sz="2800" b="1" dirty="0"/>
          </a:p>
        </p:txBody>
      </p:sp>
      <p:sp>
        <p:nvSpPr>
          <p:cNvPr id="3" name="Zástupný symbol pro obsah 2"/>
          <p:cNvSpPr>
            <a:spLocks noGrp="1"/>
          </p:cNvSpPr>
          <p:nvPr>
            <p:ph idx="4294967295"/>
          </p:nvPr>
        </p:nvSpPr>
        <p:spPr>
          <a:xfrm>
            <a:off x="457200" y="928670"/>
            <a:ext cx="8229600" cy="5643602"/>
          </a:xfrm>
          <a:prstGeom prst="rect">
            <a:avLst/>
          </a:prstGeom>
        </p:spPr>
        <p:txBody>
          <a:bodyPr>
            <a:normAutofit fontScale="25000" lnSpcReduction="20000"/>
          </a:bodyPr>
          <a:lstStyle/>
          <a:p>
            <a:pPr>
              <a:buNone/>
            </a:pPr>
            <a:r>
              <a:rPr lang="cs-CZ" sz="7200" b="1" dirty="0" smtClean="0"/>
              <a:t>§ 127 v novele </a:t>
            </a:r>
            <a:r>
              <a:rPr lang="cs-CZ" sz="7200" b="1" dirty="0" err="1" smtClean="0"/>
              <a:t>StavZ</a:t>
            </a:r>
            <a:endParaRPr lang="cs-CZ" sz="7200" b="1" dirty="0" smtClean="0"/>
          </a:p>
          <a:p>
            <a:endParaRPr lang="cs-CZ" sz="7200" dirty="0" smtClean="0"/>
          </a:p>
          <a:p>
            <a:pPr>
              <a:buNone/>
            </a:pPr>
            <a:r>
              <a:rPr lang="cs-CZ" sz="7200" dirty="0" smtClean="0"/>
              <a:t>  (1) Změnu v užívání stavby, která není podmíněna změnou dokončené stavby, oznamuje stavebnímu úřadu osoba, která má ke stavbě vlastnické právo nebo prokáže právo změnit užívání stavby. Oznámení obsahuje popis a odůvodnění zamýšlené změny, její rozsah a důsledky. K oznámení se připojí doklad o vlastnickém právu ke stavbě, nelze-li vlastnické právo ověřit v katastru nemovitostí dálkovým přístupem, popřípadě souhlas vlastníka stavby se změnou v užívání </a:t>
            </a:r>
            <a:r>
              <a:rPr lang="cs-CZ" sz="7200" b="1" dirty="0" smtClean="0">
                <a:solidFill>
                  <a:srgbClr val="FF0000"/>
                </a:solidFill>
              </a:rPr>
              <a:t>a v případě změny v užívání stavby spočívající v prodloužení doby trvání dočasné stavby nebo změny dočasné stavby na stavbu trvalou se připojí též souhlas vlastníka pozemku, na kterém je stavba umístěna,“ </a:t>
            </a:r>
            <a:r>
              <a:rPr lang="cs-CZ" sz="7200" b="1" dirty="0" smtClean="0"/>
              <a:t>a na konci textu odstavce 1 se doplňují slova „nebo tímto zákonem</a:t>
            </a:r>
            <a:r>
              <a:rPr lang="cs-CZ" sz="7200" dirty="0" smtClean="0"/>
              <a:t>, dokumentace s vyznačením stávajícího a nového způsobu užívání jednotlivých místností a prostorů, stanoviska vlastníků veřejné dopravní a technické infrastruktury, na kterou je stavba napojena, pokud to změna v užívání stavby vyžaduje, a závazná stanoviska, popřípadě rozhodnutí dotčených orgánů vyžadovaná zvláštními právními předpisy</a:t>
            </a:r>
            <a:r>
              <a:rPr lang="cs-CZ" sz="7200" baseline="30000" dirty="0" smtClean="0">
                <a:hlinkClick r:id="rId2" action="ppaction://hlinkfile"/>
              </a:rPr>
              <a:t>4)</a:t>
            </a:r>
            <a:r>
              <a:rPr lang="cs-CZ" sz="7200" dirty="0" smtClean="0"/>
              <a:t>.</a:t>
            </a:r>
          </a:p>
          <a:p>
            <a:pPr>
              <a:buNone/>
            </a:pPr>
            <a:r>
              <a:rPr lang="cs-CZ" sz="7200" dirty="0" smtClean="0"/>
              <a:t>Doplnění:</a:t>
            </a:r>
          </a:p>
          <a:p>
            <a:pPr>
              <a:buNone/>
            </a:pPr>
            <a:r>
              <a:rPr lang="cs-CZ" sz="7200" dirty="0" smtClean="0"/>
              <a:t>§ 11  </a:t>
            </a:r>
            <a:r>
              <a:rPr lang="cs-CZ" sz="7200" dirty="0" err="1" smtClean="0"/>
              <a:t>katV</a:t>
            </a:r>
            <a:r>
              <a:rPr lang="cs-CZ" sz="7200" dirty="0" smtClean="0"/>
              <a:t> </a:t>
            </a:r>
            <a:r>
              <a:rPr lang="cs-CZ" sz="7200" b="1" dirty="0" smtClean="0"/>
              <a:t>Budova a vodní dílo </a:t>
            </a:r>
            <a:endParaRPr lang="cs-CZ" sz="7200" dirty="0" smtClean="0"/>
          </a:p>
          <a:p>
            <a:pPr>
              <a:buNone/>
            </a:pPr>
            <a:r>
              <a:rPr lang="cs-CZ" sz="7200" dirty="0" smtClean="0"/>
              <a:t>j) údaj o tom, zda jde o dočasnou stavbu, </a:t>
            </a:r>
          </a:p>
          <a:p>
            <a:pPr>
              <a:buNone/>
            </a:pPr>
            <a:r>
              <a:rPr lang="cs-CZ" sz="7200" dirty="0" smtClean="0"/>
              <a:t>O zápis údaje žádá vlastník stavby !</a:t>
            </a:r>
          </a:p>
          <a:p>
            <a:pPr>
              <a:buNone/>
            </a:pPr>
            <a:r>
              <a:rPr lang="cs-CZ" dirty="0" smtClean="0"/>
              <a:t> </a:t>
            </a:r>
            <a:br>
              <a:rPr lang="cs-CZ" dirty="0" smtClean="0"/>
            </a:br>
            <a:endParaRPr lang="cs-CZ" dirty="0"/>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142852"/>
            <a:ext cx="8715436" cy="571504"/>
          </a:xfrm>
        </p:spPr>
        <p:txBody>
          <a:bodyPr/>
          <a:lstStyle/>
          <a:p>
            <a:pPr>
              <a:buNone/>
            </a:pPr>
            <a:r>
              <a:rPr lang="cs-CZ" sz="2800" dirty="0" smtClean="0"/>
              <a:t>Využití nahlížení do </a:t>
            </a:r>
            <a:r>
              <a:rPr lang="cs-CZ" sz="2800" dirty="0" err="1" smtClean="0"/>
              <a:t>RUIANu</a:t>
            </a:r>
            <a:r>
              <a:rPr lang="cs-CZ" sz="2800" dirty="0" smtClean="0"/>
              <a:t>- VDP-sledování staveb</a:t>
            </a:r>
            <a:endParaRPr lang="cs-CZ" sz="2800" dirty="0"/>
          </a:p>
        </p:txBody>
      </p:sp>
      <p:sp>
        <p:nvSpPr>
          <p:cNvPr id="4" name="Zástupný symbol pro obsah 3"/>
          <p:cNvSpPr>
            <a:spLocks noGrp="1"/>
          </p:cNvSpPr>
          <p:nvPr>
            <p:ph sz="quarter" idx="13"/>
          </p:nvPr>
        </p:nvSpPr>
        <p:spPr>
          <a:xfrm>
            <a:off x="285720" y="731520"/>
            <a:ext cx="8429684" cy="5840752"/>
          </a:xfrm>
        </p:spPr>
        <p:txBody>
          <a:bodyPr/>
          <a:lstStyle/>
          <a:p>
            <a:pPr>
              <a:buNone/>
            </a:pPr>
            <a:r>
              <a:rPr lang="cs-CZ" dirty="0" smtClean="0"/>
              <a:t>Zápis staveb je nutno sledovat nejen v katastru nemovitostí, ale i v </a:t>
            </a:r>
            <a:r>
              <a:rPr lang="cs-CZ" dirty="0" err="1" smtClean="0"/>
              <a:t>RUIANu</a:t>
            </a:r>
            <a:r>
              <a:rPr lang="cs-CZ" dirty="0" smtClean="0"/>
              <a:t>.</a:t>
            </a:r>
          </a:p>
          <a:p>
            <a:pPr>
              <a:buNone/>
            </a:pPr>
            <a:r>
              <a:rPr lang="cs-CZ" dirty="0" smtClean="0"/>
              <a:t>Vedení RUIAN dle zákona č. 111/2009 Sb.</a:t>
            </a:r>
          </a:p>
          <a:p>
            <a:pPr>
              <a:buNone/>
            </a:pPr>
            <a:r>
              <a:rPr lang="cs-CZ" dirty="0" smtClean="0"/>
              <a:t>Významným je i předpis- zákon o obcích č. 128/2000 Sb.</a:t>
            </a:r>
            <a:endParaRPr lang="cs-CZ" dirty="0"/>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214290"/>
            <a:ext cx="7858179" cy="500066"/>
          </a:xfrm>
        </p:spPr>
        <p:txBody>
          <a:bodyPr>
            <a:normAutofit fontScale="90000"/>
          </a:bodyPr>
          <a:lstStyle/>
          <a:p>
            <a:pPr>
              <a:buNone/>
            </a:pPr>
            <a:r>
              <a:rPr lang="cs-CZ" sz="2400" dirty="0" smtClean="0"/>
              <a:t>Nahlédnutí do </a:t>
            </a:r>
            <a:r>
              <a:rPr lang="cs-CZ" sz="2400" dirty="0" err="1" smtClean="0"/>
              <a:t>RUIANu</a:t>
            </a:r>
            <a:r>
              <a:rPr lang="cs-CZ" sz="2400" dirty="0" smtClean="0"/>
              <a:t> prostřednictvím VDP-www.</a:t>
            </a:r>
            <a:r>
              <a:rPr lang="cs-CZ" sz="2400" dirty="0" err="1" smtClean="0"/>
              <a:t>cuzk.cz</a:t>
            </a:r>
            <a:endParaRPr lang="cs-CZ" sz="2400" dirty="0"/>
          </a:p>
        </p:txBody>
      </p:sp>
      <p:pic>
        <p:nvPicPr>
          <p:cNvPr id="1026" name="Picture 2"/>
          <p:cNvPicPr>
            <a:picLocks noGrp="1" noChangeAspect="1" noChangeArrowheads="1"/>
          </p:cNvPicPr>
          <p:nvPr>
            <p:ph sz="quarter" idx="4294967295"/>
          </p:nvPr>
        </p:nvPicPr>
        <p:blipFill>
          <a:blip r:embed="rId2"/>
          <a:srcRect/>
          <a:stretch>
            <a:fillRect/>
          </a:stretch>
        </p:blipFill>
        <p:spPr bwMode="auto">
          <a:xfrm>
            <a:off x="500063" y="714356"/>
            <a:ext cx="8286750" cy="6072230"/>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136033" cy="642942"/>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214422"/>
            <a:ext cx="8229600" cy="5214974"/>
          </a:xfrm>
          <a:prstGeom prst="rect">
            <a:avLst/>
          </a:prstGeom>
        </p:spPr>
        <p:txBody>
          <a:bodyPr>
            <a:normAutofit lnSpcReduction="10000"/>
          </a:bodyPr>
          <a:lstStyle/>
          <a:p>
            <a:pPr>
              <a:buNone/>
            </a:pPr>
            <a:r>
              <a:rPr lang="cs-CZ" sz="2400" dirty="0" smtClean="0"/>
              <a:t>     </a:t>
            </a:r>
            <a:r>
              <a:rPr lang="cs-CZ" sz="2400" b="1" dirty="0" smtClean="0"/>
              <a:t>- zásada legality </a:t>
            </a:r>
            <a:r>
              <a:rPr lang="cs-CZ" sz="2400" dirty="0" smtClean="0"/>
              <a:t>/ zápisy lze provést až po přezkoumání úplnosti a náležitostí předkládaných listin/</a:t>
            </a:r>
          </a:p>
          <a:p>
            <a:pPr>
              <a:buNone/>
            </a:pPr>
            <a:r>
              <a:rPr lang="cs-CZ" sz="2400" dirty="0" smtClean="0"/>
              <a:t>     - </a:t>
            </a:r>
            <a:r>
              <a:rPr lang="cs-CZ" sz="2400" b="1" dirty="0" smtClean="0"/>
              <a:t>zásada formální publicity </a:t>
            </a:r>
            <a:r>
              <a:rPr lang="cs-CZ" sz="2400" dirty="0" smtClean="0"/>
              <a:t>/ veřejnost katastru /</a:t>
            </a:r>
          </a:p>
          <a:p>
            <a:pPr>
              <a:buNone/>
            </a:pPr>
            <a:r>
              <a:rPr lang="cs-CZ" sz="2400" dirty="0" smtClean="0"/>
              <a:t>     </a:t>
            </a:r>
            <a:r>
              <a:rPr lang="cs-CZ" sz="2400" b="1" dirty="0" smtClean="0"/>
              <a:t>- zásada veřejné víry </a:t>
            </a:r>
            <a:r>
              <a:rPr lang="cs-CZ" sz="2400" dirty="0" smtClean="0"/>
              <a:t>/ důvěry ve správnost zápisu v katastru nemovitostí provedených po 1.1.1993 /</a:t>
            </a:r>
          </a:p>
          <a:p>
            <a:pPr>
              <a:buNone/>
            </a:pPr>
            <a:endParaRPr lang="cs-CZ" sz="2400" dirty="0" smtClean="0"/>
          </a:p>
          <a:p>
            <a:pPr>
              <a:buNone/>
            </a:pPr>
            <a:r>
              <a:rPr lang="cs-CZ" sz="2400" dirty="0" smtClean="0"/>
              <a:t>Vklad práv nahradil registraci státních notářství.</a:t>
            </a:r>
          </a:p>
          <a:p>
            <a:pPr>
              <a:buNone/>
            </a:pPr>
            <a:r>
              <a:rPr lang="cs-CZ" sz="2400" dirty="0" smtClean="0"/>
              <a:t> Zásada intabulačního principu byla obnovena pouze částečně, jen při nabývání věcných práv na podkladě smlouvy.</a:t>
            </a:r>
          </a:p>
          <a:p>
            <a:pPr>
              <a:buNone/>
            </a:pPr>
            <a:r>
              <a:rPr lang="cs-CZ" sz="2400" dirty="0" smtClean="0"/>
              <a:t>Uvedené zásady do 1.1.2014 nebyly soudy vždy uznávány.</a:t>
            </a:r>
          </a:p>
          <a:p>
            <a:pPr>
              <a:buNone/>
            </a:pPr>
            <a:r>
              <a:rPr lang="cs-CZ" sz="2400" dirty="0" smtClean="0"/>
              <a:t>Hlavním důvodem byla nejednost při zápisu práv- vklad nebo jen záznam</a:t>
            </a:r>
            <a:endParaRPr lang="cs-CZ" sz="2400" dirty="0"/>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142852"/>
            <a:ext cx="7591452" cy="571504"/>
          </a:xfrm>
        </p:spPr>
        <p:txBody>
          <a:bodyPr/>
          <a:lstStyle/>
          <a:p>
            <a:pPr>
              <a:buNone/>
            </a:pPr>
            <a:r>
              <a:rPr lang="cs-CZ" sz="2800" dirty="0" smtClean="0"/>
              <a:t>Využití nahlížení do </a:t>
            </a:r>
            <a:r>
              <a:rPr lang="cs-CZ" sz="2800" dirty="0" err="1" smtClean="0"/>
              <a:t>RUIANu</a:t>
            </a:r>
            <a:r>
              <a:rPr lang="cs-CZ" sz="2800" dirty="0" smtClean="0"/>
              <a:t>- VDP-původní</a:t>
            </a:r>
            <a:endParaRPr lang="cs-CZ" sz="2800" dirty="0"/>
          </a:p>
        </p:txBody>
      </p:sp>
      <p:pic>
        <p:nvPicPr>
          <p:cNvPr id="240642" name="Picture 2"/>
          <p:cNvPicPr>
            <a:picLocks noGrp="1" noChangeAspect="1" noChangeArrowheads="1"/>
          </p:cNvPicPr>
          <p:nvPr>
            <p:ph sz="quarter" idx="13"/>
          </p:nvPr>
        </p:nvPicPr>
        <p:blipFill>
          <a:blip r:embed="rId2"/>
          <a:srcRect/>
          <a:stretch>
            <a:fillRect/>
          </a:stretch>
        </p:blipFill>
        <p:spPr bwMode="auto">
          <a:xfrm>
            <a:off x="500063" y="571480"/>
            <a:ext cx="8358187" cy="5929354"/>
          </a:xfrm>
          <a:prstGeom prst="rect">
            <a:avLst/>
          </a:prstGeom>
          <a:noFill/>
          <a:ln w="9525">
            <a:noFill/>
            <a:miter lim="800000"/>
            <a:headEnd/>
            <a:tailEnd/>
          </a:ln>
          <a:effectLst/>
        </p:spPr>
      </p:pic>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305801" cy="571504"/>
          </a:xfrm>
        </p:spPr>
        <p:txBody>
          <a:bodyPr/>
          <a:lstStyle/>
          <a:p>
            <a:pPr>
              <a:buNone/>
            </a:pPr>
            <a:r>
              <a:rPr lang="cs-CZ" sz="2800" dirty="0" smtClean="0"/>
              <a:t>Využití nahlížení do </a:t>
            </a:r>
            <a:r>
              <a:rPr lang="cs-CZ" sz="2800" dirty="0" err="1" smtClean="0"/>
              <a:t>RUIANu</a:t>
            </a:r>
            <a:r>
              <a:rPr lang="cs-CZ" sz="2800" dirty="0" smtClean="0"/>
              <a:t>- VDP-nová podoba</a:t>
            </a:r>
            <a:endParaRPr lang="cs-CZ" sz="2800" dirty="0"/>
          </a:p>
        </p:txBody>
      </p:sp>
      <p:pic>
        <p:nvPicPr>
          <p:cNvPr id="680962" name="Picture 2"/>
          <p:cNvPicPr>
            <a:picLocks noGrp="1" noChangeAspect="1" noChangeArrowheads="1"/>
          </p:cNvPicPr>
          <p:nvPr>
            <p:ph sz="quarter" idx="13"/>
          </p:nvPr>
        </p:nvPicPr>
        <p:blipFill>
          <a:blip r:embed="rId2"/>
          <a:srcRect/>
          <a:stretch>
            <a:fillRect/>
          </a:stretch>
        </p:blipFill>
        <p:spPr bwMode="auto">
          <a:xfrm>
            <a:off x="214282" y="642918"/>
            <a:ext cx="8572560" cy="5929354"/>
          </a:xfrm>
          <a:prstGeom prst="rect">
            <a:avLst/>
          </a:prstGeom>
          <a:noFill/>
          <a:ln w="9525">
            <a:noFill/>
            <a:miter lim="800000"/>
            <a:headEnd/>
            <a:tailEnd/>
          </a:ln>
          <a:effectLst/>
        </p:spPr>
      </p:pic>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142852"/>
            <a:ext cx="8001055" cy="571504"/>
          </a:xfrm>
        </p:spPr>
        <p:txBody>
          <a:bodyPr/>
          <a:lstStyle/>
          <a:p>
            <a:pPr>
              <a:buNone/>
            </a:pPr>
            <a:r>
              <a:rPr lang="cs-CZ" sz="2800" dirty="0" smtClean="0"/>
              <a:t>Pokračování- využití VDP- zákon 111/2009 Sb.</a:t>
            </a:r>
            <a:endParaRPr lang="cs-CZ" sz="2800" dirty="0"/>
          </a:p>
        </p:txBody>
      </p:sp>
      <p:sp>
        <p:nvSpPr>
          <p:cNvPr id="3" name="Zástupný symbol pro obsah 2"/>
          <p:cNvSpPr>
            <a:spLocks noGrp="1"/>
          </p:cNvSpPr>
          <p:nvPr>
            <p:ph sz="quarter" idx="13"/>
          </p:nvPr>
        </p:nvSpPr>
        <p:spPr>
          <a:xfrm>
            <a:off x="500034" y="731520"/>
            <a:ext cx="8358246" cy="6126480"/>
          </a:xfrm>
        </p:spPr>
        <p:txBody>
          <a:bodyPr>
            <a:normAutofit fontScale="92500" lnSpcReduction="20000"/>
          </a:bodyPr>
          <a:lstStyle/>
          <a:p>
            <a:pPr>
              <a:buNone/>
            </a:pPr>
            <a:r>
              <a:rPr lang="cs-CZ" b="1" dirty="0" smtClean="0"/>
              <a:t> Doporučení :</a:t>
            </a:r>
          </a:p>
          <a:p>
            <a:pPr>
              <a:buFontTx/>
              <a:buChar char="-"/>
            </a:pPr>
            <a:r>
              <a:rPr lang="cs-CZ" dirty="0" smtClean="0"/>
              <a:t>stavby evidované v katastru by měly být zapsány v </a:t>
            </a:r>
            <a:r>
              <a:rPr lang="cs-CZ" dirty="0" err="1" smtClean="0"/>
              <a:t>RUIANu</a:t>
            </a:r>
            <a:r>
              <a:rPr lang="cs-CZ" dirty="0" smtClean="0"/>
              <a:t>- základní registr týkající se staveb</a:t>
            </a:r>
          </a:p>
          <a:p>
            <a:pPr>
              <a:buNone/>
            </a:pPr>
            <a:r>
              <a:rPr lang="cs-CZ" dirty="0" smtClean="0"/>
              <a:t>                                              - stavby s </a:t>
            </a:r>
            <a:r>
              <a:rPr lang="cs-CZ" dirty="0" err="1" smtClean="0"/>
              <a:t>čp</a:t>
            </a:r>
            <a:r>
              <a:rPr lang="cs-CZ" dirty="0" smtClean="0"/>
              <a:t>. a </a:t>
            </a:r>
            <a:r>
              <a:rPr lang="cs-CZ" dirty="0" err="1" smtClean="0"/>
              <a:t>ev.č</a:t>
            </a:r>
            <a:r>
              <a:rPr lang="cs-CZ" dirty="0" smtClean="0"/>
              <a:t>.</a:t>
            </a:r>
          </a:p>
          <a:p>
            <a:pPr>
              <a:buNone/>
            </a:pPr>
            <a:r>
              <a:rPr lang="cs-CZ" dirty="0" smtClean="0"/>
              <a:t>                                              - stavby bez </a:t>
            </a:r>
            <a:r>
              <a:rPr lang="cs-CZ" dirty="0" err="1" smtClean="0"/>
              <a:t>čp</a:t>
            </a:r>
            <a:r>
              <a:rPr lang="cs-CZ" dirty="0" smtClean="0"/>
              <a:t>. a </a:t>
            </a:r>
            <a:r>
              <a:rPr lang="cs-CZ" dirty="0" err="1" smtClean="0"/>
              <a:t>ev.č</a:t>
            </a:r>
            <a:r>
              <a:rPr lang="cs-CZ" dirty="0" smtClean="0"/>
              <a:t>.- způsob využití staveb</a:t>
            </a:r>
          </a:p>
          <a:p>
            <a:pPr>
              <a:buFontTx/>
              <a:buChar char="-"/>
            </a:pPr>
            <a:r>
              <a:rPr lang="cs-CZ" dirty="0" smtClean="0"/>
              <a:t>stavby evidované v katastru,ale v terénu odstraněny se musí vymazat z </a:t>
            </a:r>
            <a:r>
              <a:rPr lang="cs-CZ" dirty="0" err="1" smtClean="0"/>
              <a:t>RUIANu</a:t>
            </a:r>
            <a:r>
              <a:rPr lang="cs-CZ" dirty="0" smtClean="0"/>
              <a:t> i z katastru nemovitostí</a:t>
            </a:r>
          </a:p>
          <a:p>
            <a:pPr>
              <a:buFontTx/>
              <a:buChar char="-"/>
            </a:pPr>
            <a:endParaRPr lang="cs-CZ" dirty="0" smtClean="0"/>
          </a:p>
          <a:p>
            <a:pPr>
              <a:buFontTx/>
              <a:buChar char="-"/>
            </a:pPr>
            <a:r>
              <a:rPr lang="cs-CZ" dirty="0" smtClean="0"/>
              <a:t>Do </a:t>
            </a:r>
            <a:r>
              <a:rPr lang="cs-CZ" dirty="0" err="1" smtClean="0"/>
              <a:t>RUIANu</a:t>
            </a:r>
            <a:r>
              <a:rPr lang="cs-CZ" dirty="0" smtClean="0"/>
              <a:t> zapisují změny nejvíce– katastrální úřady-ISKN</a:t>
            </a:r>
          </a:p>
          <a:p>
            <a:pPr>
              <a:buNone/>
            </a:pPr>
            <a:r>
              <a:rPr lang="cs-CZ" dirty="0" smtClean="0"/>
              <a:t>                                                     - stavební úřady-ISÚI</a:t>
            </a:r>
          </a:p>
          <a:p>
            <a:pPr>
              <a:buNone/>
            </a:pPr>
            <a:r>
              <a:rPr lang="cs-CZ" dirty="0" smtClean="0"/>
              <a:t>                                                     - obecní úřady</a:t>
            </a:r>
          </a:p>
          <a:p>
            <a:pPr>
              <a:buNone/>
            </a:pPr>
            <a:r>
              <a:rPr lang="cs-CZ" b="1" dirty="0" smtClean="0"/>
              <a:t>Význam:</a:t>
            </a:r>
          </a:p>
          <a:p>
            <a:pPr>
              <a:buFontTx/>
              <a:buChar char="-"/>
            </a:pPr>
            <a:r>
              <a:rPr lang="cs-CZ" dirty="0" smtClean="0"/>
              <a:t>Informace  v </a:t>
            </a:r>
            <a:r>
              <a:rPr lang="cs-CZ" dirty="0" err="1" smtClean="0"/>
              <a:t>RUIANu</a:t>
            </a:r>
            <a:r>
              <a:rPr lang="cs-CZ" dirty="0" smtClean="0"/>
              <a:t> využívají katastrální úřady při zápisu i výmazu staveb z katastru</a:t>
            </a:r>
          </a:p>
          <a:p>
            <a:pPr>
              <a:buFontTx/>
              <a:buChar char="-"/>
            </a:pPr>
            <a:r>
              <a:rPr lang="cs-CZ" dirty="0" smtClean="0"/>
              <a:t>Zápisy v </a:t>
            </a:r>
            <a:r>
              <a:rPr lang="cs-CZ" dirty="0" err="1" smtClean="0"/>
              <a:t>RUIANu</a:t>
            </a:r>
            <a:r>
              <a:rPr lang="cs-CZ" dirty="0" smtClean="0"/>
              <a:t> jsou určující pro posouzení listin potřebných pro zápis staveb do katastru</a:t>
            </a:r>
          </a:p>
          <a:p>
            <a:pPr>
              <a:buNone/>
            </a:pPr>
            <a:r>
              <a:rPr lang="cs-CZ" b="1" dirty="0" smtClean="0"/>
              <a:t>Závěr:</a:t>
            </a:r>
          </a:p>
          <a:p>
            <a:pPr>
              <a:buFontTx/>
              <a:buChar char="-"/>
            </a:pPr>
            <a:r>
              <a:rPr lang="cs-CZ" dirty="0" smtClean="0"/>
              <a:t>Zápisy v </a:t>
            </a:r>
            <a:r>
              <a:rPr lang="cs-CZ" dirty="0" err="1" smtClean="0"/>
              <a:t>RUIANu</a:t>
            </a:r>
            <a:r>
              <a:rPr lang="cs-CZ" dirty="0" smtClean="0"/>
              <a:t> jsou pro veřejnost  dostupné prostřednictvím VDP </a:t>
            </a:r>
          </a:p>
          <a:p>
            <a:pPr>
              <a:buFontTx/>
              <a:buChar char="-"/>
            </a:pPr>
            <a:endParaRPr lang="cs-CZ" dirty="0"/>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142852"/>
            <a:ext cx="8001055" cy="571504"/>
          </a:xfrm>
        </p:spPr>
        <p:txBody>
          <a:bodyPr/>
          <a:lstStyle/>
          <a:p>
            <a:pPr>
              <a:buNone/>
            </a:pPr>
            <a:r>
              <a:rPr lang="cs-CZ" sz="2800" dirty="0" smtClean="0"/>
              <a:t>Zákon 111/2009 Sb., zákon č. 128/2000 Sb.</a:t>
            </a:r>
            <a:endParaRPr lang="cs-CZ" sz="2800" dirty="0"/>
          </a:p>
        </p:txBody>
      </p:sp>
      <p:sp>
        <p:nvSpPr>
          <p:cNvPr id="3" name="Zástupný symbol pro obsah 2"/>
          <p:cNvSpPr>
            <a:spLocks noGrp="1"/>
          </p:cNvSpPr>
          <p:nvPr>
            <p:ph sz="quarter" idx="13"/>
          </p:nvPr>
        </p:nvSpPr>
        <p:spPr>
          <a:xfrm>
            <a:off x="0" y="642918"/>
            <a:ext cx="9144000" cy="6215082"/>
          </a:xfrm>
        </p:spPr>
        <p:txBody>
          <a:bodyPr>
            <a:normAutofit fontScale="77500" lnSpcReduction="20000"/>
          </a:bodyPr>
          <a:lstStyle/>
          <a:p>
            <a:pPr>
              <a:buNone/>
            </a:pPr>
            <a:r>
              <a:rPr lang="cs-CZ" b="1" dirty="0" smtClean="0"/>
              <a:t>§ 31  zákona č.128/2000 Sb.</a:t>
            </a:r>
          </a:p>
          <a:p>
            <a:pPr>
              <a:buNone/>
            </a:pPr>
            <a:r>
              <a:rPr lang="cs-CZ" b="1" dirty="0" smtClean="0"/>
              <a:t>  (1</a:t>
            </a:r>
            <a:r>
              <a:rPr lang="cs-CZ" b="1" dirty="0" smtClean="0">
                <a:solidFill>
                  <a:srgbClr val="FF0000"/>
                </a:solidFill>
              </a:rPr>
              <a:t>)</a:t>
            </a:r>
            <a:r>
              <a:rPr lang="cs-CZ" dirty="0" smtClean="0">
                <a:solidFill>
                  <a:srgbClr val="FF0000"/>
                </a:solidFill>
              </a:rPr>
              <a:t> Budova</a:t>
            </a:r>
            <a:r>
              <a:rPr lang="cs-CZ" b="1" baseline="30000" dirty="0" smtClean="0">
                <a:solidFill>
                  <a:srgbClr val="FF0000"/>
                </a:solidFill>
                <a:hlinkClick r:id="rId2"/>
              </a:rPr>
              <a:t>13</a:t>
            </a:r>
            <a:r>
              <a:rPr lang="cs-CZ" b="1" dirty="0" smtClean="0">
                <a:solidFill>
                  <a:srgbClr val="FF0000"/>
                </a:solidFill>
                <a:hlinkClick r:id="rId2"/>
              </a:rPr>
              <a:t>)</a:t>
            </a:r>
            <a:r>
              <a:rPr lang="cs-CZ" dirty="0" smtClean="0">
                <a:solidFill>
                  <a:srgbClr val="FF0000"/>
                </a:solidFill>
              </a:rPr>
              <a:t> musí být označena popisným číslem, pokud není dále stanoveno jinak.</a:t>
            </a:r>
          </a:p>
          <a:p>
            <a:pPr>
              <a:buNone/>
            </a:pPr>
            <a:r>
              <a:rPr lang="cs-CZ" b="1" dirty="0" smtClean="0">
                <a:solidFill>
                  <a:srgbClr val="FF0000"/>
                </a:solidFill>
              </a:rPr>
              <a:t>  (2)</a:t>
            </a:r>
            <a:r>
              <a:rPr lang="cs-CZ" dirty="0" smtClean="0">
                <a:solidFill>
                  <a:srgbClr val="FF0000"/>
                </a:solidFill>
              </a:rPr>
              <a:t> Evidenčními čísly se označují</a:t>
            </a:r>
          </a:p>
          <a:p>
            <a:pPr>
              <a:buNone/>
            </a:pPr>
            <a:r>
              <a:rPr lang="cs-CZ" b="1" dirty="0" smtClean="0">
                <a:solidFill>
                  <a:srgbClr val="FF0000"/>
                </a:solidFill>
              </a:rPr>
              <a:t>  a)</a:t>
            </a:r>
            <a:r>
              <a:rPr lang="cs-CZ" dirty="0" smtClean="0">
                <a:solidFill>
                  <a:srgbClr val="FF0000"/>
                </a:solidFill>
              </a:rPr>
              <a:t> stavby pro rodinnou rekreaci,</a:t>
            </a:r>
          </a:p>
          <a:p>
            <a:pPr>
              <a:buNone/>
            </a:pPr>
            <a:r>
              <a:rPr lang="cs-CZ" b="1" dirty="0" smtClean="0">
                <a:solidFill>
                  <a:srgbClr val="FF0000"/>
                </a:solidFill>
              </a:rPr>
              <a:t>  b)</a:t>
            </a:r>
            <a:r>
              <a:rPr lang="cs-CZ" dirty="0" smtClean="0">
                <a:solidFill>
                  <a:srgbClr val="FF0000"/>
                </a:solidFill>
              </a:rPr>
              <a:t> stavby dočasné</a:t>
            </a:r>
            <a:r>
              <a:rPr lang="cs-CZ" dirty="0" smtClean="0"/>
              <a:t>,</a:t>
            </a:r>
          </a:p>
          <a:p>
            <a:pPr>
              <a:buNone/>
            </a:pPr>
            <a:r>
              <a:rPr lang="cs-CZ" b="1" dirty="0" smtClean="0"/>
              <a:t>  c)</a:t>
            </a:r>
            <a:r>
              <a:rPr lang="cs-CZ" dirty="0" smtClean="0"/>
              <a:t> budovy, které nevyžadují stavební povolení ani ohlášení stavebnímu úřadu, s výjimkou</a:t>
            </a:r>
          </a:p>
          <a:p>
            <a:pPr>
              <a:buNone/>
            </a:pPr>
            <a:r>
              <a:rPr lang="cs-CZ" b="1" dirty="0" smtClean="0"/>
              <a:t>  1.</a:t>
            </a:r>
            <a:r>
              <a:rPr lang="cs-CZ" dirty="0" smtClean="0"/>
              <a:t> staveb pro chovatelství o jednom nadzemním podlaží o zastavěné ploše do 16 m</a:t>
            </a:r>
            <a:r>
              <a:rPr lang="cs-CZ" baseline="30000" dirty="0" smtClean="0"/>
              <a:t>2</a:t>
            </a:r>
            <a:r>
              <a:rPr lang="cs-CZ" dirty="0" smtClean="0"/>
              <a:t> a do 5 m výšky,</a:t>
            </a:r>
          </a:p>
          <a:p>
            <a:pPr>
              <a:buNone/>
            </a:pPr>
            <a:r>
              <a:rPr lang="cs-CZ" b="1" dirty="0" smtClean="0"/>
              <a:t>  2.</a:t>
            </a:r>
            <a:r>
              <a:rPr lang="cs-CZ" dirty="0" smtClean="0"/>
              <a:t> zimních zahrad o jednom nadzemním podlaží a skleníků do 40 m</a:t>
            </a:r>
            <a:r>
              <a:rPr lang="cs-CZ" baseline="30000" dirty="0" smtClean="0"/>
              <a:t>2</a:t>
            </a:r>
            <a:r>
              <a:rPr lang="cs-CZ" dirty="0" smtClean="0"/>
              <a:t> zastavěné plochy a do 5 m výšky,</a:t>
            </a:r>
          </a:p>
          <a:p>
            <a:pPr>
              <a:buNone/>
            </a:pPr>
            <a:r>
              <a:rPr lang="cs-CZ" b="1" dirty="0" smtClean="0"/>
              <a:t>  3.</a:t>
            </a:r>
            <a:r>
              <a:rPr lang="cs-CZ" dirty="0" smtClean="0"/>
              <a:t> přístřešků o jednom nadzemním podlaží, které slouží veřejné dopravě, a jiných veřejně přístupných přístřešků do 40 m</a:t>
            </a:r>
            <a:r>
              <a:rPr lang="cs-CZ" baseline="30000" dirty="0" smtClean="0"/>
              <a:t>2</a:t>
            </a:r>
            <a:r>
              <a:rPr lang="cs-CZ" dirty="0" smtClean="0"/>
              <a:t> zastavěné plochy a do 4 m výšky.</a:t>
            </a:r>
          </a:p>
          <a:p>
            <a:pPr>
              <a:buNone/>
            </a:pPr>
            <a:r>
              <a:rPr lang="cs-CZ" b="1" dirty="0" smtClean="0"/>
              <a:t>  (3)</a:t>
            </a:r>
            <a:r>
              <a:rPr lang="cs-CZ" dirty="0" smtClean="0"/>
              <a:t> Samostatnými popisnými a evidenčními čísly se neoznačují příslušenství budovy</a:t>
            </a:r>
            <a:r>
              <a:rPr lang="cs-CZ" b="1" baseline="30000" dirty="0" smtClean="0">
                <a:hlinkClick r:id="rId2"/>
              </a:rPr>
              <a:t>13a</a:t>
            </a:r>
            <a:r>
              <a:rPr lang="cs-CZ" b="1" dirty="0" smtClean="0">
                <a:hlinkClick r:id="rId2"/>
              </a:rPr>
              <a:t>)</a:t>
            </a:r>
            <a:r>
              <a:rPr lang="cs-CZ" dirty="0" smtClean="0"/>
              <a:t>, která jsou součástí jednoho celku.</a:t>
            </a:r>
          </a:p>
          <a:p>
            <a:pPr>
              <a:buNone/>
            </a:pPr>
            <a:r>
              <a:rPr lang="cs-CZ" b="1" dirty="0" smtClean="0"/>
              <a:t>  (4)</a:t>
            </a:r>
            <a:r>
              <a:rPr lang="cs-CZ" dirty="0" smtClean="0"/>
              <a:t> K usnadnění orientace mohou být v jednotlivých ulicích a na jiných veřejných prostranstvích označeny budovy vedle popisného čísla nebo evidenčního čísla ještě číslem orientačním.</a:t>
            </a:r>
          </a:p>
          <a:p>
            <a:pPr>
              <a:buNone/>
            </a:pPr>
            <a:r>
              <a:rPr lang="cs-CZ" b="1" dirty="0" smtClean="0"/>
              <a:t>  (5)</a:t>
            </a:r>
            <a:r>
              <a:rPr lang="cs-CZ" dirty="0" smtClean="0"/>
              <a:t> Obecní úřad rozhoduje o tom, jakým popisným, orientačním nebo evidenčním číslem bude budova označena. Každé popisné nebo evidenční číslo budovy musí být v rámci části obce jedinečné. Čísla popisná a evidenční, která byla přidělena, nelze užívat opakovaně, a to ani v případě přečíslování podle § 32 odst. 2. Číslo orientační se opakovaně přiděluje pouze v případě, že nová budova stojí na místě budovy zaniklé.</a:t>
            </a:r>
          </a:p>
          <a:p>
            <a:pPr>
              <a:buNone/>
            </a:pPr>
            <a:endParaRPr lang="cs-CZ" dirty="0" smtClean="0"/>
          </a:p>
          <a:p>
            <a:pPr>
              <a:buFontTx/>
              <a:buChar char="-"/>
            </a:pPr>
            <a:endParaRPr lang="cs-CZ" dirty="0"/>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142852"/>
            <a:ext cx="8001055" cy="571504"/>
          </a:xfrm>
        </p:spPr>
        <p:txBody>
          <a:bodyPr/>
          <a:lstStyle/>
          <a:p>
            <a:pPr>
              <a:buNone/>
            </a:pPr>
            <a:r>
              <a:rPr lang="cs-CZ" sz="2800" dirty="0" smtClean="0"/>
              <a:t>Zákon 111/2009 Sb., zákon č. 128/2000 Sb.</a:t>
            </a:r>
            <a:endParaRPr lang="cs-CZ" sz="2800" dirty="0"/>
          </a:p>
        </p:txBody>
      </p:sp>
      <p:sp>
        <p:nvSpPr>
          <p:cNvPr id="3" name="Zástupný symbol pro obsah 2"/>
          <p:cNvSpPr>
            <a:spLocks noGrp="1"/>
          </p:cNvSpPr>
          <p:nvPr>
            <p:ph sz="quarter" idx="13"/>
          </p:nvPr>
        </p:nvSpPr>
        <p:spPr>
          <a:xfrm>
            <a:off x="0" y="731520"/>
            <a:ext cx="9144000" cy="6126480"/>
          </a:xfrm>
        </p:spPr>
        <p:txBody>
          <a:bodyPr>
            <a:normAutofit fontScale="77500" lnSpcReduction="20000"/>
          </a:bodyPr>
          <a:lstStyle/>
          <a:p>
            <a:pPr>
              <a:buNone/>
            </a:pPr>
            <a:r>
              <a:rPr lang="cs-CZ" b="1" dirty="0" smtClean="0"/>
              <a:t>§ 31a</a:t>
            </a:r>
          </a:p>
          <a:p>
            <a:pPr>
              <a:buNone/>
            </a:pPr>
            <a:r>
              <a:rPr lang="cs-CZ" b="1" dirty="0" smtClean="0"/>
              <a:t> (1)</a:t>
            </a:r>
            <a:r>
              <a:rPr lang="cs-CZ" dirty="0" smtClean="0"/>
              <a:t> Čísla popisná a evidenční přiděluje obecní úřad</a:t>
            </a:r>
          </a:p>
          <a:p>
            <a:pPr>
              <a:buNone/>
            </a:pPr>
            <a:r>
              <a:rPr lang="cs-CZ" b="1" dirty="0" smtClean="0"/>
              <a:t>  a)</a:t>
            </a:r>
            <a:r>
              <a:rPr lang="cs-CZ" dirty="0" smtClean="0"/>
              <a:t> v případě nově vzniklé budovy, která je stavbou vyžadující stavební povolení nebo ohlášení stavebnímu úřadu, na základě písemné výzvy příslušného stavebního úřadu</a:t>
            </a:r>
            <a:r>
              <a:rPr lang="cs-CZ" b="1" baseline="30000" dirty="0" smtClean="0">
                <a:hlinkClick r:id="rId2"/>
              </a:rPr>
              <a:t>13b</a:t>
            </a:r>
            <a:r>
              <a:rPr lang="cs-CZ" b="1" dirty="0" smtClean="0">
                <a:hlinkClick r:id="rId2"/>
              </a:rPr>
              <a:t>)</a:t>
            </a:r>
            <a:r>
              <a:rPr lang="cs-CZ" dirty="0" smtClean="0"/>
              <a:t>,</a:t>
            </a:r>
          </a:p>
          <a:p>
            <a:pPr>
              <a:buNone/>
            </a:pPr>
            <a:r>
              <a:rPr lang="cs-CZ" b="1" dirty="0" smtClean="0"/>
              <a:t>  b)</a:t>
            </a:r>
            <a:r>
              <a:rPr lang="cs-CZ" dirty="0" smtClean="0"/>
              <a:t> v ostatních případech na základě písemné žádosti vlastníka budovy, jejíž přílohou je geometrický plán a doklad, který osvědčuje, že budova byla uvedena do užívání; přílohy se nevyžadují, dochází-li na základě žádosti vlastníka budovy k přečíslování budovy již zapsané v katastru nemovitostí, anebo jde-li o budovy uvedené v § 31 odst. 2 písm. c).</a:t>
            </a:r>
          </a:p>
          <a:p>
            <a:pPr>
              <a:buNone/>
            </a:pPr>
            <a:r>
              <a:rPr lang="cs-CZ" b="1" dirty="0" smtClean="0"/>
              <a:t>  (2)</a:t>
            </a:r>
            <a:r>
              <a:rPr lang="cs-CZ" dirty="0" smtClean="0"/>
              <a:t> Obecní úřad sdělí v případě podle odstavce 1 písm. a) neprodleně příslušnému stavebnímu úřadu údaje o čísle popisném nebo evidenčním a jeho příslušnosti k části obce, popřípadě název ulice, do níž stavební objekt náleží, a údaje o čísle orientačním.</a:t>
            </a:r>
          </a:p>
          <a:p>
            <a:pPr>
              <a:buNone/>
            </a:pPr>
            <a:r>
              <a:rPr lang="cs-CZ" b="1" dirty="0" smtClean="0"/>
              <a:t>  (3)</a:t>
            </a:r>
            <a:r>
              <a:rPr lang="cs-CZ" dirty="0" smtClean="0"/>
              <a:t> O přidělení čísla popisného, evidenčního nebo orientačního vydá obecní úřad vlastníku budovy písemný doklad.</a:t>
            </a:r>
          </a:p>
          <a:p>
            <a:pPr>
              <a:buNone/>
            </a:pPr>
            <a:r>
              <a:rPr lang="cs-CZ" b="1" dirty="0" smtClean="0"/>
              <a:t>  (4)</a:t>
            </a:r>
            <a:r>
              <a:rPr lang="cs-CZ" dirty="0" smtClean="0"/>
              <a:t> Při zániku budovy obecní úřad přidělená čísla zruší.</a:t>
            </a:r>
          </a:p>
          <a:p>
            <a:pPr>
              <a:buNone/>
            </a:pPr>
            <a:r>
              <a:rPr lang="cs-CZ" b="1" dirty="0" smtClean="0"/>
              <a:t>  (5)</a:t>
            </a:r>
            <a:r>
              <a:rPr lang="cs-CZ" dirty="0" smtClean="0"/>
              <a:t> Při zániku ulice nebo jiného veřejného prostranství se přidělená čísla orientační zrušují.</a:t>
            </a:r>
          </a:p>
          <a:p>
            <a:pPr>
              <a:buNone/>
            </a:pPr>
            <a:r>
              <a:rPr lang="cs-CZ" b="1" dirty="0" smtClean="0"/>
              <a:t>  (6)</a:t>
            </a:r>
            <a:r>
              <a:rPr lang="cs-CZ" dirty="0" smtClean="0"/>
              <a:t> Při zániku části obce rozhodne obec o přečíslování budov v zanikající části obce.</a:t>
            </a:r>
          </a:p>
          <a:p>
            <a:pPr>
              <a:buNone/>
            </a:pPr>
            <a:r>
              <a:rPr lang="cs-CZ" b="1" dirty="0" smtClean="0"/>
              <a:t>  (7)</a:t>
            </a:r>
            <a:r>
              <a:rPr lang="cs-CZ" dirty="0" smtClean="0"/>
              <a:t> K očíslování, přečíslování nebo zrušení číslování budovy dochází zápisem do základního registru územní identifikace, adres a nemovitostí</a:t>
            </a:r>
            <a:r>
              <a:rPr lang="cs-CZ" b="1" baseline="30000" dirty="0" smtClean="0">
                <a:hlinkClick r:id="rId2"/>
              </a:rPr>
              <a:t>42</a:t>
            </a:r>
            <a:r>
              <a:rPr lang="cs-CZ" b="1" dirty="0" smtClean="0">
                <a:hlinkClick r:id="rId2"/>
              </a:rPr>
              <a:t>)</a:t>
            </a:r>
            <a:r>
              <a:rPr lang="cs-CZ" dirty="0" smtClean="0"/>
              <a:t>.</a:t>
            </a:r>
          </a:p>
          <a:p>
            <a:pPr>
              <a:buFontTx/>
              <a:buChar char="-"/>
            </a:pPr>
            <a:endParaRPr lang="cs-CZ" dirty="0"/>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142852"/>
            <a:ext cx="5357849" cy="571504"/>
          </a:xfrm>
        </p:spPr>
        <p:txBody>
          <a:bodyPr/>
          <a:lstStyle/>
          <a:p>
            <a:pPr>
              <a:buNone/>
            </a:pPr>
            <a:r>
              <a:rPr lang="cs-CZ" sz="2800" dirty="0" smtClean="0"/>
              <a:t>VDP- stavba s </a:t>
            </a:r>
            <a:r>
              <a:rPr lang="cs-CZ" sz="2800" dirty="0" err="1" smtClean="0"/>
              <a:t>čp</a:t>
            </a:r>
            <a:r>
              <a:rPr lang="cs-CZ" sz="2800" dirty="0" smtClean="0"/>
              <a:t>.</a:t>
            </a:r>
            <a:endParaRPr lang="cs-CZ" sz="2800" dirty="0"/>
          </a:p>
        </p:txBody>
      </p:sp>
      <p:pic>
        <p:nvPicPr>
          <p:cNvPr id="241666" name="Picture 2"/>
          <p:cNvPicPr>
            <a:picLocks noGrp="1" noChangeAspect="1" noChangeArrowheads="1"/>
          </p:cNvPicPr>
          <p:nvPr>
            <p:ph sz="quarter" idx="13"/>
          </p:nvPr>
        </p:nvPicPr>
        <p:blipFill>
          <a:blip r:embed="rId2"/>
          <a:srcRect/>
          <a:stretch>
            <a:fillRect/>
          </a:stretch>
        </p:blipFill>
        <p:spPr bwMode="auto">
          <a:xfrm>
            <a:off x="500063" y="1000132"/>
            <a:ext cx="8358187" cy="6072206"/>
          </a:xfrm>
          <a:prstGeom prst="rect">
            <a:avLst/>
          </a:prstGeom>
          <a:noFill/>
          <a:ln w="9525">
            <a:noFill/>
            <a:miter lim="800000"/>
            <a:headEnd/>
            <a:tailEnd/>
          </a:ln>
          <a:effectLst/>
        </p:spPr>
      </p:pic>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142852"/>
            <a:ext cx="8501123" cy="571504"/>
          </a:xfrm>
        </p:spPr>
        <p:txBody>
          <a:bodyPr/>
          <a:lstStyle/>
          <a:p>
            <a:pPr>
              <a:buNone/>
            </a:pPr>
            <a:r>
              <a:rPr lang="cs-CZ" sz="2800" dirty="0" smtClean="0"/>
              <a:t>Kontrola výmazu stavby ve VDP-vyhledat zrušené</a:t>
            </a:r>
            <a:endParaRPr lang="cs-CZ" sz="2800" dirty="0"/>
          </a:p>
        </p:txBody>
      </p:sp>
      <p:pic>
        <p:nvPicPr>
          <p:cNvPr id="239618" name="Picture 2"/>
          <p:cNvPicPr>
            <a:picLocks noGrp="1" noChangeAspect="1" noChangeArrowheads="1"/>
          </p:cNvPicPr>
          <p:nvPr>
            <p:ph sz="quarter" idx="13"/>
          </p:nvPr>
        </p:nvPicPr>
        <p:blipFill>
          <a:blip r:embed="rId2"/>
          <a:srcRect/>
          <a:stretch>
            <a:fillRect/>
          </a:stretch>
        </p:blipFill>
        <p:spPr bwMode="auto">
          <a:xfrm>
            <a:off x="500063" y="928670"/>
            <a:ext cx="8358187" cy="5572164"/>
          </a:xfrm>
          <a:prstGeom prst="rect">
            <a:avLst/>
          </a:prstGeom>
          <a:noFill/>
          <a:ln w="9525">
            <a:noFill/>
            <a:miter lim="800000"/>
            <a:headEnd/>
            <a:tailEnd/>
          </a:ln>
          <a:effectLst/>
        </p:spPr>
      </p:pic>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142852"/>
            <a:ext cx="5929353" cy="571504"/>
          </a:xfrm>
        </p:spPr>
        <p:txBody>
          <a:bodyPr/>
          <a:lstStyle/>
          <a:p>
            <a:pPr>
              <a:buNone/>
            </a:pPr>
            <a:r>
              <a:rPr lang="cs-CZ" sz="2800" dirty="0" smtClean="0"/>
              <a:t>Pokračování- VDP</a:t>
            </a:r>
            <a:endParaRPr lang="cs-CZ" sz="2800" dirty="0"/>
          </a:p>
        </p:txBody>
      </p:sp>
      <p:sp>
        <p:nvSpPr>
          <p:cNvPr id="3" name="Zástupný symbol pro obsah 2"/>
          <p:cNvSpPr>
            <a:spLocks noGrp="1"/>
          </p:cNvSpPr>
          <p:nvPr>
            <p:ph sz="quarter" idx="13"/>
          </p:nvPr>
        </p:nvSpPr>
        <p:spPr>
          <a:xfrm>
            <a:off x="500034" y="731520"/>
            <a:ext cx="8358246" cy="5840752"/>
          </a:xfrm>
        </p:spPr>
        <p:txBody>
          <a:bodyPr/>
          <a:lstStyle/>
          <a:p>
            <a:pPr>
              <a:buNone/>
            </a:pPr>
            <a:r>
              <a:rPr lang="cs-CZ" b="1" dirty="0" smtClean="0"/>
              <a:t>Jaký je rozdíl mezi VDP, RÚIAN a ISÚI? </a:t>
            </a:r>
          </a:p>
          <a:p>
            <a:pPr>
              <a:buNone/>
            </a:pPr>
            <a:r>
              <a:rPr lang="cs-CZ" b="1" dirty="0" smtClean="0"/>
              <a:t>/ RUIAN-</a:t>
            </a:r>
            <a:r>
              <a:rPr lang="pt-BR" dirty="0" smtClean="0"/>
              <a:t>Registr územní identifikace, adres a nemovitostí 	</a:t>
            </a:r>
            <a:r>
              <a:rPr lang="cs-CZ" dirty="0" smtClean="0"/>
              <a:t>/</a:t>
            </a:r>
            <a:endParaRPr lang="pt-BR" dirty="0" smtClean="0"/>
          </a:p>
          <a:p>
            <a:pPr>
              <a:buNone/>
            </a:pPr>
            <a:endParaRPr lang="cs-CZ" b="1" dirty="0" smtClean="0"/>
          </a:p>
          <a:p>
            <a:pPr>
              <a:buNone/>
            </a:pPr>
            <a:r>
              <a:rPr lang="cs-CZ" i="1" dirty="0" smtClean="0"/>
              <a:t> </a:t>
            </a:r>
            <a:r>
              <a:rPr lang="cs-CZ" i="1" dirty="0" smtClean="0">
                <a:solidFill>
                  <a:srgbClr val="FF0000"/>
                </a:solidFill>
              </a:rPr>
              <a:t> RÚIAN</a:t>
            </a:r>
            <a:r>
              <a:rPr lang="cs-CZ" i="1" dirty="0" smtClean="0"/>
              <a:t>: Registr územní identifikace, adres a nemovitostí; jeden ze čtyř základních registrů. – dle zákona 111/2009 Sb.</a:t>
            </a:r>
          </a:p>
          <a:p>
            <a:pPr>
              <a:buNone/>
            </a:pPr>
            <a:r>
              <a:rPr lang="cs-CZ" i="1" dirty="0" smtClean="0"/>
              <a:t>  </a:t>
            </a:r>
            <a:r>
              <a:rPr lang="cs-CZ" i="1" dirty="0" smtClean="0">
                <a:solidFill>
                  <a:srgbClr val="FF0000"/>
                </a:solidFill>
              </a:rPr>
              <a:t>VDP</a:t>
            </a:r>
            <a:r>
              <a:rPr lang="cs-CZ" i="1" dirty="0" smtClean="0"/>
              <a:t>: Veřejný dálkový přístup, který nahlíží na data RÚIAN. </a:t>
            </a:r>
          </a:p>
          <a:p>
            <a:pPr>
              <a:buNone/>
            </a:pPr>
            <a:r>
              <a:rPr lang="cs-CZ" i="1" dirty="0" smtClean="0"/>
              <a:t> </a:t>
            </a:r>
            <a:r>
              <a:rPr lang="cs-CZ" i="1" dirty="0" smtClean="0">
                <a:solidFill>
                  <a:srgbClr val="FF0000"/>
                </a:solidFill>
              </a:rPr>
              <a:t> ISÚI</a:t>
            </a:r>
            <a:r>
              <a:rPr lang="cs-CZ" i="1" dirty="0" smtClean="0"/>
              <a:t>: Prostřednictvím ISÚI příslušný editor zakládá/mění/ruší prvky RÚIAN. </a:t>
            </a:r>
          </a:p>
          <a:p>
            <a:pPr>
              <a:buNone/>
            </a:pPr>
            <a:r>
              <a:rPr lang="cs-CZ" i="1" dirty="0" smtClean="0"/>
              <a:t> Poskytovaná data z VDP jsou zdarma. </a:t>
            </a:r>
          </a:p>
          <a:p>
            <a:pPr>
              <a:buNone/>
            </a:pPr>
            <a:endParaRPr lang="cs-CZ" i="1" dirty="0" smtClean="0"/>
          </a:p>
          <a:p>
            <a:pPr>
              <a:buNone/>
            </a:pPr>
            <a:r>
              <a:rPr lang="cs-CZ" i="1" dirty="0" smtClean="0"/>
              <a:t>Upozornění:</a:t>
            </a:r>
          </a:p>
          <a:p>
            <a:pPr>
              <a:buNone/>
            </a:pPr>
            <a:r>
              <a:rPr lang="cs-CZ" i="1" dirty="0" smtClean="0"/>
              <a:t>Aplikace eviduje data od 1.7.2012, historické údaje před tímto datem nejsou poskytovány. </a:t>
            </a:r>
            <a:endParaRPr lang="cs-CZ" dirty="0"/>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98" y="0"/>
            <a:ext cx="9644098" cy="500042"/>
          </a:xfrm>
        </p:spPr>
        <p:txBody>
          <a:bodyPr/>
          <a:lstStyle/>
          <a:p>
            <a:pPr>
              <a:buNone/>
            </a:pPr>
            <a:r>
              <a:rPr lang="cs-CZ" sz="2800" dirty="0" smtClean="0"/>
              <a:t>Výhoda zavedení </a:t>
            </a:r>
            <a:r>
              <a:rPr lang="cs-CZ" sz="2800" dirty="0" err="1" smtClean="0"/>
              <a:t>RUIANu</a:t>
            </a:r>
            <a:r>
              <a:rPr lang="cs-CZ" sz="2800" dirty="0" smtClean="0"/>
              <a:t>- vyhledání informace přes adresu</a:t>
            </a:r>
            <a:endParaRPr lang="cs-CZ" sz="2800" dirty="0"/>
          </a:p>
        </p:txBody>
      </p:sp>
      <p:pic>
        <p:nvPicPr>
          <p:cNvPr id="242690" name="Picture 2"/>
          <p:cNvPicPr>
            <a:picLocks noGrp="1" noChangeAspect="1" noChangeArrowheads="1"/>
          </p:cNvPicPr>
          <p:nvPr>
            <p:ph sz="quarter" idx="13"/>
          </p:nvPr>
        </p:nvPicPr>
        <p:blipFill>
          <a:blip r:embed="rId2"/>
          <a:srcRect/>
          <a:stretch>
            <a:fillRect/>
          </a:stretch>
        </p:blipFill>
        <p:spPr bwMode="auto">
          <a:xfrm>
            <a:off x="0" y="857232"/>
            <a:ext cx="9143999" cy="6000768"/>
          </a:xfrm>
          <a:prstGeom prst="rect">
            <a:avLst/>
          </a:prstGeom>
          <a:noFill/>
          <a:ln w="9525">
            <a:noFill/>
            <a:miter lim="800000"/>
            <a:headEnd/>
            <a:tailEnd/>
          </a:ln>
          <a:effectLst/>
        </p:spPr>
      </p:pic>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0"/>
            <a:ext cx="6858047" cy="642918"/>
          </a:xfrm>
        </p:spPr>
        <p:txBody>
          <a:bodyPr>
            <a:normAutofit/>
          </a:bodyPr>
          <a:lstStyle/>
          <a:p>
            <a:pPr>
              <a:buNone/>
            </a:pPr>
            <a:r>
              <a:rPr lang="cs-CZ" sz="2800" dirty="0" smtClean="0"/>
              <a:t>Pokračování- VDP- ověření adresy</a:t>
            </a:r>
            <a:endParaRPr lang="cs-CZ" sz="2800" dirty="0"/>
          </a:p>
        </p:txBody>
      </p:sp>
      <p:pic>
        <p:nvPicPr>
          <p:cNvPr id="16386" name="Picture 2"/>
          <p:cNvPicPr>
            <a:picLocks noGrp="1" noChangeAspect="1" noChangeArrowheads="1"/>
          </p:cNvPicPr>
          <p:nvPr>
            <p:ph idx="4294967295"/>
          </p:nvPr>
        </p:nvPicPr>
        <p:blipFill>
          <a:blip r:embed="rId2"/>
          <a:srcRect/>
          <a:stretch>
            <a:fillRect/>
          </a:stretch>
        </p:blipFill>
        <p:spPr bwMode="auto">
          <a:xfrm>
            <a:off x="214282" y="642919"/>
            <a:ext cx="8715436" cy="5929353"/>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85728"/>
            <a:ext cx="6715140" cy="1143000"/>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285860"/>
            <a:ext cx="8229600" cy="4840303"/>
          </a:xfrm>
          <a:prstGeom prst="rect">
            <a:avLst/>
          </a:prstGeom>
        </p:spPr>
        <p:txBody>
          <a:bodyPr>
            <a:normAutofit fontScale="85000" lnSpcReduction="20000"/>
          </a:bodyPr>
          <a:lstStyle/>
          <a:p>
            <a:pPr>
              <a:buNone/>
            </a:pPr>
            <a:r>
              <a:rPr lang="cs-CZ" sz="2400" b="1" dirty="0" smtClean="0"/>
              <a:t>Katastrální operát tvořil: dle zákona 344/1992 Sb.</a:t>
            </a:r>
          </a:p>
          <a:p>
            <a:pPr>
              <a:buNone/>
            </a:pPr>
            <a:r>
              <a:rPr lang="cs-CZ" dirty="0" smtClean="0"/>
              <a:t>    -  </a:t>
            </a:r>
            <a:r>
              <a:rPr lang="cs-CZ" sz="2400" dirty="0" smtClean="0"/>
              <a:t>SGI- soubor geodetických informací / katastrální mapy/</a:t>
            </a:r>
          </a:p>
          <a:p>
            <a:pPr>
              <a:buNone/>
            </a:pPr>
            <a:r>
              <a:rPr lang="cs-CZ" sz="2400" dirty="0" smtClean="0"/>
              <a:t>    -  SPI- soubor popisných informací – údaje o katastrálním území</a:t>
            </a:r>
          </a:p>
          <a:p>
            <a:pPr>
              <a:buNone/>
            </a:pPr>
            <a:r>
              <a:rPr lang="cs-CZ" sz="2400" dirty="0" smtClean="0"/>
              <a:t>                                                                    - údaje o parcelách</a:t>
            </a:r>
          </a:p>
          <a:p>
            <a:pPr>
              <a:buNone/>
            </a:pPr>
            <a:r>
              <a:rPr lang="cs-CZ" sz="2400" dirty="0" smtClean="0"/>
              <a:t>                                                                    - údaje o stavbách</a:t>
            </a:r>
          </a:p>
          <a:p>
            <a:pPr>
              <a:buNone/>
            </a:pPr>
            <a:r>
              <a:rPr lang="cs-CZ" sz="2400" dirty="0" smtClean="0"/>
              <a:t>                                                                    - údaje o vlastnících a jiných oprávněných a o právních vztazích</a:t>
            </a:r>
          </a:p>
          <a:p>
            <a:pPr>
              <a:buNone/>
            </a:pPr>
            <a:r>
              <a:rPr lang="cs-CZ" sz="2400" dirty="0" smtClean="0"/>
              <a:t>                                                                     - souhrnné přehledy o půdním fondu                       </a:t>
            </a:r>
          </a:p>
          <a:p>
            <a:pPr>
              <a:buNone/>
            </a:pPr>
            <a:r>
              <a:rPr lang="cs-CZ" sz="2400" dirty="0" smtClean="0"/>
              <a:t>                                                                     - dokumentace výsledků šetření a měření</a:t>
            </a:r>
          </a:p>
          <a:p>
            <a:pPr>
              <a:buNone/>
            </a:pPr>
            <a:r>
              <a:rPr lang="cs-CZ" sz="2400" dirty="0" smtClean="0"/>
              <a:t>                                                                     - sbírka listin</a:t>
            </a:r>
          </a:p>
          <a:p>
            <a:pPr>
              <a:buNone/>
            </a:pPr>
            <a:endParaRPr lang="cs-CZ" sz="2400" dirty="0" smtClean="0"/>
          </a:p>
          <a:p>
            <a:pPr>
              <a:buNone/>
            </a:pPr>
            <a:r>
              <a:rPr lang="cs-CZ" sz="2400" dirty="0" smtClean="0"/>
              <a:t>Zákony č. 265/1992 a č.344/1992  Sb. doplňovala vyhláška ,poslední pod č. 26/2007 Sb.</a:t>
            </a:r>
            <a:endParaRPr lang="cs-CZ" sz="2400" dirty="0"/>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2844" y="0"/>
            <a:ext cx="8358246" cy="642918"/>
          </a:xfrm>
        </p:spPr>
        <p:txBody>
          <a:bodyPr/>
          <a:lstStyle/>
          <a:p>
            <a:pPr>
              <a:buNone/>
            </a:pPr>
            <a:r>
              <a:rPr lang="cs-CZ" sz="2400" dirty="0" smtClean="0"/>
              <a:t>RUIAN- základní registr dle zákona 111/2009 Sb.</a:t>
            </a:r>
            <a:endParaRPr lang="cs-CZ" sz="2400" dirty="0"/>
          </a:p>
        </p:txBody>
      </p:sp>
      <p:sp>
        <p:nvSpPr>
          <p:cNvPr id="3" name="Zástupný symbol pro obsah 2"/>
          <p:cNvSpPr>
            <a:spLocks noGrp="1"/>
          </p:cNvSpPr>
          <p:nvPr>
            <p:ph sz="quarter" idx="13"/>
          </p:nvPr>
        </p:nvSpPr>
        <p:spPr>
          <a:xfrm>
            <a:off x="500034" y="857232"/>
            <a:ext cx="8143932" cy="5500726"/>
          </a:xfrm>
        </p:spPr>
        <p:txBody>
          <a:bodyPr/>
          <a:lstStyle/>
          <a:p>
            <a:pPr>
              <a:buNone/>
            </a:pPr>
            <a:r>
              <a:rPr lang="cs-CZ" sz="1800" dirty="0" smtClean="0"/>
              <a:t>Reklamace – RUIAN od 6.6.2022</a:t>
            </a:r>
          </a:p>
          <a:p>
            <a:pPr fontAlgn="base">
              <a:buNone/>
            </a:pPr>
            <a:r>
              <a:rPr lang="cs-CZ" sz="1800" b="1" dirty="0" smtClean="0">
                <a:hlinkClick r:id="rId2"/>
              </a:rPr>
              <a:t>Aktuality</a:t>
            </a:r>
            <a:endParaRPr lang="cs-CZ" sz="1800" dirty="0" smtClean="0"/>
          </a:p>
          <a:p>
            <a:pPr>
              <a:buNone/>
            </a:pPr>
            <a:r>
              <a:rPr lang="cs-CZ" sz="1800" b="1" dirty="0" smtClean="0">
                <a:hlinkClick r:id="rId3" tooltip="Nová verze aplikace Reklamační formuláře RÚIAN"/>
              </a:rPr>
              <a:t>   06.06.2022</a:t>
            </a:r>
            <a:r>
              <a:rPr lang="cs-CZ" sz="1800" dirty="0" smtClean="0"/>
              <a:t> </a:t>
            </a:r>
            <a:br>
              <a:rPr lang="cs-CZ" sz="1800" dirty="0" smtClean="0"/>
            </a:br>
            <a:r>
              <a:rPr lang="cs-CZ" sz="1800" dirty="0" smtClean="0"/>
              <a:t>Do produkčního provozu byla nasazena nová verze aplikace </a:t>
            </a:r>
            <a:r>
              <a:rPr lang="cs-CZ" sz="1800" dirty="0" smtClean="0">
                <a:hlinkClick r:id="rId4"/>
              </a:rPr>
              <a:t>Reklamační formuláře RÚIAN</a:t>
            </a:r>
            <a:r>
              <a:rPr lang="cs-CZ" sz="1800" dirty="0" smtClean="0"/>
              <a:t>, která umožňuje externím uživatelům zadat reklamaci prvků vedených v RÚIAN.</a:t>
            </a:r>
          </a:p>
          <a:p>
            <a:endParaRPr lang="cs-CZ" dirty="0"/>
          </a:p>
        </p:txBody>
      </p:sp>
      <p:pic>
        <p:nvPicPr>
          <p:cNvPr id="4" name="Obrázek 3"/>
          <p:cNvPicPr/>
          <p:nvPr/>
        </p:nvPicPr>
        <p:blipFill>
          <a:blip r:embed="rId5"/>
          <a:srcRect/>
          <a:stretch>
            <a:fillRect/>
          </a:stretch>
        </p:blipFill>
        <p:spPr bwMode="auto">
          <a:xfrm>
            <a:off x="1691640" y="2857496"/>
            <a:ext cx="5760720" cy="3857652"/>
          </a:xfrm>
          <a:prstGeom prst="rect">
            <a:avLst/>
          </a:prstGeom>
          <a:noFill/>
          <a:ln w="9525">
            <a:noFill/>
            <a:miter lim="800000"/>
            <a:headEnd/>
            <a:tailEnd/>
          </a:ln>
        </p:spPr>
      </p:pic>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7" y="357166"/>
            <a:ext cx="8715403" cy="857256"/>
          </a:xfrm>
        </p:spPr>
        <p:txBody>
          <a:bodyPr/>
          <a:lstStyle/>
          <a:p>
            <a:pPr>
              <a:buNone/>
            </a:pPr>
            <a:r>
              <a:rPr lang="cs-CZ" sz="2800" dirty="0" smtClean="0"/>
              <a:t>Pokračování-hranice, stavby,přístup na pozemky</a:t>
            </a:r>
            <a:endParaRPr lang="cs-CZ" sz="2800" dirty="0"/>
          </a:p>
        </p:txBody>
      </p:sp>
      <p:sp>
        <p:nvSpPr>
          <p:cNvPr id="3" name="Zástupný symbol pro obsah 2"/>
          <p:cNvSpPr>
            <a:spLocks noGrp="1"/>
          </p:cNvSpPr>
          <p:nvPr>
            <p:ph idx="4294967295"/>
          </p:nvPr>
        </p:nvSpPr>
        <p:spPr>
          <a:xfrm>
            <a:off x="0" y="1357298"/>
            <a:ext cx="9144000" cy="5286412"/>
          </a:xfrm>
          <a:prstGeom prst="rect">
            <a:avLst/>
          </a:prstGeom>
        </p:spPr>
        <p:txBody>
          <a:bodyPr>
            <a:normAutofit lnSpcReduction="10000"/>
          </a:bodyPr>
          <a:lstStyle/>
          <a:p>
            <a:pPr fontAlgn="t">
              <a:buNone/>
            </a:pPr>
            <a:r>
              <a:rPr lang="cs-CZ" dirty="0" smtClean="0"/>
              <a:t>Poznatky z praxe- nutná zvýšená pozornost GP</a:t>
            </a:r>
          </a:p>
          <a:p>
            <a:pPr fontAlgn="t">
              <a:buNone/>
            </a:pPr>
            <a:r>
              <a:rPr lang="cs-CZ" dirty="0" smtClean="0"/>
              <a:t>a/ pro dělení pozemku pro vypořádání podílového spoluvlastnictví- pozor na výměry</a:t>
            </a:r>
          </a:p>
          <a:p>
            <a:pPr fontAlgn="t">
              <a:buNone/>
            </a:pPr>
            <a:r>
              <a:rPr lang="cs-CZ" dirty="0" smtClean="0"/>
              <a:t>b/ pro vyznačení stavby za účelem vymezení jednotek-pozor na přístup</a:t>
            </a:r>
          </a:p>
          <a:p>
            <a:pPr fontAlgn="t">
              <a:buNone/>
            </a:pPr>
            <a:r>
              <a:rPr lang="cs-CZ" dirty="0" smtClean="0"/>
              <a:t>c/ pro vyznačení rozestavěné stavby-pozor jen pro potřebu zápisu </a:t>
            </a:r>
            <a:r>
              <a:rPr lang="cs-CZ" dirty="0" err="1" smtClean="0"/>
              <a:t>rozes.jednotek</a:t>
            </a:r>
            <a:endParaRPr lang="cs-CZ" dirty="0" smtClean="0"/>
          </a:p>
          <a:p>
            <a:pPr fontAlgn="t">
              <a:buNone/>
            </a:pPr>
            <a:r>
              <a:rPr lang="cs-CZ" dirty="0" smtClean="0"/>
              <a:t>d/ pro zaměření nezkolaudované přístavby za účelem zápisu rozestavěné jednotky</a:t>
            </a:r>
          </a:p>
          <a:p>
            <a:pPr fontAlgn="t">
              <a:buNone/>
            </a:pPr>
            <a:r>
              <a:rPr lang="cs-CZ" dirty="0" smtClean="0"/>
              <a:t>e/ pro změnu rozsahu věcného břemene</a:t>
            </a:r>
          </a:p>
          <a:p>
            <a:pPr fontAlgn="t">
              <a:buNone/>
            </a:pPr>
            <a:r>
              <a:rPr lang="cs-CZ" dirty="0" smtClean="0"/>
              <a:t>f/ rozdělení pozemku, jehož součástí je stavba/hlavní i vedlejší/</a:t>
            </a:r>
          </a:p>
          <a:p>
            <a:pPr fontAlgn="t">
              <a:buNone/>
            </a:pPr>
            <a:r>
              <a:rPr lang="cs-CZ" dirty="0" smtClean="0"/>
              <a:t>g/ vyznačení rozsahu věcného břemene na pozemku, jehož součástí je stavba</a:t>
            </a:r>
          </a:p>
          <a:p>
            <a:pPr fontAlgn="t">
              <a:buNone/>
            </a:pPr>
            <a:r>
              <a:rPr lang="cs-CZ" dirty="0" smtClean="0"/>
              <a:t>h/ sledovat přístupnost na pozemky</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332656"/>
            <a:ext cx="7675786" cy="641008"/>
          </a:xfrm>
        </p:spPr>
        <p:txBody>
          <a:bodyPr/>
          <a:lstStyle/>
          <a:p>
            <a:pPr marL="0" indent="0" algn="l">
              <a:buNone/>
            </a:pPr>
            <a:r>
              <a:rPr lang="cs-CZ" sz="2400" dirty="0" smtClean="0"/>
              <a:t>Ukázka – Upozornění na přístupnost na pozemky</a:t>
            </a:r>
            <a:endParaRPr lang="cs-CZ" sz="2400" dirty="0"/>
          </a:p>
        </p:txBody>
      </p:sp>
      <p:pic>
        <p:nvPicPr>
          <p:cNvPr id="20482" name="Picture 2"/>
          <p:cNvPicPr>
            <a:picLocks noGrp="1" noChangeAspect="1" noChangeArrowheads="1"/>
          </p:cNvPicPr>
          <p:nvPr>
            <p:ph sz="quarter" idx="13"/>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528" y="980728"/>
            <a:ext cx="8496944" cy="5544616"/>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48527215"/>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 y="214290"/>
            <a:ext cx="7215206" cy="571504"/>
          </a:xfrm>
        </p:spPr>
        <p:txBody>
          <a:bodyPr>
            <a:normAutofit fontScale="90000"/>
          </a:bodyPr>
          <a:lstStyle/>
          <a:p>
            <a:pPr>
              <a:buNone/>
            </a:pPr>
            <a:r>
              <a:rPr lang="cs-CZ" sz="2800" dirty="0" smtClean="0"/>
              <a:t>Proč věnovat pozornost-hranicím, zpřesnění? </a:t>
            </a:r>
            <a:endParaRPr lang="cs-CZ" sz="2800" dirty="0"/>
          </a:p>
        </p:txBody>
      </p:sp>
      <p:sp>
        <p:nvSpPr>
          <p:cNvPr id="3" name="Zástupný symbol pro obsah 2"/>
          <p:cNvSpPr>
            <a:spLocks noGrp="1"/>
          </p:cNvSpPr>
          <p:nvPr>
            <p:ph idx="4294967295"/>
          </p:nvPr>
        </p:nvSpPr>
        <p:spPr>
          <a:xfrm>
            <a:off x="457200" y="1600200"/>
            <a:ext cx="8229600" cy="3971939"/>
          </a:xfrm>
          <a:prstGeom prst="rect">
            <a:avLst/>
          </a:prstGeom>
        </p:spPr>
        <p:txBody>
          <a:bodyPr>
            <a:normAutofit/>
          </a:bodyPr>
          <a:lstStyle/>
          <a:p>
            <a:pPr>
              <a:buNone/>
            </a:pPr>
            <a:r>
              <a:rPr lang="cs-CZ" sz="2400" dirty="0" smtClean="0"/>
              <a:t>Může dojít k novému výpočtu a určení výměr parcel</a:t>
            </a:r>
          </a:p>
          <a:p>
            <a:pPr>
              <a:buNone/>
            </a:pPr>
            <a:r>
              <a:rPr lang="cs-CZ" sz="2400" dirty="0" smtClean="0"/>
              <a:t>Výměra evidovaná v katastru nemovitostí slouží:</a:t>
            </a:r>
          </a:p>
          <a:p>
            <a:pPr>
              <a:buFontTx/>
              <a:buChar char="-"/>
            </a:pPr>
            <a:r>
              <a:rPr lang="cs-CZ" sz="2400" dirty="0" smtClean="0"/>
              <a:t>k určení kupní ceny</a:t>
            </a:r>
          </a:p>
          <a:p>
            <a:pPr>
              <a:buFontTx/>
              <a:buChar char="-"/>
            </a:pPr>
            <a:r>
              <a:rPr lang="cs-CZ" sz="2400" dirty="0" smtClean="0"/>
              <a:t>sledují banky při zřizování zástavního práva</a:t>
            </a:r>
          </a:p>
          <a:p>
            <a:pPr>
              <a:buFontTx/>
              <a:buChar char="-"/>
            </a:pPr>
            <a:r>
              <a:rPr lang="cs-CZ" sz="2400" dirty="0" smtClean="0"/>
              <a:t>k určení ceny při zřizování věcného břemene k části pozemku</a:t>
            </a:r>
          </a:p>
          <a:p>
            <a:pPr>
              <a:buFontTx/>
              <a:buChar char="-"/>
            </a:pPr>
            <a:r>
              <a:rPr lang="cs-CZ" sz="2400" dirty="0" smtClean="0"/>
              <a:t>k oceňování </a:t>
            </a:r>
          </a:p>
          <a:p>
            <a:pPr>
              <a:buFontTx/>
              <a:buChar char="-"/>
            </a:pPr>
            <a:r>
              <a:rPr lang="cs-CZ" sz="2400" dirty="0" smtClean="0"/>
              <a:t>uvádí se do daňového přiznání finančnímu úřadu…</a:t>
            </a:r>
            <a:endParaRPr lang="cs-CZ" sz="2400" dirty="0"/>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 y="214290"/>
            <a:ext cx="7215206" cy="571504"/>
          </a:xfrm>
        </p:spPr>
        <p:txBody>
          <a:bodyPr>
            <a:normAutofit fontScale="90000"/>
          </a:bodyPr>
          <a:lstStyle/>
          <a:p>
            <a:pPr>
              <a:buNone/>
            </a:pPr>
            <a:r>
              <a:rPr lang="cs-CZ" sz="2800" dirty="0" smtClean="0"/>
              <a:t>Proč věnovat pozornost-hranicím, zpřesnění? </a:t>
            </a:r>
            <a:endParaRPr lang="cs-CZ" sz="2800" dirty="0"/>
          </a:p>
        </p:txBody>
      </p:sp>
      <p:sp>
        <p:nvSpPr>
          <p:cNvPr id="3" name="Zástupný symbol pro obsah 2"/>
          <p:cNvSpPr>
            <a:spLocks noGrp="1"/>
          </p:cNvSpPr>
          <p:nvPr>
            <p:ph idx="4294967295"/>
          </p:nvPr>
        </p:nvSpPr>
        <p:spPr>
          <a:xfrm>
            <a:off x="457200" y="857232"/>
            <a:ext cx="8229600" cy="5786478"/>
          </a:xfrm>
          <a:prstGeom prst="rect">
            <a:avLst/>
          </a:prstGeom>
        </p:spPr>
        <p:txBody>
          <a:bodyPr>
            <a:normAutofit fontScale="92500" lnSpcReduction="10000"/>
          </a:bodyPr>
          <a:lstStyle/>
          <a:p>
            <a:pPr>
              <a:buNone/>
            </a:pPr>
            <a:r>
              <a:rPr lang="cs-CZ" sz="2400" dirty="0" smtClean="0">
                <a:solidFill>
                  <a:srgbClr val="FF0000"/>
                </a:solidFill>
              </a:rPr>
              <a:t>Jak se může projevit v katastru nemovitostí spor o hranice?</a:t>
            </a:r>
          </a:p>
          <a:p>
            <a:pPr>
              <a:buNone/>
            </a:pPr>
            <a:r>
              <a:rPr lang="cs-CZ" sz="2400" dirty="0" smtClean="0"/>
              <a:t>Dle </a:t>
            </a:r>
            <a:r>
              <a:rPr lang="cs-CZ" sz="2400" dirty="0" err="1" smtClean="0"/>
              <a:t>katZ</a:t>
            </a:r>
            <a:endParaRPr lang="cs-CZ" sz="2400" dirty="0" smtClean="0"/>
          </a:p>
          <a:p>
            <a:pPr>
              <a:buNone/>
            </a:pPr>
            <a:r>
              <a:rPr lang="pl-PL" sz="2400" b="1" dirty="0" smtClean="0"/>
              <a:t>§ 23</a:t>
            </a:r>
          </a:p>
          <a:p>
            <a:pPr>
              <a:buNone/>
            </a:pPr>
            <a:r>
              <a:rPr lang="pl-PL" sz="2400" b="1" dirty="0" smtClean="0"/>
              <a:t> (1)</a:t>
            </a:r>
            <a:r>
              <a:rPr lang="pl-PL" sz="2400" dirty="0" smtClean="0"/>
              <a:t> K nemovitosti se zapisuje poznámka o</a:t>
            </a:r>
          </a:p>
          <a:p>
            <a:pPr>
              <a:buNone/>
            </a:pPr>
            <a:r>
              <a:rPr lang="cs-CZ" sz="2400" b="1" dirty="0" smtClean="0"/>
              <a:t>o)</a:t>
            </a:r>
            <a:r>
              <a:rPr lang="cs-CZ" sz="2400" dirty="0" smtClean="0"/>
              <a:t> podané žalobě, kterou se navrhovatel domáhá, aby soud vydal takové rozhodnutí týkající se nemovitostí evidovaných v katastru, na jehož základě by mohl být proveden vklad do katastru, pokud se na jeho základě nezapisuje poznámka spornosti zápisu,</a:t>
            </a:r>
          </a:p>
          <a:p>
            <a:pPr>
              <a:buNone/>
            </a:pPr>
            <a:endParaRPr lang="cs-CZ" sz="2400" dirty="0" smtClean="0"/>
          </a:p>
          <a:p>
            <a:pPr>
              <a:buNone/>
            </a:pPr>
            <a:r>
              <a:rPr lang="cs-CZ" sz="2400" dirty="0" smtClean="0"/>
              <a:t>Dle </a:t>
            </a:r>
            <a:r>
              <a:rPr lang="cs-CZ" sz="2400" dirty="0" err="1" smtClean="0"/>
              <a:t>katV</a:t>
            </a:r>
            <a:r>
              <a:rPr lang="cs-CZ" sz="2400" dirty="0" smtClean="0"/>
              <a:t> – zápis upozornění</a:t>
            </a:r>
          </a:p>
          <a:p>
            <a:pPr>
              <a:buNone/>
            </a:pPr>
            <a:r>
              <a:rPr lang="cs-CZ" sz="2400" b="1" dirty="0" smtClean="0"/>
              <a:t>§ 21  Údaje o upozorněních</a:t>
            </a:r>
          </a:p>
          <a:p>
            <a:pPr>
              <a:buNone/>
            </a:pPr>
            <a:r>
              <a:rPr lang="cs-CZ" sz="2400" b="1" dirty="0" smtClean="0"/>
              <a:t>i)</a:t>
            </a:r>
            <a:r>
              <a:rPr lang="cs-CZ" sz="2400" dirty="0" smtClean="0"/>
              <a:t> spornou hranici mezi pozemky,</a:t>
            </a:r>
          </a:p>
          <a:p>
            <a:pPr>
              <a:buNone/>
            </a:pPr>
            <a:r>
              <a:rPr lang="cs-CZ" sz="2400" b="1" dirty="0" smtClean="0"/>
              <a:t>j)</a:t>
            </a:r>
            <a:r>
              <a:rPr lang="cs-CZ" sz="2400" dirty="0" smtClean="0"/>
              <a:t> podanou žalobu o určení hranice mezi pozemky,/určení hranice soudem/</a:t>
            </a:r>
          </a:p>
          <a:p>
            <a:pPr>
              <a:buNone/>
            </a:pPr>
            <a:endParaRPr lang="cs-CZ" sz="2400" dirty="0" smtClean="0"/>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177606"/>
            <a:ext cx="5921983" cy="393874"/>
          </a:xfrm>
        </p:spPr>
        <p:txBody>
          <a:bodyPr/>
          <a:lstStyle/>
          <a:p>
            <a:pPr>
              <a:buNone/>
            </a:pPr>
            <a:r>
              <a:rPr lang="cs-CZ" sz="2800" dirty="0" smtClean="0"/>
              <a:t>7/ Zápisy do katastru nemovitostí</a:t>
            </a:r>
            <a:endParaRPr lang="cs-CZ" sz="2800" dirty="0">
              <a:solidFill>
                <a:srgbClr val="FF0000"/>
              </a:solidFill>
            </a:endParaRPr>
          </a:p>
        </p:txBody>
      </p:sp>
      <p:sp>
        <p:nvSpPr>
          <p:cNvPr id="3" name="Zástupný symbol pro obsah 2"/>
          <p:cNvSpPr>
            <a:spLocks noGrp="1"/>
          </p:cNvSpPr>
          <p:nvPr>
            <p:ph sz="quarter" idx="13"/>
          </p:nvPr>
        </p:nvSpPr>
        <p:spPr>
          <a:xfrm>
            <a:off x="285720" y="928670"/>
            <a:ext cx="8572560" cy="5500726"/>
          </a:xfrm>
        </p:spPr>
        <p:txBody>
          <a:bodyPr>
            <a:normAutofit fontScale="77500" lnSpcReduction="20000"/>
          </a:bodyPr>
          <a:lstStyle/>
          <a:p>
            <a:pPr>
              <a:buNone/>
            </a:pPr>
            <a:r>
              <a:rPr lang="cs-CZ" dirty="0" smtClean="0"/>
              <a:t>Zápisy do katastru se provádí:</a:t>
            </a:r>
          </a:p>
          <a:p>
            <a:pPr>
              <a:buNone/>
            </a:pPr>
            <a:endParaRPr lang="cs-CZ" dirty="0" smtClean="0"/>
          </a:p>
          <a:p>
            <a:pPr>
              <a:buFontTx/>
              <a:buChar char="-"/>
            </a:pPr>
            <a:r>
              <a:rPr lang="cs-CZ" dirty="0" smtClean="0"/>
              <a:t>Vkladem- práva</a:t>
            </a:r>
          </a:p>
          <a:p>
            <a:pPr>
              <a:buFontTx/>
              <a:buChar char="-"/>
            </a:pPr>
            <a:r>
              <a:rPr lang="cs-CZ" dirty="0" smtClean="0"/>
              <a:t>Záznamem</a:t>
            </a:r>
          </a:p>
          <a:p>
            <a:pPr>
              <a:buFontTx/>
              <a:buChar char="-"/>
            </a:pPr>
            <a:r>
              <a:rPr lang="cs-CZ" dirty="0" smtClean="0"/>
              <a:t>Zápisy poznámkou</a:t>
            </a:r>
          </a:p>
          <a:p>
            <a:pPr>
              <a:buFontTx/>
              <a:buChar char="-"/>
            </a:pPr>
            <a:r>
              <a:rPr lang="cs-CZ" dirty="0" smtClean="0"/>
              <a:t>Zápis upozornění</a:t>
            </a:r>
          </a:p>
          <a:p>
            <a:pPr>
              <a:buFontTx/>
              <a:buChar char="-"/>
            </a:pPr>
            <a:r>
              <a:rPr lang="cs-CZ" b="1" dirty="0" smtClean="0">
                <a:solidFill>
                  <a:srgbClr val="FF0000"/>
                </a:solidFill>
              </a:rPr>
              <a:t>Zápis jiných údajů – zvýšená pozornost od 1.1.2018</a:t>
            </a:r>
          </a:p>
          <a:p>
            <a:pPr>
              <a:buNone/>
            </a:pPr>
            <a:r>
              <a:rPr lang="cs-CZ" dirty="0" smtClean="0"/>
              <a:t>/ zápisy do protokolů V, Z /</a:t>
            </a:r>
          </a:p>
          <a:p>
            <a:pPr>
              <a:buFontTx/>
              <a:buChar char="-"/>
            </a:pPr>
            <a:endParaRPr lang="cs-CZ" dirty="0" smtClean="0"/>
          </a:p>
          <a:p>
            <a:pPr>
              <a:buNone/>
            </a:pPr>
            <a:endParaRPr lang="cs-CZ" dirty="0" smtClean="0"/>
          </a:p>
          <a:p>
            <a:pPr>
              <a:buNone/>
            </a:pPr>
            <a:endParaRPr lang="cs-CZ" dirty="0" smtClean="0"/>
          </a:p>
          <a:p>
            <a:pPr>
              <a:buNone/>
            </a:pPr>
            <a:r>
              <a:rPr lang="cs-CZ" dirty="0" smtClean="0"/>
              <a:t>§ § 9  </a:t>
            </a:r>
            <a:r>
              <a:rPr lang="cs-CZ" b="1" dirty="0" smtClean="0"/>
              <a:t>Zákona č. 151/1997 Sb. Zákon o oceňování majetku a o změně některých zákonů (zákon o oceňování majetku)</a:t>
            </a:r>
            <a:endParaRPr lang="cs-CZ" dirty="0" smtClean="0"/>
          </a:p>
          <a:p>
            <a:pPr>
              <a:buNone/>
            </a:pPr>
            <a:r>
              <a:rPr lang="cs-CZ" b="1" dirty="0" smtClean="0"/>
              <a:t>Členění pozemků</a:t>
            </a:r>
          </a:p>
          <a:p>
            <a:pPr>
              <a:buNone/>
            </a:pPr>
            <a:endParaRPr lang="cs-CZ" dirty="0" smtClean="0"/>
          </a:p>
          <a:p>
            <a:pPr>
              <a:buNone/>
            </a:pPr>
            <a:r>
              <a:rPr lang="cs-CZ" i="1" dirty="0" smtClean="0"/>
              <a:t>(5)</a:t>
            </a:r>
            <a:r>
              <a:rPr lang="cs-CZ" dirty="0" smtClean="0"/>
              <a:t> Pro účely oceňování se pozemek posuzuje podle stavu uvedeného v katastru nemovitostí.</a:t>
            </a:r>
            <a:r>
              <a:rPr lang="cs-CZ" baseline="30000" dirty="0" smtClean="0">
                <a:hlinkClick r:id="rId2"/>
              </a:rPr>
              <a:t>5</a:t>
            </a:r>
            <a:r>
              <a:rPr lang="cs-CZ" dirty="0" smtClean="0">
                <a:hlinkClick r:id="rId2"/>
              </a:rPr>
              <a:t>)</a:t>
            </a:r>
            <a:r>
              <a:rPr lang="cs-CZ" dirty="0" smtClean="0"/>
              <a:t> Při nesouladu mezi stavem uvedeným v katastru nemovitostí a skutečným stavem se vychází při </a:t>
            </a:r>
            <a:r>
              <a:rPr lang="cs-CZ" dirty="0" smtClean="0">
                <a:solidFill>
                  <a:srgbClr val="FF0000"/>
                </a:solidFill>
              </a:rPr>
              <a:t>oceňování ze skutečného stavu.</a:t>
            </a:r>
            <a:endParaRPr lang="cs-CZ" dirty="0">
              <a:solidFill>
                <a:srgbClr val="FF0000"/>
              </a:solidFill>
            </a:endParaRP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142852"/>
            <a:ext cx="5636231" cy="428628"/>
          </a:xfrm>
        </p:spPr>
        <p:txBody>
          <a:bodyPr/>
          <a:lstStyle/>
          <a:p>
            <a:pPr>
              <a:buNone/>
            </a:pPr>
            <a:r>
              <a:rPr lang="cs-CZ" sz="2800" dirty="0" smtClean="0"/>
              <a:t> </a:t>
            </a:r>
            <a:r>
              <a:rPr lang="cs-CZ" sz="2800" dirty="0" smtClean="0">
                <a:solidFill>
                  <a:srgbClr val="FF0000"/>
                </a:solidFill>
              </a:rPr>
              <a:t>Jiné údaje katastru- hranice</a:t>
            </a:r>
            <a:endParaRPr lang="cs-CZ" sz="2800" dirty="0"/>
          </a:p>
        </p:txBody>
      </p:sp>
      <p:sp>
        <p:nvSpPr>
          <p:cNvPr id="3" name="Zástupný symbol pro obsah 2"/>
          <p:cNvSpPr>
            <a:spLocks noGrp="1"/>
          </p:cNvSpPr>
          <p:nvPr>
            <p:ph sz="quarter" idx="13"/>
          </p:nvPr>
        </p:nvSpPr>
        <p:spPr>
          <a:xfrm>
            <a:off x="285720" y="731520"/>
            <a:ext cx="8572560" cy="5697876"/>
          </a:xfrm>
        </p:spPr>
        <p:txBody>
          <a:bodyPr/>
          <a:lstStyle/>
          <a:p>
            <a:pPr>
              <a:buNone/>
            </a:pPr>
            <a:r>
              <a:rPr lang="cs-CZ" sz="2000" b="1" dirty="0" smtClean="0">
                <a:solidFill>
                  <a:srgbClr val="FF0000"/>
                </a:solidFill>
              </a:rPr>
              <a:t>Co jsou jiné údaje</a:t>
            </a:r>
            <a:r>
              <a:rPr lang="cs-CZ" sz="2000" dirty="0" smtClean="0"/>
              <a:t> – jedná se o údaje, které v souladu s § 4 </a:t>
            </a:r>
            <a:r>
              <a:rPr lang="cs-CZ" sz="2000" dirty="0" err="1" smtClean="0"/>
              <a:t>katZ</a:t>
            </a:r>
            <a:r>
              <a:rPr lang="cs-CZ" sz="2000" dirty="0" smtClean="0"/>
              <a:t> jsou obsahem katastru, ale nejedná se o údaje o právech.</a:t>
            </a:r>
          </a:p>
          <a:p>
            <a:pPr>
              <a:buNone/>
            </a:pPr>
            <a:r>
              <a:rPr lang="cs-CZ" sz="2000" dirty="0" smtClean="0"/>
              <a:t>Jinými údaji jsou zejména:</a:t>
            </a:r>
          </a:p>
          <a:p>
            <a:pPr>
              <a:buNone/>
            </a:pPr>
            <a:r>
              <a:rPr lang="cs-CZ" sz="2000" dirty="0" smtClean="0"/>
              <a:t>        - údaj o druhu pozemku</a:t>
            </a:r>
          </a:p>
          <a:p>
            <a:pPr>
              <a:buNone/>
            </a:pPr>
            <a:r>
              <a:rPr lang="cs-CZ" sz="2000" dirty="0" smtClean="0"/>
              <a:t>        - údaj o způsobu a využití pozemku</a:t>
            </a:r>
          </a:p>
          <a:p>
            <a:pPr>
              <a:buNone/>
            </a:pPr>
            <a:r>
              <a:rPr lang="cs-CZ" sz="2000" dirty="0" smtClean="0"/>
              <a:t>        - údaj o typu a způsobu využití stavby</a:t>
            </a:r>
          </a:p>
          <a:p>
            <a:pPr>
              <a:buNone/>
            </a:pPr>
            <a:r>
              <a:rPr lang="cs-CZ" sz="2000" dirty="0" smtClean="0"/>
              <a:t>        - údaj o typu a způsobu využití jednotky</a:t>
            </a:r>
          </a:p>
          <a:p>
            <a:pPr>
              <a:buNone/>
            </a:pPr>
            <a:r>
              <a:rPr lang="cs-CZ" sz="2000" dirty="0" smtClean="0"/>
              <a:t>        - údaj o typu a způsobu ochrany nemovitostí</a:t>
            </a:r>
          </a:p>
          <a:p>
            <a:pPr>
              <a:buNone/>
            </a:pPr>
            <a:r>
              <a:rPr lang="cs-CZ" sz="2000" dirty="0" smtClean="0"/>
              <a:t>        - údaje o vlastníku a jiném oprávněném</a:t>
            </a:r>
          </a:p>
          <a:p>
            <a:pPr>
              <a:buNone/>
            </a:pPr>
            <a:r>
              <a:rPr lang="cs-CZ" sz="2000" dirty="0" smtClean="0"/>
              <a:t>        - geometrické určení a polohové určení nemovitostí a katastrálního území </a:t>
            </a:r>
          </a:p>
          <a:p>
            <a:pPr>
              <a:buNone/>
            </a:pPr>
            <a:r>
              <a:rPr lang="cs-CZ" sz="2000" dirty="0" smtClean="0"/>
              <a:t> </a:t>
            </a:r>
            <a:r>
              <a:rPr lang="cs-CZ" sz="2000" b="1" dirty="0" smtClean="0"/>
              <a:t>Zápisy změn těchto údajů se obecně provádí zápisem jiných údajů dle § 28 a </a:t>
            </a:r>
            <a:r>
              <a:rPr lang="cs-CZ" sz="2000" b="1" dirty="0" err="1" smtClean="0"/>
              <a:t>násl</a:t>
            </a:r>
            <a:r>
              <a:rPr lang="cs-CZ" sz="2000" b="1" dirty="0" smtClean="0"/>
              <a:t>. </a:t>
            </a:r>
            <a:r>
              <a:rPr lang="cs-CZ" sz="2000" b="1" dirty="0" err="1" smtClean="0"/>
              <a:t>katZ</a:t>
            </a:r>
            <a:endParaRPr lang="cs-CZ" dirty="0"/>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3778843" cy="714380"/>
          </a:xfrm>
        </p:spPr>
        <p:txBody>
          <a:bodyPr>
            <a:normAutofit/>
          </a:bodyPr>
          <a:lstStyle/>
          <a:p>
            <a:pPr>
              <a:buNone/>
            </a:pPr>
            <a:r>
              <a:rPr lang="cs-CZ" sz="2800" dirty="0" smtClean="0"/>
              <a:t>Pokračování-</a:t>
            </a:r>
            <a:endParaRPr lang="cs-CZ" sz="2800" dirty="0"/>
          </a:p>
        </p:txBody>
      </p:sp>
      <p:sp>
        <p:nvSpPr>
          <p:cNvPr id="4" name="Zástupný symbol pro obsah 3"/>
          <p:cNvSpPr>
            <a:spLocks noGrp="1"/>
          </p:cNvSpPr>
          <p:nvPr>
            <p:ph idx="4294967295"/>
          </p:nvPr>
        </p:nvSpPr>
        <p:spPr>
          <a:xfrm>
            <a:off x="457200" y="1000108"/>
            <a:ext cx="8229600" cy="5214973"/>
          </a:xfrm>
          <a:prstGeom prst="rect">
            <a:avLst/>
          </a:prstGeom>
        </p:spPr>
        <p:txBody>
          <a:bodyPr>
            <a:normAutofit fontScale="92500" lnSpcReduction="20000"/>
          </a:bodyPr>
          <a:lstStyle/>
          <a:p>
            <a:pPr>
              <a:buNone/>
            </a:pPr>
            <a:r>
              <a:rPr lang="cs-CZ" sz="2400" dirty="0" smtClean="0"/>
              <a:t>Které druhy pozemků jsou předmětem evidence-</a:t>
            </a:r>
          </a:p>
          <a:p>
            <a:pPr>
              <a:buNone/>
            </a:pPr>
            <a:r>
              <a:rPr lang="cs-CZ" sz="2400" dirty="0" smtClean="0"/>
              <a:t>§ 3 </a:t>
            </a:r>
            <a:r>
              <a:rPr lang="cs-CZ" sz="2400" dirty="0" err="1" smtClean="0"/>
              <a:t>katZ</a:t>
            </a:r>
            <a:endParaRPr lang="cs-CZ" sz="2400" dirty="0" smtClean="0"/>
          </a:p>
          <a:p>
            <a:pPr>
              <a:buNone/>
            </a:pPr>
            <a:r>
              <a:rPr lang="cs-CZ" sz="2400" i="1" dirty="0" smtClean="0"/>
              <a:t>Odst.2)</a:t>
            </a:r>
            <a:r>
              <a:rPr lang="cs-CZ" sz="2400" dirty="0" smtClean="0"/>
              <a:t> Pozemky se člení podle druhů na </a:t>
            </a:r>
            <a:r>
              <a:rPr lang="cs-CZ" sz="2400" b="1" dirty="0" smtClean="0"/>
              <a:t>ornou půdu, chmelnice, vinice, zahrady, ovocné sady, trvalé travní porosty, lesní pozemky, vodní plochy, zastavěné plochy a nádvoří a ostatní plochy.</a:t>
            </a:r>
            <a:r>
              <a:rPr lang="cs-CZ" sz="2400" dirty="0" smtClean="0"/>
              <a:t> Orná půda, chmelnice, vinice, zahrady, ovocné sady a trvalé travní porosty jsou zemědělskými pozemky</a:t>
            </a:r>
          </a:p>
          <a:p>
            <a:pPr>
              <a:buNone/>
            </a:pPr>
            <a:r>
              <a:rPr lang="cs-CZ" sz="2400" b="1" dirty="0" smtClean="0"/>
              <a:t>Charakteristika druhu pozemku</a:t>
            </a:r>
            <a:r>
              <a:rPr lang="cs-CZ" sz="2400" dirty="0" smtClean="0"/>
              <a:t> je  popsána v příloze č. 1 </a:t>
            </a:r>
            <a:r>
              <a:rPr lang="cs-CZ" sz="2400" dirty="0" err="1" smtClean="0"/>
              <a:t>katV</a:t>
            </a:r>
            <a:r>
              <a:rPr lang="cs-CZ" sz="2400" dirty="0" smtClean="0"/>
              <a:t>- zrušen novelou kat.vyhlášky odkaz na zákon o zemědělství</a:t>
            </a:r>
          </a:p>
          <a:p>
            <a:pPr>
              <a:buNone/>
            </a:pPr>
            <a:r>
              <a:rPr lang="cs-CZ" sz="2400" dirty="0" smtClean="0"/>
              <a:t>              - nově je v příloze č. 1 doplněno, že u zemědělských pozemků se eviduje beze změny druhu pozemku údaj, že byl pozemek pro nezemědělské účely </a:t>
            </a:r>
            <a:r>
              <a:rPr lang="cs-CZ" sz="2400" b="1" dirty="0" smtClean="0">
                <a:solidFill>
                  <a:srgbClr val="FF0000"/>
                </a:solidFill>
              </a:rPr>
              <a:t>dočasně</a:t>
            </a:r>
            <a:r>
              <a:rPr lang="cs-CZ" sz="2400" dirty="0" smtClean="0"/>
              <a:t> odňat ze zemědělského půdního fondu, v příloze č.7 je doplněno </a:t>
            </a:r>
            <a:r>
              <a:rPr lang="cs-CZ" sz="2400" dirty="0" smtClean="0">
                <a:solidFill>
                  <a:srgbClr val="FF0000"/>
                </a:solidFill>
              </a:rPr>
              <a:t>–pozemek k plnění funkce lesa – dočasné odnětí</a:t>
            </a:r>
          </a:p>
          <a:p>
            <a:pPr>
              <a:buNone/>
            </a:pPr>
            <a:r>
              <a:rPr lang="cs-CZ" sz="2400" dirty="0" smtClean="0">
                <a:solidFill>
                  <a:srgbClr val="FF0000"/>
                </a:solidFill>
              </a:rPr>
              <a:t>Zápis od 1.4.2017 dle novely </a:t>
            </a:r>
            <a:r>
              <a:rPr lang="cs-CZ" sz="2400" dirty="0" err="1" smtClean="0">
                <a:solidFill>
                  <a:srgbClr val="FF0000"/>
                </a:solidFill>
              </a:rPr>
              <a:t>katV</a:t>
            </a:r>
            <a:endParaRPr lang="cs-CZ" sz="2400" dirty="0"/>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5850545" cy="571480"/>
          </a:xfrm>
        </p:spPr>
        <p:txBody>
          <a:bodyPr>
            <a:normAutofit/>
          </a:bodyPr>
          <a:lstStyle/>
          <a:p>
            <a:pPr>
              <a:buNone/>
            </a:pPr>
            <a:r>
              <a:rPr lang="cs-CZ" sz="2800" dirty="0" smtClean="0"/>
              <a:t>Dočasné odnětí z ZPF a LPF</a:t>
            </a:r>
            <a:endParaRPr lang="cs-CZ" sz="2800" dirty="0"/>
          </a:p>
        </p:txBody>
      </p:sp>
      <p:sp>
        <p:nvSpPr>
          <p:cNvPr id="3" name="Zástupný symbol pro obsah 2"/>
          <p:cNvSpPr>
            <a:spLocks noGrp="1"/>
          </p:cNvSpPr>
          <p:nvPr>
            <p:ph idx="4294967295"/>
          </p:nvPr>
        </p:nvSpPr>
        <p:spPr>
          <a:xfrm>
            <a:off x="457200" y="857232"/>
            <a:ext cx="8229600" cy="5643602"/>
          </a:xfrm>
          <a:prstGeom prst="rect">
            <a:avLst/>
          </a:prstGeom>
        </p:spPr>
        <p:txBody>
          <a:bodyPr>
            <a:normAutofit fontScale="92500" lnSpcReduction="10000"/>
          </a:bodyPr>
          <a:lstStyle/>
          <a:p>
            <a:pPr>
              <a:buNone/>
            </a:pPr>
            <a:r>
              <a:rPr lang="cs-CZ" sz="2400" dirty="0" smtClean="0"/>
              <a:t>   </a:t>
            </a:r>
          </a:p>
          <a:p>
            <a:pPr>
              <a:buNone/>
            </a:pPr>
            <a:r>
              <a:rPr lang="cs-CZ" sz="2400" b="1" dirty="0" smtClean="0"/>
              <a:t>Od 1.4.2017 dle novely kat.vyhlášky se eviduje údaj u zemědělských pozemků o tom,že byl pozemek vyňat pro nezemědělské účely- viz bod1 a bodu7 přílohy </a:t>
            </a:r>
            <a:r>
              <a:rPr lang="cs-CZ" sz="2400" b="1" dirty="0" err="1" smtClean="0"/>
              <a:t>katV</a:t>
            </a:r>
            <a:r>
              <a:rPr lang="cs-CZ" sz="2400" b="1" dirty="0" smtClean="0"/>
              <a:t>- postup pro zápis je upraven pouze v návodu</a:t>
            </a:r>
          </a:p>
          <a:p>
            <a:pPr>
              <a:buNone/>
            </a:pPr>
            <a:r>
              <a:rPr lang="cs-CZ" sz="2400" dirty="0" smtClean="0"/>
              <a:t>    </a:t>
            </a:r>
          </a:p>
          <a:p>
            <a:pPr>
              <a:buNone/>
            </a:pPr>
            <a:r>
              <a:rPr lang="cs-CZ" sz="2400" dirty="0" smtClean="0"/>
              <a:t>     Způsob ochrany zemědělský půdní fond-dočasně odňato se zapíše k dotčenému zemědělskému pozemku na základě ohlášení vlastníka,jehož přílohou je souhlas (rozhodnutí) orgánu ochrany zemědělského půdního fondu s tím, že se u dotčeného pozemku ponechá i dosavadní způsob ochrany zemědělský půdní fond</a:t>
            </a:r>
            <a:r>
              <a:rPr lang="cs-CZ" sz="2400" dirty="0" smtClean="0">
                <a:solidFill>
                  <a:srgbClr val="FF0000"/>
                </a:solidFill>
              </a:rPr>
              <a:t>. Obdobně se postupuje při zápisu způsobu ochrany pozemek určený k plnění funkcí lesa-dočasně </a:t>
            </a:r>
            <a:r>
              <a:rPr lang="cs-CZ" sz="2400" dirty="0" smtClean="0"/>
              <a:t>odňato, </a:t>
            </a:r>
            <a:r>
              <a:rPr lang="cs-CZ" sz="2400" dirty="0" err="1" smtClean="0"/>
              <a:t>tzn</a:t>
            </a:r>
            <a:r>
              <a:rPr lang="cs-CZ" sz="2400" dirty="0" smtClean="0"/>
              <a:t>, že se současně u dotčeného pozemku ponechá dosavadní způsob ochrany pozemek určený k plnění funkcí lesa.</a:t>
            </a:r>
          </a:p>
          <a:p>
            <a:pPr>
              <a:buNone/>
            </a:pPr>
            <a:endParaRPr lang="cs-CZ" sz="2400" dirty="0"/>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4064595" cy="500066"/>
          </a:xfrm>
        </p:spPr>
        <p:txBody>
          <a:bodyPr>
            <a:normAutofit fontScale="90000"/>
          </a:bodyPr>
          <a:lstStyle/>
          <a:p>
            <a:pPr>
              <a:buNone/>
            </a:pPr>
            <a:r>
              <a:rPr lang="cs-CZ" sz="2800" dirty="0" smtClean="0"/>
              <a:t>Pokračování-</a:t>
            </a:r>
            <a:endParaRPr lang="cs-CZ" sz="2800" dirty="0"/>
          </a:p>
        </p:txBody>
      </p:sp>
      <p:sp>
        <p:nvSpPr>
          <p:cNvPr id="4" name="Zástupný symbol pro obsah 3"/>
          <p:cNvSpPr>
            <a:spLocks noGrp="1"/>
          </p:cNvSpPr>
          <p:nvPr>
            <p:ph idx="4294967295"/>
          </p:nvPr>
        </p:nvSpPr>
        <p:spPr>
          <a:xfrm>
            <a:off x="457200" y="1600200"/>
            <a:ext cx="8229600" cy="4900633"/>
          </a:xfrm>
          <a:prstGeom prst="rect">
            <a:avLst/>
          </a:prstGeom>
        </p:spPr>
        <p:txBody>
          <a:bodyPr>
            <a:normAutofit lnSpcReduction="10000"/>
          </a:bodyPr>
          <a:lstStyle/>
          <a:p>
            <a:pPr>
              <a:buNone/>
            </a:pPr>
            <a:r>
              <a:rPr lang="cs-CZ" sz="2400" dirty="0" smtClean="0"/>
              <a:t>Vybrané charakteristiky-po novele </a:t>
            </a:r>
            <a:r>
              <a:rPr lang="cs-CZ" sz="2400" dirty="0" err="1" smtClean="0"/>
              <a:t>katV</a:t>
            </a:r>
            <a:endParaRPr lang="cs-CZ" sz="2400" dirty="0" smtClean="0"/>
          </a:p>
          <a:p>
            <a:pPr>
              <a:buNone/>
            </a:pPr>
            <a:r>
              <a:rPr lang="cs-CZ" sz="2400" dirty="0" smtClean="0"/>
              <a:t>Zahrada- Pozemek, </a:t>
            </a:r>
          </a:p>
          <a:p>
            <a:pPr>
              <a:buNone/>
            </a:pPr>
            <a:r>
              <a:rPr lang="cs-CZ" sz="2400" dirty="0" smtClean="0"/>
              <a:t> a) na němž se trvale a převážně pěstuje zelenina, květiny a jiné zahradní plodiny, zpravidla pro vlastní potřebu, </a:t>
            </a:r>
          </a:p>
          <a:p>
            <a:pPr>
              <a:buNone/>
            </a:pPr>
            <a:r>
              <a:rPr lang="cs-CZ" sz="2400" dirty="0" smtClean="0"/>
              <a:t> b) souvisle osázený ovocnými stromy nebo ovocnými keři, který zpravidla tvoří souvislý celek s obytnými a hospodářskými budovami, </a:t>
            </a:r>
          </a:p>
          <a:p>
            <a:pPr>
              <a:buNone/>
            </a:pPr>
            <a:r>
              <a:rPr lang="cs-CZ" sz="2400" dirty="0" smtClean="0">
                <a:solidFill>
                  <a:srgbClr val="FF0000"/>
                </a:solidFill>
              </a:rPr>
              <a:t> c) funkčně spojený a užívaný s budovou, s charakterem okrasné zahrady, na kterém převládá travnatá plocha, zpravidla doplněná trvalými porosty většinou okrasného charakteru, ke kterým lze přiřadit i dřeviny charakteristické pro ovocné a lesní porosty.</a:t>
            </a:r>
            <a:r>
              <a:rPr lang="cs-CZ" sz="2400" dirty="0" smtClean="0"/>
              <a:t> 	</a:t>
            </a:r>
          </a:p>
          <a:p>
            <a:pPr>
              <a:buNone/>
            </a:pPr>
            <a:endParaRPr lang="cs-CZ" sz="2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636099" cy="714356"/>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214422"/>
            <a:ext cx="8229600" cy="4929221"/>
          </a:xfrm>
          <a:prstGeom prst="rect">
            <a:avLst/>
          </a:prstGeom>
        </p:spPr>
        <p:txBody>
          <a:bodyPr>
            <a:normAutofit/>
          </a:bodyPr>
          <a:lstStyle/>
          <a:p>
            <a:pPr>
              <a:buNone/>
            </a:pPr>
            <a:r>
              <a:rPr lang="cs-CZ" sz="2400" dirty="0" smtClean="0"/>
              <a:t>Od 1.1.1993 byla založena</a:t>
            </a:r>
            <a:r>
              <a:rPr lang="cs-CZ" sz="2400" dirty="0" smtClean="0">
                <a:solidFill>
                  <a:srgbClr val="FF0000"/>
                </a:solidFill>
              </a:rPr>
              <a:t> zjednodušená evidence</a:t>
            </a:r>
            <a:r>
              <a:rPr lang="cs-CZ" sz="2400" dirty="0" smtClean="0"/>
              <a:t> / ZE/ pozemků dříve užívané socialistickými organizacemi :</a:t>
            </a:r>
          </a:p>
          <a:p>
            <a:pPr>
              <a:buNone/>
            </a:pPr>
            <a:r>
              <a:rPr lang="cs-CZ" sz="2400" dirty="0" smtClean="0"/>
              <a:t>     - nebyly zobrazeny v katastrální mapě !</a:t>
            </a:r>
          </a:p>
          <a:p>
            <a:pPr>
              <a:buNone/>
            </a:pPr>
            <a:r>
              <a:rPr lang="cs-CZ" sz="2400" dirty="0" smtClean="0"/>
              <a:t>     - byly evidovány jen označením parcelního čísla podle dřívější pozemkové evidence</a:t>
            </a:r>
          </a:p>
          <a:p>
            <a:pPr>
              <a:buNone/>
            </a:pPr>
            <a:r>
              <a:rPr lang="cs-CZ" sz="2400" dirty="0" smtClean="0"/>
              <a:t>     - byly uvedeny původní výměry nebo zbytkové výměry</a:t>
            </a:r>
          </a:p>
          <a:p>
            <a:pPr>
              <a:buNone/>
            </a:pPr>
            <a:r>
              <a:rPr lang="cs-CZ" sz="2400" dirty="0" smtClean="0"/>
              <a:t>     - údaj o vlastníku</a:t>
            </a:r>
          </a:p>
          <a:p>
            <a:pPr>
              <a:buNone/>
            </a:pPr>
            <a:r>
              <a:rPr lang="cs-CZ" sz="2400" dirty="0" smtClean="0"/>
              <a:t>    - nebyl evidován druh pozemku ani způsob využití</a:t>
            </a:r>
          </a:p>
          <a:p>
            <a:pPr>
              <a:buNone/>
            </a:pPr>
            <a:r>
              <a:rPr lang="cs-CZ" sz="2400" dirty="0" smtClean="0"/>
              <a:t>Správa katastru byla postupně od roku 1993 vedena počítačovými prostředky/ dříve pouze ručně/.</a:t>
            </a:r>
          </a:p>
          <a:p>
            <a:pPr>
              <a:buNone/>
            </a:pPr>
            <a:endParaRPr lang="cs-CZ" sz="2400" dirty="0" smtClean="0"/>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5493355" cy="500066"/>
          </a:xfrm>
        </p:spPr>
        <p:txBody>
          <a:bodyPr>
            <a:normAutofit fontScale="90000"/>
          </a:bodyPr>
          <a:lstStyle/>
          <a:p>
            <a:pPr>
              <a:buNone/>
            </a:pPr>
            <a:r>
              <a:rPr lang="cs-CZ" sz="2800" dirty="0" smtClean="0"/>
              <a:t>Pokračování- minulost</a:t>
            </a:r>
            <a:endParaRPr lang="cs-CZ" sz="2800" dirty="0"/>
          </a:p>
        </p:txBody>
      </p:sp>
      <p:sp>
        <p:nvSpPr>
          <p:cNvPr id="3" name="Zástupný symbol pro obsah 2"/>
          <p:cNvSpPr>
            <a:spLocks noGrp="1"/>
          </p:cNvSpPr>
          <p:nvPr>
            <p:ph idx="4294967295"/>
          </p:nvPr>
        </p:nvSpPr>
        <p:spPr>
          <a:xfrm>
            <a:off x="457200" y="1600200"/>
            <a:ext cx="8229600" cy="4205513"/>
          </a:xfrm>
          <a:prstGeom prst="rect">
            <a:avLst/>
          </a:prstGeom>
        </p:spPr>
        <p:txBody>
          <a:bodyPr>
            <a:normAutofit fontScale="92500" lnSpcReduction="10000"/>
          </a:bodyPr>
          <a:lstStyle/>
          <a:p>
            <a:pPr>
              <a:buNone/>
            </a:pPr>
            <a:r>
              <a:rPr lang="cs-CZ" dirty="0" smtClean="0"/>
              <a:t>Porovnání s </a:t>
            </a:r>
            <a:r>
              <a:rPr lang="cs-CZ" dirty="0" err="1" smtClean="0"/>
              <a:t>vyhl.č</a:t>
            </a:r>
            <a:r>
              <a:rPr lang="cs-CZ" dirty="0" smtClean="0"/>
              <a:t>. 23/1964 </a:t>
            </a:r>
            <a:r>
              <a:rPr lang="cs-CZ" dirty="0" err="1" smtClean="0"/>
              <a:t>Sb</a:t>
            </a:r>
            <a:r>
              <a:rPr lang="cs-CZ" dirty="0" smtClean="0"/>
              <a:t>-</a:t>
            </a:r>
          </a:p>
          <a:p>
            <a:pPr>
              <a:buNone/>
            </a:pPr>
            <a:r>
              <a:rPr lang="cs-CZ" dirty="0" smtClean="0"/>
              <a:t>       zahrady se evidovaly dle definice:</a:t>
            </a:r>
          </a:p>
          <a:p>
            <a:pPr>
              <a:buNone/>
            </a:pPr>
            <a:r>
              <a:rPr lang="cs-CZ" dirty="0" smtClean="0"/>
              <a:t> a) pozemky zpravidla oplocené, na kterých se trvale a převážně pěstuje zelenina, květiny a jiné zahradní plodiny, zpravidla pro vlastní potřebu, pokud se tyto plodiny nepěstují v rámci stanovených osevních postupů jako polní plodiny;</a:t>
            </a:r>
          </a:p>
          <a:p>
            <a:pPr>
              <a:buNone/>
            </a:pPr>
            <a:r>
              <a:rPr lang="cs-CZ" dirty="0" smtClean="0"/>
              <a:t> b) souvislé pozemky osázené ovocnými stromy nebo keři až do výměry 0,25 ha, které zpravidla tvoří souvislý celek s obytnými a hospodářskými budovami;</a:t>
            </a:r>
          </a:p>
          <a:p>
            <a:pPr>
              <a:buNone/>
            </a:pPr>
            <a:r>
              <a:rPr lang="cs-CZ" dirty="0" smtClean="0"/>
              <a:t>  c) školky ovocných nebo okrasných stromů, viničné školky a školky pro chmelovou </a:t>
            </a:r>
            <a:r>
              <a:rPr lang="cs-CZ" dirty="0" err="1" smtClean="0"/>
              <a:t>sáď</a:t>
            </a:r>
            <a:r>
              <a:rPr lang="cs-CZ" dirty="0" smtClean="0"/>
              <a:t>;</a:t>
            </a:r>
          </a:p>
          <a:p>
            <a:pPr>
              <a:buNone/>
            </a:pPr>
            <a:r>
              <a:rPr lang="cs-CZ" dirty="0" smtClean="0"/>
              <a:t>  d) pařeniště, skleníky a japany, pokud nejsou na orné půdě;</a:t>
            </a:r>
            <a:endParaRPr lang="cs-CZ" dirty="0"/>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6512511" cy="714380"/>
          </a:xfrm>
        </p:spPr>
        <p:txBody>
          <a:bodyPr>
            <a:normAutofit/>
          </a:bodyPr>
          <a:lstStyle/>
          <a:p>
            <a:pPr>
              <a:buNone/>
            </a:pPr>
            <a:r>
              <a:rPr lang="cs-CZ" sz="2800" dirty="0" smtClean="0"/>
              <a:t>Pokračování- vybrané charakteristiky</a:t>
            </a:r>
            <a:endParaRPr lang="cs-CZ" sz="2800" dirty="0"/>
          </a:p>
        </p:txBody>
      </p:sp>
      <p:sp>
        <p:nvSpPr>
          <p:cNvPr id="4" name="Zástupný symbol pro obsah 3"/>
          <p:cNvSpPr>
            <a:spLocks noGrp="1"/>
          </p:cNvSpPr>
          <p:nvPr>
            <p:ph idx="4294967295"/>
          </p:nvPr>
        </p:nvSpPr>
        <p:spPr>
          <a:xfrm>
            <a:off x="457200" y="1214422"/>
            <a:ext cx="8229600" cy="4857784"/>
          </a:xfrm>
          <a:prstGeom prst="rect">
            <a:avLst/>
          </a:prstGeom>
        </p:spPr>
        <p:txBody>
          <a:bodyPr>
            <a:normAutofit fontScale="92500" lnSpcReduction="10000"/>
          </a:bodyPr>
          <a:lstStyle/>
          <a:p>
            <a:pPr>
              <a:buNone/>
            </a:pPr>
            <a:r>
              <a:rPr lang="cs-CZ" sz="2400" dirty="0" smtClean="0"/>
              <a:t>Zastavěná plocha a nádvoří- Pozemek, na němž je </a:t>
            </a:r>
          </a:p>
          <a:p>
            <a:pPr>
              <a:buNone/>
            </a:pPr>
            <a:r>
              <a:rPr lang="cs-CZ" sz="2400" dirty="0" smtClean="0"/>
              <a:t>  a) budova včetně nádvoří (tj. části zastavěného stavebního pozemku obsahující dvůr, vjezd, drobné stavby, bazén, zatravněné plochy, okrasné záhony a jiné přiléhající plochy, které slouží k lepšímu užívání stavby), vyjma skleníku, který je v katastru evidován jako budova, postaveného na zemědělském nebo lesním pozemku, a vyjma budovy postavené na lesním pozemku a budovy evidované na pozemku vodní plocha, </a:t>
            </a:r>
          </a:p>
          <a:p>
            <a:pPr>
              <a:buNone/>
            </a:pPr>
            <a:r>
              <a:rPr lang="cs-CZ" sz="2400" dirty="0" smtClean="0"/>
              <a:t>  b) společný dvůr, </a:t>
            </a:r>
          </a:p>
          <a:p>
            <a:pPr>
              <a:buNone/>
            </a:pPr>
            <a:r>
              <a:rPr lang="cs-CZ" sz="2400" dirty="0" smtClean="0"/>
              <a:t>  c) zbořeniště, </a:t>
            </a:r>
          </a:p>
          <a:p>
            <a:pPr>
              <a:buNone/>
            </a:pPr>
            <a:r>
              <a:rPr lang="cs-CZ" sz="2400" dirty="0" smtClean="0"/>
              <a:t>  d) vodní dílo. 	</a:t>
            </a:r>
          </a:p>
          <a:p>
            <a:pPr>
              <a:buNone/>
            </a:pPr>
            <a:r>
              <a:rPr lang="cs-CZ" sz="2400" dirty="0" smtClean="0"/>
              <a:t>	</a:t>
            </a:r>
          </a:p>
          <a:p>
            <a:pPr>
              <a:buNone/>
            </a:pPr>
            <a:endParaRPr lang="cs-CZ" sz="2400" dirty="0" smtClean="0"/>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73" y="221673"/>
            <a:ext cx="7715304" cy="492683"/>
          </a:xfrm>
        </p:spPr>
        <p:txBody>
          <a:bodyPr>
            <a:normAutofit fontScale="90000"/>
          </a:bodyPr>
          <a:lstStyle/>
          <a:p>
            <a:pPr>
              <a:buNone/>
            </a:pPr>
            <a:r>
              <a:rPr lang="cs-CZ" sz="2800" dirty="0" smtClean="0"/>
              <a:t>Pokračování- řešení tzv. </a:t>
            </a:r>
            <a:r>
              <a:rPr lang="cs-CZ" sz="2800" dirty="0" err="1" smtClean="0"/>
              <a:t>přídomních</a:t>
            </a:r>
            <a:r>
              <a:rPr lang="cs-CZ" sz="2800" dirty="0" smtClean="0"/>
              <a:t> zahrad</a:t>
            </a:r>
            <a:endParaRPr lang="cs-CZ" sz="2800" dirty="0"/>
          </a:p>
        </p:txBody>
      </p:sp>
      <p:pic>
        <p:nvPicPr>
          <p:cNvPr id="4" name="Picture 4" descr="http://www.bonsai-dnes.cz/jirik%202/big/zahrada%2008%20016.jpg"/>
          <p:cNvPicPr>
            <a:picLocks noGrp="1" noChangeAspect="1" noChangeArrowheads="1"/>
          </p:cNvPicPr>
          <p:nvPr>
            <p:ph idx="4294967295"/>
          </p:nvPr>
        </p:nvPicPr>
        <p:blipFill>
          <a:blip r:embed="rId2">
            <a:extLst>
              <a:ext uri="{28A0092B-C50C-407E-A947-70E740481C1C}">
                <a14:useLocalDpi xmlns="" xmlns:a14="http://schemas.microsoft.com/office/drawing/2010/main" val="0"/>
              </a:ext>
            </a:extLst>
          </a:blip>
          <a:srcRect/>
          <a:stretch>
            <a:fillRect/>
          </a:stretch>
        </p:blipFill>
        <p:spPr bwMode="auto">
          <a:xfrm>
            <a:off x="609600" y="857232"/>
            <a:ext cx="7820052" cy="571504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976" y="214290"/>
            <a:ext cx="6858047" cy="500066"/>
          </a:xfrm>
        </p:spPr>
        <p:txBody>
          <a:bodyPr>
            <a:normAutofit fontScale="90000"/>
          </a:bodyPr>
          <a:lstStyle/>
          <a:p>
            <a:pPr>
              <a:buNone/>
            </a:pPr>
            <a:r>
              <a:rPr lang="cs-CZ" sz="2800" dirty="0" smtClean="0"/>
              <a:t>Pokračování- způsob využití pozemku</a:t>
            </a:r>
            <a:endParaRPr lang="cs-CZ" sz="2800" dirty="0"/>
          </a:p>
        </p:txBody>
      </p:sp>
      <p:sp>
        <p:nvSpPr>
          <p:cNvPr id="4" name="Zástupný symbol pro obsah 3"/>
          <p:cNvSpPr>
            <a:spLocks noGrp="1"/>
          </p:cNvSpPr>
          <p:nvPr>
            <p:ph idx="4294967295"/>
          </p:nvPr>
        </p:nvSpPr>
        <p:spPr>
          <a:xfrm>
            <a:off x="457200" y="1600200"/>
            <a:ext cx="8229600" cy="4757757"/>
          </a:xfrm>
          <a:prstGeom prst="rect">
            <a:avLst/>
          </a:prstGeom>
        </p:spPr>
        <p:txBody>
          <a:bodyPr>
            <a:normAutofit lnSpcReduction="10000"/>
          </a:bodyPr>
          <a:lstStyle/>
          <a:p>
            <a:pPr>
              <a:buNone/>
            </a:pPr>
            <a:r>
              <a:rPr lang="cs-CZ" sz="2400" b="1" dirty="0" smtClean="0"/>
              <a:t>Způsoby využití pozemku</a:t>
            </a:r>
            <a:r>
              <a:rPr lang="cs-CZ" sz="2400" dirty="0" smtClean="0"/>
              <a:t>- jsou uvedeny v příloze č.2 </a:t>
            </a:r>
            <a:r>
              <a:rPr lang="cs-CZ" sz="2400" dirty="0" err="1" smtClean="0"/>
              <a:t>katV</a:t>
            </a:r>
            <a:endParaRPr lang="cs-CZ" sz="2400" dirty="0" smtClean="0"/>
          </a:p>
          <a:p>
            <a:pPr>
              <a:buNone/>
            </a:pPr>
            <a:r>
              <a:rPr lang="cs-CZ" sz="2400" dirty="0" smtClean="0"/>
              <a:t>V závěru přílohy je uvedeno:</a:t>
            </a:r>
          </a:p>
          <a:p>
            <a:pPr>
              <a:buNone/>
            </a:pPr>
            <a:r>
              <a:rPr lang="cs-CZ" sz="2400" dirty="0" smtClean="0"/>
              <a:t>Parcela s druhem pozemku vodní plocha, ostatní plocha, zastavěná plocha a nádvoří bez připojené budovy nebo vodního díla </a:t>
            </a:r>
            <a:r>
              <a:rPr lang="cs-CZ" sz="2400" dirty="0" smtClean="0">
                <a:solidFill>
                  <a:srgbClr val="FF0000"/>
                </a:solidFill>
              </a:rPr>
              <a:t>musí mít vyznačen</a:t>
            </a:r>
            <a:r>
              <a:rPr lang="cs-CZ" sz="2400" dirty="0" smtClean="0"/>
              <a:t> </a:t>
            </a:r>
            <a:r>
              <a:rPr lang="cs-CZ" sz="2400" b="1" dirty="0" smtClean="0"/>
              <a:t>způsob využití pozemku.</a:t>
            </a:r>
          </a:p>
          <a:p>
            <a:pPr>
              <a:buNone/>
            </a:pPr>
            <a:r>
              <a:rPr lang="cs-CZ" sz="2400" dirty="0" smtClean="0"/>
              <a:t>Bez uvedení těchto údajů nelze provést příslušnou změnu v katastru jen pro druh pozemku.</a:t>
            </a:r>
          </a:p>
          <a:p>
            <a:pPr>
              <a:buNone/>
            </a:pPr>
            <a:r>
              <a:rPr lang="cs-CZ" sz="2400" dirty="0" smtClean="0"/>
              <a:t>Z přílohy č.2 rovněž vyplývají změny týkající se jen způsobu využití bez změny druhů pozemků-</a:t>
            </a:r>
            <a:r>
              <a:rPr lang="cs-CZ" sz="2400" b="1" dirty="0" smtClean="0"/>
              <a:t> skleníky, školky, </a:t>
            </a:r>
            <a:r>
              <a:rPr lang="cs-CZ" sz="2400" b="1" dirty="0" err="1" smtClean="0"/>
              <a:t>fotovoltaické</a:t>
            </a:r>
            <a:r>
              <a:rPr lang="cs-CZ" sz="2400" b="1" dirty="0" smtClean="0"/>
              <a:t> elektrárny, meze ,stráně</a:t>
            </a:r>
            <a:endParaRPr lang="cs-CZ" sz="2400" b="1" dirty="0"/>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7" y="357166"/>
            <a:ext cx="5429287" cy="857256"/>
          </a:xfrm>
        </p:spPr>
        <p:txBody>
          <a:bodyPr/>
          <a:lstStyle/>
          <a:p>
            <a:pPr>
              <a:buNone/>
            </a:pPr>
            <a:r>
              <a:rPr lang="cs-CZ" sz="2800" dirty="0" smtClean="0"/>
              <a:t>Pokračování-</a:t>
            </a:r>
            <a:r>
              <a:rPr lang="cs-CZ" sz="2800" dirty="0" err="1" smtClean="0"/>
              <a:t>fotovoltaická</a:t>
            </a:r>
            <a:r>
              <a:rPr lang="cs-CZ" sz="2800" dirty="0" smtClean="0"/>
              <a:t> el.</a:t>
            </a:r>
            <a:endParaRPr lang="cs-CZ" sz="2800" dirty="0"/>
          </a:p>
        </p:txBody>
      </p:sp>
      <p:pic>
        <p:nvPicPr>
          <p:cNvPr id="4" name="Zástupný symbol pro obsah 3" descr="fotov.jpg"/>
          <p:cNvPicPr>
            <a:picLocks noGrp="1" noChangeAspect="1"/>
          </p:cNvPicPr>
          <p:nvPr>
            <p:ph idx="4294967295"/>
          </p:nvPr>
        </p:nvPicPr>
        <p:blipFill>
          <a:blip r:embed="rId2" cstate="print"/>
          <a:stretch>
            <a:fillRect/>
          </a:stretch>
        </p:blipFill>
        <p:spPr>
          <a:xfrm>
            <a:off x="764104" y="1357313"/>
            <a:ext cx="7701518" cy="5143500"/>
          </a:xfrm>
          <a:prstGeom prst="rect">
            <a:avLst/>
          </a:prstGeom>
        </p:spPr>
      </p:pic>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6512511" cy="571480"/>
          </a:xfrm>
        </p:spPr>
        <p:txBody>
          <a:bodyPr>
            <a:normAutofit/>
          </a:bodyPr>
          <a:lstStyle/>
          <a:p>
            <a:pPr>
              <a:buNone/>
            </a:pPr>
            <a:r>
              <a:rPr lang="cs-CZ" sz="2800" dirty="0" smtClean="0"/>
              <a:t>Meze,stráně- nové způsoby využití</a:t>
            </a:r>
            <a:endParaRPr lang="cs-CZ" sz="2800" dirty="0"/>
          </a:p>
        </p:txBody>
      </p:sp>
      <p:pic>
        <p:nvPicPr>
          <p:cNvPr id="215042" name="Picture 2" descr="D:\Pictures\meze,stráně.jpg"/>
          <p:cNvPicPr>
            <a:picLocks noGrp="1" noChangeAspect="1" noChangeArrowheads="1"/>
          </p:cNvPicPr>
          <p:nvPr>
            <p:ph idx="4294967295"/>
          </p:nvPr>
        </p:nvPicPr>
        <p:blipFill>
          <a:blip r:embed="rId2"/>
          <a:srcRect/>
          <a:stretch>
            <a:fillRect/>
          </a:stretch>
        </p:blipFill>
        <p:spPr bwMode="auto">
          <a:xfrm>
            <a:off x="714348" y="1000108"/>
            <a:ext cx="7558780" cy="5500726"/>
          </a:xfrm>
          <a:prstGeom prst="rect">
            <a:avLst/>
          </a:prstGeom>
          <a:noFill/>
        </p:spPr>
      </p:pic>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5286412" cy="642942"/>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13"/>
          </p:nvPr>
        </p:nvSpPr>
        <p:spPr>
          <a:xfrm>
            <a:off x="571472" y="1000108"/>
            <a:ext cx="8072494" cy="5500726"/>
          </a:xfrm>
        </p:spPr>
        <p:txBody>
          <a:bodyPr>
            <a:normAutofit lnSpcReduction="10000"/>
          </a:bodyPr>
          <a:lstStyle/>
          <a:p>
            <a:pPr>
              <a:buNone/>
            </a:pPr>
            <a:r>
              <a:rPr lang="cs-CZ" sz="2400" i="1" dirty="0" smtClean="0"/>
              <a:t> </a:t>
            </a:r>
            <a:r>
              <a:rPr lang="cs-CZ" sz="2400" dirty="0" smtClean="0"/>
              <a:t> </a:t>
            </a:r>
            <a:r>
              <a:rPr lang="cs-CZ" sz="2400" b="1" dirty="0" smtClean="0"/>
              <a:t>Doporučení – věnovat pozornost změnám údajů o nemovitostech – jiným údajům</a:t>
            </a:r>
          </a:p>
          <a:p>
            <a:pPr>
              <a:buFontTx/>
              <a:buChar char="-"/>
            </a:pPr>
            <a:endParaRPr lang="cs-CZ" sz="2400" dirty="0" smtClean="0"/>
          </a:p>
          <a:p>
            <a:pPr>
              <a:buNone/>
            </a:pPr>
            <a:r>
              <a:rPr lang="cs-CZ" sz="2400" dirty="0" smtClean="0"/>
              <a:t>-dočasné odnětí pozemku ze zemědělského půdního </a:t>
            </a:r>
          </a:p>
          <a:p>
            <a:pPr>
              <a:buNone/>
            </a:pPr>
            <a:r>
              <a:rPr lang="cs-CZ" sz="2400" dirty="0" smtClean="0"/>
              <a:t>fondu</a:t>
            </a:r>
          </a:p>
          <a:p>
            <a:pPr>
              <a:buFontTx/>
              <a:buChar char="-"/>
            </a:pPr>
            <a:r>
              <a:rPr lang="cs-CZ" sz="2400" dirty="0" smtClean="0">
                <a:solidFill>
                  <a:srgbClr val="FF0000"/>
                </a:solidFill>
              </a:rPr>
              <a:t>dočasné odnětí pozemku určeného k plnění funkce lesa</a:t>
            </a:r>
          </a:p>
          <a:p>
            <a:pPr>
              <a:buFontTx/>
              <a:buChar char="-"/>
            </a:pPr>
            <a:r>
              <a:rPr lang="cs-CZ" sz="2400" dirty="0" smtClean="0"/>
              <a:t>změny druhů pozemků</a:t>
            </a:r>
          </a:p>
          <a:p>
            <a:pPr>
              <a:buFontTx/>
              <a:buChar char="-"/>
            </a:pPr>
            <a:r>
              <a:rPr lang="cs-CZ" sz="2400" dirty="0" smtClean="0"/>
              <a:t>změny způsobu využití pozemků</a:t>
            </a:r>
          </a:p>
          <a:p>
            <a:pPr>
              <a:buFontTx/>
              <a:buChar char="-"/>
            </a:pPr>
            <a:r>
              <a:rPr lang="cs-CZ" sz="2400" dirty="0" smtClean="0"/>
              <a:t>změny způsobu využití staveb</a:t>
            </a:r>
          </a:p>
          <a:p>
            <a:pPr>
              <a:buFontTx/>
              <a:buChar char="-"/>
            </a:pPr>
            <a:r>
              <a:rPr lang="cs-CZ" sz="2400" dirty="0" smtClean="0"/>
              <a:t>změny způsobu využití jednotek</a:t>
            </a:r>
          </a:p>
          <a:p>
            <a:pPr>
              <a:buNone/>
            </a:pPr>
            <a:r>
              <a:rPr lang="cs-CZ" sz="2400" dirty="0" smtClean="0"/>
              <a:t>/ Pozor- zápis upozornění- dobývací prostor</a:t>
            </a:r>
          </a:p>
          <a:p>
            <a:pPr>
              <a:buNone/>
            </a:pPr>
            <a:r>
              <a:rPr lang="cs-CZ" sz="2400" dirty="0" smtClean="0"/>
              <a:t>           - zápis typu a způsobu ochrany nemovitosti- příloha č.7 </a:t>
            </a:r>
            <a:r>
              <a:rPr lang="cs-CZ" sz="2400" dirty="0" err="1" smtClean="0"/>
              <a:t>katV</a:t>
            </a:r>
            <a:r>
              <a:rPr lang="cs-CZ" sz="2400" dirty="0" smtClean="0"/>
              <a:t>/</a:t>
            </a:r>
            <a:endParaRPr lang="cs-CZ" sz="2400" dirty="0"/>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357166"/>
            <a:ext cx="4993289" cy="571504"/>
          </a:xfrm>
        </p:spPr>
        <p:txBody>
          <a:bodyPr>
            <a:normAutofit/>
          </a:bodyPr>
          <a:lstStyle/>
          <a:p>
            <a:pPr>
              <a:buNone/>
            </a:pPr>
            <a:r>
              <a:rPr lang="cs-CZ" sz="2800" dirty="0" smtClean="0"/>
              <a:t>Pokračování-</a:t>
            </a:r>
            <a:endParaRPr lang="cs-CZ" sz="2800" dirty="0"/>
          </a:p>
        </p:txBody>
      </p:sp>
      <p:sp>
        <p:nvSpPr>
          <p:cNvPr id="4" name="Zástupný symbol pro obsah 3"/>
          <p:cNvSpPr>
            <a:spLocks noGrp="1"/>
          </p:cNvSpPr>
          <p:nvPr>
            <p:ph idx="4294967295"/>
          </p:nvPr>
        </p:nvSpPr>
        <p:spPr>
          <a:xfrm>
            <a:off x="457200" y="1600200"/>
            <a:ext cx="8229600" cy="4900633"/>
          </a:xfrm>
          <a:prstGeom prst="rect">
            <a:avLst/>
          </a:prstGeom>
        </p:spPr>
        <p:txBody>
          <a:bodyPr>
            <a:normAutofit fontScale="92500" lnSpcReduction="20000"/>
          </a:bodyPr>
          <a:lstStyle/>
          <a:p>
            <a:pPr>
              <a:buNone/>
            </a:pPr>
            <a:r>
              <a:rPr lang="cs-CZ" sz="2400" b="1" dirty="0" smtClean="0"/>
              <a:t>Změny druhů pozemků a způsobu využití pozemků se provádí obecně:</a:t>
            </a:r>
          </a:p>
          <a:p>
            <a:pPr>
              <a:buFontTx/>
              <a:buChar char="-"/>
            </a:pPr>
            <a:r>
              <a:rPr lang="cs-CZ" sz="2400" dirty="0" smtClean="0"/>
              <a:t>Dle ohlášení vlastníka nebo spoluvlastníků/ viz tiskopis ČUZK/</a:t>
            </a:r>
          </a:p>
          <a:p>
            <a:pPr>
              <a:buFontTx/>
              <a:buChar char="-"/>
            </a:pPr>
            <a:r>
              <a:rPr lang="cs-CZ" sz="2400" dirty="0" smtClean="0"/>
              <a:t>Změna týkající se pouze části pozemku se dokládá geometrickým plánem</a:t>
            </a:r>
          </a:p>
          <a:p>
            <a:pPr>
              <a:buFontTx/>
              <a:buChar char="-"/>
            </a:pPr>
            <a:r>
              <a:rPr lang="cs-CZ" sz="2400" dirty="0" smtClean="0"/>
              <a:t>Existuje-li rozhodnutí příslušného orgánu ke změně,která již nastala,stačí k ohlášení jednoho dotčeného vlastníka nebo jednoho ze spoluvlastníků doložit příslušné rozhodnutí= postup odpovídá § 30 odst.3 </a:t>
            </a:r>
            <a:r>
              <a:rPr lang="cs-CZ" sz="2400" dirty="0" err="1" smtClean="0"/>
              <a:t>katV</a:t>
            </a:r>
            <a:r>
              <a:rPr lang="cs-CZ" sz="2400" dirty="0" smtClean="0"/>
              <a:t> a k dělení již není nutný souhlas stavebního úřadu</a:t>
            </a:r>
          </a:p>
          <a:p>
            <a:pPr>
              <a:buFontTx/>
              <a:buChar char="-"/>
            </a:pPr>
            <a:r>
              <a:rPr lang="cs-CZ" sz="2400" dirty="0" smtClean="0"/>
              <a:t>Není-li ke změně nutné rozhodnutí, je vhodné pro ohlášení příslušné změny hledat oporu  v příloze č. 3 Návodu pro správu katastru nemovitostí/ pomůcka je i v záložce tiskopisy ČUZK/ a změnu ohlašují všichni spoluvlastníci až</a:t>
            </a:r>
            <a:r>
              <a:rPr lang="cs-CZ" sz="2400" b="1" dirty="0" smtClean="0"/>
              <a:t> po uskutečnění změny v terénu</a:t>
            </a:r>
            <a:r>
              <a:rPr lang="cs-CZ" sz="2400" dirty="0" smtClean="0"/>
              <a:t> s prohlášením dle § 30 odst.4 </a:t>
            </a:r>
            <a:r>
              <a:rPr lang="cs-CZ" sz="2400" dirty="0" err="1" smtClean="0"/>
              <a:t>katV</a:t>
            </a:r>
            <a:r>
              <a:rPr lang="cs-CZ" sz="2400" dirty="0" smtClean="0"/>
              <a:t> s </a:t>
            </a:r>
            <a:r>
              <a:rPr lang="cs-CZ" sz="2400" dirty="0" smtClean="0">
                <a:solidFill>
                  <a:srgbClr val="FF0000"/>
                </a:solidFill>
              </a:rPr>
              <a:t>úředně ověřeným podpisem</a:t>
            </a:r>
            <a:endParaRPr lang="cs-CZ" sz="2400" dirty="0">
              <a:solidFill>
                <a:srgbClr val="FF0000"/>
              </a:solidFill>
            </a:endParaRP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6400816" cy="714356"/>
          </a:xfrm>
        </p:spPr>
        <p:txBody>
          <a:bodyPr>
            <a:normAutofit/>
          </a:bodyPr>
          <a:lstStyle/>
          <a:p>
            <a:pPr>
              <a:buNone/>
            </a:pPr>
            <a:r>
              <a:rPr lang="cs-CZ" sz="2800" dirty="0" smtClean="0"/>
              <a:t>Pokračování-</a:t>
            </a:r>
            <a:endParaRPr lang="cs-CZ" sz="2800" dirty="0"/>
          </a:p>
        </p:txBody>
      </p:sp>
      <p:sp>
        <p:nvSpPr>
          <p:cNvPr id="4" name="Zástupný symbol pro obsah 3"/>
          <p:cNvSpPr>
            <a:spLocks noGrp="1"/>
          </p:cNvSpPr>
          <p:nvPr>
            <p:ph idx="4294967295"/>
          </p:nvPr>
        </p:nvSpPr>
        <p:spPr>
          <a:xfrm>
            <a:off x="457200" y="928670"/>
            <a:ext cx="8229600" cy="5929330"/>
          </a:xfrm>
          <a:prstGeom prst="rect">
            <a:avLst/>
          </a:prstGeom>
        </p:spPr>
        <p:txBody>
          <a:bodyPr>
            <a:normAutofit fontScale="70000" lnSpcReduction="20000"/>
          </a:bodyPr>
          <a:lstStyle/>
          <a:p>
            <a:pPr>
              <a:buNone/>
            </a:pPr>
            <a:r>
              <a:rPr lang="cs-CZ" sz="2400" dirty="0" smtClean="0"/>
              <a:t>Poznámka k postupům:</a:t>
            </a:r>
          </a:p>
          <a:p>
            <a:pPr>
              <a:buNone/>
            </a:pPr>
            <a:r>
              <a:rPr lang="cs-CZ" sz="2400" b="1" dirty="0" smtClean="0"/>
              <a:t>Při změnách druhu pozemku a způsobu využití pozemku –</a:t>
            </a:r>
          </a:p>
          <a:p>
            <a:pPr>
              <a:buNone/>
            </a:pPr>
            <a:r>
              <a:rPr lang="cs-CZ" sz="2400" b="1" dirty="0" smtClean="0"/>
              <a:t>   - ze</a:t>
            </a:r>
            <a:r>
              <a:rPr lang="cs-CZ" sz="2400" dirty="0" smtClean="0"/>
              <a:t> </a:t>
            </a:r>
            <a:r>
              <a:rPr lang="cs-CZ" sz="2400" b="1" i="1" dirty="0" smtClean="0"/>
              <a:t>zemědělského pozemku na jiný druh pozemku než zemědělský </a:t>
            </a:r>
            <a:r>
              <a:rPr lang="cs-CZ" sz="2400" i="1" dirty="0" smtClean="0"/>
              <a:t>pozemek s výjimkou změny druhu pozemku u nezastavěné části zastavěného stavebního pozemku</a:t>
            </a:r>
          </a:p>
          <a:p>
            <a:pPr>
              <a:buNone/>
            </a:pPr>
            <a:r>
              <a:rPr lang="cs-CZ" sz="2400" i="1" dirty="0" smtClean="0"/>
              <a:t>   -</a:t>
            </a:r>
            <a:r>
              <a:rPr lang="cs-CZ" sz="2400" dirty="0" smtClean="0"/>
              <a:t>  </a:t>
            </a:r>
            <a:r>
              <a:rPr lang="cs-CZ" sz="2400" b="1" dirty="0" smtClean="0">
                <a:solidFill>
                  <a:srgbClr val="FF0000"/>
                </a:solidFill>
              </a:rPr>
              <a:t>změny lesního pozemku bez územního rozhodnutí nebo souhlasu</a:t>
            </a:r>
          </a:p>
          <a:p>
            <a:pPr>
              <a:buNone/>
            </a:pPr>
            <a:r>
              <a:rPr lang="cs-CZ" sz="2400" b="1" dirty="0" smtClean="0"/>
              <a:t>   -  změny trvalý travní porost na ornou půdu</a:t>
            </a:r>
          </a:p>
          <a:p>
            <a:pPr>
              <a:buNone/>
            </a:pPr>
            <a:r>
              <a:rPr lang="cs-CZ" sz="2400" b="1" dirty="0" smtClean="0"/>
              <a:t>provedené  bez územního rozhodnutí nebo souhlasu</a:t>
            </a:r>
          </a:p>
          <a:p>
            <a:pPr>
              <a:buNone/>
            </a:pPr>
            <a:r>
              <a:rPr lang="cs-CZ" sz="2400" b="1" dirty="0" smtClean="0"/>
              <a:t> </a:t>
            </a:r>
            <a:r>
              <a:rPr lang="cs-CZ" sz="2400" dirty="0" smtClean="0"/>
              <a:t>se provádí na podkladě :</a:t>
            </a:r>
          </a:p>
          <a:p>
            <a:pPr>
              <a:buNone/>
            </a:pPr>
            <a:r>
              <a:rPr lang="cs-CZ" sz="2400" dirty="0" smtClean="0"/>
              <a:t>     - ohlášení vlastníka o změně druhu pozemku</a:t>
            </a:r>
          </a:p>
          <a:p>
            <a:pPr>
              <a:buNone/>
            </a:pPr>
            <a:r>
              <a:rPr lang="cs-CZ" sz="2400" dirty="0" smtClean="0"/>
              <a:t>     -  prohlášení vlastníka o tom, že změna druhu pozemku již byla v terénu uskutečněna s úředně ověřeným podpisem / viz §30 odst.4 </a:t>
            </a:r>
            <a:r>
              <a:rPr lang="cs-CZ" sz="2400" dirty="0" err="1" smtClean="0"/>
              <a:t>katV</a:t>
            </a:r>
            <a:r>
              <a:rPr lang="cs-CZ" sz="2400" dirty="0" smtClean="0"/>
              <a:t>/</a:t>
            </a:r>
          </a:p>
          <a:p>
            <a:pPr>
              <a:buNone/>
            </a:pPr>
            <a:r>
              <a:rPr lang="cs-CZ" sz="2400" dirty="0" smtClean="0"/>
              <a:t>      - rozhodnutí o souhlasu k trvalému odnětí ze ZPF nebo potvrzení nebo souhlasu se změnou druhu pozemku orgánu ochrany ZPF nebo</a:t>
            </a:r>
          </a:p>
          <a:p>
            <a:pPr>
              <a:buNone/>
            </a:pPr>
            <a:r>
              <a:rPr lang="cs-CZ" sz="2400" dirty="0" smtClean="0"/>
              <a:t>      - rozhodnutí orgány ochrany ZPF o pochybnostech</a:t>
            </a:r>
          </a:p>
          <a:p>
            <a:pPr>
              <a:buNone/>
            </a:pPr>
            <a:r>
              <a:rPr lang="cs-CZ" sz="2400" dirty="0" smtClean="0"/>
              <a:t>      - </a:t>
            </a:r>
            <a:r>
              <a:rPr lang="cs-CZ" sz="2400" dirty="0" smtClean="0">
                <a:solidFill>
                  <a:srgbClr val="FF0000"/>
                </a:solidFill>
              </a:rPr>
              <a:t>rozhodnutí orgánu státní správy lesů o zařazení pozemku k plnění funkce lesa při změně </a:t>
            </a:r>
            <a:r>
              <a:rPr lang="cs-CZ" sz="2400" b="1" dirty="0" smtClean="0">
                <a:solidFill>
                  <a:srgbClr val="FF0000"/>
                </a:solidFill>
              </a:rPr>
              <a:t>na</a:t>
            </a:r>
            <a:r>
              <a:rPr lang="cs-CZ" sz="2400" dirty="0" smtClean="0">
                <a:solidFill>
                  <a:srgbClr val="FF0000"/>
                </a:solidFill>
              </a:rPr>
              <a:t> lesní pozemek</a:t>
            </a:r>
          </a:p>
          <a:p>
            <a:pPr>
              <a:buNone/>
            </a:pPr>
            <a:r>
              <a:rPr lang="cs-CZ" sz="2400" dirty="0" smtClean="0"/>
              <a:t>      - </a:t>
            </a:r>
            <a:r>
              <a:rPr lang="cs-CZ" sz="2400" dirty="0" smtClean="0">
                <a:solidFill>
                  <a:srgbClr val="FF0000"/>
                </a:solidFill>
              </a:rPr>
              <a:t>rozhodnutí orgánu státní správy lesů o trvalém odnětí pozemku k plnění funkce lesa při změně lesního pozemku</a:t>
            </a:r>
            <a:r>
              <a:rPr lang="cs-CZ" sz="2400" b="1" dirty="0" smtClean="0">
                <a:solidFill>
                  <a:srgbClr val="FF0000"/>
                </a:solidFill>
              </a:rPr>
              <a:t> na jiný druh</a:t>
            </a:r>
            <a:r>
              <a:rPr lang="cs-CZ" sz="2400" dirty="0" smtClean="0">
                <a:solidFill>
                  <a:srgbClr val="FF0000"/>
                </a:solidFill>
              </a:rPr>
              <a:t> pozemku</a:t>
            </a:r>
          </a:p>
          <a:p>
            <a:pPr>
              <a:buNone/>
            </a:pPr>
            <a:r>
              <a:rPr lang="cs-CZ" sz="2400" dirty="0" smtClean="0"/>
              <a:t>     </a:t>
            </a:r>
          </a:p>
          <a:p>
            <a:pPr>
              <a:buNone/>
            </a:pPr>
            <a:r>
              <a:rPr lang="cs-CZ" sz="2400" dirty="0" smtClean="0"/>
              <a:t> pokud změna nevyplývá z dokladu vydaného příslušným stavebním úřadem </a:t>
            </a:r>
          </a:p>
          <a:p>
            <a:pPr>
              <a:buNone/>
            </a:pPr>
            <a:endParaRPr lang="cs-CZ" sz="2400" dirty="0"/>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357166"/>
            <a:ext cx="4707537" cy="642942"/>
          </a:xfrm>
        </p:spPr>
        <p:txBody>
          <a:bodyPr>
            <a:normAutofit/>
          </a:bodyPr>
          <a:lstStyle/>
          <a:p>
            <a:pPr>
              <a:buNone/>
            </a:pPr>
            <a:r>
              <a:rPr lang="cs-CZ" sz="2800" dirty="0" smtClean="0"/>
              <a:t>Pokračování- upozornění</a:t>
            </a:r>
            <a:endParaRPr lang="cs-CZ" sz="2800" dirty="0"/>
          </a:p>
        </p:txBody>
      </p:sp>
      <p:sp>
        <p:nvSpPr>
          <p:cNvPr id="3" name="Zástupný symbol pro obsah 2"/>
          <p:cNvSpPr>
            <a:spLocks noGrp="1"/>
          </p:cNvSpPr>
          <p:nvPr>
            <p:ph idx="4294967295"/>
          </p:nvPr>
        </p:nvSpPr>
        <p:spPr>
          <a:xfrm>
            <a:off x="500034" y="1357298"/>
            <a:ext cx="8229600" cy="4572032"/>
          </a:xfrm>
          <a:prstGeom prst="rect">
            <a:avLst/>
          </a:prstGeom>
        </p:spPr>
        <p:txBody>
          <a:bodyPr>
            <a:normAutofit fontScale="92500" lnSpcReduction="10000"/>
          </a:bodyPr>
          <a:lstStyle/>
          <a:p>
            <a:pPr>
              <a:buNone/>
            </a:pPr>
            <a:r>
              <a:rPr lang="cs-CZ" sz="2400" b="1" dirty="0" smtClean="0"/>
              <a:t>Změna druhu pozemku nebo způsobu využití pozemku / mimo změn ze zemědělského pozemku na „nezemědělský pozemek“,  z trvalého travního porostu na ornou půdu a lesního pozemku</a:t>
            </a:r>
          </a:p>
          <a:p>
            <a:pPr>
              <a:buNone/>
            </a:pPr>
            <a:r>
              <a:rPr lang="cs-CZ" sz="2400" b="1" dirty="0" smtClean="0"/>
              <a:t>- </a:t>
            </a:r>
            <a:r>
              <a:rPr lang="cs-CZ" sz="2400" dirty="0" smtClean="0"/>
              <a:t>pro kterou nebylo stavebním úřadem vydáno územní nebo územní souhlas</a:t>
            </a:r>
          </a:p>
          <a:p>
            <a:pPr>
              <a:buNone/>
            </a:pPr>
            <a:r>
              <a:rPr lang="cs-CZ" sz="2400" dirty="0" smtClean="0"/>
              <a:t>-</a:t>
            </a:r>
            <a:r>
              <a:rPr lang="cs-CZ" sz="2400" dirty="0" smtClean="0">
                <a:solidFill>
                  <a:srgbClr val="FF0000"/>
                </a:solidFill>
              </a:rPr>
              <a:t>změna do </a:t>
            </a:r>
            <a:r>
              <a:rPr lang="cs-CZ" sz="2400" b="1" dirty="0" smtClean="0">
                <a:solidFill>
                  <a:srgbClr val="FF0000"/>
                </a:solidFill>
              </a:rPr>
              <a:t>300m2 </a:t>
            </a:r>
            <a:r>
              <a:rPr lang="cs-CZ" sz="2400" dirty="0" smtClean="0">
                <a:solidFill>
                  <a:srgbClr val="FF0000"/>
                </a:solidFill>
              </a:rPr>
              <a:t>nevyžaduje územní rozhodnutí a územní souhlas</a:t>
            </a:r>
          </a:p>
          <a:p>
            <a:pPr>
              <a:buNone/>
            </a:pPr>
            <a:r>
              <a:rPr lang="cs-CZ" sz="2400" dirty="0" smtClean="0"/>
              <a:t>Se provádí na podkladě:</a:t>
            </a:r>
          </a:p>
          <a:p>
            <a:pPr>
              <a:buNone/>
            </a:pPr>
            <a:r>
              <a:rPr lang="cs-CZ" sz="2400" dirty="0" smtClean="0"/>
              <a:t>-ohlášení vlastníka o změně druhu pozemku</a:t>
            </a:r>
          </a:p>
          <a:p>
            <a:pPr>
              <a:buNone/>
            </a:pPr>
            <a:r>
              <a:rPr lang="cs-CZ" sz="2400" dirty="0" smtClean="0"/>
              <a:t>-prohlášení vlastníka o tom,že změna pozemku již byla v terénu uskutečněna s úředně ověřeným podpisem dle §30 odst.4 </a:t>
            </a:r>
            <a:r>
              <a:rPr lang="cs-CZ" sz="2400" dirty="0" err="1" smtClean="0"/>
              <a:t>katV</a:t>
            </a:r>
            <a:endParaRPr lang="cs-CZ" sz="24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4350347" cy="500066"/>
          </a:xfrm>
        </p:spPr>
        <p:txBody>
          <a:bodyPr>
            <a:normAutofit fontScale="90000"/>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285860"/>
            <a:ext cx="8229600" cy="5286412"/>
          </a:xfrm>
          <a:prstGeom prst="rect">
            <a:avLst/>
          </a:prstGeom>
        </p:spPr>
        <p:txBody>
          <a:bodyPr>
            <a:normAutofit fontScale="85000" lnSpcReduction="10000"/>
          </a:bodyPr>
          <a:lstStyle/>
          <a:p>
            <a:pPr>
              <a:buNone/>
            </a:pPr>
            <a:r>
              <a:rPr lang="cs-CZ" sz="2400" dirty="0" smtClean="0"/>
              <a:t>Postup při převodu údajů katastru do elektronické podoby:</a:t>
            </a:r>
          </a:p>
          <a:p>
            <a:pPr>
              <a:buNone/>
            </a:pPr>
            <a:r>
              <a:rPr lang="cs-CZ" sz="2400" dirty="0" smtClean="0"/>
              <a:t>        - v létech 1994 – 1998 probíhala digitalizace SPI</a:t>
            </a:r>
          </a:p>
          <a:p>
            <a:pPr>
              <a:buNone/>
            </a:pPr>
            <a:r>
              <a:rPr lang="cs-CZ" sz="2400" dirty="0" smtClean="0"/>
              <a:t>        - v létech 1997 – 1998 byl do KN jednorázově doplněn údaj o vztahu bonitovaných půdně ekologických jednotek /BPEJ/</a:t>
            </a:r>
          </a:p>
          <a:p>
            <a:pPr>
              <a:buNone/>
            </a:pPr>
            <a:r>
              <a:rPr lang="cs-CZ" sz="2400" dirty="0" smtClean="0"/>
              <a:t>        - od roku 1998 zahájena digitalizace SGI- termín k ukončení  1. etapy byl určen rok 2017,dnes už zbývá do digitální podoby převést 0,2 % z více než 13 000 katastrálních území</a:t>
            </a:r>
          </a:p>
          <a:p>
            <a:pPr>
              <a:buNone/>
            </a:pPr>
            <a:r>
              <a:rPr lang="cs-CZ" sz="2400" dirty="0" smtClean="0"/>
              <a:t>       - v roce 2001 začal být katastr veden dle zákona č. 120/2000 Sb. pouze v elektronické podobě v informačním systému katastru nemovitostí /</a:t>
            </a:r>
            <a:r>
              <a:rPr lang="cs-CZ" sz="2400" dirty="0" smtClean="0">
                <a:solidFill>
                  <a:srgbClr val="FF0000"/>
                </a:solidFill>
              </a:rPr>
              <a:t>ISKN </a:t>
            </a:r>
            <a:r>
              <a:rPr lang="cs-CZ" sz="2400" dirty="0" smtClean="0"/>
              <a:t>/- umožňuje postupně získat údaje katastru – dálkovým přístupem / za podmínek stanovených předpisem /</a:t>
            </a:r>
          </a:p>
          <a:p>
            <a:pPr>
              <a:buNone/>
            </a:pPr>
            <a:r>
              <a:rPr lang="cs-CZ" sz="2400" dirty="0" smtClean="0"/>
              <a:t>                                  - nahlížení do katastru / pro širokou veřejnost /- v roce 2004 ČUZK obdržel cenu „Český zavináč“-velký význam pro zajištění role stávajícího katastru nemovitostí</a:t>
            </a:r>
          </a:p>
          <a:p>
            <a:pPr>
              <a:buNone/>
            </a:pPr>
            <a:endParaRPr lang="cs-CZ" sz="2400" dirty="0" smtClean="0"/>
          </a:p>
          <a:p>
            <a:pPr>
              <a:buNone/>
            </a:pPr>
            <a:endParaRPr lang="cs-CZ" sz="2400" dirty="0" smtClean="0"/>
          </a:p>
          <a:p>
            <a:pPr>
              <a:buNone/>
            </a:pPr>
            <a:endParaRPr lang="cs-CZ" sz="2400" dirty="0"/>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357166"/>
            <a:ext cx="7572427" cy="642942"/>
          </a:xfrm>
        </p:spPr>
        <p:txBody>
          <a:bodyPr>
            <a:normAutofit fontScale="90000"/>
          </a:bodyPr>
          <a:lstStyle/>
          <a:p>
            <a:pPr>
              <a:buNone/>
            </a:pPr>
            <a:r>
              <a:rPr lang="cs-CZ" sz="2800" dirty="0" smtClean="0"/>
              <a:t>Změny související s lesnímu pozemky dle Návodu</a:t>
            </a:r>
            <a:endParaRPr lang="cs-CZ" sz="2800" dirty="0"/>
          </a:p>
        </p:txBody>
      </p:sp>
      <p:sp>
        <p:nvSpPr>
          <p:cNvPr id="3" name="Zástupný symbol pro obsah 2"/>
          <p:cNvSpPr>
            <a:spLocks noGrp="1"/>
          </p:cNvSpPr>
          <p:nvPr>
            <p:ph idx="4294967295"/>
          </p:nvPr>
        </p:nvSpPr>
        <p:spPr>
          <a:xfrm>
            <a:off x="285720" y="1000108"/>
            <a:ext cx="8443914" cy="5572164"/>
          </a:xfrm>
          <a:prstGeom prst="rect">
            <a:avLst/>
          </a:prstGeom>
        </p:spPr>
        <p:txBody>
          <a:bodyPr>
            <a:normAutofit/>
          </a:bodyPr>
          <a:lstStyle/>
          <a:p>
            <a:pPr>
              <a:buNone/>
            </a:pPr>
            <a:r>
              <a:rPr lang="cs-CZ" sz="2400" dirty="0" smtClean="0">
                <a:solidFill>
                  <a:srgbClr val="FF0000"/>
                </a:solidFill>
              </a:rPr>
              <a:t>Jedná-li se o změnu druhu pozemku z lesního pozemku nebo naopak do lesního pozemku, </a:t>
            </a:r>
            <a:r>
              <a:rPr lang="cs-CZ" sz="2400" dirty="0" smtClean="0"/>
              <a:t>musí být k ohlášení vlastníka nebo oprávněného z odvozeného práva přiloženo s doklady podle bodů 5.2.2.2.1 a 5.2.2.2.2 současně i </a:t>
            </a:r>
          </a:p>
          <a:p>
            <a:pPr>
              <a:buNone/>
            </a:pPr>
            <a:r>
              <a:rPr lang="cs-CZ" sz="2400" dirty="0" smtClean="0"/>
              <a:t>  a) rozhodnutí orgánu státní správy lesů o zařazení pozemku k plnění funkcí lesa při změně jiného druhu pozemku na lesní pozemek podle § 3 odst. 4 </a:t>
            </a:r>
            <a:r>
              <a:rPr lang="cs-CZ" sz="2400" b="1" dirty="0" err="1" smtClean="0"/>
              <a:t>LesZ</a:t>
            </a:r>
            <a:r>
              <a:rPr lang="cs-CZ" sz="2400" b="1" dirty="0" smtClean="0"/>
              <a:t>, nebo </a:t>
            </a:r>
          </a:p>
          <a:p>
            <a:pPr>
              <a:buNone/>
            </a:pPr>
            <a:r>
              <a:rPr lang="cs-CZ" sz="2400" dirty="0" smtClean="0"/>
              <a:t>  b) rozhodnutí orgánu státní správy lesů o trvalém odnětí pozemku plnění funkcí lesa podle § 15 </a:t>
            </a:r>
            <a:r>
              <a:rPr lang="cs-CZ" sz="2400" b="1" dirty="0" err="1" smtClean="0"/>
              <a:t>LesZ</a:t>
            </a:r>
            <a:r>
              <a:rPr lang="cs-CZ" sz="2400" b="1" dirty="0" smtClean="0"/>
              <a:t> při změně druhu pozemku lesní pozemek na jiný druh pozemku. </a:t>
            </a:r>
          </a:p>
          <a:p>
            <a:pPr>
              <a:buNone/>
            </a:pPr>
            <a:endParaRPr lang="cs-CZ" sz="2400" dirty="0"/>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357166"/>
            <a:ext cx="7572427" cy="642942"/>
          </a:xfrm>
        </p:spPr>
        <p:txBody>
          <a:bodyPr>
            <a:normAutofit fontScale="90000"/>
          </a:bodyPr>
          <a:lstStyle/>
          <a:p>
            <a:pPr>
              <a:buNone/>
            </a:pPr>
            <a:r>
              <a:rPr lang="cs-CZ" sz="2800" dirty="0" smtClean="0"/>
              <a:t>Změny související s lesnímu pozemky dle Návodu</a:t>
            </a:r>
            <a:endParaRPr lang="cs-CZ" sz="2800" dirty="0"/>
          </a:p>
        </p:txBody>
      </p:sp>
      <p:sp>
        <p:nvSpPr>
          <p:cNvPr id="3" name="Zástupný symbol pro obsah 2"/>
          <p:cNvSpPr>
            <a:spLocks noGrp="1"/>
          </p:cNvSpPr>
          <p:nvPr>
            <p:ph idx="4294967295"/>
          </p:nvPr>
        </p:nvSpPr>
        <p:spPr>
          <a:xfrm>
            <a:off x="285720" y="1000108"/>
            <a:ext cx="8443914" cy="5572164"/>
          </a:xfrm>
          <a:prstGeom prst="rect">
            <a:avLst/>
          </a:prstGeom>
        </p:spPr>
        <p:txBody>
          <a:bodyPr>
            <a:normAutofit fontScale="92500" lnSpcReduction="10000"/>
          </a:bodyPr>
          <a:lstStyle/>
          <a:p>
            <a:pPr>
              <a:buNone/>
            </a:pPr>
            <a:r>
              <a:rPr lang="cs-CZ" sz="2400" dirty="0" smtClean="0"/>
              <a:t>5.2.2.2.1 </a:t>
            </a:r>
          </a:p>
          <a:p>
            <a:endParaRPr lang="cs-CZ" sz="2400" dirty="0" smtClean="0"/>
          </a:p>
          <a:p>
            <a:pPr>
              <a:buNone/>
            </a:pPr>
            <a:r>
              <a:rPr lang="cs-CZ" sz="2400" dirty="0" smtClean="0"/>
              <a:t>  a) rozhodnutí o změně využití území podle § 80 odst. 2 písm. e) </a:t>
            </a:r>
            <a:r>
              <a:rPr lang="cs-CZ" sz="2400" b="1" dirty="0" err="1" smtClean="0"/>
              <a:t>StavZ</a:t>
            </a:r>
            <a:r>
              <a:rPr lang="cs-CZ" sz="2400" b="1" dirty="0" smtClean="0"/>
              <a:t> (u změny přesahující výměru 1000 m2), nebo </a:t>
            </a:r>
          </a:p>
          <a:p>
            <a:pPr>
              <a:buNone/>
            </a:pPr>
            <a:r>
              <a:rPr lang="cs-CZ" sz="2400" dirty="0" smtClean="0"/>
              <a:t>  b) územní souhlas podle § 96 odst. 2 písm. d) </a:t>
            </a:r>
            <a:r>
              <a:rPr lang="cs-CZ" sz="2400" b="1" dirty="0" err="1" smtClean="0"/>
              <a:t>StavZ</a:t>
            </a:r>
            <a:r>
              <a:rPr lang="cs-CZ" sz="2400" b="1" dirty="0" smtClean="0"/>
              <a:t> (u změny přesahující výměru 300 m2, nejvýše však do výměry 1000 m2), nebo </a:t>
            </a:r>
          </a:p>
          <a:p>
            <a:pPr>
              <a:buNone/>
            </a:pPr>
            <a:r>
              <a:rPr lang="cs-CZ" sz="2400" dirty="0" smtClean="0"/>
              <a:t>  c) územní rozhodnutí podle § 80 odst. 2 písm. e) </a:t>
            </a:r>
            <a:r>
              <a:rPr lang="cs-CZ" sz="2400" b="1" dirty="0" err="1" smtClean="0"/>
              <a:t>StavZ</a:t>
            </a:r>
            <a:r>
              <a:rPr lang="cs-CZ" sz="2400" b="1" dirty="0" smtClean="0"/>
              <a:t> nebo územní souhlas podle § 96 odst. 2 písm. d) </a:t>
            </a:r>
            <a:r>
              <a:rPr lang="cs-CZ" sz="2400" b="1" dirty="0" err="1" smtClean="0"/>
              <a:t>StavZ</a:t>
            </a:r>
            <a:r>
              <a:rPr lang="cs-CZ" sz="2400" b="1" dirty="0" smtClean="0"/>
              <a:t> v území s archeologickými nálezy i u změny do výměry 300 m2 (§ 80 odst. 4 </a:t>
            </a:r>
            <a:r>
              <a:rPr lang="cs-CZ" sz="2400" b="1" dirty="0" err="1" smtClean="0"/>
              <a:t>StavZ</a:t>
            </a:r>
            <a:r>
              <a:rPr lang="cs-CZ" sz="2400" b="1" dirty="0" smtClean="0"/>
              <a:t>), nebo </a:t>
            </a:r>
          </a:p>
          <a:p>
            <a:pPr>
              <a:buNone/>
            </a:pPr>
            <a:r>
              <a:rPr lang="cs-CZ" sz="2400" dirty="0" smtClean="0"/>
              <a:t>  d) územní rozhodnutí podle § 80 odst. 2 písm. e) </a:t>
            </a:r>
            <a:r>
              <a:rPr lang="cs-CZ" sz="2400" b="1" dirty="0" err="1" smtClean="0"/>
              <a:t>StavZ</a:t>
            </a:r>
            <a:r>
              <a:rPr lang="cs-CZ" sz="2400" b="1" dirty="0" smtClean="0"/>
              <a:t> nebo územní souhlas podle § 96 odst. 2 písm. d) </a:t>
            </a:r>
            <a:r>
              <a:rPr lang="cs-CZ" sz="2400" b="1" dirty="0" err="1" smtClean="0"/>
              <a:t>StavZ</a:t>
            </a:r>
            <a:r>
              <a:rPr lang="cs-CZ" sz="2400" b="1" dirty="0" smtClean="0"/>
              <a:t> ve zvláště chráněném území i u změny do výměry 300 m2 (§ 80 odst. 5 </a:t>
            </a:r>
            <a:r>
              <a:rPr lang="cs-CZ" sz="2400" b="1" dirty="0" err="1" smtClean="0"/>
              <a:t>StavZ</a:t>
            </a:r>
            <a:r>
              <a:rPr lang="cs-CZ" sz="2400" b="1" dirty="0" smtClean="0"/>
              <a:t>). </a:t>
            </a:r>
          </a:p>
          <a:p>
            <a:pPr>
              <a:buNone/>
            </a:pPr>
            <a:endParaRPr lang="cs-CZ" sz="2400" dirty="0"/>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357166"/>
            <a:ext cx="7572427" cy="642942"/>
          </a:xfrm>
        </p:spPr>
        <p:txBody>
          <a:bodyPr>
            <a:normAutofit fontScale="90000"/>
          </a:bodyPr>
          <a:lstStyle/>
          <a:p>
            <a:pPr>
              <a:buNone/>
            </a:pPr>
            <a:r>
              <a:rPr lang="cs-CZ" sz="2800" dirty="0" smtClean="0"/>
              <a:t>Změny související s lesnímu pozemky dle Návodu</a:t>
            </a:r>
            <a:endParaRPr lang="cs-CZ" sz="2800" dirty="0"/>
          </a:p>
        </p:txBody>
      </p:sp>
      <p:sp>
        <p:nvSpPr>
          <p:cNvPr id="3" name="Zástupný symbol pro obsah 2"/>
          <p:cNvSpPr>
            <a:spLocks noGrp="1"/>
          </p:cNvSpPr>
          <p:nvPr>
            <p:ph idx="4294967295"/>
          </p:nvPr>
        </p:nvSpPr>
        <p:spPr>
          <a:xfrm>
            <a:off x="285720" y="1000108"/>
            <a:ext cx="8443914" cy="5572164"/>
          </a:xfrm>
          <a:prstGeom prst="rect">
            <a:avLst/>
          </a:prstGeom>
        </p:spPr>
        <p:txBody>
          <a:bodyPr>
            <a:normAutofit/>
          </a:bodyPr>
          <a:lstStyle/>
          <a:p>
            <a:pPr>
              <a:buNone/>
            </a:pPr>
            <a:r>
              <a:rPr lang="cs-CZ" sz="2400" dirty="0" smtClean="0"/>
              <a:t>5.2.2.2.2</a:t>
            </a:r>
          </a:p>
          <a:p>
            <a:pPr>
              <a:buNone/>
            </a:pPr>
            <a:r>
              <a:rPr lang="cs-CZ" sz="2400" dirty="0" smtClean="0"/>
              <a:t> a) veřejnoprávní smlouva o změně využití území podle § 78a </a:t>
            </a:r>
            <a:r>
              <a:rPr lang="cs-CZ" sz="2400" b="1" dirty="0" err="1" smtClean="0"/>
              <a:t>StavZ</a:t>
            </a:r>
            <a:r>
              <a:rPr lang="cs-CZ" sz="2400" b="1" dirty="0" smtClean="0"/>
              <a:t>, nebo </a:t>
            </a:r>
          </a:p>
          <a:p>
            <a:pPr>
              <a:buNone/>
            </a:pPr>
            <a:r>
              <a:rPr lang="cs-CZ" sz="2400" dirty="0" smtClean="0"/>
              <a:t>  b) regulační plán podle § 78 odst. 2 </a:t>
            </a:r>
            <a:r>
              <a:rPr lang="cs-CZ" sz="2400" b="1" dirty="0" err="1" smtClean="0"/>
              <a:t>StavZ</a:t>
            </a:r>
            <a:r>
              <a:rPr lang="cs-CZ" sz="2400" b="1" dirty="0" smtClean="0"/>
              <a:t>, nebo </a:t>
            </a:r>
          </a:p>
          <a:p>
            <a:pPr>
              <a:buNone/>
            </a:pPr>
            <a:r>
              <a:rPr lang="cs-CZ" sz="2400" dirty="0" smtClean="0"/>
              <a:t>  c) schválený návrh pozemkových úprav podle § 12 odst. 3 </a:t>
            </a:r>
            <a:r>
              <a:rPr lang="cs-CZ" sz="2400" b="1" dirty="0" err="1" smtClean="0"/>
              <a:t>PozÚpr</a:t>
            </a:r>
            <a:r>
              <a:rPr lang="cs-CZ" sz="2400" b="1" dirty="0" smtClean="0"/>
              <a:t>, ve spojení s § 80 odst. 2 písm. e) </a:t>
            </a:r>
            <a:r>
              <a:rPr lang="cs-CZ" sz="2400" b="1" dirty="0" err="1" smtClean="0"/>
              <a:t>StavZ</a:t>
            </a:r>
            <a:r>
              <a:rPr lang="cs-CZ" sz="2400" b="1" dirty="0" smtClean="0"/>
              <a:t>. </a:t>
            </a:r>
          </a:p>
          <a:p>
            <a:pPr>
              <a:buNone/>
            </a:pPr>
            <a:endParaRPr lang="cs-CZ" sz="2400" b="1" dirty="0" smtClean="0"/>
          </a:p>
          <a:p>
            <a:pPr>
              <a:buNone/>
            </a:pPr>
            <a:r>
              <a:rPr lang="cs-CZ" sz="2400" dirty="0" smtClean="0"/>
              <a:t>  </a:t>
            </a:r>
            <a:r>
              <a:rPr lang="cs-CZ" sz="2400" dirty="0" smtClean="0">
                <a:solidFill>
                  <a:srgbClr val="FF0000"/>
                </a:solidFill>
              </a:rPr>
              <a:t>Způsob využití pozemku nebo jeho změna u pozemku s druhem pozemku lesní pozemek </a:t>
            </a:r>
            <a:r>
              <a:rPr lang="cs-CZ" sz="2400" dirty="0" smtClean="0"/>
              <a:t>se zapíše na základě ohlášení vlastníka, jehož přílohou je rozhodnutí orgánu státní správy lesů o zařazení pozemků do kategorie lesy ochranné a lesy zvláštního určení podle § 7 a 8 </a:t>
            </a:r>
            <a:r>
              <a:rPr lang="cs-CZ" sz="2400" b="1" dirty="0" err="1" smtClean="0"/>
              <a:t>LesZ</a:t>
            </a:r>
            <a:r>
              <a:rPr lang="cs-CZ" sz="2400" b="1" dirty="0" smtClean="0"/>
              <a:t>.</a:t>
            </a:r>
          </a:p>
          <a:p>
            <a:pPr>
              <a:buNone/>
            </a:pPr>
            <a:endParaRPr lang="cs-CZ" sz="2400" dirty="0"/>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357166"/>
            <a:ext cx="7572427" cy="642942"/>
          </a:xfrm>
        </p:spPr>
        <p:txBody>
          <a:bodyPr>
            <a:normAutofit fontScale="90000"/>
          </a:bodyPr>
          <a:lstStyle/>
          <a:p>
            <a:pPr>
              <a:buNone/>
            </a:pPr>
            <a:r>
              <a:rPr lang="cs-CZ" sz="2800" dirty="0" smtClean="0"/>
              <a:t>Změny související s lesnímu pozemky dle Návodu</a:t>
            </a:r>
            <a:endParaRPr lang="cs-CZ" sz="2800" dirty="0"/>
          </a:p>
        </p:txBody>
      </p:sp>
      <p:sp>
        <p:nvSpPr>
          <p:cNvPr id="3" name="Zástupný symbol pro obsah 2"/>
          <p:cNvSpPr>
            <a:spLocks noGrp="1"/>
          </p:cNvSpPr>
          <p:nvPr>
            <p:ph idx="4294967295"/>
          </p:nvPr>
        </p:nvSpPr>
        <p:spPr>
          <a:xfrm>
            <a:off x="285720" y="1000108"/>
            <a:ext cx="8443914" cy="5572164"/>
          </a:xfrm>
          <a:prstGeom prst="rect">
            <a:avLst/>
          </a:prstGeom>
        </p:spPr>
        <p:txBody>
          <a:bodyPr>
            <a:normAutofit/>
          </a:bodyPr>
          <a:lstStyle/>
          <a:p>
            <a:pPr>
              <a:buNone/>
            </a:pPr>
            <a:r>
              <a:rPr lang="cs-CZ" sz="2400" dirty="0" smtClean="0"/>
              <a:t> </a:t>
            </a:r>
            <a:r>
              <a:rPr lang="pt-BR" sz="2400" dirty="0" smtClean="0"/>
              <a:t>Stavba může být evidována pouze na parcele: </a:t>
            </a:r>
          </a:p>
          <a:p>
            <a:pPr>
              <a:buNone/>
            </a:pPr>
            <a:r>
              <a:rPr lang="cs-CZ" sz="2400" dirty="0" smtClean="0"/>
              <a:t>  a) s druhem pozemku zastavěná plocha a nádvoří bez vyznačení způsobu využití pozemku, </a:t>
            </a:r>
          </a:p>
          <a:p>
            <a:pPr>
              <a:buNone/>
            </a:pPr>
            <a:r>
              <a:rPr lang="pl-PL" sz="2400" dirty="0" smtClean="0"/>
              <a:t>  </a:t>
            </a:r>
            <a:r>
              <a:rPr lang="pl-PL" sz="2400" dirty="0" smtClean="0">
                <a:solidFill>
                  <a:srgbClr val="FF0000"/>
                </a:solidFill>
              </a:rPr>
              <a:t>b) s druhem pozemku lesní pozemek za podmínek podle bodu 5.3.2.1, </a:t>
            </a:r>
          </a:p>
          <a:p>
            <a:pPr>
              <a:buNone/>
            </a:pPr>
            <a:r>
              <a:rPr lang="pl-PL" sz="2400" dirty="0" smtClean="0"/>
              <a:t>  c) s druhem zemědělského pozemku podle bodu 5.3.2.2, </a:t>
            </a:r>
          </a:p>
          <a:p>
            <a:pPr>
              <a:buNone/>
            </a:pPr>
            <a:r>
              <a:rPr lang="cs-CZ" sz="2400" dirty="0" smtClean="0"/>
              <a:t>  d) s druhem pozemku vodní plocha se způsobem využití pozemku „vodní plocha, na které je budova“ za podmínek podle bodu 5.3.2.3; neplatí pro stavbu vodního díla, ta je vždy na parcele s druhem pozemku zastavěná plocha a nádvoří.</a:t>
            </a:r>
          </a:p>
          <a:p>
            <a:pPr>
              <a:buNone/>
            </a:pPr>
            <a:endParaRPr lang="cs-CZ" sz="2400" dirty="0"/>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357166"/>
            <a:ext cx="7572427" cy="642942"/>
          </a:xfrm>
        </p:spPr>
        <p:txBody>
          <a:bodyPr>
            <a:normAutofit fontScale="90000"/>
          </a:bodyPr>
          <a:lstStyle/>
          <a:p>
            <a:pPr>
              <a:buNone/>
            </a:pPr>
            <a:r>
              <a:rPr lang="cs-CZ" sz="2800" dirty="0" smtClean="0"/>
              <a:t>Změny související s lesnímu pozemky dle Návodu</a:t>
            </a:r>
            <a:endParaRPr lang="cs-CZ" sz="2800" dirty="0"/>
          </a:p>
        </p:txBody>
      </p:sp>
      <p:sp>
        <p:nvSpPr>
          <p:cNvPr id="3" name="Zástupný symbol pro obsah 2"/>
          <p:cNvSpPr>
            <a:spLocks noGrp="1"/>
          </p:cNvSpPr>
          <p:nvPr>
            <p:ph idx="4294967295"/>
          </p:nvPr>
        </p:nvSpPr>
        <p:spPr>
          <a:xfrm>
            <a:off x="285720" y="1000108"/>
            <a:ext cx="8443914" cy="5572164"/>
          </a:xfrm>
          <a:prstGeom prst="rect">
            <a:avLst/>
          </a:prstGeom>
        </p:spPr>
        <p:txBody>
          <a:bodyPr>
            <a:normAutofit fontScale="92500" lnSpcReduction="10000"/>
          </a:bodyPr>
          <a:lstStyle/>
          <a:p>
            <a:endParaRPr lang="cs-CZ" sz="2400" dirty="0" smtClean="0"/>
          </a:p>
          <a:p>
            <a:pPr>
              <a:buNone/>
            </a:pPr>
            <a:r>
              <a:rPr lang="cs-CZ" sz="2400" dirty="0" smtClean="0"/>
              <a:t> 5.3.2.1 </a:t>
            </a:r>
            <a:r>
              <a:rPr lang="cs-CZ" sz="2400" b="1" dirty="0" smtClean="0"/>
              <a:t>Budova na lesním pozemku Jako budova na lesním pozemku se v katastru eviduje pouze: </a:t>
            </a:r>
          </a:p>
          <a:p>
            <a:pPr>
              <a:buNone/>
            </a:pPr>
            <a:r>
              <a:rPr lang="cs-CZ" sz="2400" dirty="0" smtClean="0"/>
              <a:t>  a) </a:t>
            </a:r>
            <a:r>
              <a:rPr lang="cs-CZ" sz="2400" dirty="0" smtClean="0">
                <a:solidFill>
                  <a:srgbClr val="FF0000"/>
                </a:solidFill>
              </a:rPr>
              <a:t>budova, která byla jako dočasná stavba povolena před 1. lednem 1978 (před účinností </a:t>
            </a:r>
            <a:r>
              <a:rPr lang="cs-CZ" sz="2400" b="1" dirty="0" smtClean="0"/>
              <a:t>LesZ1977), </a:t>
            </a:r>
          </a:p>
          <a:p>
            <a:pPr>
              <a:buNone/>
            </a:pPr>
            <a:r>
              <a:rPr lang="cs-CZ" sz="2400" dirty="0" smtClean="0"/>
              <a:t>  b</a:t>
            </a:r>
            <a:r>
              <a:rPr lang="cs-CZ" sz="2400" dirty="0" smtClean="0">
                <a:solidFill>
                  <a:srgbClr val="FF0000"/>
                </a:solidFill>
              </a:rPr>
              <a:t>) budova (nová stavba pro rekreaci) na pozemcích určených pro plnění funkcí lesa</a:t>
            </a:r>
            <a:r>
              <a:rPr lang="cs-CZ" sz="2400" dirty="0" smtClean="0"/>
              <a:t>, která je povolenou stavbou na lesním pozemku dočasně odňatém nebo omezeném plnění funkcí lesa, </a:t>
            </a:r>
          </a:p>
          <a:p>
            <a:pPr>
              <a:buNone/>
            </a:pPr>
            <a:r>
              <a:rPr lang="cs-CZ" sz="2400" dirty="0" smtClean="0"/>
              <a:t>  c) skleník postavený na lesním pozemku, který je budovou evidovanou v katastru na parcele se způsobem využití pozemku „skleník, pařeniště“ podle bodu 2 přílohy </a:t>
            </a:r>
            <a:r>
              <a:rPr lang="cs-CZ" sz="2400" b="1" dirty="0" err="1" smtClean="0"/>
              <a:t>KatV</a:t>
            </a:r>
            <a:r>
              <a:rPr lang="cs-CZ" sz="2400" b="1" dirty="0" smtClean="0"/>
              <a:t>, </a:t>
            </a:r>
          </a:p>
          <a:p>
            <a:pPr>
              <a:buNone/>
            </a:pPr>
            <a:r>
              <a:rPr lang="cs-CZ" sz="2400" dirty="0" smtClean="0"/>
              <a:t>  d) budova přečerpávací stanice, </a:t>
            </a:r>
            <a:r>
              <a:rPr lang="cs-CZ" sz="2400" dirty="0" err="1" smtClean="0"/>
              <a:t>stanice</a:t>
            </a:r>
            <a:r>
              <a:rPr lang="cs-CZ" sz="2400" dirty="0" smtClean="0"/>
              <a:t> nadzemního nebo podzemního vedení, zařízení a stanice sloužící monitorování životního prostředí a budova větrní jámy, pokud v jednotlivých případech nejde o plochu větší než 55 m2 [§ 15 odst. 3 písm. b) </a:t>
            </a:r>
            <a:r>
              <a:rPr lang="cs-CZ" sz="2400" b="1" dirty="0" err="1" smtClean="0"/>
              <a:t>LesZ</a:t>
            </a:r>
            <a:r>
              <a:rPr lang="cs-CZ" sz="2400" b="1" dirty="0" smtClean="0"/>
              <a:t>]. </a:t>
            </a:r>
          </a:p>
          <a:p>
            <a:pPr>
              <a:buNone/>
            </a:pPr>
            <a:endParaRPr lang="cs-CZ" sz="2400" dirty="0"/>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357166"/>
            <a:ext cx="7572427" cy="642942"/>
          </a:xfrm>
        </p:spPr>
        <p:txBody>
          <a:bodyPr>
            <a:normAutofit fontScale="90000"/>
          </a:bodyPr>
          <a:lstStyle/>
          <a:p>
            <a:pPr>
              <a:buNone/>
            </a:pPr>
            <a:r>
              <a:rPr lang="cs-CZ" sz="2800" dirty="0" smtClean="0"/>
              <a:t>Změny související s lesnímu pozemky dle Návodu</a:t>
            </a:r>
            <a:endParaRPr lang="cs-CZ" sz="2800" dirty="0"/>
          </a:p>
        </p:txBody>
      </p:sp>
      <p:sp>
        <p:nvSpPr>
          <p:cNvPr id="3" name="Zástupný symbol pro obsah 2"/>
          <p:cNvSpPr>
            <a:spLocks noGrp="1"/>
          </p:cNvSpPr>
          <p:nvPr>
            <p:ph idx="4294967295"/>
          </p:nvPr>
        </p:nvSpPr>
        <p:spPr>
          <a:xfrm>
            <a:off x="285720" y="1000108"/>
            <a:ext cx="8443914" cy="5572164"/>
          </a:xfrm>
          <a:prstGeom prst="rect">
            <a:avLst/>
          </a:prstGeom>
        </p:spPr>
        <p:txBody>
          <a:bodyPr>
            <a:normAutofit lnSpcReduction="10000"/>
          </a:bodyPr>
          <a:lstStyle/>
          <a:p>
            <a:endParaRPr lang="cs-CZ" sz="2400" dirty="0" smtClean="0"/>
          </a:p>
          <a:p>
            <a:pPr>
              <a:buNone/>
            </a:pPr>
            <a:r>
              <a:rPr lang="cs-CZ" sz="2400" b="1" dirty="0" smtClean="0"/>
              <a:t> Stavba na více parcelách </a:t>
            </a:r>
          </a:p>
          <a:p>
            <a:pPr>
              <a:buNone/>
            </a:pPr>
            <a:r>
              <a:rPr lang="cs-CZ" sz="2400" dirty="0" smtClean="0"/>
              <a:t> 5.3.2.4.1 Stavba může být evidována na více parcelách pouze v případě, kdy </a:t>
            </a:r>
          </a:p>
          <a:p>
            <a:pPr>
              <a:buNone/>
            </a:pPr>
            <a:r>
              <a:rPr lang="pl-PL" sz="2400" dirty="0" smtClean="0"/>
              <a:t>  a) je postavena na pozemcích s různými údaji o právech nebo </a:t>
            </a:r>
          </a:p>
          <a:p>
            <a:pPr>
              <a:buNone/>
            </a:pPr>
            <a:r>
              <a:rPr lang="cs-CZ" sz="2400" dirty="0" smtClean="0"/>
              <a:t>  b) část stavby zasahuje do pozemku s druhem pozemku vodní plocha (např. mlýn, stavba z části na pilotech ve vodním toku) nebo do pozemku určenému pro plnění funkcí lesa [např. </a:t>
            </a:r>
            <a:r>
              <a:rPr lang="cs-CZ" sz="2400" dirty="0" smtClean="0">
                <a:solidFill>
                  <a:srgbClr val="FF0000"/>
                </a:solidFill>
              </a:rPr>
              <a:t>chata z části spočívající na pozemku s druhem pozemku zastavěná plocha a nádvoří a z části (svou přístavbou) na lesním pozemku, tj. na pozemku určeném pro plnění funkcí lesa podle čl. 7 písm. b)], </a:t>
            </a:r>
          </a:p>
          <a:p>
            <a:pPr>
              <a:buNone/>
            </a:pPr>
            <a:r>
              <a:rPr lang="cs-CZ" sz="2400" dirty="0" smtClean="0"/>
              <a:t>  c) stavbou prochází hranice katastrálních území. </a:t>
            </a:r>
          </a:p>
          <a:p>
            <a:pPr>
              <a:buNone/>
            </a:pPr>
            <a:endParaRPr lang="cs-CZ" sz="2400" dirty="0"/>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3999" cy="642918"/>
          </a:xfrm>
        </p:spPr>
        <p:txBody>
          <a:bodyPr>
            <a:normAutofit/>
          </a:bodyPr>
          <a:lstStyle/>
          <a:p>
            <a:pPr>
              <a:buNone/>
            </a:pPr>
            <a:r>
              <a:rPr lang="cs-CZ" sz="2800" dirty="0" smtClean="0"/>
              <a:t>Stavba na více parcelách-z části na lesním pozemku</a:t>
            </a:r>
            <a:endParaRPr lang="cs-CZ" sz="2800" dirty="0"/>
          </a:p>
        </p:txBody>
      </p:sp>
      <p:sp>
        <p:nvSpPr>
          <p:cNvPr id="3" name="Zástupný symbol pro obsah 2"/>
          <p:cNvSpPr>
            <a:spLocks noGrp="1"/>
          </p:cNvSpPr>
          <p:nvPr>
            <p:ph idx="4294967295"/>
          </p:nvPr>
        </p:nvSpPr>
        <p:spPr>
          <a:xfrm>
            <a:off x="285720" y="642918"/>
            <a:ext cx="8443914" cy="5929354"/>
          </a:xfrm>
          <a:prstGeom prst="rect">
            <a:avLst/>
          </a:prstGeom>
        </p:spPr>
        <p:txBody>
          <a:bodyPr>
            <a:normAutofit/>
          </a:bodyPr>
          <a:lstStyle/>
          <a:p>
            <a:endParaRPr lang="cs-CZ" sz="2400" dirty="0" smtClean="0"/>
          </a:p>
          <a:p>
            <a:pPr>
              <a:buNone/>
            </a:pPr>
            <a:r>
              <a:rPr lang="cs-CZ" sz="2400" b="1" dirty="0" smtClean="0"/>
              <a:t> </a:t>
            </a:r>
            <a:endParaRPr lang="cs-CZ" sz="2400" dirty="0" smtClean="0"/>
          </a:p>
          <a:p>
            <a:pPr>
              <a:buNone/>
            </a:pPr>
            <a:endParaRPr lang="cs-CZ" sz="2400" dirty="0"/>
          </a:p>
        </p:txBody>
      </p:sp>
      <p:pic>
        <p:nvPicPr>
          <p:cNvPr id="4" name="Obrázek 3"/>
          <p:cNvPicPr/>
          <p:nvPr/>
        </p:nvPicPr>
        <p:blipFill>
          <a:blip r:embed="rId2"/>
          <a:srcRect/>
          <a:stretch>
            <a:fillRect/>
          </a:stretch>
        </p:blipFill>
        <p:spPr bwMode="auto">
          <a:xfrm>
            <a:off x="0" y="500042"/>
            <a:ext cx="8929718" cy="6143668"/>
          </a:xfrm>
          <a:prstGeom prst="rect">
            <a:avLst/>
          </a:prstGeom>
          <a:noFill/>
          <a:ln w="9525">
            <a:noFill/>
            <a:miter lim="800000"/>
            <a:headEnd/>
            <a:tailEnd/>
          </a:ln>
        </p:spPr>
      </p:pic>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9" y="357166"/>
            <a:ext cx="6286544" cy="642942"/>
          </a:xfrm>
        </p:spPr>
        <p:txBody>
          <a:bodyPr>
            <a:normAutofit/>
          </a:bodyPr>
          <a:lstStyle/>
          <a:p>
            <a:pPr>
              <a:buNone/>
            </a:pPr>
            <a:r>
              <a:rPr lang="cs-CZ" sz="2800" dirty="0" smtClean="0"/>
              <a:t>Stavba na více parcelách</a:t>
            </a:r>
            <a:endParaRPr lang="cs-CZ" sz="2800" dirty="0"/>
          </a:p>
        </p:txBody>
      </p:sp>
      <p:sp>
        <p:nvSpPr>
          <p:cNvPr id="3" name="Zástupný symbol pro obsah 2"/>
          <p:cNvSpPr>
            <a:spLocks noGrp="1"/>
          </p:cNvSpPr>
          <p:nvPr>
            <p:ph idx="4294967295"/>
          </p:nvPr>
        </p:nvSpPr>
        <p:spPr>
          <a:xfrm>
            <a:off x="285720" y="1000108"/>
            <a:ext cx="8443914" cy="5572164"/>
          </a:xfrm>
          <a:prstGeom prst="rect">
            <a:avLst/>
          </a:prstGeom>
        </p:spPr>
        <p:txBody>
          <a:bodyPr>
            <a:normAutofit/>
          </a:bodyPr>
          <a:lstStyle/>
          <a:p>
            <a:endParaRPr lang="cs-CZ" sz="2400" dirty="0" smtClean="0"/>
          </a:p>
          <a:p>
            <a:pPr>
              <a:buNone/>
            </a:pPr>
            <a:r>
              <a:rPr lang="cs-CZ" sz="2400" b="1" dirty="0" smtClean="0"/>
              <a:t> </a:t>
            </a:r>
            <a:endParaRPr lang="cs-CZ" sz="2400" dirty="0" smtClean="0"/>
          </a:p>
          <a:p>
            <a:pPr>
              <a:buNone/>
            </a:pPr>
            <a:endParaRPr lang="cs-CZ" sz="2400" dirty="0"/>
          </a:p>
        </p:txBody>
      </p:sp>
      <p:pic>
        <p:nvPicPr>
          <p:cNvPr id="4" name="Obrázek 3"/>
          <p:cNvPicPr/>
          <p:nvPr/>
        </p:nvPicPr>
        <p:blipFill>
          <a:blip r:embed="rId2"/>
          <a:srcRect/>
          <a:stretch>
            <a:fillRect/>
          </a:stretch>
        </p:blipFill>
        <p:spPr bwMode="auto">
          <a:xfrm>
            <a:off x="0" y="928670"/>
            <a:ext cx="9144000" cy="5929330"/>
          </a:xfrm>
          <a:prstGeom prst="rect">
            <a:avLst/>
          </a:prstGeom>
          <a:noFill/>
          <a:ln w="9525">
            <a:noFill/>
            <a:miter lim="800000"/>
            <a:headEnd/>
            <a:tailEnd/>
          </a:ln>
        </p:spPr>
      </p:pic>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9" y="0"/>
            <a:ext cx="6286544" cy="500042"/>
          </a:xfrm>
        </p:spPr>
        <p:txBody>
          <a:bodyPr>
            <a:normAutofit fontScale="90000"/>
          </a:bodyPr>
          <a:lstStyle/>
          <a:p>
            <a:pPr>
              <a:buNone/>
            </a:pPr>
            <a:r>
              <a:rPr lang="cs-CZ" sz="2800" dirty="0" smtClean="0"/>
              <a:t>Stavba v lese ? /bunkr/</a:t>
            </a:r>
            <a:endParaRPr lang="cs-CZ" sz="2800" dirty="0"/>
          </a:p>
        </p:txBody>
      </p:sp>
      <p:pic>
        <p:nvPicPr>
          <p:cNvPr id="968706" name="Picture 2"/>
          <p:cNvPicPr>
            <a:picLocks noGrp="1" noChangeAspect="1" noChangeArrowheads="1"/>
          </p:cNvPicPr>
          <p:nvPr>
            <p:ph idx="4294967295"/>
          </p:nvPr>
        </p:nvPicPr>
        <p:blipFill>
          <a:blip r:embed="rId2"/>
          <a:srcRect/>
          <a:stretch>
            <a:fillRect/>
          </a:stretch>
        </p:blipFill>
        <p:spPr bwMode="auto">
          <a:xfrm>
            <a:off x="0" y="357166"/>
            <a:ext cx="8929718" cy="6286544"/>
          </a:xfrm>
          <a:prstGeom prst="rect">
            <a:avLst/>
          </a:prstGeom>
          <a:noFill/>
          <a:ln w="9525">
            <a:noFill/>
            <a:miter lim="800000"/>
            <a:headEnd/>
            <a:tailEnd/>
          </a:ln>
          <a:effectLst/>
        </p:spPr>
      </p:pic>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0"/>
            <a:ext cx="8786841" cy="642918"/>
          </a:xfrm>
        </p:spPr>
        <p:txBody>
          <a:bodyPr>
            <a:normAutofit fontScale="90000"/>
          </a:bodyPr>
          <a:lstStyle/>
          <a:p>
            <a:pPr>
              <a:buNone/>
            </a:pPr>
            <a:r>
              <a:rPr lang="cs-CZ" sz="2800" dirty="0" smtClean="0"/>
              <a:t>Stavba v lese a další práva a poznámky?/ ochrana vodního toku a exekuce/</a:t>
            </a:r>
            <a:endParaRPr lang="cs-CZ" sz="2800" dirty="0"/>
          </a:p>
        </p:txBody>
      </p:sp>
      <p:sp>
        <p:nvSpPr>
          <p:cNvPr id="3" name="Zástupný symbol pro obsah 2"/>
          <p:cNvSpPr>
            <a:spLocks noGrp="1"/>
          </p:cNvSpPr>
          <p:nvPr>
            <p:ph idx="4294967295"/>
          </p:nvPr>
        </p:nvSpPr>
        <p:spPr>
          <a:xfrm>
            <a:off x="285720" y="642918"/>
            <a:ext cx="8443914" cy="5929354"/>
          </a:xfrm>
          <a:prstGeom prst="rect">
            <a:avLst/>
          </a:prstGeom>
        </p:spPr>
        <p:txBody>
          <a:bodyPr>
            <a:normAutofit/>
          </a:bodyPr>
          <a:lstStyle/>
          <a:p>
            <a:endParaRPr lang="cs-CZ" sz="2400" dirty="0" smtClean="0"/>
          </a:p>
          <a:p>
            <a:pPr>
              <a:buNone/>
            </a:pPr>
            <a:r>
              <a:rPr lang="cs-CZ" sz="2400" b="1" dirty="0" smtClean="0"/>
              <a:t> </a:t>
            </a:r>
            <a:endParaRPr lang="cs-CZ" sz="2400" dirty="0" smtClean="0"/>
          </a:p>
          <a:p>
            <a:pPr>
              <a:buNone/>
            </a:pPr>
            <a:endParaRPr lang="cs-CZ" sz="2400" dirty="0"/>
          </a:p>
        </p:txBody>
      </p:sp>
      <p:pic>
        <p:nvPicPr>
          <p:cNvPr id="4" name="Obrázek 3"/>
          <p:cNvPicPr/>
          <p:nvPr/>
        </p:nvPicPr>
        <p:blipFill>
          <a:blip r:embed="rId2"/>
          <a:srcRect/>
          <a:stretch>
            <a:fillRect/>
          </a:stretch>
        </p:blipFill>
        <p:spPr bwMode="auto">
          <a:xfrm>
            <a:off x="0" y="714356"/>
            <a:ext cx="8929718" cy="6143644"/>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14415" y="214290"/>
            <a:ext cx="7091386" cy="642942"/>
          </a:xfrm>
        </p:spPr>
        <p:txBody>
          <a:bodyPr/>
          <a:lstStyle/>
          <a:p>
            <a:pPr>
              <a:buNone/>
            </a:pPr>
            <a:r>
              <a:rPr lang="cs-CZ" sz="2800" dirty="0" smtClean="0"/>
              <a:t>Katastr nemovitostí = Veřejný seznam </a:t>
            </a:r>
            <a:endParaRPr lang="cs-CZ" sz="2800" dirty="0"/>
          </a:p>
        </p:txBody>
      </p:sp>
      <p:sp>
        <p:nvSpPr>
          <p:cNvPr id="4" name="Zástupný symbol pro obsah 3"/>
          <p:cNvSpPr>
            <a:spLocks noGrp="1"/>
          </p:cNvSpPr>
          <p:nvPr>
            <p:ph sz="quarter" idx="13"/>
          </p:nvPr>
        </p:nvSpPr>
        <p:spPr>
          <a:xfrm>
            <a:off x="500034" y="785794"/>
            <a:ext cx="8215370" cy="5786478"/>
          </a:xfrm>
        </p:spPr>
        <p:txBody>
          <a:bodyPr/>
          <a:lstStyle/>
          <a:p>
            <a:pPr>
              <a:buNone/>
            </a:pPr>
            <a:r>
              <a:rPr lang="cs-CZ" dirty="0" smtClean="0"/>
              <a:t>Od 1.1.2014 začal platit nový občanský zákoník č. 89/2012 Sb. a tím byly ukončeny postupy podle z.č. 40/1964 Sb.</a:t>
            </a:r>
          </a:p>
          <a:p>
            <a:pPr>
              <a:buNone/>
            </a:pPr>
            <a:endParaRPr lang="cs-CZ" dirty="0" smtClean="0"/>
          </a:p>
          <a:p>
            <a:pPr>
              <a:buNone/>
            </a:pPr>
            <a:r>
              <a:rPr lang="cs-CZ" dirty="0" smtClean="0"/>
              <a:t>  </a:t>
            </a:r>
            <a:r>
              <a:rPr lang="cs-CZ" dirty="0" smtClean="0">
                <a:solidFill>
                  <a:srgbClr val="FF0000"/>
                </a:solidFill>
              </a:rPr>
              <a:t>Začal v dnešní době již desátý rok správy </a:t>
            </a:r>
            <a:r>
              <a:rPr lang="cs-CZ" dirty="0" smtClean="0"/>
              <a:t>katastru podle výše uvedeného katastrálního zákona ve znění dnes již 13 novel a prováděcí vyhlášky č. 357/2013 Sb. ve znění tří novel, kdy toto období je možné označit </a:t>
            </a:r>
            <a:r>
              <a:rPr lang="cs-CZ" dirty="0" smtClean="0">
                <a:solidFill>
                  <a:srgbClr val="FF0000"/>
                </a:solidFill>
              </a:rPr>
              <a:t>druhou</a:t>
            </a:r>
            <a:r>
              <a:rPr lang="cs-CZ" dirty="0" smtClean="0"/>
              <a:t> </a:t>
            </a:r>
            <a:r>
              <a:rPr lang="cs-CZ" dirty="0" smtClean="0">
                <a:solidFill>
                  <a:srgbClr val="FF0000"/>
                </a:solidFill>
              </a:rPr>
              <a:t>etapou správy katastru</a:t>
            </a:r>
            <a:r>
              <a:rPr lang="cs-CZ" dirty="0" smtClean="0"/>
              <a:t>.</a:t>
            </a:r>
          </a:p>
          <a:p>
            <a:pPr>
              <a:buNone/>
            </a:pPr>
            <a:r>
              <a:rPr lang="cs-CZ" dirty="0" smtClean="0"/>
              <a:t> </a:t>
            </a:r>
            <a:r>
              <a:rPr lang="cs-CZ" b="1" dirty="0" smtClean="0"/>
              <a:t> První etapou</a:t>
            </a:r>
            <a:r>
              <a:rPr lang="cs-CZ" dirty="0" smtClean="0"/>
              <a:t> je pak možné označit období od 1.1.1993 do konce roku 2013, kdy správa katastru probíhala částečně na jiných zásadách , zejména z důvodu rozdílných postupů při zápisu a výmazu práv.</a:t>
            </a:r>
          </a:p>
          <a:p>
            <a:pPr>
              <a:buNone/>
            </a:pPr>
            <a:r>
              <a:rPr lang="cs-CZ" dirty="0" smtClean="0"/>
              <a:t>Od 1.1.2014 – katastrální zákon č. 256/2013 Sb.</a:t>
            </a:r>
          </a:p>
          <a:p>
            <a:pPr>
              <a:buNone/>
            </a:pPr>
            <a:r>
              <a:rPr lang="cs-CZ" dirty="0" smtClean="0"/>
              <a:t>                   - katastrální vyhláška č. 357/2013 Sb.</a:t>
            </a:r>
          </a:p>
          <a:p>
            <a:pPr>
              <a:buNone/>
            </a:pPr>
            <a:endParaRPr lang="cs-CZ" dirty="0"/>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0"/>
            <a:ext cx="8786841" cy="642918"/>
          </a:xfrm>
        </p:spPr>
        <p:txBody>
          <a:bodyPr>
            <a:normAutofit fontScale="90000"/>
          </a:bodyPr>
          <a:lstStyle/>
          <a:p>
            <a:pPr>
              <a:buNone/>
            </a:pPr>
            <a:r>
              <a:rPr lang="cs-CZ" sz="2800" dirty="0" smtClean="0"/>
              <a:t>Stavba v lese a další práva a poznámky?/ ochrana vodního toku a exekuce/</a:t>
            </a:r>
            <a:endParaRPr lang="cs-CZ" sz="2800" dirty="0"/>
          </a:p>
        </p:txBody>
      </p:sp>
      <p:pic>
        <p:nvPicPr>
          <p:cNvPr id="969730" name="Picture 2"/>
          <p:cNvPicPr>
            <a:picLocks noGrp="1" noChangeAspect="1" noChangeArrowheads="1"/>
          </p:cNvPicPr>
          <p:nvPr>
            <p:ph idx="4294967295"/>
          </p:nvPr>
        </p:nvPicPr>
        <p:blipFill>
          <a:blip r:embed="rId2"/>
          <a:srcRect/>
          <a:stretch>
            <a:fillRect/>
          </a:stretch>
        </p:blipFill>
        <p:spPr bwMode="auto">
          <a:xfrm>
            <a:off x="0" y="785794"/>
            <a:ext cx="9144000" cy="6072206"/>
          </a:xfrm>
          <a:prstGeom prst="rect">
            <a:avLst/>
          </a:prstGeom>
          <a:noFill/>
          <a:ln w="9525">
            <a:noFill/>
            <a:miter lim="800000"/>
            <a:headEnd/>
            <a:tailEnd/>
          </a:ln>
          <a:effectLst/>
        </p:spPr>
      </p:pic>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6472254" cy="654032"/>
          </a:xfrm>
        </p:spPr>
        <p:txBody>
          <a:bodyPr>
            <a:normAutofit/>
          </a:bodyPr>
          <a:lstStyle/>
          <a:p>
            <a:pPr>
              <a:buNone/>
            </a:pPr>
            <a:r>
              <a:rPr lang="cs-CZ" sz="2800" dirty="0" smtClean="0"/>
              <a:t>Pozemky určené k funkci lesa</a:t>
            </a:r>
            <a:endParaRPr lang="cs-CZ" sz="2800" dirty="0"/>
          </a:p>
        </p:txBody>
      </p:sp>
      <p:sp>
        <p:nvSpPr>
          <p:cNvPr id="3" name="Zástupný symbol pro obsah 2"/>
          <p:cNvSpPr>
            <a:spLocks noGrp="1"/>
          </p:cNvSpPr>
          <p:nvPr>
            <p:ph idx="4294967295"/>
          </p:nvPr>
        </p:nvSpPr>
        <p:spPr>
          <a:xfrm>
            <a:off x="457200" y="1000108"/>
            <a:ext cx="8229600" cy="5126055"/>
          </a:xfrm>
          <a:prstGeom prst="rect">
            <a:avLst/>
          </a:prstGeom>
        </p:spPr>
        <p:txBody>
          <a:bodyPr>
            <a:normAutofit fontScale="85000" lnSpcReduction="20000"/>
          </a:bodyPr>
          <a:lstStyle/>
          <a:p>
            <a:pPr lvl="0">
              <a:buNone/>
            </a:pPr>
            <a:r>
              <a:rPr lang="cs-CZ" sz="2400" b="1" dirty="0" smtClean="0"/>
              <a:t>Změny údaje o jiné ochraně pozemku =</a:t>
            </a:r>
          </a:p>
          <a:p>
            <a:pPr lvl="0">
              <a:buNone/>
            </a:pPr>
            <a:r>
              <a:rPr lang="cs-CZ" sz="2400" dirty="0" smtClean="0">
                <a:solidFill>
                  <a:srgbClr val="FF0000"/>
                </a:solidFill>
              </a:rPr>
              <a:t>-  pozemek určený k plnění funkcí lesa</a:t>
            </a:r>
          </a:p>
          <a:p>
            <a:pPr lvl="0">
              <a:buFontTx/>
              <a:buChar char="-"/>
            </a:pPr>
            <a:r>
              <a:rPr lang="cs-CZ" sz="2400" dirty="0" smtClean="0"/>
              <a:t>zemědělský půdní fond</a:t>
            </a:r>
          </a:p>
          <a:p>
            <a:pPr lvl="0">
              <a:buFontTx/>
              <a:buChar char="-"/>
            </a:pPr>
            <a:r>
              <a:rPr lang="cs-CZ" sz="2400" dirty="0" smtClean="0"/>
              <a:t>pozemek určený k plnění funkcí lesa-dočasně odňato</a:t>
            </a:r>
          </a:p>
          <a:p>
            <a:pPr lvl="0">
              <a:buFontTx/>
              <a:buChar char="-"/>
            </a:pPr>
            <a:r>
              <a:rPr lang="cs-CZ" sz="2400" dirty="0" smtClean="0"/>
              <a:t>zemědělský půdní fond- dočasně odňato</a:t>
            </a:r>
          </a:p>
          <a:p>
            <a:pPr lvl="0">
              <a:buNone/>
            </a:pPr>
            <a:r>
              <a:rPr lang="cs-CZ" sz="2400" dirty="0" smtClean="0"/>
              <a:t>  </a:t>
            </a:r>
            <a:r>
              <a:rPr lang="cs-CZ" sz="2400" b="1" dirty="0" smtClean="0"/>
              <a:t>ochrana zemědělského půdního fondu </a:t>
            </a:r>
            <a:r>
              <a:rPr lang="cs-CZ" sz="2400" dirty="0" smtClean="0"/>
              <a:t>se doplňuje:</a:t>
            </a:r>
          </a:p>
          <a:p>
            <a:pPr lvl="0">
              <a:buNone/>
            </a:pPr>
            <a:r>
              <a:rPr lang="cs-CZ" sz="2400" dirty="0" smtClean="0"/>
              <a:t>     na základě souhlasu nebo rozhodnutí orgánu ochrany zemědělského půdního fondu o trvalém nebo dočasném odnětí pozemku ze zemědělského půdního fondu; při změně druhu pozemku do kategorie zemědělských pozemků se v katastru zapíše </a:t>
            </a:r>
            <a:r>
              <a:rPr lang="cs-CZ" sz="2400" b="1" dirty="0" smtClean="0"/>
              <a:t>typ</a:t>
            </a:r>
            <a:r>
              <a:rPr lang="cs-CZ" sz="2400" dirty="0" smtClean="0"/>
              <a:t> ochrany pozemku </a:t>
            </a:r>
            <a:r>
              <a:rPr lang="cs-CZ" sz="2400" b="1" dirty="0" smtClean="0"/>
              <a:t>„jiná ochrana pozemku“</a:t>
            </a:r>
            <a:r>
              <a:rPr lang="cs-CZ" sz="2400" dirty="0" smtClean="0"/>
              <a:t> a </a:t>
            </a:r>
            <a:r>
              <a:rPr lang="cs-CZ" sz="2400" b="1" dirty="0" smtClean="0"/>
              <a:t>způsob ochran</a:t>
            </a:r>
            <a:r>
              <a:rPr lang="cs-CZ" sz="2400" dirty="0" smtClean="0"/>
              <a:t>y nemovitosti </a:t>
            </a:r>
            <a:r>
              <a:rPr lang="cs-CZ" sz="2400" b="1" dirty="0" smtClean="0"/>
              <a:t>„zemědělský půdní fond“</a:t>
            </a:r>
            <a:r>
              <a:rPr lang="cs-CZ" sz="2400" dirty="0" smtClean="0"/>
              <a:t> i bez souhlasu nebo rozhodnutí orgánu ochrany zemědělského půdního fondu, není-li doloženo něco jiného,</a:t>
            </a:r>
          </a:p>
          <a:p>
            <a:pPr>
              <a:buNone/>
            </a:pPr>
            <a:r>
              <a:rPr lang="cs-CZ" sz="2400" b="1" dirty="0" smtClean="0">
                <a:solidFill>
                  <a:srgbClr val="FF0000"/>
                </a:solidFill>
              </a:rPr>
              <a:t>ochrana pozemků určených k plnění funkcí lesa</a:t>
            </a:r>
            <a:r>
              <a:rPr lang="cs-CZ" sz="2400" dirty="0" smtClean="0">
                <a:solidFill>
                  <a:srgbClr val="FF0000"/>
                </a:solidFill>
              </a:rPr>
              <a:t>  na základě rozhodnutí orgánu státní správy lesů o trvalém nebo dočasném odnětí pozemků plnění funkcí lesa,</a:t>
            </a:r>
          </a:p>
          <a:p>
            <a:pPr>
              <a:buNone/>
            </a:pPr>
            <a:endParaRPr lang="cs-CZ" sz="2400" dirty="0"/>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6472254" cy="654032"/>
          </a:xfrm>
        </p:spPr>
        <p:txBody>
          <a:bodyPr>
            <a:normAutofit/>
          </a:bodyPr>
          <a:lstStyle/>
          <a:p>
            <a:pPr>
              <a:buNone/>
            </a:pPr>
            <a:r>
              <a:rPr lang="cs-CZ" sz="2800" dirty="0" smtClean="0"/>
              <a:t>Pozemky určené k funkci lesa</a:t>
            </a:r>
            <a:endParaRPr lang="cs-CZ" sz="2800" dirty="0"/>
          </a:p>
        </p:txBody>
      </p:sp>
      <p:sp>
        <p:nvSpPr>
          <p:cNvPr id="3" name="Zástupný symbol pro obsah 2"/>
          <p:cNvSpPr>
            <a:spLocks noGrp="1"/>
          </p:cNvSpPr>
          <p:nvPr>
            <p:ph idx="4294967295"/>
          </p:nvPr>
        </p:nvSpPr>
        <p:spPr>
          <a:xfrm>
            <a:off x="285720" y="1000108"/>
            <a:ext cx="8643998" cy="5857892"/>
          </a:xfrm>
          <a:prstGeom prst="rect">
            <a:avLst/>
          </a:prstGeom>
        </p:spPr>
        <p:txBody>
          <a:bodyPr>
            <a:normAutofit fontScale="92500" lnSpcReduction="20000"/>
          </a:bodyPr>
          <a:lstStyle/>
          <a:p>
            <a:pPr>
              <a:buNone/>
            </a:pPr>
            <a:r>
              <a:rPr lang="cs-CZ" sz="2400" b="1" dirty="0" smtClean="0">
                <a:solidFill>
                  <a:srgbClr val="FF0000"/>
                </a:solidFill>
              </a:rPr>
              <a:t>Ochrana pozemků určených k plnění funkcí lesa</a:t>
            </a:r>
            <a:r>
              <a:rPr lang="cs-CZ" sz="2400" dirty="0" smtClean="0">
                <a:solidFill>
                  <a:srgbClr val="FF0000"/>
                </a:solidFill>
              </a:rPr>
              <a:t>  na základě rozhodnutí orgánu státní správy lesů o trvalém nebo dočasném odnětí pozemků plnění funkcí lesa?</a:t>
            </a:r>
          </a:p>
          <a:p>
            <a:pPr>
              <a:buNone/>
            </a:pPr>
            <a:r>
              <a:rPr lang="cs-CZ" sz="2400" dirty="0" smtClean="0">
                <a:solidFill>
                  <a:srgbClr val="FF0000"/>
                </a:solidFill>
              </a:rPr>
              <a:t>Postup dle </a:t>
            </a:r>
            <a:r>
              <a:rPr lang="cs-CZ" sz="2400" dirty="0" err="1" smtClean="0">
                <a:solidFill>
                  <a:srgbClr val="FF0000"/>
                </a:solidFill>
              </a:rPr>
              <a:t>katZ</a:t>
            </a:r>
            <a:endParaRPr lang="cs-CZ" sz="2400" dirty="0" smtClean="0">
              <a:solidFill>
                <a:srgbClr val="FF0000"/>
              </a:solidFill>
            </a:endParaRPr>
          </a:p>
          <a:p>
            <a:pPr>
              <a:buNone/>
            </a:pPr>
            <a:r>
              <a:rPr lang="cs-CZ" sz="2400" b="1" dirty="0" smtClean="0"/>
              <a:t>§ 31</a:t>
            </a:r>
          </a:p>
          <a:p>
            <a:pPr>
              <a:buNone/>
            </a:pPr>
            <a:r>
              <a:rPr lang="cs-CZ" sz="2400" dirty="0" smtClean="0"/>
              <a:t> Zápis jiných údajů a jejich změn se provádí na základě</a:t>
            </a:r>
          </a:p>
          <a:p>
            <a:pPr>
              <a:buNone/>
            </a:pPr>
            <a:r>
              <a:rPr lang="cs-CZ" sz="2400" b="1" dirty="0" smtClean="0"/>
              <a:t>  a)</a:t>
            </a:r>
            <a:r>
              <a:rPr lang="cs-CZ" sz="2400" dirty="0" smtClean="0"/>
              <a:t> ohlášení vlastníka nebo jiného oprávněného, jehož přílohou je rozhodnutí nebo souhlas vydaný příslušným orgánem veřejné moci podle jiného právního předpisu, je-li takové rozhodnutí nebo souhlas vyžadován,</a:t>
            </a:r>
          </a:p>
          <a:p>
            <a:pPr>
              <a:buNone/>
            </a:pPr>
            <a:r>
              <a:rPr lang="cs-CZ" sz="2400" b="1" dirty="0" smtClean="0">
                <a:solidFill>
                  <a:srgbClr val="FF0000"/>
                </a:solidFill>
              </a:rPr>
              <a:t>  b)</a:t>
            </a:r>
            <a:r>
              <a:rPr lang="cs-CZ" sz="2400" dirty="0" smtClean="0">
                <a:solidFill>
                  <a:srgbClr val="FF0000"/>
                </a:solidFill>
              </a:rPr>
              <a:t> rozhodnutí, souhlasu nebo oznámení vydaného příslušným orgánem veřejné moci podle jiného právního předpisu, který zároveň stanoví orgánu veřejné moci povinnost zaslat rozhodnutí, souhlas nebo oznámení k zápisu do katastru katastrálnímu úřadu, nebo</a:t>
            </a:r>
          </a:p>
          <a:p>
            <a:pPr>
              <a:buNone/>
            </a:pPr>
            <a:r>
              <a:rPr lang="cs-CZ" sz="2400" b="1" dirty="0" smtClean="0"/>
              <a:t>  c)</a:t>
            </a:r>
            <a:r>
              <a:rPr lang="cs-CZ" sz="2400" dirty="0" smtClean="0"/>
              <a:t> právního předpisu, který přímo stanoví jiné údaje nebo jejich změny.</a:t>
            </a:r>
          </a:p>
          <a:p>
            <a:pPr>
              <a:buNone/>
            </a:pPr>
            <a:r>
              <a:rPr lang="cs-CZ" sz="2400" b="1" dirty="0" smtClean="0"/>
              <a:t>/bez součinnosti s vlastníkem pozemku/</a:t>
            </a:r>
          </a:p>
          <a:p>
            <a:pPr>
              <a:buNone/>
            </a:pPr>
            <a:endParaRPr lang="cs-CZ" sz="2400" b="1" dirty="0" smtClean="0"/>
          </a:p>
          <a:p>
            <a:pPr>
              <a:buNone/>
            </a:pPr>
            <a:endParaRPr lang="cs-CZ" sz="2400" dirty="0" smtClean="0">
              <a:solidFill>
                <a:srgbClr val="FF0000"/>
              </a:solidFill>
            </a:endParaRPr>
          </a:p>
          <a:p>
            <a:pPr>
              <a:buNone/>
            </a:pPr>
            <a:endParaRPr lang="cs-CZ" sz="2400" dirty="0" smtClean="0">
              <a:solidFill>
                <a:srgbClr val="FF0000"/>
              </a:solidFill>
            </a:endParaRPr>
          </a:p>
          <a:p>
            <a:pPr>
              <a:buNone/>
            </a:pPr>
            <a:endParaRPr lang="cs-CZ" sz="2400" dirty="0"/>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401080" cy="500042"/>
          </a:xfrm>
        </p:spPr>
        <p:txBody>
          <a:bodyPr>
            <a:normAutofit fontScale="90000"/>
          </a:bodyPr>
          <a:lstStyle/>
          <a:p>
            <a:pPr>
              <a:buNone/>
            </a:pPr>
            <a:r>
              <a:rPr lang="cs-CZ" sz="2800" dirty="0" smtClean="0"/>
              <a:t>Pozemky určené k funkci lesa-v judikatuře</a:t>
            </a:r>
            <a:endParaRPr lang="cs-CZ" sz="2800" dirty="0"/>
          </a:p>
        </p:txBody>
      </p:sp>
      <p:sp>
        <p:nvSpPr>
          <p:cNvPr id="3" name="Zástupný symbol pro obsah 2"/>
          <p:cNvSpPr>
            <a:spLocks noGrp="1"/>
          </p:cNvSpPr>
          <p:nvPr>
            <p:ph idx="4294967295"/>
          </p:nvPr>
        </p:nvSpPr>
        <p:spPr>
          <a:xfrm>
            <a:off x="285720" y="642918"/>
            <a:ext cx="8643998" cy="6215082"/>
          </a:xfrm>
          <a:prstGeom prst="rect">
            <a:avLst/>
          </a:prstGeom>
        </p:spPr>
        <p:txBody>
          <a:bodyPr>
            <a:normAutofit fontScale="92500" lnSpcReduction="20000"/>
          </a:bodyPr>
          <a:lstStyle/>
          <a:p>
            <a:pPr>
              <a:buNone/>
            </a:pPr>
            <a:endParaRPr lang="cs-CZ" sz="2400" b="1" dirty="0" smtClean="0"/>
          </a:p>
          <a:p>
            <a:pPr>
              <a:buNone/>
            </a:pPr>
            <a:r>
              <a:rPr lang="cs-CZ" sz="2400" dirty="0" smtClean="0">
                <a:solidFill>
                  <a:schemeClr val="tx1"/>
                </a:solidFill>
              </a:rPr>
              <a:t>Veřejnost se brání zápisům – pozemky určené k plnění funkcí lesa- jedná se o omezené nakládání s dotčenými pozemky</a:t>
            </a:r>
          </a:p>
          <a:p>
            <a:pPr>
              <a:buNone/>
            </a:pPr>
            <a:endParaRPr lang="cs-CZ" sz="2400" dirty="0" smtClean="0">
              <a:solidFill>
                <a:schemeClr val="tx1"/>
              </a:solidFill>
            </a:endParaRPr>
          </a:p>
          <a:p>
            <a:pPr>
              <a:buNone/>
            </a:pPr>
            <a:r>
              <a:rPr lang="cs-CZ" sz="2400" dirty="0" smtClean="0">
                <a:solidFill>
                  <a:schemeClr val="tx1"/>
                </a:solidFill>
              </a:rPr>
              <a:t>Rozhodnutí NSS  - </a:t>
            </a:r>
            <a:r>
              <a:rPr lang="cs-CZ" sz="2400" dirty="0" smtClean="0"/>
              <a:t>1 As 24/2016 – 61</a:t>
            </a:r>
          </a:p>
          <a:p>
            <a:pPr>
              <a:buNone/>
            </a:pPr>
            <a:r>
              <a:rPr lang="cs-CZ" sz="2400" dirty="0" smtClean="0">
                <a:solidFill>
                  <a:schemeClr val="tx1"/>
                </a:solidFill>
              </a:rPr>
              <a:t>……                           </a:t>
            </a:r>
            <a:r>
              <a:rPr lang="cs-CZ" sz="2400" b="1" dirty="0" smtClean="0"/>
              <a:t>I. Předmět řízení</a:t>
            </a:r>
          </a:p>
          <a:p>
            <a:pPr>
              <a:buNone/>
            </a:pPr>
            <a:r>
              <a:rPr lang="cs-CZ" sz="2400" dirty="0" smtClean="0"/>
              <a:t>  [1] Žalobci podali k Magistrátu města Pardubic jako orgánu státní správy lesů žádost</a:t>
            </a:r>
          </a:p>
          <a:p>
            <a:pPr>
              <a:buNone/>
            </a:pPr>
            <a:r>
              <a:rPr lang="cs-CZ" sz="2400" dirty="0" smtClean="0"/>
              <a:t>  o určení, zda se v případě pozemků par. č. X, 159/2, 160/4, 160/5 a 160/9 v kat. území Ráby jedná o pozemky určené k plnění funkcí lesa ve smyslu § 3 odst. 3 zákona č. 289/1995 Sb., o  lesích a o změně a doplnění některých zákonů (dále jen „lesní zákon“).</a:t>
            </a:r>
          </a:p>
          <a:p>
            <a:pPr>
              <a:buNone/>
            </a:pPr>
            <a:r>
              <a:rPr lang="cs-CZ" sz="2400" dirty="0" smtClean="0"/>
              <a:t>  [2] Orgán státní správy lesů rozhodnutím ze dne 26. 5. 2014, </a:t>
            </a:r>
            <a:r>
              <a:rPr lang="cs-CZ" sz="2400" dirty="0" err="1" smtClean="0"/>
              <a:t>sp</a:t>
            </a:r>
            <a:r>
              <a:rPr lang="cs-CZ" sz="2400" dirty="0" smtClean="0"/>
              <a:t>. zn. MMP/14153/21/2014 /</a:t>
            </a:r>
            <a:r>
              <a:rPr lang="cs-CZ" sz="2400" dirty="0" err="1" smtClean="0"/>
              <a:t>Me</a:t>
            </a:r>
            <a:r>
              <a:rPr lang="cs-CZ" sz="2400" dirty="0" smtClean="0"/>
              <a:t>, určil, že pozemky par. č. X, 160/4, 160/5 a 160/9 v kat. území Ráby jsou </a:t>
            </a:r>
            <a:r>
              <a:rPr lang="cs-CZ" sz="2400" dirty="0" smtClean="0">
                <a:solidFill>
                  <a:srgbClr val="FF0000"/>
                </a:solidFill>
              </a:rPr>
              <a:t>pozemky určené k plnění funkcí lesa podle § 3 odst. 1 písm. a) lesního zákona, zatímco </a:t>
            </a:r>
            <a:r>
              <a:rPr lang="cs-CZ" sz="2400" dirty="0" smtClean="0"/>
              <a:t>pozemky par. č. X a 159/2 v kat. území Ráby takovými pozemky nejsou……</a:t>
            </a:r>
            <a:endParaRPr lang="cs-CZ" sz="2400" dirty="0" smtClean="0">
              <a:solidFill>
                <a:schemeClr val="tx1"/>
              </a:solidFill>
            </a:endParaRPr>
          </a:p>
          <a:p>
            <a:pPr>
              <a:buNone/>
            </a:pPr>
            <a:endParaRPr lang="cs-CZ" sz="2400" dirty="0" smtClean="0">
              <a:solidFill>
                <a:schemeClr val="tx1"/>
              </a:solidFill>
            </a:endParaRPr>
          </a:p>
          <a:p>
            <a:pPr>
              <a:buNone/>
            </a:pPr>
            <a:endParaRPr lang="cs-CZ" sz="2400" dirty="0" smtClean="0">
              <a:solidFill>
                <a:schemeClr val="tx1"/>
              </a:solidFill>
            </a:endParaRPr>
          </a:p>
          <a:p>
            <a:pPr>
              <a:buNone/>
            </a:pPr>
            <a:endParaRPr lang="cs-CZ" sz="2400" dirty="0" smtClean="0">
              <a:solidFill>
                <a:srgbClr val="FF0000"/>
              </a:solidFill>
            </a:endParaRPr>
          </a:p>
          <a:p>
            <a:pPr>
              <a:buNone/>
            </a:pPr>
            <a:endParaRPr lang="cs-CZ" sz="2400" dirty="0"/>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401080" cy="500042"/>
          </a:xfrm>
        </p:spPr>
        <p:txBody>
          <a:bodyPr>
            <a:normAutofit fontScale="90000"/>
          </a:bodyPr>
          <a:lstStyle/>
          <a:p>
            <a:pPr>
              <a:buNone/>
            </a:pPr>
            <a:r>
              <a:rPr lang="cs-CZ" sz="2800" dirty="0" smtClean="0"/>
              <a:t>Pozemky určené k funkci lesa-v judikatuře</a:t>
            </a:r>
            <a:endParaRPr lang="cs-CZ" sz="2800" dirty="0"/>
          </a:p>
        </p:txBody>
      </p:sp>
      <p:sp>
        <p:nvSpPr>
          <p:cNvPr id="3" name="Zástupný symbol pro obsah 2"/>
          <p:cNvSpPr>
            <a:spLocks noGrp="1"/>
          </p:cNvSpPr>
          <p:nvPr>
            <p:ph idx="4294967295"/>
          </p:nvPr>
        </p:nvSpPr>
        <p:spPr>
          <a:xfrm>
            <a:off x="0" y="642918"/>
            <a:ext cx="8929718" cy="6215082"/>
          </a:xfrm>
          <a:prstGeom prst="rect">
            <a:avLst/>
          </a:prstGeom>
        </p:spPr>
        <p:txBody>
          <a:bodyPr>
            <a:normAutofit fontScale="92500" lnSpcReduction="10000"/>
          </a:bodyPr>
          <a:lstStyle/>
          <a:p>
            <a:pPr>
              <a:buNone/>
            </a:pPr>
            <a:endParaRPr lang="cs-CZ" sz="2400" dirty="0" smtClean="0">
              <a:solidFill>
                <a:srgbClr val="FF0000"/>
              </a:solidFill>
            </a:endParaRPr>
          </a:p>
          <a:p>
            <a:pPr>
              <a:buNone/>
            </a:pPr>
            <a:r>
              <a:rPr lang="cs-CZ" sz="2400" dirty="0" smtClean="0"/>
              <a:t>  Stěžovatel výslovně uvádí pozemky, využívané jako sportoviště (č. </a:t>
            </a:r>
            <a:r>
              <a:rPr lang="cs-CZ" sz="2400" dirty="0" err="1" smtClean="0"/>
              <a:t>parc</a:t>
            </a:r>
            <a:r>
              <a:rPr lang="cs-CZ" sz="2400" dirty="0" smtClean="0"/>
              <a:t>. 159/2, 160/4,160/5, 160/9, všechny v katastrálním území Ráby). Nejvyšší správní soud se ztotožňuje se závěry správních orgánů i krajského soudu, že ani z údajů katastru nemovitostí (kterých se stěžovatel po celou dobu řízení dovolává a které jsou součástí správního spisu), nevyplývá, že by se v případě těchto pozemků nejednalo o les. U těchto pozemků je uveden způsob využití „sportoviště a rekreační plocha“, jako druh pozemku </a:t>
            </a:r>
            <a:r>
              <a:rPr lang="cs-CZ" sz="2400" b="1" dirty="0" smtClean="0"/>
              <a:t>„lesní pozemek“ </a:t>
            </a:r>
            <a:r>
              <a:rPr lang="cs-CZ" sz="2400" dirty="0" smtClean="0"/>
              <a:t>a jako </a:t>
            </a:r>
            <a:r>
              <a:rPr lang="cs-CZ" sz="2400" b="1" dirty="0" smtClean="0">
                <a:solidFill>
                  <a:srgbClr val="FF0000"/>
                </a:solidFill>
              </a:rPr>
              <a:t>způsob ochrany „pozemek určený k plnění funkce </a:t>
            </a:r>
            <a:r>
              <a:rPr lang="cs-CZ" sz="2400" dirty="0" smtClean="0"/>
              <a:t>lesa</a:t>
            </a:r>
            <a:r>
              <a:rPr lang="cs-CZ" sz="2400" dirty="0" smtClean="0">
                <a:solidFill>
                  <a:srgbClr val="FF0000"/>
                </a:solidFill>
              </a:rPr>
              <a:t>“. Právní úprava přitom výslovně předpokládá, že i na lesních pozemcích (jako druh pozemku), může být jako jejich využití stanoveno mj. „sportoviště a rekreační plocha“ [příloha vyhlášky č. 357/2013 Sb., o katastru nemovitostí (katastrální vyhláška)]. Zjednodušeně řečeno, i na lesních pozemcích se může nacházet sportoviště či rekreační plocha, což nic nemění na jejich povaze lesa.</a:t>
            </a:r>
            <a:r>
              <a:rPr lang="cs-CZ" sz="2400" dirty="0" smtClean="0"/>
              <a:t> Námitka nesprávného zhodnocení právního významu údajů katastru nemovitostí je tudíž nedůvodná.</a:t>
            </a:r>
            <a:endParaRPr lang="cs-CZ" sz="2400" dirty="0" smtClean="0">
              <a:solidFill>
                <a:srgbClr val="FF0000"/>
              </a:solidFill>
            </a:endParaRPr>
          </a:p>
          <a:p>
            <a:pPr>
              <a:buNone/>
            </a:pPr>
            <a:endParaRPr lang="cs-CZ" sz="2400" dirty="0"/>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401080" cy="500042"/>
          </a:xfrm>
        </p:spPr>
        <p:txBody>
          <a:bodyPr>
            <a:normAutofit fontScale="90000"/>
          </a:bodyPr>
          <a:lstStyle/>
          <a:p>
            <a:pPr>
              <a:buNone/>
            </a:pPr>
            <a:r>
              <a:rPr lang="cs-CZ" sz="2800" dirty="0" smtClean="0"/>
              <a:t>Pozemky určené k funkci lesa-v judikatuře</a:t>
            </a:r>
            <a:endParaRPr lang="cs-CZ" sz="2800" dirty="0"/>
          </a:p>
        </p:txBody>
      </p:sp>
      <p:sp>
        <p:nvSpPr>
          <p:cNvPr id="3" name="Zástupný symbol pro obsah 2"/>
          <p:cNvSpPr>
            <a:spLocks noGrp="1"/>
          </p:cNvSpPr>
          <p:nvPr>
            <p:ph idx="4294967295"/>
          </p:nvPr>
        </p:nvSpPr>
        <p:spPr>
          <a:xfrm>
            <a:off x="285720" y="642918"/>
            <a:ext cx="8643998" cy="6215082"/>
          </a:xfrm>
          <a:prstGeom prst="rect">
            <a:avLst/>
          </a:prstGeom>
        </p:spPr>
        <p:txBody>
          <a:bodyPr>
            <a:normAutofit fontScale="92500"/>
          </a:bodyPr>
          <a:lstStyle/>
          <a:p>
            <a:pPr>
              <a:buNone/>
            </a:pPr>
            <a:r>
              <a:rPr lang="cs-CZ" sz="2400" b="1" dirty="0" smtClean="0"/>
              <a:t>Poučení soudem:</a:t>
            </a:r>
          </a:p>
          <a:p>
            <a:pPr>
              <a:buNone/>
            </a:pPr>
            <a:r>
              <a:rPr lang="cs-CZ" sz="2400" dirty="0" smtClean="0"/>
              <a:t>  Vhodným a časově i procesně hospodárným postupem by pro stěžovatele v nyní projednávaném případě bylo ihned po rozhodnutí </a:t>
            </a:r>
            <a:r>
              <a:rPr lang="cs-CZ" sz="2400" dirty="0" err="1" smtClean="0"/>
              <a:t>prvostupňového</a:t>
            </a:r>
            <a:r>
              <a:rPr lang="cs-CZ" sz="2400" dirty="0" smtClean="0"/>
              <a:t> orgánu státní správy lesa ve smyslu § 3 odst. 3 lesního zákona zažádat o odnětí dotčených pozemků plnění funkcí lesa</a:t>
            </a:r>
            <a:r>
              <a:rPr lang="cs-CZ" sz="2400" dirty="0" smtClean="0">
                <a:solidFill>
                  <a:srgbClr val="FF0000"/>
                </a:solidFill>
              </a:rPr>
              <a:t>. Podle § 16 odst. 1 </a:t>
            </a:r>
            <a:r>
              <a:rPr lang="cs-CZ" sz="2400" i="1" dirty="0" smtClean="0">
                <a:solidFill>
                  <a:srgbClr val="FF0000"/>
                </a:solidFill>
              </a:rPr>
              <a:t>„žádost o odnětí nebo o omezení podává orgánu státní správy </a:t>
            </a:r>
            <a:r>
              <a:rPr lang="cs-CZ" sz="2400" i="1" dirty="0" smtClean="0">
                <a:solidFill>
                  <a:schemeClr val="tx1"/>
                </a:solidFill>
              </a:rPr>
              <a:t>lesů ten, v jehož zájmu má k odnětí nebo k omezení dojít (dále jen „žadatel</a:t>
            </a:r>
            <a:r>
              <a:rPr lang="cs-CZ" sz="2400" i="1" dirty="0" smtClean="0">
                <a:solidFill>
                  <a:srgbClr val="FF0000"/>
                </a:solidFill>
              </a:rPr>
              <a:t>“). O odnětí nebo o omezení rozhodne ten orgán státní správy lesů, v jehož území se dotčené pozemky nebo jejich převážná část nacházejí</a:t>
            </a:r>
            <a:r>
              <a:rPr lang="cs-CZ" sz="2400" i="1" dirty="0" smtClean="0"/>
              <a:t>“. Okolnosti uváděné stěžovateli v žalobě a </a:t>
            </a:r>
            <a:r>
              <a:rPr lang="cs-CZ" sz="2400" dirty="0" smtClean="0"/>
              <a:t>kasační stížnosti přitom jednoznačně svědčí o tom, že na odnětí mají právní zájem ve smyslu citovaného ustanovení. Stejně tak mohli stěžovatelé iniciovat řízení o dočasném či trvalém omezení využívání dotčených pozemků pro plnění některých funkcí lesa ve smyslu § 15 a </a:t>
            </a:r>
            <a:r>
              <a:rPr lang="cs-CZ" sz="2400" dirty="0" err="1" smtClean="0"/>
              <a:t>násl</a:t>
            </a:r>
            <a:r>
              <a:rPr lang="cs-CZ" sz="2400" dirty="0" smtClean="0"/>
              <a:t>. lesního zákona (</a:t>
            </a:r>
            <a:r>
              <a:rPr lang="cs-CZ" sz="2400" b="1" dirty="0" smtClean="0">
                <a:solidFill>
                  <a:srgbClr val="FF0000"/>
                </a:solidFill>
              </a:rPr>
              <a:t>řízení o odnětí nebo omezení je ovšem zpoplatněno podle § 17 a § 18 lesního zákona).</a:t>
            </a:r>
          </a:p>
          <a:p>
            <a:pPr>
              <a:buNone/>
            </a:pPr>
            <a:endParaRPr lang="cs-CZ" sz="2400" dirty="0" smtClean="0">
              <a:solidFill>
                <a:schemeClr val="tx1"/>
              </a:solidFill>
            </a:endParaRP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345" y="214290"/>
            <a:ext cx="9358346" cy="500066"/>
          </a:xfrm>
        </p:spPr>
        <p:txBody>
          <a:bodyPr/>
          <a:lstStyle/>
          <a:p>
            <a:pPr>
              <a:buNone/>
            </a:pPr>
            <a:r>
              <a:rPr lang="cs-CZ" sz="2400" dirty="0" smtClean="0"/>
              <a:t>Pokračování- zápisy na návrh vlastníka i orgánu veřejné moci</a:t>
            </a:r>
            <a:endParaRPr lang="cs-CZ" sz="2400" dirty="0"/>
          </a:p>
        </p:txBody>
      </p:sp>
      <p:sp>
        <p:nvSpPr>
          <p:cNvPr id="3" name="Zástupný symbol pro obsah 2"/>
          <p:cNvSpPr>
            <a:spLocks noGrp="1"/>
          </p:cNvSpPr>
          <p:nvPr>
            <p:ph sz="quarter" idx="13"/>
          </p:nvPr>
        </p:nvSpPr>
        <p:spPr>
          <a:xfrm>
            <a:off x="428596" y="857232"/>
            <a:ext cx="8358246" cy="5715040"/>
          </a:xfrm>
        </p:spPr>
        <p:txBody>
          <a:bodyPr>
            <a:normAutofit/>
          </a:bodyPr>
          <a:lstStyle/>
          <a:p>
            <a:pPr>
              <a:buNone/>
            </a:pPr>
            <a:r>
              <a:rPr lang="cs-CZ" sz="2400" dirty="0" smtClean="0"/>
              <a:t>Co je vhodné z informací katastru nemovitostí vyčíst?</a:t>
            </a:r>
          </a:p>
          <a:p>
            <a:pPr>
              <a:buFontTx/>
              <a:buChar char="-"/>
            </a:pPr>
            <a:r>
              <a:rPr lang="cs-CZ" sz="2400" dirty="0" smtClean="0"/>
              <a:t>Jaký je druh pozemku evidovaný v katastru a porovnat se skutečností</a:t>
            </a:r>
          </a:p>
          <a:p>
            <a:pPr>
              <a:buFontTx/>
              <a:buChar char="-"/>
            </a:pPr>
            <a:r>
              <a:rPr lang="cs-CZ" sz="2400" dirty="0" smtClean="0"/>
              <a:t>Jaký je způsob využití evidovaný v katastru a porovnat se skutečností</a:t>
            </a:r>
          </a:p>
          <a:p>
            <a:pPr>
              <a:buFontTx/>
              <a:buChar char="-"/>
            </a:pPr>
            <a:r>
              <a:rPr lang="cs-CZ" sz="2400" dirty="0" smtClean="0"/>
              <a:t>S jakou kvalitou je určena výměra pozemku</a:t>
            </a:r>
          </a:p>
          <a:p>
            <a:pPr>
              <a:buFontTx/>
              <a:buChar char="-"/>
            </a:pPr>
            <a:r>
              <a:rPr lang="cs-CZ" sz="2400" dirty="0" smtClean="0"/>
              <a:t>Dle snímku katastrální mapy porovnat hranice se skutečností- hranice staveb,přístavby, vedlejší stavby</a:t>
            </a:r>
          </a:p>
          <a:p>
            <a:pPr>
              <a:buNone/>
            </a:pPr>
            <a:r>
              <a:rPr lang="cs-CZ" sz="2400" dirty="0" smtClean="0"/>
              <a:t>                   </a:t>
            </a:r>
            <a:r>
              <a:rPr lang="cs-CZ" sz="2400" dirty="0" smtClean="0">
                <a:solidFill>
                  <a:srgbClr val="FF0000"/>
                </a:solidFill>
              </a:rPr>
              <a:t>- hranice mezi rozdílnými druhy pozemků</a:t>
            </a:r>
          </a:p>
          <a:p>
            <a:pPr>
              <a:buNone/>
            </a:pPr>
            <a:r>
              <a:rPr lang="cs-CZ" sz="2400" dirty="0" smtClean="0">
                <a:solidFill>
                  <a:srgbClr val="FF0000"/>
                </a:solidFill>
              </a:rPr>
              <a:t>                   - hranice mezi rozdílnými způsoby využití</a:t>
            </a:r>
          </a:p>
          <a:p>
            <a:pPr>
              <a:buFontTx/>
              <a:buChar char="-"/>
            </a:pPr>
            <a:r>
              <a:rPr lang="cs-CZ" sz="2400" dirty="0" smtClean="0"/>
              <a:t>Přístupnost k nemovitostem</a:t>
            </a:r>
          </a:p>
          <a:p>
            <a:pPr>
              <a:buFontTx/>
              <a:buChar char="-"/>
            </a:pPr>
            <a:r>
              <a:rPr lang="cs-CZ" sz="2400" dirty="0" smtClean="0"/>
              <a:t>Jaké doklady k nemovitostem existují</a:t>
            </a:r>
            <a:endParaRPr lang="cs-CZ" sz="2400" dirty="0"/>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6512511" cy="500066"/>
          </a:xfrm>
        </p:spPr>
        <p:txBody>
          <a:bodyPr/>
          <a:lstStyle/>
          <a:p>
            <a:pPr>
              <a:buNone/>
            </a:pPr>
            <a:r>
              <a:rPr lang="cs-CZ" sz="2800" dirty="0" smtClean="0"/>
              <a:t>Pokračování- přístup na pozemky !</a:t>
            </a:r>
            <a:endParaRPr lang="cs-CZ" sz="2800" dirty="0"/>
          </a:p>
        </p:txBody>
      </p:sp>
      <p:pic>
        <p:nvPicPr>
          <p:cNvPr id="4" name="Zástupný symbol pro obsah 3"/>
          <p:cNvPicPr>
            <a:picLocks noGrp="1"/>
          </p:cNvPicPr>
          <p:nvPr>
            <p:ph sz="quarter" idx="13"/>
          </p:nvPr>
        </p:nvPicPr>
        <p:blipFill>
          <a:blip r:embed="rId2"/>
          <a:srcRect/>
          <a:stretch>
            <a:fillRect/>
          </a:stretch>
        </p:blipFill>
        <p:spPr bwMode="auto">
          <a:xfrm>
            <a:off x="357158" y="714356"/>
            <a:ext cx="8572560" cy="5929354"/>
          </a:xfrm>
          <a:prstGeom prst="rect">
            <a:avLst/>
          </a:prstGeom>
          <a:noFill/>
          <a:ln w="9525">
            <a:noFill/>
            <a:miter lim="800000"/>
            <a:headEnd/>
            <a:tailEnd/>
          </a:ln>
        </p:spPr>
      </p:pic>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214290"/>
            <a:ext cx="6000791" cy="500066"/>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fontScale="92500" lnSpcReduction="10000"/>
          </a:bodyPr>
          <a:lstStyle/>
          <a:p>
            <a:pPr>
              <a:buNone/>
            </a:pPr>
            <a:r>
              <a:rPr lang="cs-CZ" sz="2400" dirty="0" smtClean="0"/>
              <a:t>Na co je nutné upozornit ?</a:t>
            </a:r>
          </a:p>
          <a:p>
            <a:pPr>
              <a:buNone/>
            </a:pPr>
            <a:r>
              <a:rPr lang="cs-CZ" sz="2400" dirty="0" smtClean="0"/>
              <a:t>Mohou vznikat při řešení hranic druhů pozemků či způsobu využití nové pozemky bez přístupu z veřejné komunikace!!! </a:t>
            </a:r>
          </a:p>
          <a:p>
            <a:pPr>
              <a:buNone/>
            </a:pPr>
            <a:r>
              <a:rPr lang="cs-CZ" sz="2400" b="1" dirty="0" smtClean="0"/>
              <a:t>Změna druhu pozemku nebo změna způsobu využití pozemku, která byla v terénu provedena bez územního rozhodnutí nebo územního souhlasu – </a:t>
            </a:r>
            <a:r>
              <a:rPr lang="cs-CZ" sz="2400" b="1" dirty="0" smtClean="0">
                <a:solidFill>
                  <a:srgbClr val="FF0000"/>
                </a:solidFill>
              </a:rPr>
              <a:t>Návod pro správu katastru</a:t>
            </a:r>
          </a:p>
          <a:p>
            <a:endParaRPr lang="cs-CZ" sz="2400" dirty="0" smtClean="0"/>
          </a:p>
          <a:p>
            <a:pPr>
              <a:buNone/>
            </a:pPr>
            <a:r>
              <a:rPr lang="cs-CZ" sz="2400" dirty="0" smtClean="0"/>
              <a:t>5.2.2.3.1 Byla-li změna druhu pozemku nebo změna způsobu využití pozemku fakticky v terénu provedena bez rozhodnutí nebo územního souhlasu stavebního úřadu, územní rozhodnutí </a:t>
            </a:r>
            <a:r>
              <a:rPr lang="cs-CZ" sz="2400" dirty="0" smtClean="0">
                <a:solidFill>
                  <a:srgbClr val="FF0000"/>
                </a:solidFill>
              </a:rPr>
              <a:t>ani územní souhlas stavební úřad již zpětně nevydává</a:t>
            </a:r>
            <a:r>
              <a:rPr lang="cs-CZ" sz="2400" dirty="0" smtClean="0"/>
              <a:t>. Stavební úřad v těchto případech vlastníkovi nevydává ani potvrzení, že údaje v návrhu na zápis změny druhu pozemku nebo způsobu využití pozemku do katastru odpovídají skutečnosti [§ 37 odst. 1 písm. e) a § 39 písm. c) </a:t>
            </a:r>
            <a:r>
              <a:rPr lang="cs-CZ" sz="2400" b="1" dirty="0" err="1" smtClean="0"/>
              <a:t>KatZ</a:t>
            </a:r>
            <a:r>
              <a:rPr lang="cs-CZ" sz="2400" b="1" dirty="0" smtClean="0"/>
              <a:t>].</a:t>
            </a:r>
            <a:endParaRPr lang="cs-CZ" sz="2400" dirty="0" smtClean="0"/>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421785" cy="785818"/>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214422"/>
            <a:ext cx="8229600" cy="5214974"/>
          </a:xfrm>
          <a:prstGeom prst="rect">
            <a:avLst/>
          </a:prstGeom>
        </p:spPr>
        <p:txBody>
          <a:bodyPr>
            <a:normAutofit/>
          </a:bodyPr>
          <a:lstStyle/>
          <a:p>
            <a:pPr>
              <a:buNone/>
            </a:pPr>
            <a:r>
              <a:rPr lang="cs-CZ" sz="2400" dirty="0" smtClean="0"/>
              <a:t>Druhy pozemků a způsoby využití jsou hromadně řešeny při </a:t>
            </a:r>
            <a:r>
              <a:rPr lang="cs-CZ" sz="2400" b="1" dirty="0" smtClean="0">
                <a:solidFill>
                  <a:srgbClr val="FF0000"/>
                </a:solidFill>
              </a:rPr>
              <a:t>revizích a obnově katastru,</a:t>
            </a:r>
            <a:r>
              <a:rPr lang="cs-CZ" sz="2400" dirty="0" smtClean="0"/>
              <a:t> ale </a:t>
            </a:r>
            <a:r>
              <a:rPr lang="cs-CZ" sz="2400" b="1" dirty="0" smtClean="0"/>
              <a:t>povinností vlastníků je změny v údajích katastru ohlašovat.</a:t>
            </a:r>
          </a:p>
          <a:p>
            <a:pPr>
              <a:buNone/>
            </a:pPr>
            <a:r>
              <a:rPr lang="cs-CZ" sz="2400" dirty="0" smtClean="0">
                <a:solidFill>
                  <a:srgbClr val="FF0000"/>
                </a:solidFill>
              </a:rPr>
              <a:t>Doložení změn dle názorů veřejností je  někdy složité- rozdílné postupy jsou při ohlašování změny-</a:t>
            </a:r>
          </a:p>
          <a:p>
            <a:pPr>
              <a:buFontTx/>
              <a:buChar char="-"/>
            </a:pPr>
            <a:r>
              <a:rPr lang="cs-CZ" sz="2400" dirty="0" smtClean="0"/>
              <a:t>mezi pozemky s druhem zemědělské půdy</a:t>
            </a:r>
          </a:p>
          <a:p>
            <a:pPr>
              <a:buFontTx/>
              <a:buChar char="-"/>
            </a:pPr>
            <a:r>
              <a:rPr lang="cs-CZ" sz="2400" dirty="0" smtClean="0"/>
              <a:t>mezi pozemky zemědělskými a nezemědělskými</a:t>
            </a:r>
          </a:p>
          <a:p>
            <a:pPr>
              <a:buFontTx/>
              <a:buChar char="-"/>
            </a:pPr>
            <a:r>
              <a:rPr lang="cs-CZ" sz="2400" dirty="0" smtClean="0"/>
              <a:t>zvláštní ochraně podléhají lesní pozemky, vodní plochy</a:t>
            </a:r>
          </a:p>
          <a:p>
            <a:pPr>
              <a:buNone/>
            </a:pPr>
            <a:endParaRPr lang="cs-CZ" sz="2400" dirty="0" smtClean="0"/>
          </a:p>
          <a:p>
            <a:pPr>
              <a:buNone/>
            </a:pPr>
            <a:r>
              <a:rPr lang="cs-CZ" sz="2400" dirty="0" smtClean="0"/>
              <a:t>ČUZK v závěru roku 2019 zpřístupnil na </a:t>
            </a:r>
            <a:r>
              <a:rPr lang="cs-CZ" sz="2400" dirty="0" smtClean="0">
                <a:hlinkClick r:id="rId2"/>
              </a:rPr>
              <a:t>www.</a:t>
            </a:r>
            <a:r>
              <a:rPr lang="cs-CZ" sz="2400" dirty="0" err="1" smtClean="0">
                <a:hlinkClick r:id="rId2"/>
              </a:rPr>
              <a:t>cuzk.cz</a:t>
            </a:r>
            <a:r>
              <a:rPr lang="cs-CZ" sz="2400" dirty="0" smtClean="0"/>
              <a:t>  pomůcku pro stanovení podkladů ke změně zápisu v katastru</a:t>
            </a:r>
            <a:endParaRPr lang="cs-CZ" sz="2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14415" y="214290"/>
            <a:ext cx="7091386" cy="642942"/>
          </a:xfrm>
        </p:spPr>
        <p:txBody>
          <a:bodyPr/>
          <a:lstStyle/>
          <a:p>
            <a:pPr>
              <a:buNone/>
            </a:pPr>
            <a:r>
              <a:rPr lang="cs-CZ" sz="2800" dirty="0" smtClean="0"/>
              <a:t>Katastr nemovitostí = Veřejný seznam </a:t>
            </a:r>
            <a:endParaRPr lang="cs-CZ" sz="2800" dirty="0"/>
          </a:p>
        </p:txBody>
      </p:sp>
      <p:sp>
        <p:nvSpPr>
          <p:cNvPr id="4" name="Zástupný symbol pro obsah 3"/>
          <p:cNvSpPr>
            <a:spLocks noGrp="1"/>
          </p:cNvSpPr>
          <p:nvPr>
            <p:ph sz="quarter" idx="13"/>
          </p:nvPr>
        </p:nvSpPr>
        <p:spPr>
          <a:xfrm>
            <a:off x="500034" y="785794"/>
            <a:ext cx="8215370" cy="5786478"/>
          </a:xfrm>
        </p:spPr>
        <p:txBody>
          <a:bodyPr/>
          <a:lstStyle/>
          <a:p>
            <a:pPr>
              <a:buNone/>
            </a:pPr>
            <a:r>
              <a:rPr lang="cs-CZ" dirty="0" smtClean="0"/>
              <a:t>Co je snad obecně známo? </a:t>
            </a:r>
          </a:p>
          <a:p>
            <a:pPr>
              <a:buNone/>
            </a:pPr>
            <a:endParaRPr lang="cs-CZ" dirty="0" smtClean="0"/>
          </a:p>
          <a:p>
            <a:pPr>
              <a:buNone/>
            </a:pPr>
            <a:r>
              <a:rPr lang="cs-CZ" dirty="0" smtClean="0"/>
              <a:t>  Katastr nemovitostí je od 1. 1. 2014 označen jako </a:t>
            </a:r>
            <a:r>
              <a:rPr lang="cs-CZ" b="1" dirty="0" smtClean="0"/>
              <a:t>veřejný seznam </a:t>
            </a:r>
            <a:r>
              <a:rPr lang="cs-CZ" dirty="0" smtClean="0"/>
              <a:t>a v souladu s novým občanským zákoníkem č. 89/2012 sb. je tento veřejný seznam založen na několika zásadách.</a:t>
            </a:r>
          </a:p>
          <a:p>
            <a:pPr>
              <a:buNone/>
            </a:pPr>
            <a:r>
              <a:rPr lang="cs-CZ" dirty="0" smtClean="0"/>
              <a:t>  Katastr nemovitostí je souborem údajů o vybraných nemovitostech dle zákona č. 256/2013 Sb., katastrální zákon a veřejnost, zejména odborná veřejnost, která z údajů katastru při své činnosti velmi často vychází, by měla být se zásadami obeznámena a měla by těchto znalostí využívat při dalším nakládání s nemovitostmi a zejména také při jednání s vlastníky nemovitostí by měla umět poukázat na případné nesoulady mezi údaji o nemovitostech evidovaných v katastru nemovitostí proti skutečnosti.</a:t>
            </a:r>
          </a:p>
          <a:p>
            <a:pPr>
              <a:buNone/>
            </a:pPr>
            <a:endParaRPr lang="cs-CZ" dirty="0"/>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421785" cy="785818"/>
          </a:xfrm>
        </p:spPr>
        <p:txBody>
          <a:bodyPr>
            <a:normAutofit/>
          </a:bodyPr>
          <a:lstStyle/>
          <a:p>
            <a:pPr>
              <a:buNone/>
            </a:pPr>
            <a:r>
              <a:rPr lang="cs-CZ" sz="2800" dirty="0" smtClean="0"/>
              <a:t>Povinnost vlastníků</a:t>
            </a:r>
            <a:endParaRPr lang="cs-CZ" sz="2800" dirty="0"/>
          </a:p>
        </p:txBody>
      </p:sp>
      <p:sp>
        <p:nvSpPr>
          <p:cNvPr id="3" name="Zástupný symbol pro obsah 2"/>
          <p:cNvSpPr>
            <a:spLocks noGrp="1"/>
          </p:cNvSpPr>
          <p:nvPr>
            <p:ph idx="4294967295"/>
          </p:nvPr>
        </p:nvSpPr>
        <p:spPr>
          <a:xfrm>
            <a:off x="0" y="785794"/>
            <a:ext cx="9144000" cy="6072206"/>
          </a:xfrm>
          <a:prstGeom prst="rect">
            <a:avLst/>
          </a:prstGeom>
        </p:spPr>
        <p:txBody>
          <a:bodyPr>
            <a:normAutofit fontScale="70000" lnSpcReduction="20000"/>
          </a:bodyPr>
          <a:lstStyle/>
          <a:p>
            <a:pPr>
              <a:buNone/>
            </a:pPr>
            <a:r>
              <a:rPr lang="cs-CZ" sz="2400" b="1" dirty="0" smtClean="0"/>
              <a:t>§ 37  </a:t>
            </a:r>
            <a:r>
              <a:rPr lang="cs-CZ" sz="2400" b="1" dirty="0" err="1" smtClean="0"/>
              <a:t>katZ</a:t>
            </a:r>
            <a:r>
              <a:rPr lang="cs-CZ" sz="2400" b="1" dirty="0" smtClean="0"/>
              <a:t>       Povinnosti vlastníků a jiných oprávněných</a:t>
            </a:r>
          </a:p>
          <a:p>
            <a:pPr>
              <a:buNone/>
            </a:pPr>
            <a:r>
              <a:rPr lang="cs-CZ" sz="2400" b="1" dirty="0" smtClean="0"/>
              <a:t>  (1)</a:t>
            </a:r>
            <a:r>
              <a:rPr lang="cs-CZ" sz="2400" dirty="0" smtClean="0"/>
              <a:t> Vlastníci a jiní oprávnění jsou povinni</a:t>
            </a:r>
          </a:p>
          <a:p>
            <a:pPr>
              <a:buNone/>
            </a:pPr>
            <a:r>
              <a:rPr lang="cs-CZ" sz="2400" b="1" dirty="0" smtClean="0"/>
              <a:t>  a)</a:t>
            </a:r>
            <a:r>
              <a:rPr lang="cs-CZ" sz="2400" dirty="0" smtClean="0"/>
              <a:t> zúčastnit se na výzvu katastrálního úřadu jednání,</a:t>
            </a:r>
          </a:p>
          <a:p>
            <a:pPr>
              <a:buNone/>
            </a:pPr>
            <a:r>
              <a:rPr lang="cs-CZ" sz="2400" b="1" dirty="0" smtClean="0"/>
              <a:t>  b)</a:t>
            </a:r>
            <a:r>
              <a:rPr lang="cs-CZ" sz="2400" dirty="0" smtClean="0"/>
              <a:t> </a:t>
            </a:r>
            <a:r>
              <a:rPr lang="cs-CZ" sz="2400" dirty="0" smtClean="0">
                <a:solidFill>
                  <a:srgbClr val="FF0000"/>
                </a:solidFill>
              </a:rPr>
              <a:t>na výzvu katastrálního úřadu označit ve stanovené lhůtě, ne však kratší než 30 dnů, trvalým způsobem a na vlastní náklad nesporné hranice svých pozemků,</a:t>
            </a:r>
          </a:p>
          <a:p>
            <a:pPr>
              <a:buNone/>
            </a:pPr>
            <a:r>
              <a:rPr lang="cs-CZ" sz="2400" b="1" dirty="0" smtClean="0">
                <a:solidFill>
                  <a:srgbClr val="FF0000"/>
                </a:solidFill>
              </a:rPr>
              <a:t>  c)</a:t>
            </a:r>
            <a:r>
              <a:rPr lang="cs-CZ" sz="2400" dirty="0" smtClean="0">
                <a:solidFill>
                  <a:srgbClr val="FF0000"/>
                </a:solidFill>
              </a:rPr>
              <a:t> na výzvu katastrálního úřadu doplnit chybějící údaje a odstranit chyby v jimi vyhotovených listinách, které předkládají k zápisu do katastru, a to do 30 dnů ode dne, kdy jim byla doručena výzva,</a:t>
            </a:r>
          </a:p>
          <a:p>
            <a:pPr>
              <a:buNone/>
            </a:pPr>
            <a:r>
              <a:rPr lang="cs-CZ" sz="2400" b="1" dirty="0" smtClean="0">
                <a:solidFill>
                  <a:srgbClr val="FF0000"/>
                </a:solidFill>
              </a:rPr>
              <a:t>  d)</a:t>
            </a:r>
            <a:r>
              <a:rPr lang="cs-CZ" sz="2400" dirty="0" smtClean="0">
                <a:solidFill>
                  <a:srgbClr val="FF0000"/>
                </a:solidFill>
              </a:rPr>
              <a:t> ohlásit katastrálnímu úřadu změny údajů katastru týkající se jejich nemovitostí, a to do 30 dnů ode dne jejich vzniku, a předložit listinu, která změnu dokládá; tuto povinnost vlastníci a jiní oprávnění nemají u změn katastru vyplývajících z listin, které jsou příslušné orgány veřejné moci povinny zasílat katastrálnímu úřadu přímo k zápisu do katastru,</a:t>
            </a:r>
          </a:p>
          <a:p>
            <a:pPr>
              <a:buNone/>
            </a:pPr>
            <a:r>
              <a:rPr lang="cs-CZ" sz="2400" b="1" dirty="0" smtClean="0"/>
              <a:t>  e)</a:t>
            </a:r>
            <a:r>
              <a:rPr lang="cs-CZ" sz="2400" dirty="0" smtClean="0"/>
              <a:t> požádat, aby v případě, že k navrhovanému zápisu do katastru nebo jeho změně není vyžadováno rozhodnutí nebo jiné opatření správního úřadu, potvrdil příslušný správní orgán, že údaje v návrhu odpovídají skutečnosti,</a:t>
            </a:r>
          </a:p>
          <a:p>
            <a:pPr>
              <a:buNone/>
            </a:pPr>
            <a:r>
              <a:rPr lang="cs-CZ" sz="2400" b="1" dirty="0" smtClean="0"/>
              <a:t>  f)</a:t>
            </a:r>
            <a:r>
              <a:rPr lang="cs-CZ" sz="2400" dirty="0" smtClean="0"/>
              <a:t> na výzvu katastrálního úřadu předložit ve stanovené lhůtě, ne však kratší než 30 dnů, příslušné listiny pro zápis do katastru.</a:t>
            </a:r>
          </a:p>
          <a:p>
            <a:pPr>
              <a:buNone/>
            </a:pPr>
            <a:r>
              <a:rPr lang="cs-CZ" sz="2400" b="1" dirty="0" smtClean="0"/>
              <a:t>  (2)</a:t>
            </a:r>
            <a:r>
              <a:rPr lang="cs-CZ" sz="2400" dirty="0" smtClean="0"/>
              <a:t> Pokud vlastník nebo jiný oprávněný neoznačí hranice pozemků podle odstavce 1 písm. b), může katastrální úřad rozhodnout, že dá hranice označit na náklady vlastníka nebo jiného oprávněného. Neoznačují se hranice pozemků, které jsou sloučeny do větších celků, a hranice druhů pozemků mezi sousedními pozemky téhož vlastníka nebo jiného oprávněného.</a:t>
            </a:r>
          </a:p>
          <a:p>
            <a:pPr>
              <a:buNone/>
            </a:pPr>
            <a:endParaRPr lang="cs-CZ" sz="2400" dirty="0"/>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0"/>
            <a:ext cx="8786874" cy="857231"/>
          </a:xfrm>
        </p:spPr>
        <p:txBody>
          <a:bodyPr>
            <a:normAutofit fontScale="90000"/>
          </a:bodyPr>
          <a:lstStyle/>
          <a:p>
            <a:pPr>
              <a:buNone/>
            </a:pPr>
            <a:r>
              <a:rPr lang="cs-CZ" sz="2800" b="1" dirty="0" smtClean="0"/>
              <a:t>Novinka – pomůcka pro určení listiny k ohlášení změny </a:t>
            </a:r>
            <a:endParaRPr lang="cs-CZ" sz="2800" b="1" dirty="0"/>
          </a:p>
        </p:txBody>
      </p:sp>
      <p:pic>
        <p:nvPicPr>
          <p:cNvPr id="4" name="Zástupný symbol pro obsah 3"/>
          <p:cNvPicPr>
            <a:picLocks noGrp="1"/>
          </p:cNvPicPr>
          <p:nvPr>
            <p:ph idx="4294967295"/>
          </p:nvPr>
        </p:nvPicPr>
        <p:blipFill>
          <a:blip r:embed="rId2"/>
          <a:srcRect/>
          <a:stretch>
            <a:fillRect/>
          </a:stretch>
        </p:blipFill>
        <p:spPr bwMode="auto">
          <a:xfrm>
            <a:off x="571500" y="642918"/>
            <a:ext cx="8572500" cy="5929354"/>
          </a:xfrm>
          <a:prstGeom prst="rect">
            <a:avLst/>
          </a:prstGeom>
          <a:noFill/>
          <a:ln w="9525">
            <a:noFill/>
            <a:miter lim="800000"/>
            <a:headEnd/>
            <a:tailEnd/>
          </a:ln>
        </p:spPr>
      </p:pic>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421785" cy="785818"/>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214282" y="1214422"/>
            <a:ext cx="8472518" cy="5214974"/>
          </a:xfrm>
          <a:prstGeom prst="rect">
            <a:avLst/>
          </a:prstGeom>
        </p:spPr>
        <p:txBody>
          <a:bodyPr>
            <a:normAutofit fontScale="92500"/>
          </a:bodyPr>
          <a:lstStyle/>
          <a:p>
            <a:pPr>
              <a:buNone/>
            </a:pPr>
            <a:r>
              <a:rPr lang="cs-CZ" sz="2400" dirty="0" smtClean="0"/>
              <a:t>ČUZK v závěru roku 2019 zpřístupnil na </a:t>
            </a:r>
            <a:r>
              <a:rPr lang="cs-CZ" sz="2400" dirty="0" smtClean="0">
                <a:hlinkClick r:id="rId2"/>
              </a:rPr>
              <a:t>www.</a:t>
            </a:r>
            <a:r>
              <a:rPr lang="cs-CZ" sz="2400" dirty="0" err="1" smtClean="0">
                <a:hlinkClick r:id="rId2"/>
              </a:rPr>
              <a:t>cuzk.cz</a:t>
            </a:r>
            <a:r>
              <a:rPr lang="cs-CZ" sz="2400" dirty="0" smtClean="0"/>
              <a:t>  pomůcku pro stanovení podkladů ke změně zápisu v katastru</a:t>
            </a:r>
          </a:p>
          <a:p>
            <a:pPr>
              <a:buNone/>
            </a:pPr>
            <a:r>
              <a:rPr lang="cs-CZ" sz="2400" dirty="0" smtClean="0"/>
              <a:t>Formuláře:</a:t>
            </a:r>
          </a:p>
          <a:p>
            <a:pPr fontAlgn="base">
              <a:buNone/>
            </a:pPr>
            <a:r>
              <a:rPr lang="cs-CZ" sz="2400" b="1" dirty="0" smtClean="0"/>
              <a:t> Změna údajů o pozemku</a:t>
            </a:r>
          </a:p>
          <a:p>
            <a:pPr fontAlgn="base">
              <a:buNone/>
            </a:pPr>
            <a:r>
              <a:rPr lang="cs-CZ" sz="2400" b="1" dirty="0" smtClean="0">
                <a:hlinkClick r:id="rId3" tooltip="Ohlášení změny údajů o pozemku ve formátu PDF"/>
              </a:rPr>
              <a:t> Ohlášení změny údajů o pozemku ve formátu PDF </a:t>
            </a:r>
            <a:endParaRPr lang="cs-CZ" sz="2400" b="1" dirty="0" smtClean="0"/>
          </a:p>
          <a:p>
            <a:pPr fontAlgn="base">
              <a:buNone/>
            </a:pPr>
            <a:r>
              <a:rPr lang="cs-CZ" sz="2400" dirty="0" smtClean="0"/>
              <a:t> Formulář pro změny druhu pozemku, způsobu využití pozemku a typu a způsobu ochrany pozemku. K zápisu je dle povahy změny nutné případně doložit </a:t>
            </a:r>
            <a:r>
              <a:rPr lang="cs-CZ" sz="2400" dirty="0" smtClean="0">
                <a:solidFill>
                  <a:srgbClr val="FF0000"/>
                </a:solidFill>
              </a:rPr>
              <a:t>další</a:t>
            </a:r>
            <a:r>
              <a:rPr lang="cs-CZ" sz="2400" dirty="0" smtClean="0">
                <a:solidFill>
                  <a:srgbClr val="FF0000"/>
                </a:solidFill>
                <a:hlinkClick r:id="rId4"/>
              </a:rPr>
              <a:t> </a:t>
            </a:r>
            <a:r>
              <a:rPr lang="cs-CZ" sz="2400" i="1" dirty="0" smtClean="0">
                <a:solidFill>
                  <a:srgbClr val="FF0000"/>
                </a:solidFill>
                <a:hlinkClick r:id="rId4"/>
              </a:rPr>
              <a:t>potřebné listiny pro zápis</a:t>
            </a:r>
            <a:r>
              <a:rPr lang="cs-CZ" sz="2400" dirty="0" smtClean="0">
                <a:solidFill>
                  <a:srgbClr val="FF0000"/>
                </a:solidFill>
                <a:hlinkClick r:id="rId4"/>
              </a:rPr>
              <a:t> </a:t>
            </a:r>
            <a:r>
              <a:rPr lang="cs-CZ" sz="2400" dirty="0" smtClean="0">
                <a:solidFill>
                  <a:srgbClr val="FF0000"/>
                </a:solidFill>
              </a:rPr>
              <a:t>!</a:t>
            </a:r>
            <a:r>
              <a:rPr lang="cs-CZ" sz="2400" dirty="0" smtClean="0"/>
              <a:t>změny druhu pozemku a pro zápis změny způsobu využití pozemku. K dispozici je i rozšíření formuláře </a:t>
            </a:r>
            <a:r>
              <a:rPr lang="cs-CZ" sz="2400" i="1" dirty="0" smtClean="0">
                <a:hlinkClick r:id="rId5"/>
              </a:rPr>
              <a:t>pro další pozemky k ohlášení změny údajů o pozemku</a:t>
            </a:r>
            <a:r>
              <a:rPr lang="cs-CZ" sz="2400" dirty="0" smtClean="0"/>
              <a:t>, </a:t>
            </a:r>
            <a:r>
              <a:rPr lang="cs-CZ" sz="2400" i="1" dirty="0" smtClean="0">
                <a:hlinkClick r:id="rId6"/>
              </a:rPr>
              <a:t>pro seznam vlastníků a jiných oprávněných</a:t>
            </a:r>
            <a:r>
              <a:rPr lang="cs-CZ" sz="2400" dirty="0" smtClean="0"/>
              <a:t>, které by bylo v případě potřeby nedílnou součástí příslušného ohlášení.</a:t>
            </a:r>
          </a:p>
          <a:p>
            <a:pPr>
              <a:buNone/>
            </a:pPr>
            <a:endParaRPr lang="cs-CZ" sz="2400" dirty="0" smtClean="0"/>
          </a:p>
          <a:p>
            <a:pPr>
              <a:buNone/>
            </a:pPr>
            <a:endParaRPr lang="cs-CZ" sz="2400" dirty="0"/>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85918" y="1"/>
            <a:ext cx="6143668" cy="571480"/>
          </a:xfrm>
        </p:spPr>
        <p:txBody>
          <a:bodyPr>
            <a:normAutofit/>
          </a:bodyPr>
          <a:lstStyle/>
          <a:p>
            <a:pPr>
              <a:buNone/>
            </a:pPr>
            <a:r>
              <a:rPr lang="cs-CZ" sz="2800" dirty="0" smtClean="0"/>
              <a:t>Z podnětu veřejnosti doplněno</a:t>
            </a:r>
            <a:endParaRPr lang="cs-CZ" sz="2800" b="1" dirty="0"/>
          </a:p>
        </p:txBody>
      </p:sp>
      <p:pic>
        <p:nvPicPr>
          <p:cNvPr id="4" name="Zástupný symbol pro obsah 3"/>
          <p:cNvPicPr>
            <a:picLocks noGrp="1"/>
          </p:cNvPicPr>
          <p:nvPr>
            <p:ph idx="4294967295"/>
          </p:nvPr>
        </p:nvPicPr>
        <p:blipFill>
          <a:blip r:embed="rId2"/>
          <a:srcRect/>
          <a:stretch>
            <a:fillRect/>
          </a:stretch>
        </p:blipFill>
        <p:spPr bwMode="auto">
          <a:xfrm>
            <a:off x="357188" y="571480"/>
            <a:ext cx="8572500" cy="5857916"/>
          </a:xfrm>
          <a:prstGeom prst="rect">
            <a:avLst/>
          </a:prstGeom>
          <a:noFill/>
          <a:ln w="9525">
            <a:noFill/>
            <a:miter lim="800000"/>
            <a:headEnd/>
            <a:tailEnd/>
          </a:ln>
        </p:spPr>
      </p:pic>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976" y="1"/>
            <a:ext cx="6500858" cy="571480"/>
          </a:xfrm>
        </p:spPr>
        <p:txBody>
          <a:bodyPr>
            <a:normAutofit/>
          </a:bodyPr>
          <a:lstStyle/>
          <a:p>
            <a:pPr>
              <a:buNone/>
            </a:pPr>
            <a:r>
              <a:rPr lang="cs-CZ" sz="2800" b="1" dirty="0" smtClean="0"/>
              <a:t>Nabídka příslušného formuláře</a:t>
            </a:r>
            <a:endParaRPr lang="cs-CZ" sz="2800" b="1" dirty="0"/>
          </a:p>
        </p:txBody>
      </p:sp>
      <p:pic>
        <p:nvPicPr>
          <p:cNvPr id="497666" name="Picture 2"/>
          <p:cNvPicPr>
            <a:picLocks noGrp="1" noChangeAspect="1" noChangeArrowheads="1"/>
          </p:cNvPicPr>
          <p:nvPr>
            <p:ph idx="4294967295"/>
          </p:nvPr>
        </p:nvPicPr>
        <p:blipFill>
          <a:blip r:embed="rId2"/>
          <a:srcRect/>
          <a:stretch>
            <a:fillRect/>
          </a:stretch>
        </p:blipFill>
        <p:spPr bwMode="auto">
          <a:xfrm>
            <a:off x="357158" y="714356"/>
            <a:ext cx="8572500" cy="5857916"/>
          </a:xfrm>
          <a:prstGeom prst="rect">
            <a:avLst/>
          </a:prstGeom>
          <a:noFill/>
          <a:ln w="9525">
            <a:noFill/>
            <a:miter lim="800000"/>
            <a:headEnd/>
            <a:tailEnd/>
          </a:ln>
          <a:effectLst/>
        </p:spPr>
      </p:pic>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7643834" cy="571504"/>
          </a:xfrm>
        </p:spPr>
        <p:txBody>
          <a:bodyPr>
            <a:normAutofit/>
          </a:bodyPr>
          <a:lstStyle/>
          <a:p>
            <a:pPr algn="r">
              <a:buNone/>
            </a:pPr>
            <a:r>
              <a:rPr lang="cs-CZ" sz="2800" dirty="0" smtClean="0"/>
              <a:t>Pokračování- příloha č.3 z Návodu</a:t>
            </a:r>
            <a:endParaRPr lang="cs-CZ" sz="2800" dirty="0"/>
          </a:p>
        </p:txBody>
      </p:sp>
      <p:pic>
        <p:nvPicPr>
          <p:cNvPr id="775170" name="Picture 2"/>
          <p:cNvPicPr>
            <a:picLocks noGrp="1" noChangeAspect="1" noChangeArrowheads="1"/>
          </p:cNvPicPr>
          <p:nvPr>
            <p:ph idx="4294967295"/>
          </p:nvPr>
        </p:nvPicPr>
        <p:blipFill>
          <a:blip r:embed="rId2"/>
          <a:srcRect/>
          <a:stretch>
            <a:fillRect/>
          </a:stretch>
        </p:blipFill>
        <p:spPr bwMode="auto">
          <a:xfrm>
            <a:off x="428596" y="1052736"/>
            <a:ext cx="8215370" cy="5448098"/>
          </a:xfrm>
          <a:prstGeom prst="rect">
            <a:avLst/>
          </a:prstGeom>
          <a:noFill/>
          <a:ln w="9525">
            <a:noFill/>
            <a:miter lim="800000"/>
            <a:headEnd/>
            <a:tailEnd/>
          </a:ln>
          <a:effectLst/>
        </p:spPr>
      </p:pic>
      <p:sp>
        <p:nvSpPr>
          <p:cNvPr id="5" name="Obdélník 4"/>
          <p:cNvSpPr/>
          <p:nvPr/>
        </p:nvSpPr>
        <p:spPr>
          <a:xfrm>
            <a:off x="0" y="6381328"/>
            <a:ext cx="9144000" cy="246221"/>
          </a:xfrm>
          <a:prstGeom prst="rect">
            <a:avLst/>
          </a:prstGeom>
        </p:spPr>
        <p:txBody>
          <a:bodyPr wrap="square">
            <a:spAutoFit/>
          </a:bodyPr>
          <a:lstStyle/>
          <a:p>
            <a:pPr marL="271463"/>
            <a:r>
              <a:rPr lang="cs-CZ" sz="1000" dirty="0" smtClean="0">
                <a:latin typeface="Arial" panose="020B0604020202020204" pitchFamily="34" charset="0"/>
                <a:ea typeface="Times New Roman" panose="02020603050405020304" pitchFamily="18" charset="0"/>
                <a:cs typeface="Arial" panose="020B0604020202020204" pitchFamily="34" charset="0"/>
              </a:rPr>
              <a:t> </a:t>
            </a:r>
            <a:endParaRPr lang="cs-CZ" sz="1000" dirty="0">
              <a:latin typeface="Arial" panose="020B0604020202020204" pitchFamily="34" charset="0"/>
              <a:cs typeface="Arial" panose="020B0604020202020204" pitchFamily="34" charset="0"/>
            </a:endParaRP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14480" y="285728"/>
            <a:ext cx="5929354" cy="642942"/>
          </a:xfrm>
        </p:spPr>
        <p:txBody>
          <a:bodyPr>
            <a:normAutofit/>
          </a:bodyPr>
          <a:lstStyle/>
          <a:p>
            <a:pPr>
              <a:buNone/>
            </a:pPr>
            <a:r>
              <a:rPr lang="cs-CZ" sz="2800" dirty="0" smtClean="0"/>
              <a:t>Pokračování- doplnění ke stavbám </a:t>
            </a:r>
            <a:endParaRPr lang="cs-CZ" sz="2800" dirty="0"/>
          </a:p>
        </p:txBody>
      </p:sp>
      <p:sp>
        <p:nvSpPr>
          <p:cNvPr id="3" name="Zástupný symbol pro obsah 2"/>
          <p:cNvSpPr>
            <a:spLocks noGrp="1"/>
          </p:cNvSpPr>
          <p:nvPr>
            <p:ph idx="4294967295"/>
          </p:nvPr>
        </p:nvSpPr>
        <p:spPr>
          <a:xfrm>
            <a:off x="457200" y="1600200"/>
            <a:ext cx="8229600" cy="4400567"/>
          </a:xfrm>
          <a:prstGeom prst="rect">
            <a:avLst/>
          </a:prstGeom>
        </p:spPr>
        <p:txBody>
          <a:bodyPr>
            <a:normAutofit fontScale="92500" lnSpcReduction="20000"/>
          </a:bodyPr>
          <a:lstStyle/>
          <a:p>
            <a:pPr>
              <a:buNone/>
            </a:pPr>
            <a:r>
              <a:rPr lang="cs-CZ" sz="2400" b="1" dirty="0" smtClean="0"/>
              <a:t>Podklady pro zápis typu stavby-</a:t>
            </a:r>
          </a:p>
          <a:p>
            <a:pPr>
              <a:buNone/>
            </a:pPr>
            <a:r>
              <a:rPr lang="cs-CZ" sz="2400" dirty="0" smtClean="0">
                <a:solidFill>
                  <a:srgbClr val="FF0000"/>
                </a:solidFill>
              </a:rPr>
              <a:t>  U budovy se typ stavby  - </a:t>
            </a:r>
            <a:r>
              <a:rPr lang="cs-CZ" sz="2400" b="1" dirty="0" smtClean="0">
                <a:solidFill>
                  <a:srgbClr val="FF0000"/>
                </a:solidFill>
              </a:rPr>
              <a:t>číslo popisné nebo evidenční se převezme jako referenční údaj z RÚIAN.</a:t>
            </a:r>
          </a:p>
          <a:p>
            <a:pPr>
              <a:buNone/>
            </a:pPr>
            <a:r>
              <a:rPr lang="cs-CZ" sz="2400" dirty="0" smtClean="0"/>
              <a:t>  Byla-li nově zapisovaná budova očíslována číslem popisným nebo číslem evidenčním do 30. června 2012 a toto číslo budovy není dosud evidováno v RÚIAN, je podkladem pro zápis budovy do katastru i doklad o přidělení čísla popisného nebo čísla evidenčního </a:t>
            </a:r>
          </a:p>
          <a:p>
            <a:pPr>
              <a:buNone/>
            </a:pPr>
            <a:r>
              <a:rPr lang="cs-CZ" sz="2400" dirty="0" smtClean="0"/>
              <a:t>  Typ stavby budova s rozestavěnými jednotkami se zapíše při vkladu vlastnického práva k rozestavěným jednotkám, kdy přílohou návrhu na vklad je vedle příslušné vkladové listiny o vymezení jednotek v nemovitosti/ smlouva o výstavbě,prohlášení o vymezení jednotek/ i  případně geometrický plán a doklad dle stav. zákona</a:t>
            </a:r>
          </a:p>
          <a:p>
            <a:pPr>
              <a:buNone/>
            </a:pPr>
            <a:endParaRPr lang="cs-CZ" sz="2400" dirty="0"/>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4278909" cy="500066"/>
          </a:xfrm>
        </p:spPr>
        <p:txBody>
          <a:bodyPr>
            <a:normAutofit fontScale="90000"/>
          </a:bodyPr>
          <a:lstStyle/>
          <a:p>
            <a:pPr>
              <a:buNone/>
            </a:pPr>
            <a:r>
              <a:rPr lang="cs-CZ" sz="2800" dirty="0" smtClean="0"/>
              <a:t>Pokračování-</a:t>
            </a:r>
            <a:endParaRPr lang="cs-CZ" sz="2800" dirty="0"/>
          </a:p>
        </p:txBody>
      </p:sp>
      <p:sp>
        <p:nvSpPr>
          <p:cNvPr id="4" name="Zástupný symbol pro obsah 3"/>
          <p:cNvSpPr>
            <a:spLocks noGrp="1"/>
          </p:cNvSpPr>
          <p:nvPr>
            <p:ph idx="4294967295"/>
          </p:nvPr>
        </p:nvSpPr>
        <p:spPr>
          <a:xfrm>
            <a:off x="457200" y="1600200"/>
            <a:ext cx="8229600" cy="4686319"/>
          </a:xfrm>
          <a:prstGeom prst="rect">
            <a:avLst/>
          </a:prstGeom>
        </p:spPr>
        <p:txBody>
          <a:bodyPr>
            <a:normAutofit lnSpcReduction="10000"/>
          </a:bodyPr>
          <a:lstStyle/>
          <a:p>
            <a:pPr>
              <a:buNone/>
            </a:pPr>
            <a:r>
              <a:rPr lang="cs-CZ" sz="2400" b="1" dirty="0" smtClean="0"/>
              <a:t>Změny způsobu využití staveb-</a:t>
            </a:r>
          </a:p>
          <a:p>
            <a:pPr>
              <a:buNone/>
            </a:pPr>
            <a:r>
              <a:rPr lang="cs-CZ" sz="2400" dirty="0" smtClean="0"/>
              <a:t>-změna způsobu využití stavby před 1.1.2017/ před novelou zákona č. 111/2009 Sb./ -ohlašuje vlastník a přikládá doklad stavebního úřadu</a:t>
            </a:r>
          </a:p>
          <a:p>
            <a:pPr>
              <a:buNone/>
            </a:pPr>
            <a:r>
              <a:rPr lang="cs-CZ" sz="2400" dirty="0" smtClean="0"/>
              <a:t>-změna způsobu využití stavby po 1.1.2017 jde již o referenční údaj- ohlásí změnu vlastník s tím,že údaj bude ověřen v </a:t>
            </a:r>
            <a:r>
              <a:rPr lang="cs-CZ" sz="2400" dirty="0" err="1" smtClean="0"/>
              <a:t>RUIANu</a:t>
            </a:r>
            <a:endParaRPr lang="cs-CZ" sz="2400" dirty="0" smtClean="0"/>
          </a:p>
          <a:p>
            <a:pPr>
              <a:buNone/>
            </a:pPr>
            <a:r>
              <a:rPr lang="cs-CZ" sz="2400" dirty="0" smtClean="0"/>
              <a:t>Poznámka- k 1.1.2017 byla schválena novela zákona o základních registrech pod č. 192/2016 Sb.</a:t>
            </a:r>
          </a:p>
          <a:p>
            <a:pPr>
              <a:buFontTx/>
              <a:buChar char="-"/>
            </a:pPr>
            <a:r>
              <a:rPr lang="cs-CZ" sz="2400" dirty="0" smtClean="0"/>
              <a:t>Referenčními údaji jsou- </a:t>
            </a:r>
            <a:r>
              <a:rPr lang="cs-CZ" sz="2400" dirty="0" err="1" smtClean="0"/>
              <a:t>čp</a:t>
            </a:r>
            <a:r>
              <a:rPr lang="cs-CZ" sz="2400" dirty="0" smtClean="0"/>
              <a:t>,</a:t>
            </a:r>
            <a:r>
              <a:rPr lang="cs-CZ" sz="2400" dirty="0" err="1" smtClean="0"/>
              <a:t>ev.č</a:t>
            </a:r>
            <a:r>
              <a:rPr lang="cs-CZ" sz="2400" dirty="0" smtClean="0"/>
              <a:t>.,- zápis do </a:t>
            </a:r>
            <a:r>
              <a:rPr lang="cs-CZ" sz="2400" dirty="0" err="1" smtClean="0"/>
              <a:t>RUIANu</a:t>
            </a:r>
            <a:r>
              <a:rPr lang="cs-CZ" sz="2400" dirty="0" smtClean="0"/>
              <a:t> je rozhodnutí          </a:t>
            </a:r>
          </a:p>
          <a:p>
            <a:pPr>
              <a:buNone/>
            </a:pPr>
            <a:r>
              <a:rPr lang="cs-CZ" sz="2400" dirty="0" smtClean="0"/>
              <a:t>                                                - způsoby využití staveb</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4350347" cy="571504"/>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600200"/>
            <a:ext cx="8229600" cy="4257691"/>
          </a:xfrm>
          <a:prstGeom prst="rect">
            <a:avLst/>
          </a:prstGeom>
        </p:spPr>
        <p:txBody>
          <a:bodyPr>
            <a:normAutofit fontScale="92500" lnSpcReduction="10000"/>
          </a:bodyPr>
          <a:lstStyle/>
          <a:p>
            <a:pPr>
              <a:buNone/>
            </a:pPr>
            <a:r>
              <a:rPr lang="cs-CZ" sz="2400" b="1" dirty="0" smtClean="0"/>
              <a:t>Informace</a:t>
            </a:r>
            <a:r>
              <a:rPr lang="cs-CZ" sz="2400" dirty="0" smtClean="0"/>
              <a:t>:</a:t>
            </a:r>
          </a:p>
          <a:p>
            <a:pPr>
              <a:buNone/>
            </a:pPr>
            <a:r>
              <a:rPr lang="cs-CZ" sz="2400" dirty="0" smtClean="0"/>
              <a:t>ČUZK provedl migraci údajů způsobů využití u stavebních objektů z ISKN do ISUI.</a:t>
            </a:r>
          </a:p>
          <a:p>
            <a:pPr>
              <a:buNone/>
            </a:pPr>
            <a:r>
              <a:rPr lang="cs-CZ" sz="2400" dirty="0" smtClean="0"/>
              <a:t>Porovnány byly údaje v ISKN,kde byly evidovány již platné způsoby využití / dle naší vyhlášky/ a ISUI, kde byly vedeny neplatné způsoby využití/ např. </a:t>
            </a:r>
            <a:r>
              <a:rPr lang="cs-CZ" sz="2400" dirty="0" err="1" smtClean="0"/>
              <a:t>obj.bydl</a:t>
            </a:r>
            <a:r>
              <a:rPr lang="cs-CZ" sz="2400" dirty="0" smtClean="0"/>
              <a:t>./</a:t>
            </a:r>
          </a:p>
          <a:p>
            <a:pPr>
              <a:buNone/>
            </a:pPr>
            <a:r>
              <a:rPr lang="cs-CZ" sz="2400" dirty="0" smtClean="0"/>
              <a:t>Upozornění:</a:t>
            </a:r>
          </a:p>
          <a:p>
            <a:pPr>
              <a:buFontTx/>
              <a:buChar char="-"/>
            </a:pPr>
            <a:r>
              <a:rPr lang="cs-CZ" sz="2400" dirty="0" smtClean="0"/>
              <a:t>Údaj o </a:t>
            </a:r>
            <a:r>
              <a:rPr lang="cs-CZ" sz="2400" dirty="0" err="1" smtClean="0"/>
              <a:t>čp</a:t>
            </a:r>
            <a:r>
              <a:rPr lang="cs-CZ" sz="2400" dirty="0" smtClean="0"/>
              <a:t>.,</a:t>
            </a:r>
            <a:r>
              <a:rPr lang="cs-CZ" sz="2400" dirty="0" err="1" smtClean="0"/>
              <a:t>ev.č</a:t>
            </a:r>
            <a:r>
              <a:rPr lang="cs-CZ" sz="2400" dirty="0" smtClean="0"/>
              <a:t>. je nutný jako referenční údaj zapsat do </a:t>
            </a:r>
            <a:r>
              <a:rPr lang="cs-CZ" sz="2400" dirty="0" err="1" smtClean="0"/>
              <a:t>RUIANu</a:t>
            </a:r>
            <a:r>
              <a:rPr lang="cs-CZ" sz="2400" dirty="0" smtClean="0"/>
              <a:t> před zápisem do katastru nemovitostí- jedná se vlastně o „ </a:t>
            </a:r>
            <a:r>
              <a:rPr lang="cs-CZ" sz="2400" b="1" dirty="0" smtClean="0"/>
              <a:t>rozhodnutí“</a:t>
            </a:r>
          </a:p>
          <a:p>
            <a:pPr>
              <a:buFontTx/>
              <a:buChar char="-"/>
            </a:pPr>
            <a:r>
              <a:rPr lang="cs-CZ" sz="2400" dirty="0" smtClean="0"/>
              <a:t>Údaj způsobu využití jako referenční údaj nevzniká zápisem do </a:t>
            </a:r>
            <a:r>
              <a:rPr lang="cs-CZ" sz="2400" dirty="0" err="1" smtClean="0"/>
              <a:t>RUIANu</a:t>
            </a:r>
            <a:r>
              <a:rPr lang="cs-CZ" sz="2400" dirty="0" smtClean="0"/>
              <a:t> a jsou možné 3 varianty postupů při zápisu do KN</a:t>
            </a:r>
            <a:endParaRPr lang="cs-CZ" sz="2400" dirty="0"/>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3993157" cy="642942"/>
          </a:xfrm>
        </p:spPr>
        <p:txBody>
          <a:bodyPr>
            <a:normAutofit/>
          </a:bodyPr>
          <a:lstStyle/>
          <a:p>
            <a:pPr>
              <a:buNone/>
            </a:pPr>
            <a:r>
              <a:rPr lang="cs-CZ" sz="2800" dirty="0" smtClean="0"/>
              <a:t>Pokračování-</a:t>
            </a:r>
            <a:endParaRPr lang="cs-CZ" sz="2800" dirty="0"/>
          </a:p>
        </p:txBody>
      </p:sp>
      <p:sp>
        <p:nvSpPr>
          <p:cNvPr id="4" name="Zástupný symbol pro obsah 3"/>
          <p:cNvSpPr>
            <a:spLocks noGrp="1"/>
          </p:cNvSpPr>
          <p:nvPr>
            <p:ph idx="4294967295"/>
          </p:nvPr>
        </p:nvSpPr>
        <p:spPr>
          <a:xfrm>
            <a:off x="457200" y="785794"/>
            <a:ext cx="8229600" cy="5572163"/>
          </a:xfrm>
          <a:prstGeom prst="rect">
            <a:avLst/>
          </a:prstGeom>
        </p:spPr>
        <p:txBody>
          <a:bodyPr>
            <a:normAutofit fontScale="77500" lnSpcReduction="20000"/>
          </a:bodyPr>
          <a:lstStyle/>
          <a:p>
            <a:pPr>
              <a:buNone/>
            </a:pPr>
            <a:r>
              <a:rPr lang="cs-CZ" sz="2400" dirty="0" smtClean="0"/>
              <a:t>Upozornění:</a:t>
            </a:r>
          </a:p>
          <a:p>
            <a:pPr>
              <a:buNone/>
            </a:pPr>
            <a:r>
              <a:rPr lang="cs-CZ" sz="2400" dirty="0" smtClean="0"/>
              <a:t>Je nutné věnovat pozornost  i způsobům využití staveb vyznačených v katastru.</a:t>
            </a:r>
          </a:p>
          <a:p>
            <a:pPr>
              <a:buNone/>
            </a:pPr>
            <a:r>
              <a:rPr lang="cs-CZ" sz="2400" dirty="0" smtClean="0"/>
              <a:t> - může se jednat o chybné zápisy</a:t>
            </a:r>
          </a:p>
          <a:p>
            <a:pPr>
              <a:buNone/>
            </a:pPr>
            <a:r>
              <a:rPr lang="cs-CZ" sz="2400" dirty="0" smtClean="0"/>
              <a:t> - může se jednat o zápis způsobu – bydlení /v KN- ISKN/</a:t>
            </a:r>
          </a:p>
          <a:p>
            <a:pPr>
              <a:buNone/>
            </a:pPr>
            <a:r>
              <a:rPr lang="cs-CZ" sz="2400" dirty="0" smtClean="0"/>
              <a:t>                                                   - objekt bydlení v </a:t>
            </a:r>
            <a:r>
              <a:rPr lang="cs-CZ" sz="2400" dirty="0" err="1" smtClean="0"/>
              <a:t>RUIANu</a:t>
            </a:r>
            <a:endParaRPr lang="cs-CZ" sz="2400" dirty="0" smtClean="0"/>
          </a:p>
          <a:p>
            <a:pPr>
              <a:buNone/>
            </a:pPr>
            <a:r>
              <a:rPr lang="cs-CZ" sz="2400" b="1" dirty="0" smtClean="0"/>
              <a:t>Zápisy neodpovídající stávajícím platným předpisům:</a:t>
            </a:r>
          </a:p>
          <a:p>
            <a:pPr>
              <a:buNone/>
            </a:pPr>
            <a:r>
              <a:rPr lang="pl-PL" sz="2400" dirty="0" smtClean="0"/>
              <a:t>-průmyslový objekt (platnost do 31.12.1999)* </a:t>
            </a:r>
          </a:p>
          <a:p>
            <a:pPr>
              <a:buNone/>
            </a:pPr>
            <a:r>
              <a:rPr lang="pl-PL" sz="2400" dirty="0" smtClean="0"/>
              <a:t>-objekt k bydlení (platnost do 31.12.1999)* </a:t>
            </a:r>
          </a:p>
          <a:p>
            <a:pPr>
              <a:buNone/>
            </a:pPr>
            <a:r>
              <a:rPr lang="pl-PL" sz="2400" dirty="0" smtClean="0"/>
              <a:t>-objekt lesního hospodářství (platnost do 31.12.1999)* </a:t>
            </a:r>
          </a:p>
          <a:p>
            <a:pPr>
              <a:buNone/>
            </a:pPr>
            <a:r>
              <a:rPr lang="pl-PL" sz="2400" dirty="0" smtClean="0"/>
              <a:t>-objekt občanské vybavenosti (platnost do 31.12.1999)*  </a:t>
            </a:r>
            <a:endParaRPr lang="cs-CZ" sz="2400" dirty="0" smtClean="0"/>
          </a:p>
          <a:p>
            <a:pPr>
              <a:buNone/>
            </a:pPr>
            <a:r>
              <a:rPr lang="cs-CZ" sz="2400" dirty="0" smtClean="0"/>
              <a:t>Změnu je možné docílit při zápisu další změny k uvedené stavbě, tzn. je vhodné upřesnit v listině předkládané k zápisu do katastru.</a:t>
            </a:r>
          </a:p>
          <a:p>
            <a:pPr>
              <a:buNone/>
            </a:pPr>
            <a:r>
              <a:rPr lang="cs-CZ" sz="2400" dirty="0" smtClean="0"/>
              <a:t>Z pomůcky na </a:t>
            </a:r>
            <a:r>
              <a:rPr lang="cs-CZ" sz="2400" dirty="0" smtClean="0">
                <a:hlinkClick r:id="rId2"/>
              </a:rPr>
              <a:t>www.</a:t>
            </a:r>
            <a:r>
              <a:rPr lang="cs-CZ" sz="2400" dirty="0" err="1" smtClean="0">
                <a:hlinkClick r:id="rId2"/>
              </a:rPr>
              <a:t>cuzk.cz</a:t>
            </a:r>
            <a:endParaRPr lang="cs-CZ" sz="2400" dirty="0" smtClean="0"/>
          </a:p>
          <a:p>
            <a:pPr>
              <a:buNone/>
            </a:pPr>
            <a:r>
              <a:rPr lang="cs-CZ" sz="2400" dirty="0" smtClean="0"/>
              <a:t>Způsob využití stavby uveďte vždy, pokud se jedná o budovu, která nemá přiděleno číslo popisné ani evidenční nebo se jedná o vodní dílo, podle údajů katastru nemovitostí. Uveďte kód nebo název způsobu využití budovy podle tabulky, popř. zkrácený název: - viz příloha č.4 </a:t>
            </a:r>
            <a:r>
              <a:rPr lang="cs-CZ" sz="2400" dirty="0" err="1" smtClean="0"/>
              <a:t>katV</a:t>
            </a:r>
            <a:endParaRPr lang="cs-CZ" sz="24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2844" y="0"/>
            <a:ext cx="9001156" cy="1000108"/>
          </a:xfrm>
        </p:spPr>
        <p:txBody>
          <a:bodyPr/>
          <a:lstStyle/>
          <a:p>
            <a:pPr>
              <a:buNone/>
            </a:pPr>
            <a:r>
              <a:rPr lang="cs-CZ" sz="2400" dirty="0" smtClean="0"/>
              <a:t>Myšlenka dle nového</a:t>
            </a:r>
            <a:r>
              <a:rPr lang="cs-CZ" dirty="0" smtClean="0"/>
              <a:t> </a:t>
            </a:r>
            <a:r>
              <a:rPr lang="cs-CZ" sz="2400" dirty="0" smtClean="0"/>
              <a:t>občanského</a:t>
            </a:r>
            <a:r>
              <a:rPr lang="cs-CZ" dirty="0" smtClean="0"/>
              <a:t> </a:t>
            </a:r>
            <a:r>
              <a:rPr lang="cs-CZ" sz="2400" dirty="0" smtClean="0"/>
              <a:t>zákoníku od 1.1.2014</a:t>
            </a:r>
            <a:endParaRPr lang="cs-CZ" sz="2400" dirty="0"/>
          </a:p>
        </p:txBody>
      </p:sp>
      <p:sp>
        <p:nvSpPr>
          <p:cNvPr id="3" name="Zástupný symbol pro obsah 2"/>
          <p:cNvSpPr>
            <a:spLocks noGrp="1"/>
          </p:cNvSpPr>
          <p:nvPr>
            <p:ph sz="quarter" idx="13"/>
          </p:nvPr>
        </p:nvSpPr>
        <p:spPr>
          <a:xfrm>
            <a:off x="142844" y="1285860"/>
            <a:ext cx="8643998" cy="5286412"/>
          </a:xfrm>
        </p:spPr>
        <p:txBody>
          <a:bodyPr>
            <a:normAutofit/>
          </a:bodyPr>
          <a:lstStyle/>
          <a:p>
            <a:pPr>
              <a:buNone/>
            </a:pPr>
            <a:r>
              <a:rPr lang="cs-CZ" b="1" dirty="0" smtClean="0"/>
              <a:t>Důvěra v údaje obsažené v katastru nemovitostí</a:t>
            </a:r>
            <a:endParaRPr lang="cs-CZ" dirty="0" smtClean="0"/>
          </a:p>
          <a:p>
            <a:pPr>
              <a:buNone/>
            </a:pPr>
            <a:r>
              <a:rPr lang="cs-CZ" b="1" dirty="0" smtClean="0"/>
              <a:t>  </a:t>
            </a:r>
            <a:r>
              <a:rPr lang="cs-CZ" b="1" dirty="0" err="1" smtClean="0"/>
              <a:t>Rekodifikace</a:t>
            </a:r>
            <a:r>
              <a:rPr lang="cs-CZ" b="1" dirty="0" smtClean="0"/>
              <a:t> soukromého práva v mnoha směrech reflektuje nedávnou, byť lze již říci, že již poměrně ustálenou judikaturu Ústavního soudu/ od roku 2016/, zahrnující otázky </a:t>
            </a:r>
            <a:r>
              <a:rPr lang="cs-CZ" b="1" dirty="0" smtClean="0">
                <a:solidFill>
                  <a:srgbClr val="FF0000"/>
                </a:solidFill>
              </a:rPr>
              <a:t>dobré víry</a:t>
            </a:r>
            <a:r>
              <a:rPr lang="cs-CZ" b="1" dirty="0" smtClean="0"/>
              <a:t> a nabytí nemovitosti od </a:t>
            </a:r>
            <a:r>
              <a:rPr lang="cs-CZ" b="1" dirty="0" err="1" smtClean="0"/>
              <a:t>nevlastníka</a:t>
            </a:r>
            <a:r>
              <a:rPr lang="cs-CZ" b="1" dirty="0" smtClean="0"/>
              <a:t>. Na tyto pojmy se váže problematika </a:t>
            </a:r>
            <a:r>
              <a:rPr lang="cs-CZ" b="1" dirty="0" smtClean="0">
                <a:solidFill>
                  <a:srgbClr val="FF0000"/>
                </a:solidFill>
              </a:rPr>
              <a:t>materiální publicity </a:t>
            </a:r>
            <a:r>
              <a:rPr lang="cs-CZ" b="1" dirty="0" smtClean="0"/>
              <a:t>veřejných seznamů, neboli právní domněnka korektnosti zápisu ve veřejném seznamu, která v obecné míře předpokládá, že </a:t>
            </a:r>
            <a:r>
              <a:rPr lang="cs-CZ" b="1" dirty="0" smtClean="0">
                <a:solidFill>
                  <a:srgbClr val="FF0000"/>
                </a:solidFill>
              </a:rPr>
              <a:t>informace obsažené v katastru nemovitostí, jsou v souladu se skutečným právním stavem.</a:t>
            </a:r>
            <a:r>
              <a:rPr lang="cs-CZ" b="1" dirty="0" smtClean="0"/>
              <a:t> V kontextu dnes již neúčinné právní úpravy předešlého občanského zákoníku, posiluje</a:t>
            </a:r>
            <a:r>
              <a:rPr lang="cs-CZ" b="1" dirty="0" smtClean="0">
                <a:solidFill>
                  <a:srgbClr val="FF0000"/>
                </a:solidFill>
              </a:rPr>
              <a:t> nový občanský zákoník (NOZ) účinky principu materiální publicity a přiznává tím osobám jednajícím v dobré víře podstatně lepší postavení, než tomu bylo za úpravy dřívější.</a:t>
            </a:r>
            <a:endParaRPr lang="cs-CZ" dirty="0" smtClean="0">
              <a:solidFill>
                <a:srgbClr val="FF0000"/>
              </a:solidFill>
            </a:endParaRPr>
          </a:p>
          <a:p>
            <a:endParaRPr lang="cs-CZ" dirty="0"/>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9" y="214290"/>
            <a:ext cx="6929485" cy="428628"/>
          </a:xfrm>
        </p:spPr>
        <p:txBody>
          <a:bodyPr/>
          <a:lstStyle/>
          <a:p>
            <a:pPr>
              <a:buNone/>
            </a:pPr>
            <a:r>
              <a:rPr lang="cs-CZ" sz="2800" dirty="0" smtClean="0"/>
              <a:t>Pokračování -stavby</a:t>
            </a:r>
            <a:endParaRPr lang="cs-CZ" sz="2800" dirty="0"/>
          </a:p>
        </p:txBody>
      </p:sp>
      <p:sp>
        <p:nvSpPr>
          <p:cNvPr id="6" name="Zástupný symbol pro obsah 5"/>
          <p:cNvSpPr>
            <a:spLocks noGrp="1"/>
          </p:cNvSpPr>
          <p:nvPr>
            <p:ph sz="quarter" idx="13"/>
          </p:nvPr>
        </p:nvSpPr>
        <p:spPr>
          <a:xfrm>
            <a:off x="428596" y="731520"/>
            <a:ext cx="8429684" cy="5769314"/>
          </a:xfrm>
        </p:spPr>
        <p:txBody>
          <a:bodyPr>
            <a:normAutofit fontScale="92500" lnSpcReduction="20000"/>
          </a:bodyPr>
          <a:lstStyle/>
          <a:p>
            <a:pPr>
              <a:buNone/>
            </a:pPr>
            <a:r>
              <a:rPr lang="cs-CZ" b="1" dirty="0" smtClean="0"/>
              <a:t>Co je vhodné sledovat:</a:t>
            </a:r>
          </a:p>
          <a:p>
            <a:pPr>
              <a:buNone/>
            </a:pPr>
            <a:r>
              <a:rPr lang="cs-CZ" dirty="0" smtClean="0"/>
              <a:t>-zda je stavba vyznačena v katastru</a:t>
            </a:r>
          </a:p>
          <a:p>
            <a:pPr>
              <a:buNone/>
            </a:pPr>
            <a:r>
              <a:rPr lang="cs-CZ" dirty="0" smtClean="0"/>
              <a:t>-zda je její evidovaný způsob využití v souladu se skutečností</a:t>
            </a:r>
          </a:p>
          <a:p>
            <a:pPr>
              <a:buNone/>
            </a:pPr>
            <a:r>
              <a:rPr lang="cs-CZ" dirty="0" smtClean="0"/>
              <a:t>/ rozdíl mezi rodinným domem a objektem bydlení/</a:t>
            </a:r>
          </a:p>
          <a:p>
            <a:pPr>
              <a:buNone/>
            </a:pPr>
            <a:r>
              <a:rPr lang="cs-CZ" dirty="0" smtClean="0"/>
              <a:t>-zda má evidované číslo popisné nebo evidenční správně</a:t>
            </a:r>
          </a:p>
          <a:p>
            <a:pPr>
              <a:buNone/>
            </a:pPr>
            <a:r>
              <a:rPr lang="cs-CZ" dirty="0" smtClean="0"/>
              <a:t>-zda je součástí pozemku</a:t>
            </a:r>
          </a:p>
          <a:p>
            <a:pPr>
              <a:buNone/>
            </a:pPr>
            <a:r>
              <a:rPr lang="cs-CZ" dirty="0" smtClean="0"/>
              <a:t>-zda nebyla stavba odstraněna</a:t>
            </a:r>
          </a:p>
          <a:p>
            <a:pPr>
              <a:buNone/>
            </a:pPr>
            <a:r>
              <a:rPr lang="cs-CZ" dirty="0" smtClean="0"/>
              <a:t>-zda stojí na více pozemcích správně</a:t>
            </a:r>
          </a:p>
          <a:p>
            <a:pPr>
              <a:buNone/>
            </a:pPr>
            <a:r>
              <a:rPr lang="cs-CZ" dirty="0" smtClean="0"/>
              <a:t>       - může se jednat o jednu budovu</a:t>
            </a:r>
          </a:p>
          <a:p>
            <a:pPr>
              <a:buNone/>
            </a:pPr>
            <a:r>
              <a:rPr lang="cs-CZ" dirty="0" smtClean="0"/>
              <a:t>       - může se jednat o více samostatných staveb</a:t>
            </a:r>
          </a:p>
          <a:p>
            <a:pPr>
              <a:buNone/>
            </a:pPr>
            <a:r>
              <a:rPr lang="cs-CZ" dirty="0" smtClean="0"/>
              <a:t>-zda se nejedná o již neexistující způsob využití stavby </a:t>
            </a:r>
          </a:p>
          <a:p>
            <a:pPr>
              <a:buNone/>
            </a:pPr>
            <a:r>
              <a:rPr lang="cs-CZ" dirty="0" smtClean="0"/>
              <a:t>Doplnění- stavby jsou zpravidla evidovány na pozemku nebo součástí pozemku s druhem zastavěná plocha a nádvoří</a:t>
            </a:r>
          </a:p>
          <a:p>
            <a:pPr>
              <a:buNone/>
            </a:pPr>
            <a:r>
              <a:rPr lang="cs-CZ" dirty="0" smtClean="0"/>
              <a:t>             - stavby mohou být evidovány i na </a:t>
            </a:r>
            <a:r>
              <a:rPr lang="cs-CZ" b="1" dirty="0" smtClean="0"/>
              <a:t>pozemku zemědělské půdy/skleníky/,  na lesním pozemku / skleníky, chaty/ a na vodní ploše- neplatí pro vodní díla</a:t>
            </a:r>
          </a:p>
          <a:p>
            <a:pPr>
              <a:buNone/>
            </a:pPr>
            <a:r>
              <a:rPr lang="cs-CZ" dirty="0" smtClean="0"/>
              <a:t>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0" y="357166"/>
            <a:ext cx="9144000" cy="6858048"/>
          </a:xfrm>
          <a:prstGeom prst="rect">
            <a:avLst/>
          </a:prstGeom>
          <a:noFill/>
          <a:ln w="9525">
            <a:noFill/>
            <a:miter lim="800000"/>
            <a:headEnd/>
            <a:tailEnd/>
          </a:ln>
          <a:effectLst/>
        </p:spPr>
      </p:pic>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214290"/>
            <a:ext cx="5500726" cy="1143000"/>
          </a:xfrm>
        </p:spPr>
        <p:txBody>
          <a:bodyPr>
            <a:normAutofit/>
          </a:bodyPr>
          <a:lstStyle/>
          <a:p>
            <a:pPr>
              <a:buNone/>
            </a:pPr>
            <a:r>
              <a:rPr lang="cs-CZ" sz="2800" dirty="0" smtClean="0"/>
              <a:t>Pokračování-</a:t>
            </a:r>
            <a:endParaRPr lang="cs-CZ" sz="2800" dirty="0"/>
          </a:p>
        </p:txBody>
      </p:sp>
      <p:sp>
        <p:nvSpPr>
          <p:cNvPr id="4" name="Zástupný symbol pro obsah 3"/>
          <p:cNvSpPr>
            <a:spLocks noGrp="1"/>
          </p:cNvSpPr>
          <p:nvPr>
            <p:ph idx="4294967295"/>
          </p:nvPr>
        </p:nvSpPr>
        <p:spPr>
          <a:xfrm>
            <a:off x="457200" y="1132765"/>
            <a:ext cx="8229600" cy="4993400"/>
          </a:xfrm>
          <a:prstGeom prst="rect">
            <a:avLst/>
          </a:prstGeom>
        </p:spPr>
        <p:txBody>
          <a:bodyPr>
            <a:normAutofit fontScale="92500" lnSpcReduction="10000"/>
          </a:bodyPr>
          <a:lstStyle/>
          <a:p>
            <a:pPr>
              <a:buNone/>
            </a:pPr>
            <a:r>
              <a:rPr lang="cs-CZ" sz="2400" b="1" dirty="0" smtClean="0"/>
              <a:t>Jak vznikl nesoulad mezi druhy pozemků a způsoby využití pozemků a staveb?</a:t>
            </a:r>
          </a:p>
          <a:p>
            <a:pPr>
              <a:buNone/>
            </a:pPr>
            <a:r>
              <a:rPr lang="cs-CZ" sz="2400" dirty="0" smtClean="0"/>
              <a:t>1/ První údaje o druzích pozemků a způsobech využití se začaly zapisovat do </a:t>
            </a:r>
            <a:r>
              <a:rPr lang="cs-CZ" sz="2400" dirty="0" smtClean="0">
                <a:solidFill>
                  <a:srgbClr val="FF0000"/>
                </a:solidFill>
              </a:rPr>
              <a:t>evidence nemovitostí dle z.č.22/1964 Sb. a vyhlášky č. 23/1964 Sb.,a to v souladu s příslušnými zákony.</a:t>
            </a:r>
          </a:p>
          <a:p>
            <a:pPr>
              <a:buNone/>
            </a:pPr>
            <a:r>
              <a:rPr lang="cs-CZ" sz="2400" dirty="0" smtClean="0"/>
              <a:t>2/ Vlastníci neohlašovali příslušné změny týkající se pozemků a staveb/ mnohdy právo užívání v minulosti bylo silnější než právo vlastnické/</a:t>
            </a:r>
          </a:p>
          <a:p>
            <a:pPr>
              <a:buNone/>
            </a:pPr>
            <a:r>
              <a:rPr lang="cs-CZ" sz="2400" dirty="0" smtClean="0"/>
              <a:t>3/ Postupně se měnili vlastníci, hromadně po roce 1991- dle restitučních zákonů,docházelo k dělení pozemků a staveb a skutečnému druhu či způsobu využití nebyla věnována příslušná pozornost</a:t>
            </a:r>
          </a:p>
          <a:p>
            <a:pPr>
              <a:buNone/>
            </a:pPr>
            <a:r>
              <a:rPr lang="cs-CZ" sz="2400" dirty="0" smtClean="0"/>
              <a:t>4/ Po roce 1989 nebyly již prováděny revize katastru/dříve „přehlídky“/</a:t>
            </a:r>
          </a:p>
          <a:p>
            <a:pPr>
              <a:buNone/>
            </a:pPr>
            <a:endParaRPr lang="cs-CZ" sz="2400" dirty="0"/>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4278909" cy="500066"/>
          </a:xfrm>
        </p:spPr>
        <p:txBody>
          <a:bodyPr>
            <a:normAutofit fontScale="90000"/>
          </a:bodyPr>
          <a:lstStyle/>
          <a:p>
            <a:pPr>
              <a:buNone/>
            </a:pPr>
            <a:r>
              <a:rPr lang="cs-CZ" sz="2800" dirty="0" smtClean="0"/>
              <a:t>Pokračování-</a:t>
            </a:r>
            <a:endParaRPr lang="cs-CZ" sz="2800" dirty="0"/>
          </a:p>
        </p:txBody>
      </p:sp>
      <p:sp>
        <p:nvSpPr>
          <p:cNvPr id="4" name="Zástupný symbol pro obsah 3"/>
          <p:cNvSpPr>
            <a:spLocks noGrp="1"/>
          </p:cNvSpPr>
          <p:nvPr>
            <p:ph idx="4294967295"/>
          </p:nvPr>
        </p:nvSpPr>
        <p:spPr>
          <a:xfrm>
            <a:off x="457200" y="1600200"/>
            <a:ext cx="8229600" cy="4757757"/>
          </a:xfrm>
          <a:prstGeom prst="rect">
            <a:avLst/>
          </a:prstGeom>
        </p:spPr>
        <p:txBody>
          <a:bodyPr>
            <a:normAutofit fontScale="92500" lnSpcReduction="10000"/>
          </a:bodyPr>
          <a:lstStyle/>
          <a:p>
            <a:pPr>
              <a:buNone/>
            </a:pPr>
            <a:r>
              <a:rPr lang="cs-CZ" sz="2400" dirty="0" smtClean="0"/>
              <a:t>5/Dochází k výstavbě nových staveb a je následně řešen jen pozemek související se stavbou, ale již nejsou řešeny okolní související pozemky</a:t>
            </a:r>
          </a:p>
          <a:p>
            <a:pPr>
              <a:buFontTx/>
              <a:buChar char="-"/>
            </a:pPr>
            <a:r>
              <a:rPr lang="cs-CZ" sz="2400" dirty="0" smtClean="0"/>
              <a:t>stavby RD na orné půdě a do zastavěné plochy a nádvoří je změněn pouze pozemek pod stavbou</a:t>
            </a:r>
          </a:p>
          <a:p>
            <a:pPr>
              <a:buFontTx/>
              <a:buChar char="-"/>
            </a:pPr>
            <a:r>
              <a:rPr lang="cs-CZ" sz="2400" dirty="0" smtClean="0"/>
              <a:t>jsou zaměřovány  v terénu hranice komunikací, pozornost je věnována toliko pozemku s komunikací</a:t>
            </a:r>
          </a:p>
          <a:p>
            <a:pPr>
              <a:buFontTx/>
              <a:buChar char="-"/>
            </a:pPr>
            <a:r>
              <a:rPr lang="cs-CZ" sz="2400" dirty="0" smtClean="0"/>
              <a:t>nejsou dořešeny druhy pozemků ani způsoby využití u komunikací uvnitř nové bytové zástavby – viz příklad</a:t>
            </a:r>
          </a:p>
          <a:p>
            <a:pPr>
              <a:buNone/>
            </a:pPr>
            <a:r>
              <a:rPr lang="cs-CZ" sz="2400" dirty="0" smtClean="0"/>
              <a:t>Poznámka- dříve při zápisu staveb do evidence nemovitostí byl mj. vyžadován i doklad o trvalém odnětí ze ZPF, kde se většinou věnovala pozornost i pozemkům vzniklým po zaměření samotné stavby a zápisu do evidence nemovitostí</a:t>
            </a:r>
            <a:endParaRPr lang="cs-CZ" sz="2400" dirty="0"/>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smtClean="0"/>
              <a:t>Pokračování- příklad</a:t>
            </a:r>
            <a:endParaRPr lang="cs-CZ" sz="2800" dirty="0"/>
          </a:p>
        </p:txBody>
      </p:sp>
      <p:pic>
        <p:nvPicPr>
          <p:cNvPr id="321538" name="Picture 2"/>
          <p:cNvPicPr>
            <a:picLocks noGrp="1" noChangeAspect="1" noChangeArrowheads="1"/>
          </p:cNvPicPr>
          <p:nvPr>
            <p:ph idx="4294967295"/>
          </p:nvPr>
        </p:nvPicPr>
        <p:blipFill>
          <a:blip r:embed="rId2"/>
          <a:srcRect/>
          <a:stretch>
            <a:fillRect/>
          </a:stretch>
        </p:blipFill>
        <p:spPr bwMode="auto">
          <a:xfrm>
            <a:off x="642910" y="285728"/>
            <a:ext cx="8050085" cy="5715040"/>
          </a:xfrm>
          <a:prstGeom prst="rect">
            <a:avLst/>
          </a:prstGeom>
          <a:noFill/>
          <a:ln w="9525">
            <a:noFill/>
            <a:miter lim="800000"/>
            <a:headEnd/>
            <a:tailEnd/>
          </a:ln>
          <a:effectLst/>
        </p:spPr>
      </p:pic>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smtClean="0"/>
              <a:t>Pokračování- příklad</a:t>
            </a:r>
            <a:endParaRPr lang="cs-CZ" sz="2800" dirty="0"/>
          </a:p>
        </p:txBody>
      </p:sp>
      <p:pic>
        <p:nvPicPr>
          <p:cNvPr id="322562" name="Picture 2"/>
          <p:cNvPicPr>
            <a:picLocks noGrp="1" noChangeAspect="1" noChangeArrowheads="1"/>
          </p:cNvPicPr>
          <p:nvPr>
            <p:ph idx="4294967295"/>
          </p:nvPr>
        </p:nvPicPr>
        <p:blipFill>
          <a:blip r:embed="rId2"/>
          <a:srcRect/>
          <a:stretch>
            <a:fillRect/>
          </a:stretch>
        </p:blipFill>
        <p:spPr bwMode="auto">
          <a:xfrm>
            <a:off x="546957" y="285728"/>
            <a:ext cx="8050085" cy="6156015"/>
          </a:xfrm>
          <a:prstGeom prst="rect">
            <a:avLst/>
          </a:prstGeom>
          <a:noFill/>
          <a:ln w="9525">
            <a:noFill/>
            <a:miter lim="800000"/>
            <a:headEnd/>
            <a:tailEnd/>
          </a:ln>
          <a:effectLst/>
        </p:spPr>
      </p:pic>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850413" cy="642918"/>
          </a:xfrm>
        </p:spPr>
        <p:txBody>
          <a:bodyPr>
            <a:normAutofit/>
          </a:bodyPr>
          <a:lstStyle/>
          <a:p>
            <a:pPr>
              <a:buNone/>
            </a:pPr>
            <a:r>
              <a:rPr lang="cs-CZ" sz="2800" dirty="0" smtClean="0"/>
              <a:t>Pokračování-</a:t>
            </a:r>
            <a:endParaRPr lang="cs-CZ" sz="2800" dirty="0"/>
          </a:p>
        </p:txBody>
      </p:sp>
      <p:sp>
        <p:nvSpPr>
          <p:cNvPr id="4" name="Zástupný symbol pro obsah 3"/>
          <p:cNvSpPr>
            <a:spLocks noGrp="1"/>
          </p:cNvSpPr>
          <p:nvPr>
            <p:ph idx="4294967295"/>
          </p:nvPr>
        </p:nvSpPr>
        <p:spPr>
          <a:xfrm>
            <a:off x="457200" y="1600200"/>
            <a:ext cx="8229600" cy="4543443"/>
          </a:xfrm>
          <a:prstGeom prst="rect">
            <a:avLst/>
          </a:prstGeom>
        </p:spPr>
        <p:txBody>
          <a:bodyPr>
            <a:normAutofit/>
          </a:bodyPr>
          <a:lstStyle/>
          <a:p>
            <a:pPr>
              <a:buNone/>
            </a:pPr>
            <a:r>
              <a:rPr lang="cs-CZ" sz="2400" dirty="0" smtClean="0"/>
              <a:t>6/ Při realizaci nástavby,či stavebních úprav např. RD nebylo řešeno, zda nedochází již ke změně způsobu využití RD na bytový dům</a:t>
            </a:r>
          </a:p>
          <a:p>
            <a:pPr>
              <a:buNone/>
            </a:pPr>
            <a:r>
              <a:rPr lang="cs-CZ" sz="2400" dirty="0" err="1" smtClean="0"/>
              <a:t>Dopl</a:t>
            </a:r>
            <a:r>
              <a:rPr lang="cs-CZ" sz="2400" dirty="0" smtClean="0"/>
              <a:t>. -charakteristika RD dle přílohy č.4 </a:t>
            </a:r>
            <a:r>
              <a:rPr lang="cs-CZ" sz="2400" dirty="0" err="1" smtClean="0"/>
              <a:t>katV</a:t>
            </a:r>
            <a:endParaRPr lang="cs-CZ" sz="2400" dirty="0" smtClean="0"/>
          </a:p>
          <a:p>
            <a:pPr>
              <a:buNone/>
            </a:pPr>
            <a:r>
              <a:rPr lang="cs-CZ" sz="2400" dirty="0" smtClean="0"/>
              <a:t>   - rodinný dům -stavba pro bydlení, ve které více než polovina podlahové plochy odpovídá požadavkům na trvalé rodinné bydlení a je k tomuto účelu určena; rodinný dům může mít </a:t>
            </a:r>
            <a:r>
              <a:rPr lang="cs-CZ" sz="2400" dirty="0" err="1" smtClean="0"/>
              <a:t>nejvýš</a:t>
            </a:r>
            <a:r>
              <a:rPr lang="cs-CZ" sz="2400" dirty="0" smtClean="0"/>
              <a:t>e tři samostatné byty, </a:t>
            </a:r>
            <a:r>
              <a:rPr lang="cs-CZ" sz="2400" dirty="0" err="1" smtClean="0"/>
              <a:t>nejvýš</a:t>
            </a:r>
            <a:r>
              <a:rPr lang="cs-CZ" sz="2400" dirty="0" smtClean="0"/>
              <a:t>e dvě nadzemní podlaží a jedno podzemní podlaží a podkroví [§ 2 písm. a) bod 2 </a:t>
            </a:r>
            <a:r>
              <a:rPr lang="cs-CZ" sz="2400" dirty="0" err="1" smtClean="0"/>
              <a:t>vyhláš</a:t>
            </a:r>
            <a:r>
              <a:rPr lang="cs-CZ" sz="2400" dirty="0" smtClean="0"/>
              <a:t></a:t>
            </a:r>
            <a:r>
              <a:rPr lang="cs-CZ" sz="2400" dirty="0" err="1" smtClean="0"/>
              <a:t>ky</a:t>
            </a:r>
            <a:endParaRPr lang="cs-CZ" sz="2400" dirty="0" smtClean="0"/>
          </a:p>
          <a:p>
            <a:pPr>
              <a:buNone/>
            </a:pPr>
            <a:r>
              <a:rPr lang="cs-CZ" sz="2400" dirty="0" smtClean="0"/>
              <a:t>  č. 501/2006 Sb.].	</a:t>
            </a:r>
            <a:endParaRPr lang="cs-CZ" sz="2400" dirty="0"/>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5779107" cy="500042"/>
          </a:xfrm>
        </p:spPr>
        <p:txBody>
          <a:bodyPr/>
          <a:lstStyle/>
          <a:p>
            <a:pPr>
              <a:buNone/>
            </a:pPr>
            <a:r>
              <a:rPr lang="cs-CZ" sz="2800" dirty="0" smtClean="0"/>
              <a:t>Pokračování- stavby RD</a:t>
            </a:r>
            <a:endParaRPr lang="cs-CZ" sz="2800" dirty="0"/>
          </a:p>
        </p:txBody>
      </p:sp>
      <p:pic>
        <p:nvPicPr>
          <p:cNvPr id="4" name="Zástupný symbol pro obsah 3" descr="RD-obrázek.jpg"/>
          <p:cNvPicPr>
            <a:picLocks noGrp="1" noChangeAspect="1"/>
          </p:cNvPicPr>
          <p:nvPr>
            <p:ph sz="quarter" idx="13"/>
          </p:nvPr>
        </p:nvPicPr>
        <p:blipFill>
          <a:blip r:embed="rId2"/>
          <a:stretch>
            <a:fillRect/>
          </a:stretch>
        </p:blipFill>
        <p:spPr>
          <a:xfrm>
            <a:off x="1142976" y="714356"/>
            <a:ext cx="6858048" cy="5214974"/>
          </a:xfrm>
        </p:spPr>
      </p:pic>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850413" cy="642918"/>
          </a:xfrm>
        </p:spPr>
        <p:txBody>
          <a:bodyPr>
            <a:normAutofit/>
          </a:bodyPr>
          <a:lstStyle/>
          <a:p>
            <a:pPr>
              <a:buNone/>
            </a:pPr>
            <a:r>
              <a:rPr lang="cs-CZ" sz="2800" dirty="0" smtClean="0"/>
              <a:t>Pokračování-</a:t>
            </a:r>
            <a:endParaRPr lang="cs-CZ" sz="2800" dirty="0"/>
          </a:p>
        </p:txBody>
      </p:sp>
      <p:sp>
        <p:nvSpPr>
          <p:cNvPr id="4" name="Zástupný symbol pro obsah 3"/>
          <p:cNvSpPr>
            <a:spLocks noGrp="1"/>
          </p:cNvSpPr>
          <p:nvPr>
            <p:ph idx="4294967295"/>
          </p:nvPr>
        </p:nvSpPr>
        <p:spPr>
          <a:xfrm>
            <a:off x="457200" y="1600200"/>
            <a:ext cx="8229600" cy="4257691"/>
          </a:xfrm>
          <a:prstGeom prst="rect">
            <a:avLst/>
          </a:prstGeom>
        </p:spPr>
        <p:txBody>
          <a:bodyPr>
            <a:normAutofit lnSpcReduction="10000"/>
          </a:bodyPr>
          <a:lstStyle/>
          <a:p>
            <a:pPr>
              <a:buNone/>
            </a:pPr>
            <a:r>
              <a:rPr lang="cs-CZ" sz="2400" b="1" dirty="0" smtClean="0"/>
              <a:t>Proč je nutné ohlašovat změny druhů pozemků , způsobu využití pozemků, způsobu využití staveb, jednotek?</a:t>
            </a:r>
          </a:p>
          <a:p>
            <a:pPr>
              <a:buNone/>
            </a:pPr>
            <a:r>
              <a:rPr lang="cs-CZ" sz="2400" dirty="0" smtClean="0"/>
              <a:t>1/Povinnost ohlašování  změn u nemovitostí evidovaných v katastru stanoví </a:t>
            </a:r>
            <a:r>
              <a:rPr lang="cs-CZ" sz="2400" dirty="0" err="1" smtClean="0"/>
              <a:t>katZ</a:t>
            </a:r>
            <a:r>
              <a:rPr lang="cs-CZ" sz="2400" dirty="0" smtClean="0"/>
              <a:t> v § 37 tak, aby bylo naplněno </a:t>
            </a:r>
            <a:r>
              <a:rPr lang="cs-CZ" sz="2400" dirty="0" err="1" smtClean="0"/>
              <a:t>ust.§</a:t>
            </a:r>
            <a:r>
              <a:rPr lang="cs-CZ" sz="2400" dirty="0" smtClean="0"/>
              <a:t> 1 </a:t>
            </a:r>
            <a:r>
              <a:rPr lang="cs-CZ" sz="2400" dirty="0" err="1" smtClean="0"/>
              <a:t>katZ</a:t>
            </a:r>
            <a:r>
              <a:rPr lang="cs-CZ" sz="2400" dirty="0" smtClean="0"/>
              <a:t>- tzn. v jakému účelu katastr slouží</a:t>
            </a:r>
          </a:p>
          <a:p>
            <a:pPr>
              <a:buNone/>
            </a:pPr>
            <a:r>
              <a:rPr lang="cs-CZ" sz="2400" dirty="0" smtClean="0"/>
              <a:t>2/Mj. slouží podklady z KN pro finanční úřady k vyměřování daní z nemovitostí</a:t>
            </a:r>
          </a:p>
          <a:p>
            <a:pPr>
              <a:buNone/>
            </a:pPr>
            <a:r>
              <a:rPr lang="cs-CZ" sz="2400" dirty="0" smtClean="0"/>
              <a:t>Pozn.- pro oceňování by neměl být nesoulad problémem, znalec má oceňovat nemovitosti v případě zjištěného rozporu dle skutečnosti </a:t>
            </a:r>
            <a:endParaRPr lang="cs-CZ" sz="2400" dirty="0"/>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72" y="0"/>
            <a:ext cx="6072230" cy="1255594"/>
          </a:xfrm>
        </p:spPr>
        <p:txBody>
          <a:bodyPr>
            <a:normAutofit/>
          </a:bodyPr>
          <a:lstStyle/>
          <a:p>
            <a:pPr>
              <a:buNone/>
            </a:pPr>
            <a:r>
              <a:rPr lang="cs-CZ" sz="2800" dirty="0" smtClean="0"/>
              <a:t>Pokračování-</a:t>
            </a:r>
            <a:endParaRPr lang="cs-CZ" sz="2800" dirty="0"/>
          </a:p>
        </p:txBody>
      </p:sp>
      <p:sp>
        <p:nvSpPr>
          <p:cNvPr id="4" name="Zástupný symbol pro obsah 3"/>
          <p:cNvSpPr>
            <a:spLocks noGrp="1"/>
          </p:cNvSpPr>
          <p:nvPr>
            <p:ph idx="4294967295"/>
          </p:nvPr>
        </p:nvSpPr>
        <p:spPr>
          <a:xfrm>
            <a:off x="457200" y="928670"/>
            <a:ext cx="8229600" cy="5929330"/>
          </a:xfrm>
          <a:prstGeom prst="rect">
            <a:avLst/>
          </a:prstGeom>
        </p:spPr>
        <p:txBody>
          <a:bodyPr>
            <a:normAutofit fontScale="92500" lnSpcReduction="10000"/>
          </a:bodyPr>
          <a:lstStyle/>
          <a:p>
            <a:pPr>
              <a:buNone/>
            </a:pPr>
            <a:r>
              <a:rPr lang="cs-CZ" sz="2400" dirty="0" smtClean="0"/>
              <a:t>3/Soulad údajů katastru a dle skutečnosti zajistí zejména nabyvateli méně možných problémů při dalších plánovaných změnách – nejen u pozemků- hranice v terénu  x kat.mapa</a:t>
            </a:r>
          </a:p>
          <a:p>
            <a:pPr>
              <a:buNone/>
            </a:pPr>
            <a:r>
              <a:rPr lang="cs-CZ" sz="2400" dirty="0" smtClean="0"/>
              <a:t>                -  i u staveb- pozor na přístavby ,nástavby,změny balkónů na lodžie a spojení s terénem, arkýře- je nutné sledovat, jakou změnu údajů katastru toto vyvolá v souladu s ČS normou</a:t>
            </a:r>
          </a:p>
          <a:p>
            <a:pPr>
              <a:buNone/>
            </a:pPr>
            <a:r>
              <a:rPr lang="cs-CZ" sz="2400" dirty="0" smtClean="0"/>
              <a:t>4/Způsoby využití- např. </a:t>
            </a:r>
            <a:r>
              <a:rPr lang="cs-CZ" sz="2400" dirty="0" err="1" smtClean="0"/>
              <a:t>fotovoltaická</a:t>
            </a:r>
            <a:r>
              <a:rPr lang="cs-CZ" sz="2400" dirty="0" smtClean="0"/>
              <a:t> elektrárna může ovlivnit plánované činnosti na okolních pozemcích / ochranné pásmo/</a:t>
            </a:r>
          </a:p>
          <a:p>
            <a:pPr>
              <a:buNone/>
            </a:pPr>
            <a:r>
              <a:rPr lang="cs-CZ" sz="2400" dirty="0" smtClean="0"/>
              <a:t>5/Změna na účelové komunikaci může vyvolat soudní spory pro přístup na okolní pozemky</a:t>
            </a:r>
          </a:p>
          <a:p>
            <a:pPr>
              <a:buNone/>
            </a:pPr>
            <a:r>
              <a:rPr lang="cs-CZ" sz="2400" dirty="0" smtClean="0"/>
              <a:t>6/Skutečný způsob využití stavby může mít vliv-</a:t>
            </a:r>
          </a:p>
          <a:p>
            <a:pPr>
              <a:buNone/>
            </a:pPr>
            <a:r>
              <a:rPr lang="cs-CZ" sz="2400" dirty="0" smtClean="0"/>
              <a:t> - na získání možných dotací z EU</a:t>
            </a:r>
          </a:p>
          <a:p>
            <a:pPr>
              <a:buNone/>
            </a:pPr>
            <a:r>
              <a:rPr lang="cs-CZ" sz="2400" dirty="0" smtClean="0"/>
              <a:t> - na získání půjčky u příslušné banky</a:t>
            </a:r>
          </a:p>
          <a:p>
            <a:pPr>
              <a:buNone/>
            </a:pPr>
            <a:r>
              <a:rPr lang="cs-CZ" sz="2400" dirty="0" smtClean="0"/>
              <a:t> - na získání příspěvku na bydlení</a:t>
            </a:r>
          </a:p>
          <a:p>
            <a:pPr>
              <a:buNone/>
            </a:pPr>
            <a:r>
              <a:rPr lang="cs-CZ" sz="2400" dirty="0" smtClean="0"/>
              <a:t>   </a:t>
            </a:r>
            <a:endParaRPr lang="cs-CZ" sz="24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12140"/>
          </a:xfrm>
        </p:spPr>
        <p:txBody>
          <a:bodyPr>
            <a:normAutofit/>
          </a:bodyPr>
          <a:lstStyle/>
          <a:p>
            <a:pPr marL="0" indent="0" algn="l">
              <a:buNone/>
            </a:pPr>
            <a:r>
              <a:rPr lang="cs-CZ" sz="2400" b="1" dirty="0" smtClean="0"/>
              <a:t>           2/  Přehled aktuelně  platných  předpisů od 1.1.2014  </a:t>
            </a:r>
            <a:endParaRPr lang="cs-CZ" sz="2400" b="1" dirty="0"/>
          </a:p>
        </p:txBody>
      </p:sp>
      <p:sp>
        <p:nvSpPr>
          <p:cNvPr id="3" name="Zástupný symbol pro obsah 2"/>
          <p:cNvSpPr>
            <a:spLocks noGrp="1"/>
          </p:cNvSpPr>
          <p:nvPr>
            <p:ph idx="4294967295"/>
          </p:nvPr>
        </p:nvSpPr>
        <p:spPr>
          <a:xfrm>
            <a:off x="428596" y="785794"/>
            <a:ext cx="8258204" cy="6072206"/>
          </a:xfrm>
          <a:prstGeom prst="rect">
            <a:avLst/>
          </a:prstGeom>
        </p:spPr>
        <p:txBody>
          <a:bodyPr>
            <a:normAutofit fontScale="85000" lnSpcReduction="10000"/>
          </a:bodyPr>
          <a:lstStyle/>
          <a:p>
            <a:pPr>
              <a:buFont typeface="Arial" pitchFamily="34" charset="0"/>
              <a:buChar char="•"/>
            </a:pPr>
            <a:r>
              <a:rPr lang="cs-CZ" sz="2000" dirty="0" smtClean="0"/>
              <a:t> Zákon č. 89/2012 Sb., občanský zákoník ,ve znění novely č. 460/2016 Sb.,a další novely, č. </a:t>
            </a:r>
            <a:r>
              <a:rPr lang="cs-CZ" sz="2000" dirty="0" smtClean="0">
                <a:solidFill>
                  <a:srgbClr val="FF0000"/>
                </a:solidFill>
              </a:rPr>
              <a:t>163/2020 Sb.</a:t>
            </a:r>
          </a:p>
          <a:p>
            <a:pPr>
              <a:buFont typeface="Arial" pitchFamily="34" charset="0"/>
              <a:buChar char="•"/>
            </a:pPr>
            <a:r>
              <a:rPr lang="cs-CZ" sz="2000" dirty="0" smtClean="0"/>
              <a:t> Katastrální zákon č. 256/2013 Sb.,ve znění novel č. 86/2015 Sb., č.139/2015 Sb. , č.318/2015 Sb. ,  č. 106/2016 Sb. , č.298/2016 Sb. a</a:t>
            </a:r>
            <a:r>
              <a:rPr lang="cs-CZ" sz="2000" dirty="0" smtClean="0">
                <a:solidFill>
                  <a:srgbClr val="FF0000"/>
                </a:solidFill>
              </a:rPr>
              <a:t> č.460/2016 Sb</a:t>
            </a:r>
            <a:r>
              <a:rPr lang="cs-CZ" sz="2000" dirty="0" smtClean="0"/>
              <a:t>., č. 183/2017 Sb.,č.</a:t>
            </a:r>
            <a:r>
              <a:rPr lang="cs-CZ" sz="2000" dirty="0" smtClean="0">
                <a:solidFill>
                  <a:schemeClr val="tx1"/>
                </a:solidFill>
              </a:rPr>
              <a:t>225/2017 Sb., </a:t>
            </a:r>
            <a:r>
              <a:rPr lang="cs-CZ" sz="2000" dirty="0" smtClean="0">
                <a:solidFill>
                  <a:srgbClr val="FF0000"/>
                </a:solidFill>
              </a:rPr>
              <a:t>č.163/2020 Sb.-účinnost od 1.7.2020, č. 481/2020 Sb.- účinnost od 1.1.2021,č.261/2021 Sb.-účinnost od 1.2.2022, č. 371/2021 Sb.-účinnost od 1.1.2022, </a:t>
            </a:r>
            <a:r>
              <a:rPr lang="cs-CZ" sz="1800" b="1" dirty="0" smtClean="0">
                <a:hlinkClick r:id="rId2"/>
              </a:rPr>
              <a:t>240/2022 Sb.</a:t>
            </a:r>
            <a:r>
              <a:rPr lang="cs-CZ" sz="1800" dirty="0" smtClean="0"/>
              <a:t> </a:t>
            </a:r>
            <a:r>
              <a:rPr lang="cs-CZ" sz="1800" b="1" dirty="0" smtClean="0"/>
              <a:t>s účinností od 01.09.2022</a:t>
            </a:r>
            <a:r>
              <a:rPr lang="cs-CZ" sz="2000" dirty="0" smtClean="0">
                <a:solidFill>
                  <a:srgbClr val="FF0000"/>
                </a:solidFill>
              </a:rPr>
              <a:t> /13 novel/</a:t>
            </a:r>
            <a:endParaRPr lang="cs-CZ" sz="2000" dirty="0" smtClean="0"/>
          </a:p>
          <a:p>
            <a:pPr>
              <a:buFont typeface="Arial" pitchFamily="34" charset="0"/>
              <a:buChar char="•"/>
            </a:pPr>
            <a:r>
              <a:rPr lang="cs-CZ" sz="2000" dirty="0" smtClean="0"/>
              <a:t> Vyhláška ke katastrálnímu zákonu č. 357/2013 Sb.,novela č. 87/2017 Sb.-</a:t>
            </a:r>
            <a:r>
              <a:rPr lang="cs-CZ" sz="2000" dirty="0" smtClean="0">
                <a:solidFill>
                  <a:srgbClr val="FF0000"/>
                </a:solidFill>
              </a:rPr>
              <a:t> účinná</a:t>
            </a:r>
            <a:r>
              <a:rPr lang="cs-CZ" sz="2000" dirty="0" smtClean="0"/>
              <a:t> </a:t>
            </a:r>
            <a:r>
              <a:rPr lang="cs-CZ" sz="2000" dirty="0" smtClean="0">
                <a:solidFill>
                  <a:srgbClr val="FF0000"/>
                </a:solidFill>
              </a:rPr>
              <a:t>od 1.4.2017, novela č.301/2019 Sb. účinná od 1.1.2020, 3. novela č. 346/2022 Sb. účinná od 1.1.2023 a 1.1.2024</a:t>
            </a:r>
          </a:p>
          <a:p>
            <a:pPr>
              <a:buFont typeface="Arial" pitchFamily="34" charset="0"/>
              <a:buChar char="•"/>
            </a:pPr>
            <a:r>
              <a:rPr lang="cs-CZ" sz="2000" dirty="0" smtClean="0"/>
              <a:t> Vyhláška o poskytování údajů z katastru nemovitostí č.358/2013 Sb. ve znění novely č. 354/2015 Sb.,</a:t>
            </a:r>
            <a:r>
              <a:rPr lang="cs-CZ" sz="2000" dirty="0" smtClean="0">
                <a:solidFill>
                  <a:srgbClr val="FF0000"/>
                </a:solidFill>
              </a:rPr>
              <a:t>č. 256/2018 Sb. s účinností od 1.1.2019 a od 1.7.2020</a:t>
            </a:r>
            <a:endParaRPr lang="cs-CZ" sz="2000" dirty="0" smtClean="0"/>
          </a:p>
          <a:p>
            <a:pPr>
              <a:buFont typeface="Arial" pitchFamily="34" charset="0"/>
              <a:buChar char="•"/>
            </a:pPr>
            <a:r>
              <a:rPr lang="cs-CZ" sz="2000" dirty="0" smtClean="0"/>
              <a:t> Vyhláška o stanovení vzoru formuláře pro podání návrhu na zahájení řízení o povolení vkladu č. 359/2013 Sb.</a:t>
            </a:r>
          </a:p>
          <a:p>
            <a:pPr>
              <a:buFont typeface="Arial" pitchFamily="34" charset="0"/>
              <a:buChar char="•"/>
            </a:pPr>
            <a:r>
              <a:rPr lang="cs-CZ" sz="2000" dirty="0" smtClean="0"/>
              <a:t> Zákon č. 311/2013 Sb., o převodu vlastnického práva k jednotkám, </a:t>
            </a:r>
            <a:r>
              <a:rPr lang="cs-CZ" sz="2000" dirty="0" smtClean="0">
                <a:solidFill>
                  <a:srgbClr val="FF0000"/>
                </a:solidFill>
              </a:rPr>
              <a:t>ve znění zákona č. 177/2018 Sb. účinném od 1.9.2018 a č.163/2020 Sb./§ 24/</a:t>
            </a:r>
          </a:p>
          <a:p>
            <a:pPr>
              <a:buFont typeface="Arial" pitchFamily="34" charset="0"/>
              <a:buChar char="•"/>
            </a:pPr>
            <a:r>
              <a:rPr lang="cs-CZ" sz="2000" dirty="0" smtClean="0"/>
              <a:t> Nařízení vlády č. 366/2013 Sb., o úpravě některých záležitostí souvisejících s bytovým spoluvlastnictvím </a:t>
            </a:r>
          </a:p>
          <a:p>
            <a:pPr>
              <a:buFont typeface="Arial" pitchFamily="34" charset="0"/>
              <a:buChar char="•"/>
            </a:pPr>
            <a:r>
              <a:rPr lang="cs-CZ" sz="2000" dirty="0" smtClean="0"/>
              <a:t> Sdělení ČÚZK č. 384/2015 Sb.</a:t>
            </a:r>
            <a:r>
              <a:rPr lang="cs-CZ" sz="1800" b="1" dirty="0" smtClean="0"/>
              <a:t> seznam katastrálních pracovišť katastrálních úřadů, jejich názvy, sídla a územní obvody, ve kterých vykonávají působnost příslušného katastrálního úřadu k 1. lednu 2016-beze změny</a:t>
            </a:r>
            <a:endParaRPr lang="cs-CZ" sz="2000" dirty="0"/>
          </a:p>
        </p:txBody>
      </p:sp>
    </p:spTree>
    <p:extLst>
      <p:ext uri="{BB962C8B-B14F-4D97-AF65-F5344CB8AC3E}">
        <p14:creationId xmlns="" xmlns:p14="http://schemas.microsoft.com/office/powerpoint/2010/main" val="898083322"/>
      </p:ext>
    </p:extLst>
  </p:cSld>
  <p:clrMapOvr>
    <a:masterClrMapping/>
  </p:clrMapOvr>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207471" cy="642942"/>
          </a:xfrm>
        </p:spPr>
        <p:txBody>
          <a:bodyPr>
            <a:normAutofit/>
          </a:bodyPr>
          <a:lstStyle/>
          <a:p>
            <a:pPr>
              <a:buNone/>
            </a:pPr>
            <a:r>
              <a:rPr lang="cs-CZ" sz="2800" dirty="0" smtClean="0"/>
              <a:t>Pokračování-</a:t>
            </a:r>
            <a:endParaRPr lang="cs-CZ" sz="2800" dirty="0"/>
          </a:p>
        </p:txBody>
      </p:sp>
      <p:sp>
        <p:nvSpPr>
          <p:cNvPr id="4" name="Zástupný symbol pro obsah 3"/>
          <p:cNvSpPr>
            <a:spLocks noGrp="1"/>
          </p:cNvSpPr>
          <p:nvPr>
            <p:ph idx="4294967295"/>
          </p:nvPr>
        </p:nvSpPr>
        <p:spPr>
          <a:xfrm>
            <a:off x="457200" y="1600200"/>
            <a:ext cx="8229600" cy="4400567"/>
          </a:xfrm>
          <a:prstGeom prst="rect">
            <a:avLst/>
          </a:prstGeom>
        </p:spPr>
        <p:txBody>
          <a:bodyPr>
            <a:normAutofit fontScale="92500" lnSpcReduction="20000"/>
          </a:bodyPr>
          <a:lstStyle/>
          <a:p>
            <a:pPr>
              <a:buNone/>
            </a:pPr>
            <a:r>
              <a:rPr lang="cs-CZ" sz="2400" dirty="0" smtClean="0"/>
              <a:t>7/Je vhodné věnovat pozornost při dalším nakládání s pozemky ,zda jsou přístupné z veřejné komunikace, hranice v mapě ne vždy jsou zobrazeny v katastrální mapě se souhlasem stavebního úřadu</a:t>
            </a:r>
          </a:p>
          <a:p>
            <a:pPr>
              <a:buNone/>
            </a:pPr>
            <a:r>
              <a:rPr lang="cs-CZ" sz="2400" dirty="0" smtClean="0"/>
              <a:t>8/ Připomínám i znění </a:t>
            </a:r>
            <a:r>
              <a:rPr lang="cs-CZ" sz="2400" dirty="0" err="1" smtClean="0"/>
              <a:t>ust.§</a:t>
            </a:r>
            <a:r>
              <a:rPr lang="cs-CZ" sz="2400" dirty="0" smtClean="0"/>
              <a:t> 39 písm. c/- pokud pro zápis změny v katastru není nutné překládat žádné rozhodnutí, ale postačí jen  příslušný souhlas orgánu veřejné moci, pak tento souhlas je vydán vlastníkovi nebo i příslušnému katastrálnímu úřadu jako orgánu státní správy</a:t>
            </a:r>
          </a:p>
          <a:p>
            <a:pPr>
              <a:buNone/>
            </a:pPr>
            <a:r>
              <a:rPr lang="cs-CZ" sz="2400" b="1" dirty="0" smtClean="0"/>
              <a:t>§ 39 Povinnosti orgánů veřejné moci</a:t>
            </a:r>
          </a:p>
          <a:p>
            <a:pPr>
              <a:buNone/>
            </a:pPr>
            <a:r>
              <a:rPr lang="cs-CZ" sz="2400" i="1" dirty="0" smtClean="0"/>
              <a:t>Písm. c)</a:t>
            </a:r>
            <a:r>
              <a:rPr lang="cs-CZ" sz="2400" dirty="0" smtClean="0"/>
              <a:t> potvrzují, že údaje v návrhu na zápis do katastru, které se týkají jejich působnosti, odpovídají skutečnosti, pokud k navrhovanému zápisu není vyžadováno rozhodnutí nebo jiné opatření orgánu veřejné moci,</a:t>
            </a:r>
            <a:endParaRPr lang="cs-CZ" sz="2400" dirty="0"/>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142852"/>
            <a:ext cx="4207471" cy="428628"/>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13"/>
          </p:nvPr>
        </p:nvSpPr>
        <p:spPr>
          <a:xfrm>
            <a:off x="285720" y="731520"/>
            <a:ext cx="8572560" cy="5697876"/>
          </a:xfrm>
        </p:spPr>
        <p:txBody>
          <a:bodyPr/>
          <a:lstStyle/>
          <a:p>
            <a:pPr>
              <a:buNone/>
            </a:pPr>
            <a:r>
              <a:rPr lang="cs-CZ" dirty="0" smtClean="0"/>
              <a:t>Kdy je věnována velká pozornost jiným údajům katastru !!!</a:t>
            </a:r>
          </a:p>
          <a:p>
            <a:pPr>
              <a:buNone/>
            </a:pPr>
            <a:r>
              <a:rPr lang="cs-CZ" dirty="0" smtClean="0"/>
              <a:t>         - při revizi</a:t>
            </a:r>
          </a:p>
          <a:p>
            <a:pPr>
              <a:buNone/>
            </a:pPr>
            <a:r>
              <a:rPr lang="cs-CZ" dirty="0" smtClean="0"/>
              <a:t>         - při obnově katastrálního operátu- tzv. 2. etapa</a:t>
            </a:r>
          </a:p>
          <a:p>
            <a:pPr>
              <a:buNone/>
            </a:pPr>
            <a:r>
              <a:rPr lang="cs-CZ" dirty="0" smtClean="0"/>
              <a:t>prováděné katastrálními úřady. Náprava bude projednávána pracovníky katastrálních úřadů s dotčenými orgány / stavebními úřady, orgány ochrany zem. půdního fondu/ a následně s vlastníky.</a:t>
            </a:r>
          </a:p>
          <a:p>
            <a:pPr>
              <a:buNone/>
            </a:pPr>
            <a:endParaRPr lang="cs-CZ" dirty="0" smtClean="0"/>
          </a:p>
          <a:p>
            <a:pPr>
              <a:buNone/>
            </a:pPr>
            <a:r>
              <a:rPr lang="cs-CZ" dirty="0" smtClean="0"/>
              <a:t>Kdy je možné upozornit na odstranění nesouladů údajů o nemovitostech- při vyhotovování znaleckých posudků doporučením vlastníkům, aby si sjednali nápravu</a:t>
            </a:r>
          </a:p>
          <a:p>
            <a:pPr>
              <a:buNone/>
            </a:pPr>
            <a:r>
              <a:rPr lang="cs-CZ" dirty="0" smtClean="0"/>
              <a:t>                                              </a:t>
            </a:r>
            <a:endParaRPr lang="cs-CZ" dirty="0"/>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142852"/>
            <a:ext cx="5921983" cy="428628"/>
          </a:xfrm>
        </p:spPr>
        <p:txBody>
          <a:bodyPr/>
          <a:lstStyle/>
          <a:p>
            <a:pPr>
              <a:buNone/>
            </a:pPr>
            <a:r>
              <a:rPr lang="cs-CZ" sz="2800" dirty="0" smtClean="0"/>
              <a:t>Zápis upozornění,cenových údajů</a:t>
            </a:r>
            <a:endParaRPr lang="cs-CZ" sz="2800" dirty="0"/>
          </a:p>
        </p:txBody>
      </p:sp>
      <p:sp>
        <p:nvSpPr>
          <p:cNvPr id="3" name="Zástupný symbol pro obsah 2"/>
          <p:cNvSpPr>
            <a:spLocks noGrp="1"/>
          </p:cNvSpPr>
          <p:nvPr>
            <p:ph sz="quarter" idx="13"/>
          </p:nvPr>
        </p:nvSpPr>
        <p:spPr>
          <a:xfrm>
            <a:off x="285720" y="731520"/>
            <a:ext cx="8572560" cy="5697876"/>
          </a:xfrm>
        </p:spPr>
        <p:txBody>
          <a:bodyPr>
            <a:normAutofit fontScale="92500"/>
          </a:bodyPr>
          <a:lstStyle/>
          <a:p>
            <a:pPr>
              <a:buNone/>
            </a:pPr>
            <a:endParaRPr lang="cs-CZ" dirty="0" smtClean="0"/>
          </a:p>
          <a:p>
            <a:pPr>
              <a:buNone/>
            </a:pPr>
            <a:r>
              <a:rPr lang="cs-CZ" dirty="0" smtClean="0"/>
              <a:t>Podle katastrální zákona č.256/2013 Sb. je upraven pojem  v ustanovení</a:t>
            </a:r>
          </a:p>
          <a:p>
            <a:pPr>
              <a:buNone/>
            </a:pPr>
            <a:r>
              <a:rPr lang="cs-CZ" sz="2400" b="1" dirty="0" smtClean="0"/>
              <a:t>§ 4 – obsah katastru </a:t>
            </a:r>
          </a:p>
          <a:p>
            <a:pPr marL="777240" lvl="1" indent="-457200">
              <a:buFont typeface="+mj-lt"/>
              <a:buAutoNum type="alphaLcParenR"/>
            </a:pPr>
            <a:r>
              <a:rPr lang="cs-CZ" sz="1900" dirty="0" smtClean="0"/>
              <a:t>geometrické určení a polohové určení nemovitosti a katastrálních území </a:t>
            </a:r>
          </a:p>
          <a:p>
            <a:pPr marL="777240" lvl="1" indent="-457200">
              <a:buFont typeface="+mj-lt"/>
              <a:buAutoNum type="alphaLcParenR"/>
            </a:pPr>
            <a:r>
              <a:rPr lang="cs-CZ" sz="1900" dirty="0" smtClean="0"/>
              <a:t>druhy pozemků, čísla a výměry parcel, údaje o budovách,… </a:t>
            </a:r>
          </a:p>
          <a:p>
            <a:pPr marL="777240" lvl="1" indent="-457200">
              <a:buFont typeface="+mj-lt"/>
              <a:buAutoNum type="alphaLcParenR"/>
            </a:pPr>
            <a:r>
              <a:rPr lang="cs-CZ" sz="1900" b="1" dirty="0" smtClean="0">
                <a:solidFill>
                  <a:srgbClr val="FF0000"/>
                </a:solidFill>
              </a:rPr>
              <a:t>cenové údaje, </a:t>
            </a:r>
            <a:r>
              <a:rPr lang="cs-CZ" sz="1900" b="1" dirty="0" err="1" smtClean="0">
                <a:solidFill>
                  <a:srgbClr val="FF0000"/>
                </a:solidFill>
              </a:rPr>
              <a:t>údaje</a:t>
            </a:r>
            <a:r>
              <a:rPr lang="cs-CZ" sz="1900" b="1" dirty="0" smtClean="0">
                <a:solidFill>
                  <a:srgbClr val="FF0000"/>
                </a:solidFill>
              </a:rPr>
              <a:t> pro daňové účely a údaje umožňující propojení s jinými informačními systémy</a:t>
            </a:r>
            <a:r>
              <a:rPr lang="cs-CZ" sz="1900" dirty="0" smtClean="0">
                <a:solidFill>
                  <a:srgbClr val="FF0000"/>
                </a:solidFill>
              </a:rPr>
              <a:t>, které mají vztah k obsahu katastru </a:t>
            </a:r>
          </a:p>
          <a:p>
            <a:pPr marL="777240" lvl="1" indent="-457200">
              <a:buFont typeface="+mj-lt"/>
              <a:buAutoNum type="alphaLcParenR"/>
            </a:pPr>
            <a:r>
              <a:rPr lang="cs-CZ" sz="1900" dirty="0" smtClean="0"/>
              <a:t>u evidovaných budov údaj o tom, zda se jedná o </a:t>
            </a:r>
            <a:r>
              <a:rPr lang="cs-CZ" sz="1900" b="1" dirty="0" smtClean="0"/>
              <a:t>dočasnou stavbu </a:t>
            </a:r>
          </a:p>
          <a:p>
            <a:pPr marL="777240" lvl="1" indent="-457200">
              <a:buFont typeface="+mj-lt"/>
              <a:buAutoNum type="alphaLcParenR"/>
            </a:pPr>
            <a:r>
              <a:rPr lang="cs-CZ" sz="1900" dirty="0" smtClean="0"/>
              <a:t>údaje o právních vztazích včetně údajů o vlastnících a oprávněných z jiného práva, které se zapisují do katastru </a:t>
            </a:r>
          </a:p>
          <a:p>
            <a:pPr marL="777240" lvl="1" indent="-457200">
              <a:buFont typeface="+mj-lt"/>
              <a:buAutoNum type="alphaLcParenR"/>
            </a:pPr>
            <a:r>
              <a:rPr lang="cs-CZ" sz="1900" b="1" dirty="0" smtClean="0">
                <a:solidFill>
                  <a:srgbClr val="FF0000"/>
                </a:solidFill>
              </a:rPr>
              <a:t>upozornění </a:t>
            </a:r>
            <a:r>
              <a:rPr lang="cs-CZ" sz="1900" dirty="0" smtClean="0">
                <a:solidFill>
                  <a:srgbClr val="FF0000"/>
                </a:solidFill>
              </a:rPr>
              <a:t>týkající se nemovitosti </a:t>
            </a:r>
            <a:r>
              <a:rPr lang="cs-CZ" sz="1900" dirty="0" smtClean="0"/>
              <a:t>… </a:t>
            </a:r>
          </a:p>
          <a:p>
            <a:pPr marL="777240" lvl="1" indent="-457200">
              <a:buFont typeface="+mj-lt"/>
              <a:buAutoNum type="alphaLcParenR"/>
            </a:pPr>
            <a:r>
              <a:rPr lang="cs-CZ" sz="1900" b="1" dirty="0" smtClean="0"/>
              <a:t>úplná znění prohlášení </a:t>
            </a:r>
            <a:r>
              <a:rPr lang="cs-CZ" sz="1900" dirty="0" smtClean="0"/>
              <a:t>o rozdělení práva k domu a pozemku na vlastnické právo k jednotkám a dohoda spoluvlastníků (§ 1138 NOZ jako veřejná listina) </a:t>
            </a:r>
          </a:p>
          <a:p>
            <a:pPr marL="777240" lvl="1" indent="-457200">
              <a:buFont typeface="+mj-lt"/>
              <a:buAutoNum type="alphaLcParenR"/>
            </a:pPr>
            <a:r>
              <a:rPr lang="cs-CZ" sz="1900" dirty="0" smtClean="0"/>
              <a:t>údaje o bodech podrobných polohových bodových polí </a:t>
            </a:r>
          </a:p>
          <a:p>
            <a:pPr marL="777240" lvl="1" indent="-457200">
              <a:buFont typeface="+mj-lt"/>
              <a:buAutoNum type="alphaLcParenR"/>
            </a:pPr>
            <a:r>
              <a:rPr lang="cs-CZ" sz="1900" dirty="0" smtClean="0"/>
              <a:t>místní a pomístní názvosloví</a:t>
            </a:r>
            <a:endParaRPr lang="cs-CZ" dirty="0"/>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3"/>
          </p:nvPr>
        </p:nvSpPr>
        <p:spPr>
          <a:xfrm>
            <a:off x="0" y="476672"/>
            <a:ext cx="9144000" cy="6381328"/>
          </a:xfrm>
        </p:spPr>
        <p:txBody>
          <a:bodyPr>
            <a:normAutofit fontScale="70000" lnSpcReduction="20000"/>
          </a:bodyPr>
          <a:lstStyle/>
          <a:p>
            <a:pPr marL="0" indent="0">
              <a:buNone/>
            </a:pPr>
            <a:r>
              <a:rPr lang="cs-CZ" sz="2800" b="1" dirty="0"/>
              <a:t>§ 21 odst. 1 kat. V – upozornění </a:t>
            </a:r>
            <a:r>
              <a:rPr lang="cs-CZ" sz="2800" b="1" dirty="0" smtClean="0"/>
              <a:t>na</a:t>
            </a:r>
            <a:r>
              <a:rPr lang="cs-CZ" sz="2800" b="1" dirty="0"/>
              <a:t> </a:t>
            </a:r>
            <a:endParaRPr lang="cs-CZ" sz="2800" b="1" dirty="0" smtClean="0"/>
          </a:p>
          <a:p>
            <a:pPr>
              <a:buNone/>
            </a:pPr>
            <a:r>
              <a:rPr lang="cs-CZ" sz="2000" i="1" dirty="0" smtClean="0"/>
              <a:t>  a</a:t>
            </a:r>
            <a:r>
              <a:rPr lang="cs-CZ" sz="2000" b="1" i="1" dirty="0" smtClean="0">
                <a:solidFill>
                  <a:srgbClr val="FF0000"/>
                </a:solidFill>
              </a:rPr>
              <a:t>)</a:t>
            </a:r>
            <a:r>
              <a:rPr lang="cs-CZ" sz="2000" b="1" dirty="0" smtClean="0">
                <a:solidFill>
                  <a:srgbClr val="FF0000"/>
                </a:solidFill>
              </a:rPr>
              <a:t> probíhající obnovu katastrálního operátu</a:t>
            </a:r>
            <a:r>
              <a:rPr lang="cs-CZ" sz="2000" dirty="0" smtClean="0"/>
              <a:t>,</a:t>
            </a:r>
          </a:p>
          <a:p>
            <a:pPr>
              <a:buNone/>
            </a:pPr>
            <a:r>
              <a:rPr lang="cs-CZ" sz="2000" i="1" dirty="0" smtClean="0"/>
              <a:t>  b)</a:t>
            </a:r>
            <a:r>
              <a:rPr lang="cs-CZ" sz="2000" dirty="0" smtClean="0"/>
              <a:t> probíhající řízení o opravě chyby v katastru nebo řízení o námitce,</a:t>
            </a:r>
          </a:p>
          <a:p>
            <a:pPr>
              <a:buNone/>
            </a:pPr>
            <a:r>
              <a:rPr lang="cs-CZ" sz="2000" i="1" dirty="0" smtClean="0"/>
              <a:t>  c</a:t>
            </a:r>
            <a:r>
              <a:rPr lang="cs-CZ" sz="2000" b="1" i="1" dirty="0" smtClean="0">
                <a:solidFill>
                  <a:srgbClr val="FF0000"/>
                </a:solidFill>
              </a:rPr>
              <a:t>)</a:t>
            </a:r>
            <a:r>
              <a:rPr lang="cs-CZ" sz="2000" b="1" dirty="0" smtClean="0">
                <a:solidFill>
                  <a:srgbClr val="FF0000"/>
                </a:solidFill>
              </a:rPr>
              <a:t> výzvu zapsanou v záznamu pro další řízení</a:t>
            </a:r>
            <a:r>
              <a:rPr lang="cs-CZ" sz="2000" dirty="0" smtClean="0"/>
              <a:t>,</a:t>
            </a:r>
          </a:p>
          <a:p>
            <a:pPr>
              <a:buNone/>
            </a:pPr>
            <a:r>
              <a:rPr lang="cs-CZ" sz="2000" i="1" dirty="0" smtClean="0"/>
              <a:t>  d)</a:t>
            </a:r>
            <a:r>
              <a:rPr lang="cs-CZ" sz="2000" dirty="0" smtClean="0"/>
              <a:t> podanou žalobu proti rozhodnutí o zamítnutí návrhu na vklad,</a:t>
            </a:r>
          </a:p>
          <a:p>
            <a:pPr>
              <a:buNone/>
            </a:pPr>
            <a:r>
              <a:rPr lang="cs-CZ" sz="2000" i="1" dirty="0" smtClean="0"/>
              <a:t>  e)</a:t>
            </a:r>
            <a:r>
              <a:rPr lang="cs-CZ" sz="2000" dirty="0" smtClean="0"/>
              <a:t> související list vlastnictví,</a:t>
            </a:r>
          </a:p>
          <a:p>
            <a:pPr>
              <a:buNone/>
            </a:pPr>
            <a:r>
              <a:rPr lang="cs-CZ" sz="2000" i="1" dirty="0" smtClean="0"/>
              <a:t>  </a:t>
            </a:r>
            <a:r>
              <a:rPr lang="cs-CZ" sz="2000" b="1" i="1" dirty="0" smtClean="0">
                <a:solidFill>
                  <a:srgbClr val="FF0000"/>
                </a:solidFill>
              </a:rPr>
              <a:t>f)</a:t>
            </a:r>
            <a:r>
              <a:rPr lang="cs-CZ" sz="2000" b="1" dirty="0" smtClean="0">
                <a:solidFill>
                  <a:srgbClr val="FF0000"/>
                </a:solidFill>
              </a:rPr>
              <a:t> spornou hranici mezi pozemky,</a:t>
            </a:r>
          </a:p>
          <a:p>
            <a:pPr>
              <a:buNone/>
            </a:pPr>
            <a:r>
              <a:rPr lang="cs-CZ" sz="2000" b="1" i="1" dirty="0" smtClean="0">
                <a:solidFill>
                  <a:srgbClr val="FF0000"/>
                </a:solidFill>
              </a:rPr>
              <a:t>  g)</a:t>
            </a:r>
            <a:r>
              <a:rPr lang="cs-CZ" sz="2000" b="1" dirty="0" smtClean="0">
                <a:solidFill>
                  <a:srgbClr val="FF0000"/>
                </a:solidFill>
              </a:rPr>
              <a:t> podanou žalobu o určení hranice mezi pozemky,</a:t>
            </a:r>
          </a:p>
          <a:p>
            <a:pPr>
              <a:buNone/>
            </a:pPr>
            <a:r>
              <a:rPr lang="cs-CZ" sz="2000" i="1" dirty="0" smtClean="0"/>
              <a:t>  h)</a:t>
            </a:r>
            <a:r>
              <a:rPr lang="cs-CZ" sz="2000" dirty="0" smtClean="0"/>
              <a:t> závazek zástavního věřitele nepožádat o výmaz zástavního práva,</a:t>
            </a:r>
          </a:p>
          <a:p>
            <a:pPr>
              <a:buNone/>
            </a:pPr>
            <a:r>
              <a:rPr lang="cs-CZ" sz="2000" i="1" dirty="0" smtClean="0"/>
              <a:t>  i)</a:t>
            </a:r>
            <a:r>
              <a:rPr lang="cs-CZ" sz="2000" dirty="0" smtClean="0"/>
              <a:t> podané dovolání nebo ústavní stížnost ve věci, o které se zapisuje poznámka spornosti nebo poznámka podle § 23 odst. 1 písm. o) katastrálního zákona,</a:t>
            </a:r>
          </a:p>
          <a:p>
            <a:pPr>
              <a:buNone/>
            </a:pPr>
            <a:r>
              <a:rPr lang="cs-CZ" sz="2000" i="1" dirty="0" smtClean="0"/>
              <a:t>  j)</a:t>
            </a:r>
            <a:r>
              <a:rPr lang="cs-CZ" sz="2000" dirty="0" smtClean="0"/>
              <a:t> podanou žalobu proti rozhodnutí o opravě chyby nebo rozhodnutí o námitce proti obsahu obnoveného katastrálního operátu nebo podanou kasační stížnost ve věci opravy chyby nebo ve věci námitky proti obsahu obnoveného katastrálního operátu,</a:t>
            </a:r>
          </a:p>
          <a:p>
            <a:pPr>
              <a:buNone/>
            </a:pPr>
            <a:r>
              <a:rPr lang="cs-CZ" sz="2000" b="1" i="1" dirty="0" smtClean="0"/>
              <a:t>  k</a:t>
            </a:r>
            <a:r>
              <a:rPr lang="cs-CZ" sz="2000" b="1" i="1" dirty="0" smtClean="0">
                <a:solidFill>
                  <a:srgbClr val="FF0000"/>
                </a:solidFill>
              </a:rPr>
              <a:t>)</a:t>
            </a:r>
            <a:r>
              <a:rPr lang="cs-CZ" sz="2000" b="1" dirty="0" smtClean="0">
                <a:solidFill>
                  <a:srgbClr val="FF0000"/>
                </a:solidFill>
              </a:rPr>
              <a:t> skutečnost, že pozemek se nachází v dobývacím prostoru, a</a:t>
            </a:r>
          </a:p>
          <a:p>
            <a:pPr>
              <a:buNone/>
            </a:pPr>
            <a:r>
              <a:rPr lang="cs-CZ" sz="2000" i="1" dirty="0" smtClean="0"/>
              <a:t>  l)</a:t>
            </a:r>
            <a:r>
              <a:rPr lang="cs-CZ" sz="2000" dirty="0" smtClean="0"/>
              <a:t> další skutečnosti, pokud jiný právní předpis stanoví povinnost vyznačit je v katastru nebo jsou potřebné pro správu katastru… </a:t>
            </a:r>
            <a:r>
              <a:rPr lang="cs-CZ" sz="2000" b="1" dirty="0" smtClean="0">
                <a:solidFill>
                  <a:schemeClr val="accent6"/>
                </a:solidFill>
              </a:rPr>
              <a:t>doplnění v novele </a:t>
            </a:r>
            <a:r>
              <a:rPr lang="cs-CZ" sz="2000" b="1" dirty="0" err="1" smtClean="0">
                <a:solidFill>
                  <a:schemeClr val="accent6"/>
                </a:solidFill>
              </a:rPr>
              <a:t>katV</a:t>
            </a:r>
            <a:r>
              <a:rPr lang="cs-CZ" sz="2000" b="1" dirty="0" smtClean="0">
                <a:solidFill>
                  <a:schemeClr val="accent6"/>
                </a:solidFill>
              </a:rPr>
              <a:t> od 1.4.2017</a:t>
            </a:r>
            <a:endParaRPr lang="cs-CZ" sz="2000" b="1" dirty="0">
              <a:solidFill>
                <a:schemeClr val="accent6"/>
              </a:solidFill>
            </a:endParaRPr>
          </a:p>
          <a:p>
            <a:pPr marL="0" indent="0">
              <a:buNone/>
            </a:pPr>
            <a:endParaRPr lang="cs-CZ" sz="2000" dirty="0" smtClean="0"/>
          </a:p>
          <a:p>
            <a:pPr marL="0" indent="0">
              <a:buNone/>
            </a:pPr>
            <a:r>
              <a:rPr lang="cs-CZ" sz="2000" dirty="0" smtClean="0"/>
              <a:t>KÚ provádí zápis upozornění : </a:t>
            </a:r>
          </a:p>
          <a:p>
            <a:pPr>
              <a:buFont typeface="Arial" pitchFamily="34" charset="0"/>
              <a:buChar char="•"/>
            </a:pPr>
            <a:r>
              <a:rPr lang="cs-CZ" sz="2000" dirty="0" smtClean="0"/>
              <a:t>z úřední povinnosti – ad a), b), c), e) v příslušném řízení </a:t>
            </a:r>
          </a:p>
          <a:p>
            <a:pPr>
              <a:buFont typeface="Arial" pitchFamily="34" charset="0"/>
              <a:buChar char="•"/>
            </a:pPr>
            <a:r>
              <a:rPr lang="cs-CZ" sz="2000" dirty="0"/>
              <a:t>z</a:t>
            </a:r>
            <a:r>
              <a:rPr lang="cs-CZ" sz="2000" dirty="0" smtClean="0"/>
              <a:t> úřední povinnosti dle zjištění při obnově, dle geometrického plánu pro doplnění pozemku vedeného ve ZE do katastru, je-li takto vyjádřeno v plánu příslušnou mapovou značkou – ad f) </a:t>
            </a:r>
          </a:p>
          <a:p>
            <a:pPr>
              <a:buFont typeface="Arial" pitchFamily="34" charset="0"/>
              <a:buChar char="•"/>
            </a:pPr>
            <a:r>
              <a:rPr lang="cs-CZ" sz="2000" dirty="0"/>
              <a:t>n</a:t>
            </a:r>
            <a:r>
              <a:rPr lang="cs-CZ" sz="2000" dirty="0" smtClean="0"/>
              <a:t>a základě návrhu – ad d), g), h) </a:t>
            </a:r>
          </a:p>
          <a:p>
            <a:pPr marL="0" indent="0">
              <a:buNone/>
            </a:pPr>
            <a:endParaRPr lang="cs-CZ" sz="2000" dirty="0" smtClean="0"/>
          </a:p>
          <a:p>
            <a:pPr marL="0" indent="0">
              <a:buNone/>
            </a:pPr>
            <a:r>
              <a:rPr lang="cs-CZ" sz="2000" b="1" dirty="0" smtClean="0"/>
              <a:t>Upozornění –je evidováno v části D-LV. </a:t>
            </a:r>
            <a:endParaRPr lang="cs-CZ" sz="2000" b="1" dirty="0"/>
          </a:p>
        </p:txBody>
      </p:sp>
    </p:spTree>
    <p:extLst>
      <p:ext uri="{BB962C8B-B14F-4D97-AF65-F5344CB8AC3E}">
        <p14:creationId xmlns:p14="http://schemas.microsoft.com/office/powerpoint/2010/main" xmlns="" val="3103592567"/>
      </p:ext>
    </p:extLst>
  </p:cSld>
  <p:clrMapOvr>
    <a:masterClrMapping/>
  </p:clrMapOvr>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3"/>
          </p:nvPr>
        </p:nvSpPr>
        <p:spPr>
          <a:xfrm>
            <a:off x="457200" y="476672"/>
            <a:ext cx="8229600" cy="5976664"/>
          </a:xfrm>
        </p:spPr>
        <p:txBody>
          <a:bodyPr>
            <a:normAutofit/>
          </a:bodyPr>
          <a:lstStyle/>
          <a:p>
            <a:pPr marL="0" indent="0">
              <a:buNone/>
            </a:pPr>
            <a:r>
              <a:rPr lang="cs-CZ" sz="2800" b="1" dirty="0"/>
              <a:t>§ 21 </a:t>
            </a:r>
            <a:r>
              <a:rPr lang="cs-CZ" sz="2800" b="1" dirty="0" err="1" smtClean="0"/>
              <a:t>katV</a:t>
            </a:r>
            <a:r>
              <a:rPr lang="cs-CZ" sz="2800" b="1" dirty="0" smtClean="0"/>
              <a:t> </a:t>
            </a:r>
            <a:r>
              <a:rPr lang="cs-CZ" sz="2800" b="1" dirty="0"/>
              <a:t>– upozornění </a:t>
            </a:r>
            <a:r>
              <a:rPr lang="cs-CZ" sz="2800" b="1" dirty="0" smtClean="0"/>
              <a:t>– doplněno novelou </a:t>
            </a:r>
            <a:r>
              <a:rPr lang="cs-CZ" sz="2800" b="1" dirty="0" err="1" smtClean="0"/>
              <a:t>katV</a:t>
            </a:r>
            <a:r>
              <a:rPr lang="cs-CZ" sz="2800" b="1" dirty="0" smtClean="0"/>
              <a:t> od 1.1.2023 – viz poznámky u novely </a:t>
            </a:r>
            <a:r>
              <a:rPr lang="cs-CZ" sz="2800" b="1" dirty="0" err="1" smtClean="0"/>
              <a:t>katv</a:t>
            </a:r>
            <a:r>
              <a:rPr lang="cs-CZ" sz="2800" b="1" dirty="0" smtClean="0"/>
              <a:t> </a:t>
            </a:r>
          </a:p>
          <a:p>
            <a:pPr>
              <a:buNone/>
            </a:pPr>
            <a:r>
              <a:rPr lang="cs-CZ" sz="2000" i="1" dirty="0" smtClean="0"/>
              <a:t>  </a:t>
            </a:r>
            <a:endParaRPr lang="cs-CZ" sz="2000" dirty="0" smtClean="0"/>
          </a:p>
          <a:p>
            <a:pPr marL="0" indent="0">
              <a:buNone/>
            </a:pPr>
            <a:r>
              <a:rPr lang="cs-CZ" sz="2000" b="1" dirty="0" smtClean="0"/>
              <a:t>Upozornění –je evidováno v části D-LV. / pozor i v části C-LV/</a:t>
            </a:r>
            <a:endParaRPr lang="cs-CZ" sz="2000" b="1" dirty="0"/>
          </a:p>
        </p:txBody>
      </p:sp>
    </p:spTree>
    <p:extLst>
      <p:ext uri="{BB962C8B-B14F-4D97-AF65-F5344CB8AC3E}">
        <p14:creationId xmlns:p14="http://schemas.microsoft.com/office/powerpoint/2010/main" xmlns="" val="3103592567"/>
      </p:ext>
    </p:extLst>
  </p:cSld>
  <p:clrMapOvr>
    <a:masterClrMapping/>
  </p:clrMapOvr>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346" y="142852"/>
            <a:ext cx="9144063" cy="428628"/>
          </a:xfrm>
        </p:spPr>
        <p:txBody>
          <a:bodyPr/>
          <a:lstStyle/>
          <a:p>
            <a:pPr>
              <a:buNone/>
            </a:pPr>
            <a:r>
              <a:rPr lang="cs-CZ" sz="2800" dirty="0" smtClean="0"/>
              <a:t>Pokračování-co je upozornění –nové už od 1.4.2017?</a:t>
            </a:r>
            <a:endParaRPr lang="cs-CZ" sz="2800" dirty="0"/>
          </a:p>
        </p:txBody>
      </p:sp>
      <p:sp>
        <p:nvSpPr>
          <p:cNvPr id="3" name="Zástupný symbol pro obsah 2"/>
          <p:cNvSpPr>
            <a:spLocks noGrp="1"/>
          </p:cNvSpPr>
          <p:nvPr>
            <p:ph sz="quarter" idx="13"/>
          </p:nvPr>
        </p:nvSpPr>
        <p:spPr>
          <a:xfrm>
            <a:off x="285720" y="731520"/>
            <a:ext cx="8572560" cy="5697876"/>
          </a:xfrm>
        </p:spPr>
        <p:txBody>
          <a:bodyPr/>
          <a:lstStyle/>
          <a:p>
            <a:pPr>
              <a:buNone/>
            </a:pPr>
            <a:r>
              <a:rPr lang="cs-CZ" sz="2000" dirty="0" smtClean="0"/>
              <a:t> </a:t>
            </a:r>
            <a:r>
              <a:rPr lang="cs-CZ" sz="2000" b="1" dirty="0" smtClean="0"/>
              <a:t>V § 21 odst. </a:t>
            </a:r>
            <a:r>
              <a:rPr lang="cs-CZ" sz="2000" dirty="0" smtClean="0"/>
              <a:t>1 se na konci písmene h) slovo ˙a nahrazuje čárkou a vkládají se nová písmena i) až k), která znějí:˙ </a:t>
            </a:r>
            <a:br>
              <a:rPr lang="cs-CZ" sz="2000" dirty="0" smtClean="0"/>
            </a:br>
            <a:endParaRPr lang="cs-CZ" sz="2000" dirty="0" smtClean="0"/>
          </a:p>
          <a:p>
            <a:pPr>
              <a:buNone/>
            </a:pPr>
            <a:r>
              <a:rPr lang="cs-CZ" sz="2000" dirty="0" smtClean="0">
                <a:solidFill>
                  <a:srgbClr val="FF0000"/>
                </a:solidFill>
              </a:rPr>
              <a:t>    ˙i) podané dovolání nebo ústavní stížnost ve věci, o které se zapisuje poznámka spornosti nebo poznámka podle § 23 odst. 1 písm. o) katastrálního zákona,</a:t>
            </a:r>
          </a:p>
          <a:p>
            <a:pPr>
              <a:buNone/>
            </a:pPr>
            <a:r>
              <a:rPr lang="cs-CZ" sz="2000" dirty="0" smtClean="0"/>
              <a:t>   </a:t>
            </a:r>
          </a:p>
          <a:p>
            <a:pPr>
              <a:buNone/>
            </a:pPr>
            <a:r>
              <a:rPr lang="cs-CZ" sz="2000" dirty="0" smtClean="0"/>
              <a:t>      j) podanou žalobu proti rozhodnutí o opravě chyby nebo rozhodnutí o námitce proti obsahu obnoveného katastrálního operátu nebo podanou kasační stížnost ve věci opravy chyby nebo ve věci námitky proti obsahu obnoveného katastrálního operátu,</a:t>
            </a:r>
          </a:p>
          <a:p>
            <a:pPr>
              <a:buNone/>
            </a:pPr>
            <a:r>
              <a:rPr lang="cs-CZ" sz="2000" dirty="0" smtClean="0"/>
              <a:t> </a:t>
            </a:r>
          </a:p>
          <a:p>
            <a:pPr>
              <a:buNone/>
            </a:pPr>
            <a:r>
              <a:rPr lang="cs-CZ" sz="2000" dirty="0" smtClean="0"/>
              <a:t>      k) skutečnost, že pozemek se nachází v </a:t>
            </a:r>
            <a:r>
              <a:rPr lang="cs-CZ" sz="2000" b="1" dirty="0" smtClean="0">
                <a:solidFill>
                  <a:srgbClr val="FF0000"/>
                </a:solidFill>
              </a:rPr>
              <a:t>dobývacím prostoru,POZOR!!!!!</a:t>
            </a:r>
          </a:p>
          <a:p>
            <a:pPr>
              <a:buNone/>
            </a:pPr>
            <a:r>
              <a:rPr lang="cs-CZ" sz="2000" b="1" dirty="0" smtClean="0">
                <a:solidFill>
                  <a:schemeClr val="tx1"/>
                </a:solidFill>
              </a:rPr>
              <a:t>Údaj- upozornění o dobývacím prostoru přebírají katastrální úřady z </a:t>
            </a:r>
            <a:r>
              <a:rPr lang="cs-CZ" sz="2000" b="1" dirty="0" err="1" smtClean="0">
                <a:solidFill>
                  <a:schemeClr val="tx1"/>
                </a:solidFill>
              </a:rPr>
              <a:t>RUIANu</a:t>
            </a:r>
            <a:endParaRPr lang="cs-CZ" b="1" dirty="0">
              <a:solidFill>
                <a:schemeClr val="tx1"/>
              </a:solidFill>
            </a:endParaRP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285728"/>
            <a:ext cx="8715436" cy="642942"/>
          </a:xfrm>
        </p:spPr>
        <p:txBody>
          <a:bodyPr/>
          <a:lstStyle/>
          <a:p>
            <a:pPr>
              <a:buNone/>
            </a:pPr>
            <a:r>
              <a:rPr lang="cs-CZ" sz="2800" dirty="0" smtClean="0"/>
              <a:t>Dobývací prostory – RUIAN,je upozorněním</a:t>
            </a:r>
            <a:endParaRPr lang="cs-CZ" sz="2800" dirty="0"/>
          </a:p>
        </p:txBody>
      </p:sp>
      <p:sp>
        <p:nvSpPr>
          <p:cNvPr id="3" name="Zástupný symbol pro obsah 2"/>
          <p:cNvSpPr>
            <a:spLocks noGrp="1"/>
          </p:cNvSpPr>
          <p:nvPr>
            <p:ph sz="quarter" idx="13"/>
          </p:nvPr>
        </p:nvSpPr>
        <p:spPr>
          <a:xfrm>
            <a:off x="357158" y="1000108"/>
            <a:ext cx="8286808" cy="5357850"/>
          </a:xfrm>
        </p:spPr>
        <p:txBody>
          <a:bodyPr>
            <a:normAutofit/>
          </a:bodyPr>
          <a:lstStyle/>
          <a:p>
            <a:pPr fontAlgn="base">
              <a:buNone/>
            </a:pPr>
            <a:r>
              <a:rPr lang="cs-CZ" b="1" dirty="0" smtClean="0"/>
              <a:t>Archiv novinek RÚIAN</a:t>
            </a:r>
          </a:p>
          <a:p>
            <a:pPr fontAlgn="base">
              <a:buNone/>
            </a:pPr>
            <a:r>
              <a:rPr lang="cs-CZ" b="1" dirty="0" smtClean="0"/>
              <a:t>  2022</a:t>
            </a:r>
          </a:p>
          <a:p>
            <a:pPr fontAlgn="base">
              <a:buNone/>
            </a:pPr>
            <a:r>
              <a:rPr lang="cs-CZ" b="1" dirty="0" smtClean="0"/>
              <a:t> Nové soubory speciálního VFR s účelovými územními prvky:</a:t>
            </a:r>
            <a:r>
              <a:rPr lang="cs-CZ" dirty="0" smtClean="0"/>
              <a:t> </a:t>
            </a:r>
            <a:r>
              <a:rPr lang="cs-CZ" dirty="0" smtClean="0">
                <a:solidFill>
                  <a:srgbClr val="FF0000"/>
                </a:solidFill>
              </a:rPr>
              <a:t>Dne 1. 4. 2022 byly do RÚIAN zapsány dobývací prostory </a:t>
            </a:r>
            <a:r>
              <a:rPr lang="cs-CZ" dirty="0" smtClean="0"/>
              <a:t>vedené jako účelové územní prvky podle §29, odst. 2 zákona č. 44/1988 Sb. (horní zákon). Data s dobývacími prostory můžete stahovat ve formátu VFR přes VDP: </a:t>
            </a:r>
            <a:r>
              <a:rPr lang="cs-CZ" dirty="0" smtClean="0">
                <a:hlinkClick r:id="rId2"/>
              </a:rPr>
              <a:t>https://vdp.cuzk.cz/vdp/ruian/vymennyformatspecialni/vyhledej</a:t>
            </a:r>
            <a:r>
              <a:rPr lang="cs-CZ" dirty="0" smtClean="0"/>
              <a:t>. </a:t>
            </a:r>
            <a:br>
              <a:rPr lang="cs-CZ" dirty="0" smtClean="0"/>
            </a:br>
            <a:r>
              <a:rPr lang="cs-CZ" i="1" dirty="0" smtClean="0"/>
              <a:t>Zveřejněno 1. 4. 2022</a:t>
            </a:r>
            <a:r>
              <a:rPr lang="cs-CZ" dirty="0" smtClean="0"/>
              <a:t/>
            </a:r>
            <a:br>
              <a:rPr lang="cs-CZ" dirty="0" smtClean="0"/>
            </a:br>
            <a:r>
              <a:rPr lang="cs-CZ" dirty="0" smtClean="0"/>
              <a:t>  </a:t>
            </a:r>
          </a:p>
          <a:p>
            <a:pPr fontAlgn="base">
              <a:buNone/>
            </a:pPr>
            <a:r>
              <a:rPr lang="cs-CZ" dirty="0" smtClean="0"/>
              <a:t>  Od 12. 1. 2022 již docházelo k přenosu dat z ISKN do RÚIAN a parcely jsou v RÚIAN i VDP aktuální. </a:t>
            </a:r>
            <a:br>
              <a:rPr lang="cs-CZ" dirty="0" smtClean="0"/>
            </a:br>
            <a:r>
              <a:rPr lang="cs-CZ" i="1" dirty="0" smtClean="0"/>
              <a:t>Zveřejněno 17. 1. 2022</a:t>
            </a:r>
            <a:endParaRPr lang="cs-CZ" dirty="0" smtClean="0"/>
          </a:p>
          <a:p>
            <a:endParaRPr lang="cs-CZ" dirty="0"/>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260648"/>
            <a:ext cx="8534752" cy="576064"/>
          </a:xfrm>
        </p:spPr>
        <p:txBody>
          <a:bodyPr>
            <a:normAutofit fontScale="90000"/>
          </a:bodyPr>
          <a:lstStyle/>
          <a:p>
            <a:pPr marL="0" indent="0" algn="l">
              <a:buNone/>
            </a:pPr>
            <a:r>
              <a:rPr lang="cs-CZ" sz="2800" dirty="0" smtClean="0"/>
              <a:t>Doplnění k</a:t>
            </a:r>
            <a:r>
              <a:rPr lang="cs-CZ" sz="2800" b="1" dirty="0" smtClean="0"/>
              <a:t> dle § 4 katZ.odst.1 písm. </a:t>
            </a:r>
            <a:r>
              <a:rPr lang="cs-CZ" sz="2800" dirty="0" smtClean="0"/>
              <a:t>c</a:t>
            </a:r>
            <a:r>
              <a:rPr lang="cs-CZ" sz="2800" b="1" dirty="0" smtClean="0"/>
              <a:t>)  - cenový údaj</a:t>
            </a:r>
            <a:endParaRPr lang="cs-CZ" sz="2800" b="1" dirty="0"/>
          </a:p>
        </p:txBody>
      </p:sp>
      <p:sp>
        <p:nvSpPr>
          <p:cNvPr id="3" name="Zástupný symbol pro obsah 2"/>
          <p:cNvSpPr>
            <a:spLocks noGrp="1"/>
          </p:cNvSpPr>
          <p:nvPr>
            <p:ph sz="quarter" idx="4294967295"/>
          </p:nvPr>
        </p:nvSpPr>
        <p:spPr>
          <a:xfrm>
            <a:off x="457200" y="908720"/>
            <a:ext cx="8401080" cy="5616624"/>
          </a:xfrm>
          <a:prstGeom prst="rect">
            <a:avLst/>
          </a:prstGeom>
        </p:spPr>
        <p:txBody>
          <a:bodyPr>
            <a:normAutofit fontScale="92500" lnSpcReduction="20000"/>
          </a:bodyPr>
          <a:lstStyle/>
          <a:p>
            <a:pPr marL="457200" indent="-457200">
              <a:buAutoNum type="arabicParenR"/>
            </a:pPr>
            <a:r>
              <a:rPr lang="cs-CZ" sz="2000" dirty="0" smtClean="0"/>
              <a:t>Cenové údaje – cena dosažená při prodeji, dražbě nemovitosti (ne u daru)</a:t>
            </a:r>
          </a:p>
          <a:p>
            <a:pPr marL="1257300" lvl="2" indent="-457200">
              <a:buFont typeface="Arial" pitchFamily="34" charset="0"/>
              <a:buChar char="•"/>
            </a:pPr>
            <a:r>
              <a:rPr lang="cs-CZ" sz="1800" dirty="0" smtClean="0"/>
              <a:t>přebírání pouze z listin </a:t>
            </a:r>
          </a:p>
          <a:p>
            <a:pPr marL="1257300" lvl="2" indent="-457200">
              <a:buFont typeface="Arial" pitchFamily="34" charset="0"/>
              <a:buChar char="•"/>
            </a:pPr>
            <a:r>
              <a:rPr lang="cs-CZ" sz="1800" dirty="0" smtClean="0"/>
              <a:t>rozlišování cen za jednotlivé nemovitosti </a:t>
            </a:r>
          </a:p>
          <a:p>
            <a:pPr marL="1257300" lvl="2" indent="-457200">
              <a:buFont typeface="Arial" pitchFamily="34" charset="0"/>
              <a:buChar char="•"/>
            </a:pPr>
            <a:r>
              <a:rPr lang="cs-CZ" sz="1800" dirty="0" smtClean="0"/>
              <a:t>rozlišování cen za komplex nemovitostí s odkazem na listinu </a:t>
            </a:r>
          </a:p>
          <a:p>
            <a:pPr marL="400050" lvl="1" indent="0">
              <a:buNone/>
            </a:pPr>
            <a:r>
              <a:rPr lang="cs-CZ" sz="1800" dirty="0" smtClean="0"/>
              <a:t>Cenový údaj není evidován na LV. </a:t>
            </a:r>
          </a:p>
          <a:p>
            <a:pPr marL="400050" lvl="1" indent="0">
              <a:buNone/>
            </a:pPr>
            <a:r>
              <a:rPr lang="cs-CZ" sz="1800" dirty="0" smtClean="0"/>
              <a:t>(Katastrální úřady provádí kontrolu, doplňují zápisy.) </a:t>
            </a:r>
          </a:p>
          <a:p>
            <a:pPr marL="0" indent="0">
              <a:buNone/>
            </a:pPr>
            <a:endParaRPr lang="cs-CZ" sz="2000" dirty="0" smtClean="0"/>
          </a:p>
          <a:p>
            <a:pPr marL="0" indent="0">
              <a:buNone/>
            </a:pPr>
            <a:r>
              <a:rPr lang="cs-CZ" sz="2000" dirty="0" smtClean="0"/>
              <a:t>2)   Údaje pro daňové účely – příprava </a:t>
            </a:r>
          </a:p>
          <a:p>
            <a:pPr marL="1257300" lvl="2" indent="-457200">
              <a:buFont typeface="Arial" pitchFamily="34" charset="0"/>
              <a:buChar char="•"/>
            </a:pPr>
            <a:r>
              <a:rPr lang="cs-CZ" sz="1800" dirty="0" smtClean="0"/>
              <a:t>vymezení území se stejnou hodnotou daného údaje – izolinie, předávání údajů na ČÚZK prostřednictvím GFŘ a následně aktualizovány přímo obcemi, daňové hodnoty budou obcemi přidělovány nově jednotlivým pozemkům v zastavěných územích  </a:t>
            </a:r>
          </a:p>
          <a:p>
            <a:pPr marL="1257300" lvl="2" indent="-457200">
              <a:buFont typeface="Arial" pitchFamily="34" charset="0"/>
              <a:buChar char="•"/>
            </a:pPr>
            <a:r>
              <a:rPr lang="cs-CZ" sz="1800" dirty="0" smtClean="0"/>
              <a:t>[údaje nebudou obsahem výpisu z KN (LV), budou ve výstupech „informace o parcelách, budově nebo právu stavby“, speciální sestavy]</a:t>
            </a:r>
          </a:p>
          <a:p>
            <a:pPr marL="1257300" lvl="2" indent="-457200">
              <a:buFont typeface="Arial" pitchFamily="34" charset="0"/>
              <a:buChar char="•"/>
            </a:pPr>
            <a:r>
              <a:rPr lang="cs-CZ" sz="1800" dirty="0" smtClean="0"/>
              <a:t>SLT – soubor lesních pozemků </a:t>
            </a:r>
          </a:p>
          <a:p>
            <a:pPr marL="400050" lvl="1" indent="0">
              <a:buNone/>
            </a:pPr>
            <a:endParaRPr lang="cs-CZ" sz="1600" dirty="0" smtClean="0"/>
          </a:p>
          <a:p>
            <a:pPr marL="457200" indent="-457200">
              <a:buFont typeface="+mj-lt"/>
              <a:buAutoNum type="arabicParenR" startAt="3"/>
            </a:pPr>
            <a:r>
              <a:rPr lang="cs-CZ" sz="2000" dirty="0" smtClean="0"/>
              <a:t>BPEJ – izolinie vymezující území se stejnou bonitou </a:t>
            </a:r>
          </a:p>
          <a:p>
            <a:pPr marL="857250" lvl="1" indent="-457200">
              <a:buNone/>
            </a:pPr>
            <a:r>
              <a:rPr lang="cs-CZ" sz="1800" dirty="0" smtClean="0"/>
              <a:t> Údaj pro daňový účel je evidován v části F-LV,</a:t>
            </a:r>
          </a:p>
          <a:p>
            <a:pPr marL="857250" lvl="1" indent="-457200">
              <a:buNone/>
            </a:pPr>
            <a:r>
              <a:rPr lang="cs-CZ" sz="1800" dirty="0" smtClean="0">
                <a:solidFill>
                  <a:srgbClr val="FF0000"/>
                </a:solidFill>
              </a:rPr>
              <a:t>Katastrální úřady poskytují po prokázání totožnosti cenové údaje- jak zjistit?</a:t>
            </a:r>
            <a:endParaRPr lang="cs-CZ" sz="2000" dirty="0" smtClean="0">
              <a:solidFill>
                <a:srgbClr val="FF0000"/>
              </a:solidFill>
            </a:endParaRPr>
          </a:p>
        </p:txBody>
      </p:sp>
    </p:spTree>
    <p:extLst>
      <p:ext uri="{BB962C8B-B14F-4D97-AF65-F5344CB8AC3E}">
        <p14:creationId xmlns="" xmlns:p14="http://schemas.microsoft.com/office/powerpoint/2010/main" val="1479481662"/>
      </p:ext>
    </p:extLst>
  </p:cSld>
  <p:clrMapOvr>
    <a:masterClrMapping/>
  </p:clrMapOvr>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57290" y="214290"/>
            <a:ext cx="6929486" cy="500066"/>
          </a:xfrm>
        </p:spPr>
        <p:txBody>
          <a:bodyPr/>
          <a:lstStyle/>
          <a:p>
            <a:pPr>
              <a:buNone/>
            </a:pPr>
            <a:r>
              <a:rPr lang="cs-CZ" sz="2800" dirty="0" smtClean="0"/>
              <a:t>Pokračování- informace- cenový údaj</a:t>
            </a:r>
            <a:endParaRPr lang="cs-CZ" sz="2800" dirty="0"/>
          </a:p>
        </p:txBody>
      </p:sp>
      <p:pic>
        <p:nvPicPr>
          <p:cNvPr id="11266" name="Picture 2"/>
          <p:cNvPicPr>
            <a:picLocks noGrp="1" noChangeAspect="1" noChangeArrowheads="1"/>
          </p:cNvPicPr>
          <p:nvPr>
            <p:ph sz="quarter" idx="13"/>
          </p:nvPr>
        </p:nvPicPr>
        <p:blipFill>
          <a:blip r:embed="rId2"/>
          <a:srcRect/>
          <a:stretch>
            <a:fillRect/>
          </a:stretch>
        </p:blipFill>
        <p:spPr bwMode="auto">
          <a:xfrm>
            <a:off x="285720" y="785794"/>
            <a:ext cx="8643998" cy="5786478"/>
          </a:xfrm>
          <a:prstGeom prst="rect">
            <a:avLst/>
          </a:prstGeom>
          <a:noFill/>
          <a:ln w="9525">
            <a:noFill/>
            <a:miter lim="800000"/>
            <a:headEnd/>
            <a:tailEnd/>
          </a:ln>
          <a:effectLst/>
        </p:spPr>
      </p:pic>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142852"/>
            <a:ext cx="5421917" cy="500066"/>
          </a:xfrm>
        </p:spPr>
        <p:txBody>
          <a:bodyPr/>
          <a:lstStyle/>
          <a:p>
            <a:pPr>
              <a:buNone/>
            </a:pPr>
            <a:r>
              <a:rPr lang="cs-CZ" sz="2800" dirty="0" smtClean="0"/>
              <a:t>Pokračování- informace</a:t>
            </a:r>
            <a:endParaRPr lang="cs-CZ" sz="2800" dirty="0"/>
          </a:p>
        </p:txBody>
      </p:sp>
      <p:sp>
        <p:nvSpPr>
          <p:cNvPr id="3" name="Zástupný symbol pro obsah 2"/>
          <p:cNvSpPr>
            <a:spLocks noGrp="1"/>
          </p:cNvSpPr>
          <p:nvPr>
            <p:ph sz="quarter" idx="13"/>
          </p:nvPr>
        </p:nvSpPr>
        <p:spPr>
          <a:xfrm>
            <a:off x="642910" y="731520"/>
            <a:ext cx="7786742" cy="5697876"/>
          </a:xfrm>
        </p:spPr>
        <p:txBody>
          <a:bodyPr/>
          <a:lstStyle/>
          <a:p>
            <a:pPr>
              <a:buNone/>
            </a:pPr>
            <a:endParaRPr lang="cs-CZ" dirty="0"/>
          </a:p>
        </p:txBody>
      </p:sp>
      <p:pic>
        <p:nvPicPr>
          <p:cNvPr id="1229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500066"/>
          </a:xfrm>
        </p:spPr>
        <p:txBody>
          <a:bodyPr/>
          <a:lstStyle/>
          <a:p>
            <a:pPr>
              <a:buNone/>
            </a:pPr>
            <a:r>
              <a:rPr lang="cs-CZ" sz="2800" dirty="0" smtClean="0"/>
              <a:t>Lesní pozemky, </a:t>
            </a:r>
            <a:r>
              <a:rPr lang="cs-CZ" sz="2800" dirty="0" err="1" smtClean="0"/>
              <a:t>pozemky</a:t>
            </a:r>
            <a:r>
              <a:rPr lang="cs-CZ" sz="2800" dirty="0" smtClean="0"/>
              <a:t> se způsobem ochrany LPF</a:t>
            </a:r>
            <a:endParaRPr lang="cs-CZ" sz="2800" dirty="0"/>
          </a:p>
        </p:txBody>
      </p:sp>
      <p:pic>
        <p:nvPicPr>
          <p:cNvPr id="4" name="Zástupný symbol pro obsah 3"/>
          <p:cNvPicPr>
            <a:picLocks noGrp="1"/>
          </p:cNvPicPr>
          <p:nvPr>
            <p:ph sz="quarter" idx="13"/>
          </p:nvPr>
        </p:nvPicPr>
        <p:blipFill>
          <a:blip r:embed="rId2"/>
          <a:srcRect/>
          <a:stretch>
            <a:fillRect/>
          </a:stretch>
        </p:blipFill>
        <p:spPr bwMode="auto">
          <a:xfrm>
            <a:off x="285750" y="714356"/>
            <a:ext cx="8572500" cy="6143644"/>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73" y="214290"/>
            <a:ext cx="7572428" cy="642942"/>
          </a:xfrm>
        </p:spPr>
        <p:txBody>
          <a:bodyPr>
            <a:normAutofit/>
          </a:bodyPr>
          <a:lstStyle/>
          <a:p>
            <a:pPr>
              <a:buNone/>
            </a:pPr>
            <a:r>
              <a:rPr lang="cs-CZ" sz="2800" dirty="0" smtClean="0"/>
              <a:t>Pokračování- stručné poznámky k novelám</a:t>
            </a:r>
            <a:endParaRPr lang="cs-CZ" sz="2800" dirty="0"/>
          </a:p>
        </p:txBody>
      </p:sp>
      <p:sp>
        <p:nvSpPr>
          <p:cNvPr id="3" name="Zástupný symbol pro obsah 2"/>
          <p:cNvSpPr>
            <a:spLocks noGrp="1"/>
          </p:cNvSpPr>
          <p:nvPr>
            <p:ph idx="4294967295"/>
          </p:nvPr>
        </p:nvSpPr>
        <p:spPr>
          <a:xfrm>
            <a:off x="457200" y="1000108"/>
            <a:ext cx="8229600" cy="5500726"/>
          </a:xfrm>
          <a:prstGeom prst="rect">
            <a:avLst/>
          </a:prstGeom>
        </p:spPr>
        <p:txBody>
          <a:bodyPr>
            <a:normAutofit fontScale="77500" lnSpcReduction="20000"/>
          </a:bodyPr>
          <a:lstStyle/>
          <a:p>
            <a:pPr>
              <a:buNone/>
            </a:pPr>
            <a:r>
              <a:rPr lang="cs-CZ" sz="2400" dirty="0" smtClean="0"/>
              <a:t>Poznámka k zákonu č. </a:t>
            </a:r>
            <a:r>
              <a:rPr lang="cs-CZ" sz="2400" dirty="0" smtClean="0">
                <a:solidFill>
                  <a:srgbClr val="FF0000"/>
                </a:solidFill>
              </a:rPr>
              <a:t>86/2015 Sb</a:t>
            </a:r>
            <a:r>
              <a:rPr lang="cs-CZ" sz="2400" dirty="0" smtClean="0"/>
              <a:t>.- mění se zákon č. 279/2003 Sb.,o výkonu zajištění majetku a věcí v trestním řízení</a:t>
            </a:r>
          </a:p>
          <a:p>
            <a:pPr>
              <a:buFontTx/>
              <a:buChar char="-"/>
            </a:pPr>
            <a:r>
              <a:rPr lang="cs-CZ" sz="2400" dirty="0" smtClean="0"/>
              <a:t>je doplněn § 22 odst.1 </a:t>
            </a:r>
            <a:r>
              <a:rPr lang="cs-CZ" sz="2400" dirty="0" err="1" smtClean="0"/>
              <a:t>KatZ</a:t>
            </a:r>
            <a:r>
              <a:rPr lang="cs-CZ" sz="2400" dirty="0" smtClean="0"/>
              <a:t>- státní zástupce,policejní orgán</a:t>
            </a:r>
          </a:p>
          <a:p>
            <a:pPr>
              <a:buFontTx/>
              <a:buChar char="-"/>
            </a:pPr>
            <a:r>
              <a:rPr lang="cs-CZ" sz="2400" dirty="0" smtClean="0"/>
              <a:t>je doplněn § 27 </a:t>
            </a:r>
            <a:r>
              <a:rPr lang="cs-CZ" sz="2400" dirty="0" err="1" smtClean="0"/>
              <a:t>KatZ</a:t>
            </a:r>
            <a:r>
              <a:rPr lang="cs-CZ" sz="2400" dirty="0" smtClean="0"/>
              <a:t>-    totéž</a:t>
            </a:r>
          </a:p>
          <a:p>
            <a:pPr>
              <a:buNone/>
            </a:pPr>
            <a:r>
              <a:rPr lang="cs-CZ" sz="2400" dirty="0" smtClean="0"/>
              <a:t>Souvisí se zápisy poznámek do katastru nemovitostí</a:t>
            </a:r>
          </a:p>
          <a:p>
            <a:pPr>
              <a:buNone/>
            </a:pPr>
            <a:r>
              <a:rPr lang="cs-CZ" sz="2400" dirty="0" smtClean="0"/>
              <a:t>Pozor- poznámka o zajištění majetku není vyjmenovaná v §23 </a:t>
            </a:r>
            <a:r>
              <a:rPr lang="cs-CZ" sz="2400" dirty="0" err="1" smtClean="0"/>
              <a:t>katZ</a:t>
            </a:r>
            <a:r>
              <a:rPr lang="cs-CZ" sz="2400" dirty="0" smtClean="0"/>
              <a:t> /další novela pod č. 55/2017 Sb./</a:t>
            </a:r>
          </a:p>
          <a:p>
            <a:pPr>
              <a:buNone/>
            </a:pPr>
            <a:r>
              <a:rPr lang="cs-CZ" sz="2400" dirty="0" smtClean="0"/>
              <a:t> </a:t>
            </a:r>
          </a:p>
          <a:p>
            <a:pPr>
              <a:buNone/>
            </a:pPr>
            <a:r>
              <a:rPr lang="cs-CZ" sz="2400" dirty="0" smtClean="0"/>
              <a:t>Poznámka k zákonu č. </a:t>
            </a:r>
            <a:r>
              <a:rPr lang="cs-CZ" sz="2400" dirty="0" smtClean="0">
                <a:solidFill>
                  <a:srgbClr val="FF0000"/>
                </a:solidFill>
              </a:rPr>
              <a:t>164/2015</a:t>
            </a:r>
            <a:r>
              <a:rPr lang="cs-CZ" sz="2400" dirty="0" smtClean="0"/>
              <a:t> Sb.-mění se zákon č. 120/2001 Sb.,exekuční řád, také zákon č.99/1963 Sb.,občanský soudní řád/OSŘ/</a:t>
            </a:r>
          </a:p>
          <a:p>
            <a:pPr>
              <a:buNone/>
            </a:pPr>
            <a:r>
              <a:rPr lang="cs-CZ" sz="2400" dirty="0" smtClean="0"/>
              <a:t>Souvisí s postupy při exekuci,zejména s exekutorským zástavním právem</a:t>
            </a:r>
          </a:p>
          <a:p>
            <a:pPr>
              <a:buNone/>
            </a:pPr>
            <a:endParaRPr lang="cs-CZ" sz="2400" dirty="0" smtClean="0"/>
          </a:p>
          <a:p>
            <a:pPr>
              <a:buNone/>
            </a:pPr>
            <a:r>
              <a:rPr lang="cs-CZ" sz="2400" dirty="0" smtClean="0"/>
              <a:t>Poznámka k zákonu </a:t>
            </a:r>
            <a:r>
              <a:rPr lang="cs-CZ" sz="2400" dirty="0" smtClean="0">
                <a:solidFill>
                  <a:srgbClr val="FF0000"/>
                </a:solidFill>
              </a:rPr>
              <a:t>č.318/2015 Sb</a:t>
            </a:r>
            <a:r>
              <a:rPr lang="cs-CZ" sz="2400" dirty="0" smtClean="0"/>
              <a:t>.-noveluje se zákon o pobytu cizinců na území ČR- / z.č. 326/1999 Sb.</a:t>
            </a:r>
          </a:p>
          <a:p>
            <a:pPr>
              <a:buNone/>
            </a:pPr>
            <a:r>
              <a:rPr lang="cs-CZ" sz="2400" dirty="0" smtClean="0"/>
              <a:t>-doplnění § 32 odst.4 </a:t>
            </a:r>
            <a:r>
              <a:rPr lang="cs-CZ" sz="2400" dirty="0" err="1" smtClean="0"/>
              <a:t>KatZ</a:t>
            </a:r>
            <a:r>
              <a:rPr lang="cs-CZ" sz="2400" dirty="0" smtClean="0"/>
              <a:t>- poskytování údajů o státním občanství, a to nabytí,pozbytí či o více státních občanstvích</a:t>
            </a:r>
          </a:p>
          <a:p>
            <a:pPr>
              <a:buNone/>
            </a:pPr>
            <a:r>
              <a:rPr lang="cs-CZ" sz="2400" dirty="0" smtClean="0"/>
              <a:t>-doplnění § 32odst.5 </a:t>
            </a:r>
            <a:r>
              <a:rPr lang="cs-CZ" sz="2400" dirty="0" err="1" smtClean="0"/>
              <a:t>KatZ</a:t>
            </a:r>
            <a:r>
              <a:rPr lang="cs-CZ" sz="2400" dirty="0" smtClean="0"/>
              <a:t>-k příjmení se poskytují i rodná příjmení</a:t>
            </a:r>
            <a:endParaRPr lang="cs-CZ" sz="2400" dirty="0"/>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2911" y="142852"/>
            <a:ext cx="6357981" cy="571504"/>
          </a:xfrm>
        </p:spPr>
        <p:txBody>
          <a:bodyPr/>
          <a:lstStyle/>
          <a:p>
            <a:pPr>
              <a:buNone/>
            </a:pPr>
            <a:r>
              <a:rPr lang="cs-CZ" sz="2800" dirty="0" smtClean="0"/>
              <a:t>Cenový údaj- přes parcelu</a:t>
            </a:r>
            <a:endParaRPr lang="cs-CZ" sz="2800" dirty="0"/>
          </a:p>
        </p:txBody>
      </p:sp>
      <p:pic>
        <p:nvPicPr>
          <p:cNvPr id="104450" name="Picture 2"/>
          <p:cNvPicPr>
            <a:picLocks noGrp="1" noChangeAspect="1" noChangeArrowheads="1"/>
          </p:cNvPicPr>
          <p:nvPr>
            <p:ph sz="quarter" idx="13"/>
          </p:nvPr>
        </p:nvPicPr>
        <p:blipFill>
          <a:blip r:embed="rId2"/>
          <a:srcRect/>
          <a:stretch>
            <a:fillRect/>
          </a:stretch>
        </p:blipFill>
        <p:spPr bwMode="auto">
          <a:xfrm>
            <a:off x="285750" y="642918"/>
            <a:ext cx="8501063" cy="6000792"/>
          </a:xfrm>
          <a:prstGeom prst="rect">
            <a:avLst/>
          </a:prstGeom>
          <a:noFill/>
          <a:ln w="9525">
            <a:noFill/>
            <a:miter lim="800000"/>
            <a:headEnd/>
            <a:tailEnd/>
          </a:ln>
          <a:effectLst/>
        </p:spPr>
      </p:pic>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142852"/>
            <a:ext cx="6512511" cy="571504"/>
          </a:xfrm>
        </p:spPr>
        <p:txBody>
          <a:bodyPr/>
          <a:lstStyle/>
          <a:p>
            <a:pPr>
              <a:buNone/>
            </a:pPr>
            <a:r>
              <a:rPr lang="cs-CZ" sz="2800" dirty="0" smtClean="0"/>
              <a:t>Cenový údaj- ve snímku kat.mapy</a:t>
            </a:r>
            <a:endParaRPr lang="cs-CZ" sz="2800" dirty="0"/>
          </a:p>
        </p:txBody>
      </p:sp>
      <p:pic>
        <p:nvPicPr>
          <p:cNvPr id="105474" name="Picture 2"/>
          <p:cNvPicPr>
            <a:picLocks noGrp="1" noChangeAspect="1" noChangeArrowheads="1"/>
          </p:cNvPicPr>
          <p:nvPr>
            <p:ph sz="quarter" idx="13"/>
          </p:nvPr>
        </p:nvPicPr>
        <p:blipFill>
          <a:blip r:embed="rId2"/>
          <a:srcRect/>
          <a:stretch>
            <a:fillRect/>
          </a:stretch>
        </p:blipFill>
        <p:spPr bwMode="auto">
          <a:xfrm>
            <a:off x="285750" y="714356"/>
            <a:ext cx="8501063" cy="5929354"/>
          </a:xfrm>
          <a:prstGeom prst="rect">
            <a:avLst/>
          </a:prstGeom>
          <a:noFill/>
          <a:ln w="9525">
            <a:noFill/>
            <a:miter lim="800000"/>
            <a:headEnd/>
            <a:tailEnd/>
          </a:ln>
          <a:effectLst/>
        </p:spPr>
      </p:pic>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2911" y="142853"/>
            <a:ext cx="6686144" cy="571503"/>
          </a:xfrm>
        </p:spPr>
        <p:txBody>
          <a:bodyPr/>
          <a:lstStyle/>
          <a:p>
            <a:pPr>
              <a:buNone/>
            </a:pPr>
            <a:r>
              <a:rPr lang="cs-CZ" sz="2800" dirty="0" smtClean="0"/>
              <a:t>Pokračování- vzor cenového údaje</a:t>
            </a:r>
            <a:endParaRPr lang="cs-CZ" sz="2800" dirty="0"/>
          </a:p>
        </p:txBody>
      </p:sp>
      <p:pic>
        <p:nvPicPr>
          <p:cNvPr id="1026" name="Picture 2"/>
          <p:cNvPicPr>
            <a:picLocks noGrp="1" noChangeAspect="1" noChangeArrowheads="1"/>
          </p:cNvPicPr>
          <p:nvPr>
            <p:ph sz="quarter" idx="4294967295"/>
          </p:nvPr>
        </p:nvPicPr>
        <p:blipFill>
          <a:blip r:embed="rId3"/>
          <a:srcRect/>
          <a:stretch>
            <a:fillRect/>
          </a:stretch>
        </p:blipFill>
        <p:spPr bwMode="auto">
          <a:xfrm>
            <a:off x="357158" y="714356"/>
            <a:ext cx="8286808" cy="5929354"/>
          </a:xfrm>
          <a:prstGeom prst="rect">
            <a:avLst/>
          </a:prstGeom>
          <a:noFill/>
          <a:ln w="9525">
            <a:noFill/>
            <a:miter lim="800000"/>
            <a:headEnd/>
            <a:tailEnd/>
          </a:ln>
          <a:effectLst/>
        </p:spPr>
      </p:pic>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2911" y="142853"/>
            <a:ext cx="6686144" cy="571503"/>
          </a:xfrm>
        </p:spPr>
        <p:txBody>
          <a:bodyPr/>
          <a:lstStyle/>
          <a:p>
            <a:pPr>
              <a:buNone/>
            </a:pPr>
            <a:r>
              <a:rPr lang="cs-CZ" sz="2800" dirty="0" smtClean="0"/>
              <a:t>Pokračování- vzor cenového údaje</a:t>
            </a:r>
            <a:endParaRPr lang="cs-CZ" sz="2800" dirty="0"/>
          </a:p>
        </p:txBody>
      </p:sp>
      <p:pic>
        <p:nvPicPr>
          <p:cNvPr id="2050" name="Picture 2"/>
          <p:cNvPicPr>
            <a:picLocks noGrp="1" noChangeAspect="1" noChangeArrowheads="1"/>
          </p:cNvPicPr>
          <p:nvPr>
            <p:ph sz="quarter" idx="4294967295"/>
          </p:nvPr>
        </p:nvPicPr>
        <p:blipFill>
          <a:blip r:embed="rId2"/>
          <a:srcRect/>
          <a:stretch>
            <a:fillRect/>
          </a:stretch>
        </p:blipFill>
        <p:spPr bwMode="auto">
          <a:xfrm>
            <a:off x="428596" y="714356"/>
            <a:ext cx="8358246" cy="5929354"/>
          </a:xfrm>
          <a:prstGeom prst="rect">
            <a:avLst/>
          </a:prstGeom>
          <a:noFill/>
          <a:ln w="9525">
            <a:noFill/>
            <a:miter lim="800000"/>
            <a:headEnd/>
            <a:tailEnd/>
          </a:ln>
          <a:effectLst/>
        </p:spPr>
      </p:pic>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
            <a:ext cx="6572264" cy="500042"/>
          </a:xfrm>
        </p:spPr>
        <p:txBody>
          <a:bodyPr>
            <a:noAutofit/>
          </a:bodyPr>
          <a:lstStyle/>
          <a:p>
            <a:pPr>
              <a:buNone/>
            </a:pPr>
            <a:r>
              <a:rPr lang="cs-CZ" sz="2800" dirty="0" smtClean="0"/>
              <a:t>Novela </a:t>
            </a:r>
            <a:r>
              <a:rPr lang="cs-CZ" sz="2800" dirty="0" err="1" smtClean="0"/>
              <a:t>katV</a:t>
            </a:r>
            <a:r>
              <a:rPr lang="cs-CZ" sz="2800" dirty="0" smtClean="0"/>
              <a:t> od 1.1.2023- cenový údaj</a:t>
            </a:r>
            <a:endParaRPr lang="cs-CZ" sz="2800" b="1" dirty="0">
              <a:solidFill>
                <a:schemeClr val="tx2">
                  <a:lumMod val="75000"/>
                </a:schemeClr>
              </a:solidFill>
            </a:endParaRPr>
          </a:p>
        </p:txBody>
      </p:sp>
      <p:sp>
        <p:nvSpPr>
          <p:cNvPr id="3" name="Zástupný symbol pro obsah 2"/>
          <p:cNvSpPr>
            <a:spLocks noGrp="1"/>
          </p:cNvSpPr>
          <p:nvPr>
            <p:ph idx="4294967295"/>
          </p:nvPr>
        </p:nvSpPr>
        <p:spPr>
          <a:xfrm>
            <a:off x="359024" y="428604"/>
            <a:ext cx="8784976" cy="6429396"/>
          </a:xfrm>
          <a:prstGeom prst="rect">
            <a:avLst/>
          </a:prstGeom>
        </p:spPr>
        <p:txBody>
          <a:bodyPr>
            <a:noAutofit/>
          </a:bodyPr>
          <a:lstStyle/>
          <a:p>
            <a:pPr>
              <a:buNone/>
            </a:pPr>
            <a:r>
              <a:rPr lang="cs-CZ" sz="2400" b="1" dirty="0" smtClean="0">
                <a:solidFill>
                  <a:srgbClr val="002060"/>
                </a:solidFill>
              </a:rPr>
              <a:t> § 24 </a:t>
            </a:r>
            <a:r>
              <a:rPr lang="cs-CZ" b="1" dirty="0" smtClean="0"/>
              <a:t>CENOVÉ ÚDAJE A ÚDAJE PRO DAŇOVÉ ÚČELY</a:t>
            </a:r>
          </a:p>
          <a:p>
            <a:pPr>
              <a:buNone/>
            </a:pPr>
            <a:r>
              <a:rPr lang="cs-CZ" b="1" dirty="0" smtClean="0"/>
              <a:t> (1)</a:t>
            </a:r>
            <a:r>
              <a:rPr lang="cs-CZ" dirty="0" smtClean="0"/>
              <a:t> Cenový údaj je údaj o dosažené kupní ceně nemovitosti nebo skupiny nemovitostí.</a:t>
            </a:r>
          </a:p>
          <a:p>
            <a:pPr>
              <a:buNone/>
            </a:pPr>
            <a:r>
              <a:rPr lang="cs-CZ" b="1" dirty="0" smtClean="0"/>
              <a:t> (2)</a:t>
            </a:r>
            <a:r>
              <a:rPr lang="cs-CZ" dirty="0" smtClean="0"/>
              <a:t> Cenový údaj se vede pro skupinu nemovitostí, které byly nabyty</a:t>
            </a:r>
          </a:p>
          <a:p>
            <a:pPr>
              <a:buNone/>
            </a:pPr>
            <a:r>
              <a:rPr lang="cs-CZ" b="1" dirty="0" smtClean="0"/>
              <a:t>  a)</a:t>
            </a:r>
            <a:r>
              <a:rPr lang="cs-CZ" dirty="0" smtClean="0"/>
              <a:t> na základě téže kupní smlouvy, nebo</a:t>
            </a:r>
          </a:p>
          <a:p>
            <a:pPr>
              <a:buNone/>
            </a:pPr>
            <a:r>
              <a:rPr lang="cs-CZ" b="1" dirty="0" smtClean="0"/>
              <a:t>  b)</a:t>
            </a:r>
            <a:r>
              <a:rPr lang="cs-CZ" dirty="0" smtClean="0"/>
              <a:t> společně za jednu cenu podle ustanovení o výkonu rozhodnutí prodejem nemovitostí, ve veřejné dražbě podle zákona o veřejných dražbách, v dražbě provedené soudním exekutorem podle exekučního řádu nebo správcem daně podle daňového řádu.</a:t>
            </a:r>
          </a:p>
          <a:p>
            <a:pPr>
              <a:buNone/>
            </a:pPr>
            <a:r>
              <a:rPr lang="cs-CZ" b="1" dirty="0" smtClean="0"/>
              <a:t>  </a:t>
            </a:r>
            <a:r>
              <a:rPr lang="cs-CZ" b="1" dirty="0" smtClean="0">
                <a:solidFill>
                  <a:srgbClr val="FF0000"/>
                </a:solidFill>
              </a:rPr>
              <a:t>(3)</a:t>
            </a:r>
            <a:r>
              <a:rPr lang="cs-CZ" dirty="0" smtClean="0">
                <a:solidFill>
                  <a:srgbClr val="FF0000"/>
                </a:solidFill>
              </a:rPr>
              <a:t> Je-li cenový údaj v listině uveden v cizí měně, vede se v této cizí měně.</a:t>
            </a:r>
          </a:p>
          <a:p>
            <a:pPr>
              <a:buNone/>
            </a:pPr>
            <a:r>
              <a:rPr lang="cs-CZ" b="1" dirty="0" smtClean="0">
                <a:solidFill>
                  <a:srgbClr val="FF0000"/>
                </a:solidFill>
              </a:rPr>
              <a:t>  (4)</a:t>
            </a:r>
            <a:r>
              <a:rPr lang="cs-CZ" dirty="0" smtClean="0">
                <a:solidFill>
                  <a:srgbClr val="FF0000"/>
                </a:solidFill>
              </a:rPr>
              <a:t> Cenový údaj se nevede, pokud je v listině vyjádřen jiným způsobem než konkrétní částkou v penězích nebo pokud jsou části kupní ceny uvedeny v různých měnách</a:t>
            </a:r>
            <a:r>
              <a:rPr lang="cs-CZ" dirty="0" smtClean="0"/>
              <a:t>.</a:t>
            </a:r>
          </a:p>
        </p:txBody>
      </p:sp>
    </p:spTree>
    <p:extLst>
      <p:ext uri="{BB962C8B-B14F-4D97-AF65-F5344CB8AC3E}">
        <p14:creationId xmlns:p14="http://schemas.microsoft.com/office/powerpoint/2010/main" xmlns="" val="1328661199"/>
      </p:ext>
    </p:extLst>
  </p:cSld>
  <p:clrMapOvr>
    <a:masterClrMapping/>
  </p:clrMapOvr>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214290"/>
            <a:ext cx="6072229" cy="500066"/>
          </a:xfrm>
        </p:spPr>
        <p:txBody>
          <a:bodyPr/>
          <a:lstStyle/>
          <a:p>
            <a:pPr>
              <a:buNone/>
            </a:pPr>
            <a:r>
              <a:rPr lang="cs-CZ" sz="2800" dirty="0" smtClean="0"/>
              <a:t>Novela </a:t>
            </a:r>
            <a:r>
              <a:rPr lang="cs-CZ" sz="2800" dirty="0" err="1" smtClean="0"/>
              <a:t>katV</a:t>
            </a:r>
            <a:r>
              <a:rPr lang="cs-CZ" sz="2800" dirty="0" smtClean="0"/>
              <a:t>- cenový údaj</a:t>
            </a:r>
            <a:endParaRPr lang="cs-CZ" sz="2800" dirty="0"/>
          </a:p>
        </p:txBody>
      </p:sp>
      <p:sp>
        <p:nvSpPr>
          <p:cNvPr id="5" name="Zástupný symbol pro obsah 4"/>
          <p:cNvSpPr>
            <a:spLocks noGrp="1"/>
          </p:cNvSpPr>
          <p:nvPr>
            <p:ph sz="quarter" idx="13"/>
          </p:nvPr>
        </p:nvSpPr>
        <p:spPr>
          <a:xfrm>
            <a:off x="357158" y="1142984"/>
            <a:ext cx="8286808" cy="5429288"/>
          </a:xfrm>
        </p:spPr>
        <p:txBody>
          <a:bodyPr>
            <a:normAutofit lnSpcReduction="10000"/>
          </a:bodyPr>
          <a:lstStyle/>
          <a:p>
            <a:pPr>
              <a:buNone/>
            </a:pPr>
            <a:r>
              <a:rPr lang="cs-CZ" sz="2400" b="1" dirty="0" smtClean="0">
                <a:solidFill>
                  <a:srgbClr val="FF0000"/>
                </a:solidFill>
              </a:rPr>
              <a:t>  (5)</a:t>
            </a:r>
            <a:r>
              <a:rPr lang="cs-CZ" sz="2400" dirty="0" smtClean="0">
                <a:solidFill>
                  <a:srgbClr val="FF0000"/>
                </a:solidFill>
              </a:rPr>
              <a:t> Cenový údaj se eviduje ve výši uvedené v listině k okamžiku zahájení vkladového řízení a dodatečně se neaktualizuje</a:t>
            </a:r>
            <a:r>
              <a:rPr lang="cs-CZ" sz="2400" dirty="0" smtClean="0"/>
              <a:t>.</a:t>
            </a:r>
          </a:p>
          <a:p>
            <a:pPr>
              <a:buNone/>
            </a:pPr>
            <a:r>
              <a:rPr lang="cs-CZ" sz="2400" b="1" dirty="0" smtClean="0"/>
              <a:t>  (6)</a:t>
            </a:r>
            <a:r>
              <a:rPr lang="cs-CZ" sz="2400" dirty="0" smtClean="0"/>
              <a:t> V katastru se cenový údaj vede bez daně z přidané hodnoty, lze-li z obsahu listiny tento údaj jednoduše určit.</a:t>
            </a:r>
          </a:p>
          <a:p>
            <a:pPr>
              <a:buNone/>
            </a:pPr>
            <a:r>
              <a:rPr lang="cs-CZ" sz="2400" b="1" dirty="0" smtClean="0"/>
              <a:t>  (7)</a:t>
            </a:r>
            <a:r>
              <a:rPr lang="cs-CZ" sz="2400" dirty="0" smtClean="0"/>
              <a:t> Pro daňové účely se v souboru popisných informací evidují</a:t>
            </a:r>
          </a:p>
          <a:p>
            <a:pPr>
              <a:buNone/>
            </a:pPr>
            <a:r>
              <a:rPr lang="cs-CZ" sz="2400" b="1" dirty="0" smtClean="0"/>
              <a:t>  a)</a:t>
            </a:r>
            <a:r>
              <a:rPr lang="cs-CZ" sz="2400" dirty="0" smtClean="0"/>
              <a:t> u parcel zemědělských pozemků s vyznačenou příslušností k vlastníku údaje o bonitovaných půdně ekologických jednotkách, popřípadě další údaje stanovené jiným právním předpisem,</a:t>
            </a:r>
          </a:p>
          <a:p>
            <a:pPr>
              <a:buNone/>
            </a:pPr>
            <a:r>
              <a:rPr lang="cs-CZ" sz="2400" b="1" dirty="0" smtClean="0"/>
              <a:t>  b)</a:t>
            </a:r>
            <a:r>
              <a:rPr lang="cs-CZ" sz="2400" dirty="0" smtClean="0"/>
              <a:t> u ostatních nemovitostí údaje stanovené jiným právním předpisem.</a:t>
            </a:r>
          </a:p>
          <a:p>
            <a:pPr>
              <a:buNone/>
            </a:pPr>
            <a:endParaRPr lang="cs-CZ" sz="2400" dirty="0">
              <a:solidFill>
                <a:srgbClr val="FF0000"/>
              </a:solidFill>
            </a:endParaRP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0" y="5357826"/>
            <a:ext cx="7884368" cy="1285884"/>
          </a:xfrm>
        </p:spPr>
        <p:txBody>
          <a:bodyPr>
            <a:normAutofit/>
          </a:bodyPr>
          <a:lstStyle/>
          <a:p>
            <a:r>
              <a:rPr lang="cs-CZ" sz="2400" dirty="0" smtClean="0">
                <a:solidFill>
                  <a:schemeClr val="tx1"/>
                </a:solidFill>
              </a:rPr>
              <a:t>.</a:t>
            </a:r>
            <a:endParaRPr lang="cs-CZ" sz="2400" dirty="0">
              <a:solidFill>
                <a:schemeClr val="tx1"/>
              </a:solidFill>
            </a:endParaRPr>
          </a:p>
        </p:txBody>
      </p:sp>
      <p:sp>
        <p:nvSpPr>
          <p:cNvPr id="2" name="Nadpis 1"/>
          <p:cNvSpPr>
            <a:spLocks noGrp="1"/>
          </p:cNvSpPr>
          <p:nvPr>
            <p:ph type="ctrTitle"/>
          </p:nvPr>
        </p:nvSpPr>
        <p:spPr>
          <a:xfrm>
            <a:off x="657252" y="357166"/>
            <a:ext cx="7227116" cy="2093587"/>
          </a:xfrm>
        </p:spPr>
        <p:txBody>
          <a:bodyPr>
            <a:normAutofit fontScale="90000"/>
          </a:bodyPr>
          <a:lstStyle/>
          <a:p>
            <a:pPr marL="182880" indent="0" algn="ctr">
              <a:buNone/>
            </a:pPr>
            <a:r>
              <a:rPr lang="cs-CZ" sz="4800" dirty="0" smtClean="0"/>
              <a:t>8/Kam směřují činnosti katastrálních úřadů-zkvalitňování údajů katastru</a:t>
            </a:r>
            <a:endParaRPr lang="cs-CZ" sz="4800" b="1" dirty="0"/>
          </a:p>
        </p:txBody>
      </p:sp>
      <p:pic>
        <p:nvPicPr>
          <p:cNvPr id="1028"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54699" y="3265891"/>
            <a:ext cx="2447925" cy="1866900"/>
          </a:xfrm>
          <a:prstGeom prst="rect">
            <a:avLst/>
          </a:prstGeom>
          <a:noFill/>
          <a:ln>
            <a:noFill/>
          </a:ln>
          <a:effectLst/>
          <a:scene3d>
            <a:camera prst="orthographicFront">
              <a:rot lat="0" lon="0" rev="3000000"/>
            </a:camera>
            <a:lightRig rig="threePt" dir="t"/>
          </a:scene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654247" y="4358281"/>
            <a:ext cx="1828800" cy="18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89595357"/>
      </p:ext>
    </p:extLst>
  </p:cSld>
  <p:clrMapOvr>
    <a:masterClrMapping/>
  </p:clrMapOvr>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285728"/>
            <a:ext cx="8572559" cy="500066"/>
          </a:xfrm>
        </p:spPr>
        <p:txBody>
          <a:bodyPr/>
          <a:lstStyle/>
          <a:p>
            <a:pPr>
              <a:buNone/>
            </a:pPr>
            <a:r>
              <a:rPr lang="cs-CZ" sz="2800" dirty="0" smtClean="0"/>
              <a:t>Postupy  při zkvalitňování katastrálního operátu</a:t>
            </a:r>
            <a:endParaRPr lang="cs-CZ" sz="2800" dirty="0"/>
          </a:p>
        </p:txBody>
      </p:sp>
      <p:sp>
        <p:nvSpPr>
          <p:cNvPr id="5" name="Zástupný symbol pro obsah 4"/>
          <p:cNvSpPr>
            <a:spLocks noGrp="1"/>
          </p:cNvSpPr>
          <p:nvPr>
            <p:ph sz="quarter" idx="13"/>
          </p:nvPr>
        </p:nvSpPr>
        <p:spPr>
          <a:xfrm>
            <a:off x="357158" y="1142984"/>
            <a:ext cx="8286808" cy="5429288"/>
          </a:xfrm>
        </p:spPr>
        <p:txBody>
          <a:bodyPr>
            <a:normAutofit/>
          </a:bodyPr>
          <a:lstStyle/>
          <a:p>
            <a:pPr>
              <a:buNone/>
            </a:pPr>
            <a:r>
              <a:rPr lang="cs-CZ" sz="2400" dirty="0" smtClean="0">
                <a:solidFill>
                  <a:srgbClr val="FF0000"/>
                </a:solidFill>
              </a:rPr>
              <a:t> Činnosti katastrálních úřadů </a:t>
            </a:r>
          </a:p>
          <a:p>
            <a:pPr>
              <a:buNone/>
            </a:pPr>
            <a:r>
              <a:rPr lang="cs-CZ" sz="2400" dirty="0" smtClean="0">
                <a:solidFill>
                  <a:srgbClr val="FF0000"/>
                </a:solidFill>
              </a:rPr>
              <a:t>1/ Obnova katastrálního operátu </a:t>
            </a:r>
          </a:p>
          <a:p>
            <a:pPr>
              <a:buNone/>
            </a:pPr>
            <a:r>
              <a:rPr lang="cs-CZ" sz="2400" dirty="0" smtClean="0">
                <a:solidFill>
                  <a:srgbClr val="FF0000"/>
                </a:solidFill>
              </a:rPr>
              <a:t>2/ Revize katastru </a:t>
            </a:r>
          </a:p>
          <a:p>
            <a:pPr>
              <a:buNone/>
            </a:pPr>
            <a:endParaRPr lang="cs-CZ" sz="2400" dirty="0">
              <a:solidFill>
                <a:srgbClr val="FF0000"/>
              </a:solidFill>
            </a:endParaRP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285728"/>
            <a:ext cx="8572559" cy="500066"/>
          </a:xfrm>
        </p:spPr>
        <p:txBody>
          <a:bodyPr/>
          <a:lstStyle/>
          <a:p>
            <a:pPr>
              <a:buNone/>
            </a:pPr>
            <a:r>
              <a:rPr lang="cs-CZ" sz="2800" dirty="0" smtClean="0"/>
              <a:t>Postupy  při zkvalitňování katastrálního operátu</a:t>
            </a:r>
            <a:endParaRPr lang="cs-CZ" sz="2800" dirty="0"/>
          </a:p>
        </p:txBody>
      </p:sp>
      <p:sp>
        <p:nvSpPr>
          <p:cNvPr id="5" name="Zástupný symbol pro obsah 4"/>
          <p:cNvSpPr>
            <a:spLocks noGrp="1"/>
          </p:cNvSpPr>
          <p:nvPr>
            <p:ph sz="quarter" idx="13"/>
          </p:nvPr>
        </p:nvSpPr>
        <p:spPr>
          <a:xfrm>
            <a:off x="357158" y="1142984"/>
            <a:ext cx="8286808" cy="5429288"/>
          </a:xfrm>
        </p:spPr>
        <p:txBody>
          <a:bodyPr>
            <a:normAutofit lnSpcReduction="10000"/>
          </a:bodyPr>
          <a:lstStyle/>
          <a:p>
            <a:pPr>
              <a:buNone/>
            </a:pPr>
            <a:r>
              <a:rPr lang="cs-CZ" sz="2400" dirty="0" smtClean="0">
                <a:solidFill>
                  <a:schemeClr val="tx1"/>
                </a:solidFill>
              </a:rPr>
              <a:t> Zpráva ČUZK- za rok 2022- </a:t>
            </a:r>
            <a:r>
              <a:rPr lang="cs-CZ" sz="2400" dirty="0" smtClean="0">
                <a:solidFill>
                  <a:srgbClr val="FF0000"/>
                </a:solidFill>
              </a:rPr>
              <a:t>Pouze v 22 katastrálních územích (z celkového počtu 13 076) nebyla digitální katastrální mapa dokončena v rozsahu celého území. </a:t>
            </a:r>
          </a:p>
          <a:p>
            <a:pPr>
              <a:buNone/>
            </a:pPr>
            <a:r>
              <a:rPr lang="cs-CZ" sz="2400" b="1" dirty="0" smtClean="0">
                <a:solidFill>
                  <a:schemeClr val="tx1"/>
                </a:solidFill>
              </a:rPr>
              <a:t>Nové katastrální mapování a revize katastru </a:t>
            </a:r>
          </a:p>
          <a:p>
            <a:pPr>
              <a:buNone/>
            </a:pPr>
            <a:r>
              <a:rPr lang="cs-CZ" sz="2400" dirty="0" smtClean="0"/>
              <a:t> V oblasti technických údajů katastru nemovitostí se postupně navazuje na dokončovanou digitalizaci katastrálních map dalšími inovacemi. Uživatelé katastrálních informací v současnosti poukazují </a:t>
            </a:r>
            <a:r>
              <a:rPr lang="cs-CZ" sz="2400" dirty="0" smtClean="0">
                <a:solidFill>
                  <a:srgbClr val="FF0000"/>
                </a:solidFill>
              </a:rPr>
              <a:t>na dvě oblasti nedostatků stávajícího katastru nemovitost</a:t>
            </a:r>
            <a:r>
              <a:rPr lang="cs-CZ" sz="2400" dirty="0" smtClean="0"/>
              <a:t>í, a to na </a:t>
            </a:r>
            <a:r>
              <a:rPr lang="cs-CZ" sz="2400" dirty="0" smtClean="0">
                <a:solidFill>
                  <a:srgbClr val="FF0000"/>
                </a:solidFill>
              </a:rPr>
              <a:t>nedostatečnou přesnost evidovaných hranic pozemků v územích, kde se dosud používají KMD s využitím </a:t>
            </a:r>
            <a:r>
              <a:rPr lang="cs-CZ" sz="2400" dirty="0" smtClean="0"/>
              <a:t>původních map s geometrickým základem z 1. poloviny 19. století, </a:t>
            </a:r>
            <a:r>
              <a:rPr lang="cs-CZ" sz="2400" dirty="0" smtClean="0">
                <a:solidFill>
                  <a:srgbClr val="FF0000"/>
                </a:solidFill>
              </a:rPr>
              <a:t>a na nedostatečnou aktuálnost evidovaných technických údajů, jako je druh pozemku, způsob jeho využití či ochrana nemovitosti. </a:t>
            </a:r>
          </a:p>
          <a:p>
            <a:pPr>
              <a:buNone/>
            </a:pPr>
            <a:endParaRPr lang="cs-CZ" sz="2400" dirty="0">
              <a:solidFill>
                <a:schemeClr val="tx1"/>
              </a:solidFill>
            </a:endParaRP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285728"/>
            <a:ext cx="8572559" cy="500066"/>
          </a:xfrm>
        </p:spPr>
        <p:txBody>
          <a:bodyPr/>
          <a:lstStyle/>
          <a:p>
            <a:pPr>
              <a:buNone/>
            </a:pPr>
            <a:r>
              <a:rPr lang="cs-CZ" sz="2800" dirty="0" smtClean="0"/>
              <a:t>Postupy  při zkvalitňování katastrálního operátu</a:t>
            </a:r>
            <a:endParaRPr lang="cs-CZ" sz="2800" dirty="0"/>
          </a:p>
        </p:txBody>
      </p:sp>
      <p:sp>
        <p:nvSpPr>
          <p:cNvPr id="5" name="Zástupný symbol pro obsah 4"/>
          <p:cNvSpPr>
            <a:spLocks noGrp="1"/>
          </p:cNvSpPr>
          <p:nvPr>
            <p:ph sz="quarter" idx="13"/>
          </p:nvPr>
        </p:nvSpPr>
        <p:spPr>
          <a:xfrm>
            <a:off x="0" y="1142984"/>
            <a:ext cx="8929718" cy="5715016"/>
          </a:xfrm>
        </p:spPr>
        <p:txBody>
          <a:bodyPr>
            <a:normAutofit fontScale="92500"/>
          </a:bodyPr>
          <a:lstStyle/>
          <a:p>
            <a:pPr>
              <a:buNone/>
            </a:pPr>
            <a:r>
              <a:rPr lang="cs-CZ" sz="2400" dirty="0" smtClean="0">
                <a:solidFill>
                  <a:schemeClr val="tx1"/>
                </a:solidFill>
              </a:rPr>
              <a:t> Zpráva ČUZK- za rok 2022-pokračování</a:t>
            </a:r>
          </a:p>
          <a:p>
            <a:pPr>
              <a:buNone/>
            </a:pPr>
            <a:r>
              <a:rPr lang="cs-CZ" sz="2400" dirty="0" smtClean="0">
                <a:solidFill>
                  <a:schemeClr val="tx1"/>
                </a:solidFill>
              </a:rPr>
              <a:t>  </a:t>
            </a:r>
            <a:r>
              <a:rPr lang="cs-CZ" sz="2400" dirty="0" smtClean="0"/>
              <a:t>Nedostatečná přesnost evidovaných hranic pozemků komplikuje investorům přípravu staveb i činnost stavebních úřadů v územním a stavebním řízení, přináší problémy při obchodech s nemovitostmi, neboť je zpochybněna výměra, která je důležitým parametrem pro stanovení ceny, a nepřispívá k dobrým sousedským vztahům, neboť v případě potřeby vytyčení hranice podle údajů katastru je rozptyl možných výsledků i několik metrů. Neaktuálnost technických údajů komplikuje využití údajů katastru zejména v některých rozhodovacích procesech veřejné správy, při oceňování nemovitostí a správě majetkových daní. </a:t>
            </a:r>
          </a:p>
          <a:p>
            <a:pPr>
              <a:buNone/>
            </a:pPr>
            <a:r>
              <a:rPr lang="cs-CZ" sz="2400" dirty="0" smtClean="0"/>
              <a:t>  Výše zmíněné nedostatky jsou řešitelné nástroji zakotvenými v platném katastrálním zákoně, obnovou katastrálního operátu novým mapováním a revizemi katastru, tedy postupy, které nebyly v posledních letech dostatečně aplikovány v praxi, neboť přednost měla digitalizace katastrálních map. </a:t>
            </a:r>
            <a:endParaRPr lang="cs-CZ" sz="2400" dirty="0">
              <a:solidFill>
                <a:schemeClr val="tx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350347" cy="428604"/>
          </a:xfrm>
        </p:spPr>
        <p:txBody>
          <a:bodyPr>
            <a:normAutofit fontScale="90000"/>
          </a:bodyPr>
          <a:lstStyle/>
          <a:p>
            <a:pPr>
              <a:buNone/>
            </a:pPr>
            <a:r>
              <a:rPr lang="cs-CZ" sz="2800" dirty="0" smtClean="0"/>
              <a:t>Pokračování- </a:t>
            </a:r>
            <a:endParaRPr lang="cs-CZ" sz="2800" dirty="0"/>
          </a:p>
        </p:txBody>
      </p:sp>
      <p:sp>
        <p:nvSpPr>
          <p:cNvPr id="3" name="Zástupný symbol pro obsah 2"/>
          <p:cNvSpPr>
            <a:spLocks noGrp="1"/>
          </p:cNvSpPr>
          <p:nvPr>
            <p:ph idx="4294967295"/>
          </p:nvPr>
        </p:nvSpPr>
        <p:spPr>
          <a:xfrm>
            <a:off x="457200" y="571480"/>
            <a:ext cx="8229600" cy="6286520"/>
          </a:xfrm>
          <a:prstGeom prst="rect">
            <a:avLst/>
          </a:prstGeom>
        </p:spPr>
        <p:txBody>
          <a:bodyPr>
            <a:normAutofit lnSpcReduction="10000"/>
          </a:bodyPr>
          <a:lstStyle/>
          <a:p>
            <a:pPr>
              <a:buNone/>
            </a:pPr>
            <a:r>
              <a:rPr lang="cs-CZ" sz="2400" dirty="0" smtClean="0"/>
              <a:t> </a:t>
            </a:r>
            <a:r>
              <a:rPr lang="cs-CZ" sz="2400" dirty="0" smtClean="0">
                <a:solidFill>
                  <a:srgbClr val="FF0000"/>
                </a:solidFill>
              </a:rPr>
              <a:t>Další změna katastrálního zákona  : -navazuje na zákon</a:t>
            </a:r>
          </a:p>
          <a:p>
            <a:pPr>
              <a:buNone/>
            </a:pPr>
            <a:r>
              <a:rPr lang="cs-CZ" sz="2400" dirty="0" smtClean="0">
                <a:solidFill>
                  <a:srgbClr val="FF0000"/>
                </a:solidFill>
              </a:rPr>
              <a:t>Č. 318/2015 Sb. </a:t>
            </a:r>
          </a:p>
          <a:p>
            <a:pPr>
              <a:buNone/>
            </a:pPr>
            <a:r>
              <a:rPr lang="cs-CZ" sz="2400" b="1" dirty="0" smtClean="0"/>
              <a:t>Cíle návrhu</a:t>
            </a:r>
          </a:p>
          <a:p>
            <a:pPr>
              <a:buNone/>
            </a:pPr>
            <a:r>
              <a:rPr lang="cs-CZ" sz="2400" dirty="0" smtClean="0"/>
              <a:t>   Zákon zejména usiluje o modernizaci právního rámce regulujícího sdílení dat, která má veřejný sektor k dispozici, v rámci veřejného sektoru i navenek. Cílem této modernizace je omezit informační povinnost fyzických i právnických osob vůči veřejnému sektoru v duchu hesla „Obíhat mají data, nikoliv osoby“.</a:t>
            </a:r>
          </a:p>
          <a:p>
            <a:pPr>
              <a:buNone/>
            </a:pPr>
            <a:r>
              <a:rPr lang="cs-CZ" sz="2000" b="1" dirty="0" smtClean="0"/>
              <a:t> Změna katastrálního zákona pod</a:t>
            </a:r>
            <a:r>
              <a:rPr lang="cs-CZ" sz="2000" b="1" dirty="0" smtClean="0">
                <a:solidFill>
                  <a:srgbClr val="FF0000"/>
                </a:solidFill>
              </a:rPr>
              <a:t> č. 261/2021 Sb.-účinnost od 1.2.2022</a:t>
            </a:r>
          </a:p>
          <a:p>
            <a:endParaRPr lang="cs-CZ" sz="2000" dirty="0" smtClean="0"/>
          </a:p>
          <a:p>
            <a:pPr>
              <a:buNone/>
            </a:pPr>
            <a:r>
              <a:rPr lang="cs-CZ" sz="2000" dirty="0" smtClean="0"/>
              <a:t> Čl. CLVI </a:t>
            </a:r>
          </a:p>
          <a:p>
            <a:pPr>
              <a:buNone/>
            </a:pPr>
            <a:r>
              <a:rPr lang="cs-CZ" sz="2000" dirty="0" smtClean="0"/>
              <a:t>  V § 32 zákona č. 256/2013 Sb., o katastru nemovitostí (katastrální zákon), ve znění zákona č. </a:t>
            </a:r>
            <a:r>
              <a:rPr lang="cs-CZ" sz="2000" b="1" dirty="0" smtClean="0"/>
              <a:t>318/2015 Sb</a:t>
            </a:r>
            <a:r>
              <a:rPr lang="cs-CZ" sz="2000" dirty="0" smtClean="0"/>
              <a:t>., se odstavce 3 až 8 zrušují.</a:t>
            </a:r>
          </a:p>
          <a:p>
            <a:pPr>
              <a:buNone/>
            </a:pPr>
            <a:r>
              <a:rPr lang="cs-CZ" sz="2000" dirty="0" smtClean="0"/>
              <a:t> / souvisí s přebíráním údajů z ROB, ROS z úřední povinnosti/</a:t>
            </a:r>
          </a:p>
          <a:p>
            <a:endParaRPr lang="cs-CZ" sz="2400" dirty="0" smtClean="0"/>
          </a:p>
          <a:p>
            <a:pPr>
              <a:buNone/>
            </a:pPr>
            <a:endParaRPr lang="cs-CZ" sz="2400" dirty="0"/>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285728"/>
            <a:ext cx="8572559" cy="500066"/>
          </a:xfrm>
        </p:spPr>
        <p:txBody>
          <a:bodyPr/>
          <a:lstStyle/>
          <a:p>
            <a:pPr>
              <a:buNone/>
            </a:pPr>
            <a:r>
              <a:rPr lang="cs-CZ" sz="2800" dirty="0" smtClean="0"/>
              <a:t>Postupy  při zkvalitňování katastrálního operátu</a:t>
            </a:r>
            <a:endParaRPr lang="cs-CZ" sz="2800" dirty="0"/>
          </a:p>
        </p:txBody>
      </p:sp>
      <p:sp>
        <p:nvSpPr>
          <p:cNvPr id="5" name="Zástupný symbol pro obsah 4"/>
          <p:cNvSpPr>
            <a:spLocks noGrp="1"/>
          </p:cNvSpPr>
          <p:nvPr>
            <p:ph sz="quarter" idx="13"/>
          </p:nvPr>
        </p:nvSpPr>
        <p:spPr>
          <a:xfrm>
            <a:off x="0" y="1142984"/>
            <a:ext cx="8929718" cy="5715016"/>
          </a:xfrm>
        </p:spPr>
        <p:txBody>
          <a:bodyPr>
            <a:normAutofit/>
          </a:bodyPr>
          <a:lstStyle/>
          <a:p>
            <a:pPr>
              <a:buNone/>
            </a:pPr>
            <a:r>
              <a:rPr lang="cs-CZ" sz="2400" dirty="0" smtClean="0">
                <a:solidFill>
                  <a:schemeClr val="tx1"/>
                </a:solidFill>
              </a:rPr>
              <a:t> Zpráva ČUZK- za rok 2022-pokračování</a:t>
            </a:r>
          </a:p>
          <a:p>
            <a:pPr>
              <a:buNone/>
            </a:pPr>
            <a:r>
              <a:rPr lang="cs-CZ" sz="2400" dirty="0" smtClean="0">
                <a:solidFill>
                  <a:schemeClr val="tx1"/>
                </a:solidFill>
              </a:rPr>
              <a:t>  Doplnění:</a:t>
            </a:r>
          </a:p>
          <a:p>
            <a:pPr>
              <a:buNone/>
            </a:pPr>
            <a:r>
              <a:rPr lang="cs-CZ" sz="2400" dirty="0" smtClean="0"/>
              <a:t>   V dalších 204 katastrálních územích bude třeba dokončit digitální mapu na menší části katastrálního území. Jde o území dotčená v nedávné době pozemkovými úpravami, ve kterých je buď část území, vyloučená z pozemkové úpravy, digitalizována a čeká se na dokončení pozemkové úpravy, nebo zde probíhá obnova novým mapováním na části katastrálního území vyloučené z pozemkových úprav. V těchto katastrálních územích bude digitální forma katastrální mapy pro celé území k dispozici v nejbližších letech. </a:t>
            </a:r>
            <a:endParaRPr lang="cs-CZ" sz="2400" dirty="0">
              <a:solidFill>
                <a:schemeClr val="tx1"/>
              </a:solidFill>
            </a:endParaRP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0"/>
            <a:ext cx="7534620" cy="1079376"/>
          </a:xfrm>
        </p:spPr>
        <p:txBody>
          <a:bodyPr>
            <a:normAutofit/>
          </a:bodyPr>
          <a:lstStyle/>
          <a:p>
            <a:pPr marL="0" indent="0">
              <a:buNone/>
            </a:pPr>
            <a:r>
              <a:rPr lang="pl-PL" sz="2800" dirty="0" smtClean="0"/>
              <a:t>Informace z katastru nemovitostí </a:t>
            </a:r>
            <a:br>
              <a:rPr lang="pl-PL" sz="2800" dirty="0" smtClean="0"/>
            </a:br>
            <a:r>
              <a:rPr lang="cs-CZ" sz="2800" b="1" dirty="0" smtClean="0"/>
              <a:t>Katastrální zákon – ze dne 8. srpna 2013</a:t>
            </a:r>
            <a:endParaRPr lang="cs-CZ" sz="2800" b="1" dirty="0"/>
          </a:p>
        </p:txBody>
      </p:sp>
      <p:sp>
        <p:nvSpPr>
          <p:cNvPr id="3" name="Zástupný symbol pro obsah 2"/>
          <p:cNvSpPr>
            <a:spLocks noGrp="1"/>
          </p:cNvSpPr>
          <p:nvPr>
            <p:ph sz="quarter" idx="4294967295"/>
          </p:nvPr>
        </p:nvSpPr>
        <p:spPr>
          <a:xfrm>
            <a:off x="457200" y="1340768"/>
            <a:ext cx="8229600" cy="5040560"/>
          </a:xfrm>
          <a:prstGeom prst="rect">
            <a:avLst/>
          </a:prstGeom>
        </p:spPr>
        <p:txBody>
          <a:bodyPr>
            <a:normAutofit fontScale="92500" lnSpcReduction="20000"/>
          </a:bodyPr>
          <a:lstStyle/>
          <a:p>
            <a:pPr marL="0" indent="0">
              <a:buNone/>
            </a:pPr>
            <a:r>
              <a:rPr lang="cs-CZ" sz="2600" b="1" dirty="0" smtClean="0"/>
              <a:t>§ 1 – veřejný seznam (§ 3064) = katastr nemovitostí, nemovitá věc = nemovitost</a:t>
            </a:r>
            <a:endParaRPr lang="cs-CZ" sz="2600" b="1" dirty="0"/>
          </a:p>
          <a:p>
            <a:pPr marL="0" indent="0">
              <a:buNone/>
            </a:pPr>
            <a:endParaRPr lang="cs-CZ" sz="2400" b="1" dirty="0" smtClean="0"/>
          </a:p>
          <a:p>
            <a:pPr marL="0" indent="0">
              <a:buNone/>
            </a:pPr>
            <a:r>
              <a:rPr lang="cs-CZ" sz="2200" dirty="0" smtClean="0"/>
              <a:t>Katastr je zdrojem informací, které slouží: </a:t>
            </a:r>
          </a:p>
          <a:p>
            <a:pPr lvl="1">
              <a:buFont typeface="Arial" pitchFamily="34" charset="0"/>
              <a:buChar char="•"/>
            </a:pPr>
            <a:r>
              <a:rPr lang="cs-CZ" sz="2200" b="1" dirty="0" smtClean="0">
                <a:solidFill>
                  <a:srgbClr val="FF0000"/>
                </a:solidFill>
              </a:rPr>
              <a:t> K ochraně práv k nemovitostem </a:t>
            </a:r>
          </a:p>
          <a:p>
            <a:pPr lvl="1">
              <a:buFont typeface="Arial" pitchFamily="34" charset="0"/>
              <a:buChar char="•"/>
            </a:pPr>
            <a:r>
              <a:rPr lang="cs-CZ" sz="2200" dirty="0" smtClean="0">
                <a:solidFill>
                  <a:srgbClr val="FF0000"/>
                </a:solidFill>
              </a:rPr>
              <a:t> Pro účely daní, poplatků a jiných obdobných peněžitých plnění </a:t>
            </a:r>
          </a:p>
          <a:p>
            <a:pPr lvl="1">
              <a:buFont typeface="Arial" pitchFamily="34" charset="0"/>
              <a:buChar char="•"/>
            </a:pPr>
            <a:r>
              <a:rPr lang="cs-CZ" sz="2200" dirty="0" smtClean="0"/>
              <a:t> K ochraně životního prostředí </a:t>
            </a:r>
          </a:p>
          <a:p>
            <a:pPr lvl="1">
              <a:buFont typeface="Arial" pitchFamily="34" charset="0"/>
              <a:buChar char="•"/>
            </a:pPr>
            <a:r>
              <a:rPr lang="cs-CZ" sz="2200" dirty="0" smtClean="0"/>
              <a:t> K ochraně nerostného bohatství </a:t>
            </a:r>
          </a:p>
          <a:p>
            <a:pPr lvl="1">
              <a:buFont typeface="Arial" pitchFamily="34" charset="0"/>
              <a:buChar char="•"/>
            </a:pPr>
            <a:r>
              <a:rPr lang="cs-CZ" sz="2200" dirty="0" smtClean="0"/>
              <a:t> K ochraně zájmů státní památkové péče </a:t>
            </a:r>
          </a:p>
          <a:p>
            <a:pPr lvl="1">
              <a:buFont typeface="Arial" pitchFamily="34" charset="0"/>
              <a:buChar char="•"/>
            </a:pPr>
            <a:r>
              <a:rPr lang="cs-CZ" sz="2200" dirty="0" smtClean="0"/>
              <a:t> Pro rozvoj území </a:t>
            </a:r>
          </a:p>
          <a:p>
            <a:pPr lvl="1">
              <a:buFont typeface="Arial" pitchFamily="34" charset="0"/>
              <a:buChar char="•"/>
            </a:pPr>
            <a:r>
              <a:rPr lang="cs-CZ" sz="2200" dirty="0" smtClean="0">
                <a:solidFill>
                  <a:srgbClr val="FF0000"/>
                </a:solidFill>
              </a:rPr>
              <a:t> </a:t>
            </a:r>
            <a:r>
              <a:rPr lang="cs-CZ" sz="2200" b="1" dirty="0" smtClean="0">
                <a:solidFill>
                  <a:srgbClr val="FF0000"/>
                </a:solidFill>
              </a:rPr>
              <a:t>K oceňování nemovitostí </a:t>
            </a:r>
          </a:p>
          <a:p>
            <a:pPr lvl="1">
              <a:buFont typeface="Arial" pitchFamily="34" charset="0"/>
              <a:buChar char="•"/>
            </a:pPr>
            <a:r>
              <a:rPr lang="cs-CZ" sz="2200" dirty="0" smtClean="0"/>
              <a:t> Pro účely vědecké, hospodářské a statistické </a:t>
            </a:r>
            <a:endParaRPr lang="cs-CZ" sz="2200" dirty="0"/>
          </a:p>
          <a:p>
            <a:pPr lvl="1">
              <a:buFont typeface="Arial" pitchFamily="34" charset="0"/>
              <a:buChar char="•"/>
            </a:pPr>
            <a:endParaRPr lang="cs-CZ" sz="1800" dirty="0" smtClean="0"/>
          </a:p>
          <a:p>
            <a:pPr>
              <a:buNone/>
            </a:pPr>
            <a:r>
              <a:rPr lang="cs-CZ" sz="2000" dirty="0" smtClean="0"/>
              <a:t> </a:t>
            </a:r>
          </a:p>
        </p:txBody>
      </p:sp>
    </p:spTree>
    <p:extLst>
      <p:ext uri="{BB962C8B-B14F-4D97-AF65-F5344CB8AC3E}">
        <p14:creationId xmlns="" xmlns:p14="http://schemas.microsoft.com/office/powerpoint/2010/main" val="2465984321"/>
      </p:ext>
    </p:extLst>
  </p:cSld>
  <p:clrMapOvr>
    <a:masterClrMapping/>
  </p:clrMapOvr>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4294967295"/>
          </p:nvPr>
        </p:nvSpPr>
        <p:spPr>
          <a:xfrm>
            <a:off x="642910" y="714356"/>
            <a:ext cx="7858180" cy="5643602"/>
          </a:xfrm>
          <a:prstGeom prst="rect">
            <a:avLst/>
          </a:prstGeom>
        </p:spPr>
        <p:txBody>
          <a:bodyPr>
            <a:normAutofit fontScale="92500" lnSpcReduction="20000"/>
          </a:bodyPr>
          <a:lstStyle/>
          <a:p>
            <a:pPr>
              <a:buNone/>
            </a:pPr>
            <a:r>
              <a:rPr lang="cs-CZ" sz="2800" b="1" dirty="0" smtClean="0"/>
              <a:t>Hlavní role veřejného seznamu dle NOZ- připomenutí</a:t>
            </a:r>
          </a:p>
          <a:p>
            <a:endParaRPr lang="cs-CZ" sz="2800" b="1" dirty="0" smtClean="0"/>
          </a:p>
          <a:p>
            <a:pPr>
              <a:buFont typeface="Arial" pitchFamily="34" charset="0"/>
              <a:buChar char="•"/>
            </a:pPr>
            <a:r>
              <a:rPr lang="cs-CZ" sz="2400" b="1" dirty="0" smtClean="0"/>
              <a:t>veřejným seznamem se rozumí ten seznam, do kterého může každý volně nahlížet-je to i katastr nemovitostí</a:t>
            </a:r>
          </a:p>
          <a:p>
            <a:pPr>
              <a:buFont typeface="Arial" pitchFamily="34" charset="0"/>
              <a:buChar char="•"/>
            </a:pPr>
            <a:r>
              <a:rPr lang="cs-CZ" sz="2400" b="1" dirty="0" smtClean="0">
                <a:solidFill>
                  <a:srgbClr val="FF0000"/>
                </a:solidFill>
              </a:rPr>
              <a:t>veřejné seznamy jsou nástrojem pro zajištění publicity věcných práv a mají chránit dobrou víru osob v to, že co je ve veřejném seznamu psáno, je také dáno a co v seznamu schází, má znamenat, že ani ve skutečnosti není</a:t>
            </a:r>
          </a:p>
          <a:p>
            <a:pPr>
              <a:buFont typeface="Arial" pitchFamily="34" charset="0"/>
              <a:buChar char="•"/>
            </a:pPr>
            <a:r>
              <a:rPr lang="cs-CZ" sz="2400" b="1" dirty="0" smtClean="0">
                <a:solidFill>
                  <a:srgbClr val="FF0000"/>
                </a:solidFill>
              </a:rPr>
              <a:t>ochranou nabyvatele má být to, že údaje zapsané ve veřejném seznamu jsou považovány za přesné a spolehlivé a nelze se jen tak dovolávat své neznalosti </a:t>
            </a:r>
          </a:p>
          <a:p>
            <a:pPr>
              <a:buFont typeface="Arial" pitchFamily="34" charset="0"/>
              <a:buChar char="•"/>
            </a:pPr>
            <a:endParaRPr lang="cs-CZ" sz="2400" b="1" dirty="0" smtClean="0">
              <a:solidFill>
                <a:srgbClr val="FF0000"/>
              </a:solidFill>
            </a:endParaRPr>
          </a:p>
          <a:p>
            <a:pPr>
              <a:buNone/>
            </a:pPr>
            <a:r>
              <a:rPr lang="cs-CZ" sz="2400" b="1" dirty="0" smtClean="0">
                <a:solidFill>
                  <a:srgbClr val="FF0000"/>
                </a:solidFill>
              </a:rPr>
              <a:t>Spolehlivé údaje očekává veřejnost pro všechny údaje evidované v katastru</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8858280" cy="1296974"/>
          </a:xfrm>
        </p:spPr>
        <p:txBody>
          <a:bodyPr>
            <a:normAutofit fontScale="90000"/>
          </a:bodyPr>
          <a:lstStyle/>
          <a:p>
            <a:pPr>
              <a:buNone/>
            </a:pPr>
            <a:r>
              <a:rPr lang="cs-CZ" sz="2800" dirty="0" smtClean="0"/>
              <a:t>Základní principy, kterými je katastrální zákon ovládán- materiální publicita</a:t>
            </a:r>
            <a:br>
              <a:rPr lang="cs-CZ" sz="2800" dirty="0" smtClean="0"/>
            </a:br>
            <a:endParaRPr lang="cs-CZ" sz="2800" dirty="0"/>
          </a:p>
        </p:txBody>
      </p:sp>
      <p:sp>
        <p:nvSpPr>
          <p:cNvPr id="3" name="Zástupný symbol pro obsah 2"/>
          <p:cNvSpPr>
            <a:spLocks noGrp="1"/>
          </p:cNvSpPr>
          <p:nvPr>
            <p:ph idx="4294967295"/>
          </p:nvPr>
        </p:nvSpPr>
        <p:spPr>
          <a:xfrm>
            <a:off x="457200" y="1357298"/>
            <a:ext cx="8229600" cy="4768865"/>
          </a:xfrm>
          <a:prstGeom prst="rect">
            <a:avLst/>
          </a:prstGeom>
        </p:spPr>
        <p:txBody>
          <a:bodyPr>
            <a:normAutofit lnSpcReduction="10000"/>
          </a:bodyPr>
          <a:lstStyle/>
          <a:p>
            <a:pPr>
              <a:buNone/>
            </a:pPr>
            <a:r>
              <a:rPr lang="cs-CZ" dirty="0" smtClean="0"/>
              <a:t>Hlavní změny v katastru nemovitostí od 1. 1. 2014:</a:t>
            </a:r>
          </a:p>
          <a:p>
            <a:pPr>
              <a:buFontTx/>
              <a:buChar char="-"/>
            </a:pPr>
            <a:r>
              <a:rPr lang="cs-CZ" dirty="0" smtClean="0"/>
              <a:t>Související s NOZ – </a:t>
            </a:r>
          </a:p>
          <a:p>
            <a:pPr>
              <a:buNone/>
            </a:pPr>
            <a:r>
              <a:rPr lang="cs-CZ" dirty="0" smtClean="0"/>
              <a:t>         - vkladový princip pro zápis, změnu, výmaz a promlčení práva,uznání existence nebo neexistence práva</a:t>
            </a:r>
          </a:p>
          <a:p>
            <a:pPr>
              <a:buNone/>
            </a:pPr>
            <a:r>
              <a:rPr lang="cs-CZ" dirty="0" smtClean="0"/>
              <a:t>         - zápis nových práv- podle původních předpisů jen 4 práva, nyní 20 práv</a:t>
            </a:r>
          </a:p>
          <a:p>
            <a:pPr>
              <a:buNone/>
            </a:pPr>
            <a:r>
              <a:rPr lang="cs-CZ" dirty="0" smtClean="0"/>
              <a:t>         - zápis záznamem</a:t>
            </a:r>
          </a:p>
          <a:p>
            <a:pPr>
              <a:buNone/>
            </a:pPr>
            <a:r>
              <a:rPr lang="cs-CZ" dirty="0" smtClean="0"/>
              <a:t>         -  zápis poznámkou, poznámky spornosti</a:t>
            </a:r>
          </a:p>
          <a:p>
            <a:pPr>
              <a:buNone/>
            </a:pPr>
            <a:r>
              <a:rPr lang="cs-CZ" dirty="0" smtClean="0"/>
              <a:t>         - rozlišování veřejných listin a soukromých listin</a:t>
            </a:r>
          </a:p>
          <a:p>
            <a:pPr>
              <a:buNone/>
            </a:pPr>
            <a:r>
              <a:rPr lang="cs-CZ" dirty="0" smtClean="0"/>
              <a:t>         - spojení stavby s pozemkem nebo s právem stavby</a:t>
            </a:r>
          </a:p>
          <a:p>
            <a:pPr>
              <a:buNone/>
            </a:pPr>
            <a:r>
              <a:rPr lang="cs-CZ" dirty="0" smtClean="0"/>
              <a:t>         - stavby,které se dle NOZ nespojí s pozemkem</a:t>
            </a:r>
          </a:p>
          <a:p>
            <a:pPr>
              <a:buNone/>
            </a:pPr>
            <a:r>
              <a:rPr lang="cs-CZ" dirty="0" smtClean="0"/>
              <a:t>         - nabyly na významu nemovitosti neevidované v katastru</a:t>
            </a:r>
            <a:endParaRPr lang="cs-CZ" dirty="0"/>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3421653" cy="571480"/>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857232"/>
            <a:ext cx="8229600" cy="5429288"/>
          </a:xfrm>
          <a:prstGeom prst="rect">
            <a:avLst/>
          </a:prstGeom>
        </p:spPr>
        <p:txBody>
          <a:bodyPr>
            <a:normAutofit lnSpcReduction="10000"/>
          </a:bodyPr>
          <a:lstStyle/>
          <a:p>
            <a:pPr>
              <a:buNone/>
            </a:pPr>
            <a:r>
              <a:rPr lang="cs-CZ" dirty="0" smtClean="0"/>
              <a:t> Další změny souvisí - </a:t>
            </a:r>
          </a:p>
          <a:p>
            <a:pPr>
              <a:buNone/>
            </a:pPr>
            <a:r>
              <a:rPr lang="cs-CZ" dirty="0" smtClean="0"/>
              <a:t>  - se zobrazováním hranic do katastrální mapy</a:t>
            </a:r>
          </a:p>
          <a:p>
            <a:pPr>
              <a:buNone/>
            </a:pPr>
            <a:r>
              <a:rPr lang="cs-CZ" dirty="0" smtClean="0"/>
              <a:t>  - s rozdělením katastrálních map</a:t>
            </a:r>
          </a:p>
          <a:p>
            <a:pPr>
              <a:buNone/>
            </a:pPr>
            <a:r>
              <a:rPr lang="cs-CZ" dirty="0" smtClean="0"/>
              <a:t>  - s rozšířením účelů pro vyhotovování geometrických plánů</a:t>
            </a:r>
          </a:p>
          <a:p>
            <a:pPr>
              <a:buNone/>
            </a:pPr>
            <a:r>
              <a:rPr lang="cs-CZ" dirty="0" smtClean="0"/>
              <a:t>  - se změnou podoby geometrického plánu</a:t>
            </a:r>
          </a:p>
          <a:p>
            <a:pPr>
              <a:buNone/>
            </a:pPr>
            <a:r>
              <a:rPr lang="cs-CZ" dirty="0" smtClean="0"/>
              <a:t>  -</a:t>
            </a:r>
            <a:r>
              <a:rPr lang="cs-CZ" b="1" dirty="0" smtClean="0"/>
              <a:t> s hranicemi budov hlavních a vedlejších</a:t>
            </a:r>
          </a:p>
          <a:p>
            <a:pPr>
              <a:buNone/>
            </a:pPr>
            <a:r>
              <a:rPr lang="cs-CZ" b="1" dirty="0" smtClean="0"/>
              <a:t>  - se způsoby využití pozemků</a:t>
            </a:r>
          </a:p>
          <a:p>
            <a:pPr>
              <a:buNone/>
            </a:pPr>
            <a:r>
              <a:rPr lang="cs-CZ" b="1" dirty="0" smtClean="0"/>
              <a:t>  - se způsoby využití jednotek</a:t>
            </a:r>
          </a:p>
          <a:p>
            <a:pPr>
              <a:buNone/>
            </a:pPr>
            <a:r>
              <a:rPr lang="cs-CZ" dirty="0" smtClean="0"/>
              <a:t>   - s cenovými údaji</a:t>
            </a:r>
          </a:p>
          <a:p>
            <a:pPr>
              <a:buNone/>
            </a:pPr>
            <a:r>
              <a:rPr lang="cs-CZ" dirty="0" smtClean="0"/>
              <a:t>   - s ukládáním do sbírky listin prohlášení a dohody spoluvlastníků</a:t>
            </a:r>
          </a:p>
          <a:p>
            <a:pPr>
              <a:buNone/>
            </a:pPr>
            <a:r>
              <a:rPr lang="cs-CZ" dirty="0" smtClean="0"/>
              <a:t>  - s významem dočasné stavby</a:t>
            </a:r>
          </a:p>
          <a:p>
            <a:pPr>
              <a:buNone/>
            </a:pPr>
            <a:r>
              <a:rPr lang="cs-CZ" dirty="0" smtClean="0"/>
              <a:t>  - s rozestavěnou stavbou</a:t>
            </a:r>
          </a:p>
          <a:p>
            <a:pPr>
              <a:buNone/>
            </a:pPr>
            <a:endParaRPr lang="cs-CZ" dirty="0"/>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73" y="0"/>
            <a:ext cx="7286675" cy="1071546"/>
          </a:xfrm>
        </p:spPr>
        <p:txBody>
          <a:bodyPr>
            <a:normAutofit/>
          </a:bodyPr>
          <a:lstStyle/>
          <a:p>
            <a:pPr>
              <a:buNone/>
            </a:pPr>
            <a:r>
              <a:rPr lang="cs-CZ" sz="2800" dirty="0" smtClean="0"/>
              <a:t>Činnosti katastrálních úřadů- přehled</a:t>
            </a:r>
            <a:endParaRPr lang="cs-CZ" sz="2800" dirty="0"/>
          </a:p>
        </p:txBody>
      </p:sp>
      <p:sp>
        <p:nvSpPr>
          <p:cNvPr id="3" name="Zástupný symbol pro obsah 2"/>
          <p:cNvSpPr>
            <a:spLocks noGrp="1"/>
          </p:cNvSpPr>
          <p:nvPr>
            <p:ph idx="4294967295"/>
          </p:nvPr>
        </p:nvSpPr>
        <p:spPr>
          <a:xfrm>
            <a:off x="457200" y="714356"/>
            <a:ext cx="8229600" cy="5572164"/>
          </a:xfrm>
          <a:prstGeom prst="rect">
            <a:avLst/>
          </a:prstGeom>
        </p:spPr>
        <p:txBody>
          <a:bodyPr>
            <a:normAutofit fontScale="92500" lnSpcReduction="20000"/>
          </a:bodyPr>
          <a:lstStyle/>
          <a:p>
            <a:pPr>
              <a:buNone/>
            </a:pPr>
            <a:r>
              <a:rPr lang="cs-CZ" dirty="0" smtClean="0"/>
              <a:t>  </a:t>
            </a:r>
            <a:r>
              <a:rPr lang="cs-CZ" b="1" dirty="0" smtClean="0"/>
              <a:t>Přehled</a:t>
            </a:r>
            <a:r>
              <a:rPr lang="cs-CZ" dirty="0" smtClean="0"/>
              <a:t>:  a/ zápisy práv vkladem</a:t>
            </a:r>
          </a:p>
          <a:p>
            <a:pPr>
              <a:buNone/>
            </a:pPr>
            <a:r>
              <a:rPr lang="cs-CZ" dirty="0" smtClean="0"/>
              <a:t>                  b/ zápisy práv odvozených záznamem</a:t>
            </a:r>
          </a:p>
          <a:p>
            <a:pPr>
              <a:buNone/>
            </a:pPr>
            <a:r>
              <a:rPr lang="cs-CZ" dirty="0" smtClean="0"/>
              <a:t>                  c/ zápis poznámek</a:t>
            </a:r>
          </a:p>
          <a:p>
            <a:pPr>
              <a:buNone/>
            </a:pPr>
            <a:r>
              <a:rPr lang="cs-CZ" dirty="0" smtClean="0"/>
              <a:t>                  d/ zápis jiných údajů katastru</a:t>
            </a:r>
          </a:p>
          <a:p>
            <a:pPr>
              <a:buNone/>
            </a:pPr>
            <a:r>
              <a:rPr lang="cs-CZ" dirty="0" smtClean="0"/>
              <a:t>                  e/ zápis upozornění</a:t>
            </a:r>
          </a:p>
          <a:p>
            <a:pPr>
              <a:buNone/>
            </a:pPr>
            <a:r>
              <a:rPr lang="cs-CZ" dirty="0" smtClean="0"/>
              <a:t>                  f/ zápisy cenových údajů, zápisy úplných znění prohlášení a zápisy dohod spoluvlastníků o správě nemovitosti</a:t>
            </a:r>
          </a:p>
          <a:p>
            <a:pPr>
              <a:buNone/>
            </a:pPr>
            <a:r>
              <a:rPr lang="cs-CZ" dirty="0" smtClean="0"/>
              <a:t>                  g/ poskytování informací z katastru</a:t>
            </a:r>
          </a:p>
          <a:p>
            <a:pPr>
              <a:buNone/>
            </a:pPr>
            <a:r>
              <a:rPr lang="cs-CZ" dirty="0" smtClean="0"/>
              <a:t>                  h/ potvrzování geometrických plánů</a:t>
            </a:r>
          </a:p>
          <a:p>
            <a:pPr>
              <a:buNone/>
            </a:pPr>
            <a:r>
              <a:rPr lang="cs-CZ" dirty="0" smtClean="0"/>
              <a:t>                 </a:t>
            </a:r>
            <a:r>
              <a:rPr lang="cs-CZ" b="1" dirty="0" smtClean="0">
                <a:solidFill>
                  <a:srgbClr val="FF0000"/>
                </a:solidFill>
              </a:rPr>
              <a:t>ch/ obnova katastrálního operátu</a:t>
            </a:r>
          </a:p>
          <a:p>
            <a:pPr>
              <a:buNone/>
            </a:pPr>
            <a:r>
              <a:rPr lang="cs-CZ" b="1" dirty="0" smtClean="0">
                <a:solidFill>
                  <a:srgbClr val="FF0000"/>
                </a:solidFill>
              </a:rPr>
              <a:t>                   i/ revize katastru</a:t>
            </a:r>
          </a:p>
          <a:p>
            <a:pPr>
              <a:buNone/>
            </a:pPr>
            <a:r>
              <a:rPr lang="cs-CZ" dirty="0" smtClean="0"/>
              <a:t>                   j/ opravy chyb v katastrálním operátu</a:t>
            </a:r>
          </a:p>
          <a:p>
            <a:pPr>
              <a:buNone/>
            </a:pPr>
            <a:r>
              <a:rPr lang="cs-CZ" dirty="0" smtClean="0"/>
              <a:t>                   k/ jiné činnosti dle pokynů ČUZK- digitalizace sbírky   listin</a:t>
            </a:r>
          </a:p>
          <a:p>
            <a:pPr>
              <a:buNone/>
            </a:pPr>
            <a:r>
              <a:rPr lang="cs-CZ" dirty="0" smtClean="0"/>
              <a:t>                                                                    - digitalizace ZPMZ / záznamů podrobného měření změn/      </a:t>
            </a:r>
            <a:endParaRPr lang="cs-CZ" dirty="0"/>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214290"/>
            <a:ext cx="7805766" cy="500066"/>
          </a:xfrm>
        </p:spPr>
        <p:txBody>
          <a:bodyPr/>
          <a:lstStyle/>
          <a:p>
            <a:pPr>
              <a:buNone/>
            </a:pPr>
            <a:r>
              <a:rPr lang="cs-CZ" sz="2800" dirty="0" smtClean="0"/>
              <a:t>Úkoly katastrálních úřadů od roku 2018</a:t>
            </a:r>
            <a:endParaRPr lang="cs-CZ" sz="2800" dirty="0"/>
          </a:p>
        </p:txBody>
      </p:sp>
      <p:sp>
        <p:nvSpPr>
          <p:cNvPr id="5" name="Zástupný symbol pro obsah 4"/>
          <p:cNvSpPr>
            <a:spLocks noGrp="1"/>
          </p:cNvSpPr>
          <p:nvPr>
            <p:ph sz="quarter" idx="13"/>
          </p:nvPr>
        </p:nvSpPr>
        <p:spPr>
          <a:xfrm>
            <a:off x="357158" y="1142984"/>
            <a:ext cx="8286808" cy="5429288"/>
          </a:xfrm>
        </p:spPr>
        <p:txBody>
          <a:bodyPr>
            <a:normAutofit/>
          </a:bodyPr>
          <a:lstStyle/>
          <a:p>
            <a:pPr>
              <a:buNone/>
            </a:pPr>
            <a:r>
              <a:rPr lang="cs-CZ" sz="2400" dirty="0" smtClean="0"/>
              <a:t>Prvořadými úkoly jsou již od roku 2018 – sledováno ze strany ČUZK</a:t>
            </a:r>
          </a:p>
          <a:p>
            <a:pPr>
              <a:buFontTx/>
              <a:buChar char="-"/>
            </a:pPr>
            <a:endParaRPr lang="cs-CZ" sz="2400" dirty="0" smtClean="0"/>
          </a:p>
          <a:p>
            <a:pPr>
              <a:buFontTx/>
              <a:buChar char="-"/>
            </a:pPr>
            <a:r>
              <a:rPr lang="cs-CZ" sz="2400" dirty="0" smtClean="0"/>
              <a:t>Obnova katastrálního operátu</a:t>
            </a:r>
          </a:p>
          <a:p>
            <a:pPr>
              <a:buFontTx/>
              <a:buChar char="-"/>
            </a:pPr>
            <a:endParaRPr lang="cs-CZ" sz="2400" dirty="0" smtClean="0"/>
          </a:p>
          <a:p>
            <a:pPr>
              <a:buFontTx/>
              <a:buChar char="-"/>
            </a:pPr>
            <a:r>
              <a:rPr lang="cs-CZ" sz="2400" dirty="0" smtClean="0"/>
              <a:t>Revize katastru</a:t>
            </a:r>
            <a:endParaRPr lang="cs-CZ" sz="2400" dirty="0"/>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2908" y="0"/>
            <a:ext cx="7500990" cy="714356"/>
          </a:xfrm>
        </p:spPr>
        <p:txBody>
          <a:bodyPr/>
          <a:lstStyle/>
          <a:p>
            <a:pPr>
              <a:buNone/>
            </a:pPr>
            <a:r>
              <a:rPr lang="cs-CZ" sz="2400" dirty="0" smtClean="0"/>
              <a:t> Obnova katastrálního operátu</a:t>
            </a:r>
            <a:br>
              <a:rPr lang="cs-CZ" sz="2400" dirty="0" smtClean="0"/>
            </a:br>
            <a:r>
              <a:rPr lang="cs-CZ" sz="2400" dirty="0" smtClean="0"/>
              <a:t>Úkony spojené s obnovou katastrálního operátu</a:t>
            </a:r>
            <a:endParaRPr lang="cs-CZ" sz="2400" dirty="0"/>
          </a:p>
        </p:txBody>
      </p:sp>
      <p:sp>
        <p:nvSpPr>
          <p:cNvPr id="3" name="Zástupný symbol pro obsah 2"/>
          <p:cNvSpPr>
            <a:spLocks noGrp="1"/>
          </p:cNvSpPr>
          <p:nvPr>
            <p:ph idx="4294967295"/>
          </p:nvPr>
        </p:nvSpPr>
        <p:spPr>
          <a:xfrm>
            <a:off x="285720" y="785794"/>
            <a:ext cx="8143932" cy="5715040"/>
          </a:xfrm>
        </p:spPr>
        <p:txBody>
          <a:bodyPr>
            <a:normAutofit fontScale="85000" lnSpcReduction="20000"/>
          </a:bodyPr>
          <a:lstStyle/>
          <a:p>
            <a:pPr>
              <a:buNone/>
            </a:pPr>
            <a:endParaRPr lang="cs-CZ" dirty="0" smtClean="0"/>
          </a:p>
          <a:p>
            <a:pPr>
              <a:buNone/>
            </a:pPr>
            <a:r>
              <a:rPr lang="cs-CZ" dirty="0" smtClean="0"/>
              <a:t>Předpisy- zákon č. 256/2013 Sb.    - § 40 až § 46</a:t>
            </a:r>
          </a:p>
          <a:p>
            <a:pPr>
              <a:buNone/>
            </a:pPr>
            <a:r>
              <a:rPr lang="cs-CZ" dirty="0" smtClean="0"/>
              <a:t>             - vyhláška č. 357/2013 Sb.-§ 46 až § 58</a:t>
            </a:r>
          </a:p>
          <a:p>
            <a:pPr>
              <a:buNone/>
            </a:pPr>
            <a:r>
              <a:rPr lang="cs-CZ" dirty="0" smtClean="0"/>
              <a:t>             -  NÁVOD </a:t>
            </a:r>
            <a:r>
              <a:rPr lang="pt-BR" dirty="0" smtClean="0"/>
              <a:t>PRO OBNOVU KATASTRÁLNÍHO OPERÁTU </a:t>
            </a:r>
            <a:r>
              <a:rPr lang="cs-CZ" dirty="0" smtClean="0"/>
              <a:t>A PŘEVOD z r. 2015 </a:t>
            </a:r>
          </a:p>
          <a:p>
            <a:pPr>
              <a:buNone/>
            </a:pPr>
            <a:r>
              <a:rPr lang="cs-CZ" dirty="0" smtClean="0"/>
              <a:t> Druhy obnov- nové mapování / výjimečně/</a:t>
            </a:r>
          </a:p>
          <a:p>
            <a:pPr>
              <a:buNone/>
            </a:pPr>
            <a:r>
              <a:rPr lang="cs-CZ" dirty="0" smtClean="0"/>
              <a:t>                   - přepracováním souboru geodetických informací </a:t>
            </a:r>
          </a:p>
          <a:p>
            <a:pPr>
              <a:buNone/>
            </a:pPr>
            <a:r>
              <a:rPr lang="cs-CZ" dirty="0" smtClean="0"/>
              <a:t>                   - na podkladě výsledků pozemkových úprav</a:t>
            </a:r>
          </a:p>
          <a:p>
            <a:pPr>
              <a:buNone/>
            </a:pPr>
            <a:r>
              <a:rPr lang="cs-CZ" dirty="0" smtClean="0">
                <a:solidFill>
                  <a:srgbClr val="FF0000"/>
                </a:solidFill>
              </a:rPr>
              <a:t>  První etapa obnovy</a:t>
            </a:r>
            <a:r>
              <a:rPr lang="cs-CZ" dirty="0" smtClean="0"/>
              <a:t>-Cíl obnovy - převést analogovou katastrální mapu do digitální podoby do konce roku 2017 dle usnesení vlády č. 871 ze dne 25.7.2007</a:t>
            </a:r>
          </a:p>
          <a:p>
            <a:pPr>
              <a:buNone/>
            </a:pPr>
            <a:r>
              <a:rPr lang="cs-CZ" dirty="0" smtClean="0"/>
              <a:t>                                               - doplnit pozemky vedené ve zjednodušené evidenci do katastru § 62 </a:t>
            </a:r>
            <a:r>
              <a:rPr lang="cs-CZ" dirty="0" err="1" smtClean="0"/>
              <a:t>katZ</a:t>
            </a:r>
            <a:endParaRPr lang="cs-CZ" dirty="0" smtClean="0"/>
          </a:p>
          <a:p>
            <a:pPr>
              <a:buNone/>
            </a:pPr>
            <a:r>
              <a:rPr lang="cs-CZ" dirty="0" smtClean="0"/>
              <a:t>                                               - následně doplnit rozsah věcných břemen dle geometrických plánů v rozsahu, který byl do katastru zapsán</a:t>
            </a:r>
          </a:p>
          <a:p>
            <a:pPr>
              <a:buNone/>
            </a:pPr>
            <a:r>
              <a:rPr lang="cs-CZ" dirty="0" smtClean="0"/>
              <a:t>Pozor- pokud lze</a:t>
            </a:r>
          </a:p>
          <a:p>
            <a:pPr>
              <a:buNone/>
            </a:pPr>
            <a:r>
              <a:rPr lang="cs-CZ" dirty="0" smtClean="0">
                <a:solidFill>
                  <a:srgbClr val="FF0000"/>
                </a:solidFill>
              </a:rPr>
              <a:t>  Druhá etapa obnovy</a:t>
            </a:r>
            <a:r>
              <a:rPr lang="cs-CZ" dirty="0" smtClean="0"/>
              <a:t> –Cíl obnovy-zkvalitnění katastrálních map/vybraných kat.území/ novým mapováním-výhled do roku 2030</a:t>
            </a:r>
            <a:endParaRPr lang="cs-CZ" dirty="0"/>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5350479" cy="642942"/>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600200"/>
            <a:ext cx="8229600" cy="4686319"/>
          </a:xfrm>
          <a:prstGeom prst="rect">
            <a:avLst/>
          </a:prstGeom>
        </p:spPr>
        <p:txBody>
          <a:bodyPr>
            <a:normAutofit/>
          </a:bodyPr>
          <a:lstStyle/>
          <a:p>
            <a:pPr marL="265113" indent="-265113">
              <a:buNone/>
              <a:defRPr/>
            </a:pPr>
            <a:r>
              <a:rPr lang="cs-CZ" sz="2400" kern="0" dirty="0" smtClean="0">
                <a:cs typeface="Arial" charset="0"/>
              </a:rPr>
              <a:t>Pozn.- k ukončení „ první“ obnovy katastrálního operátu  došlo v roce 2017.</a:t>
            </a:r>
          </a:p>
          <a:p>
            <a:pPr marL="265113" indent="-265113">
              <a:buNone/>
              <a:defRPr/>
            </a:pPr>
            <a:r>
              <a:rPr lang="cs-CZ" sz="2400" kern="0" dirty="0" smtClean="0">
                <a:cs typeface="Arial" charset="0"/>
              </a:rPr>
              <a:t>Bude následovat obnova na podkladě měření , při kterém budou řešeny hranice druhů pozemků i způsobu využití a prvky polohopisu- druhý cíl obnovy</a:t>
            </a:r>
          </a:p>
          <a:p>
            <a:pPr marL="265113" indent="-265113">
              <a:buNone/>
              <a:defRPr/>
            </a:pPr>
            <a:r>
              <a:rPr lang="cs-CZ" sz="2400" kern="0" dirty="0" smtClean="0">
                <a:cs typeface="Arial" charset="0"/>
              </a:rPr>
              <a:t>Hranice pozemků začínají katastrální úřady řešit při revizích katastru</a:t>
            </a:r>
          </a:p>
          <a:p>
            <a:pPr marL="265113" indent="-265113">
              <a:buNone/>
              <a:defRPr/>
            </a:pPr>
            <a:endParaRPr lang="cs-CZ" sz="2400" kern="0" dirty="0" smtClean="0">
              <a:cs typeface="Arial" charset="0"/>
            </a:endParaRPr>
          </a:p>
          <a:p>
            <a:pPr marL="265113" indent="-265113">
              <a:buNone/>
              <a:defRPr/>
            </a:pPr>
            <a:r>
              <a:rPr lang="cs-CZ" sz="2000" dirty="0" smtClean="0">
                <a:solidFill>
                  <a:srgbClr val="FF0000"/>
                </a:solidFill>
              </a:rPr>
              <a:t>Cílem ČÚZK je provést do roku 2030 ve</a:t>
            </a:r>
          </a:p>
          <a:p>
            <a:pPr marL="265113" indent="-265113">
              <a:buNone/>
              <a:defRPr/>
            </a:pPr>
            <a:r>
              <a:rPr lang="cs-CZ" sz="2000" dirty="0" smtClean="0">
                <a:solidFill>
                  <a:srgbClr val="FF0000"/>
                </a:solidFill>
              </a:rPr>
              <a:t> všech katastrálních území úplnou revizi </a:t>
            </a:r>
          </a:p>
          <a:p>
            <a:pPr marL="265113" indent="-265113">
              <a:buNone/>
              <a:defRPr/>
            </a:pPr>
            <a:r>
              <a:rPr lang="cs-CZ" sz="2000" dirty="0" smtClean="0">
                <a:solidFill>
                  <a:srgbClr val="FF0000"/>
                </a:solidFill>
              </a:rPr>
              <a:t>nebo nové mapování</a:t>
            </a:r>
            <a:endParaRPr lang="cs-CZ" sz="2000" kern="0" dirty="0" smtClean="0">
              <a:solidFill>
                <a:srgbClr val="FF0000"/>
              </a:solidFill>
              <a:cs typeface="Arial" charset="0"/>
            </a:endParaRPr>
          </a:p>
          <a:p>
            <a:pPr marL="265113" indent="-265113">
              <a:buNone/>
              <a:defRPr/>
            </a:pPr>
            <a:endParaRPr lang="cs-CZ" sz="2400" kern="0" dirty="0" smtClean="0">
              <a:cs typeface="Arial" charset="0"/>
            </a:endParaRPr>
          </a:p>
          <a:p>
            <a:pPr marL="265113" indent="-265113">
              <a:buNone/>
              <a:defRPr/>
            </a:pPr>
            <a:endParaRPr lang="cs-CZ" sz="2400" dirty="0" smtClean="0">
              <a:cs typeface="Arial" charset="0"/>
            </a:endParaRPr>
          </a:p>
        </p:txBody>
      </p:sp>
      <p:pic>
        <p:nvPicPr>
          <p:cNvPr id="4" name="Zástupný symbol pro obsah 3" descr="obrázek 3 obnova.jpg"/>
          <p:cNvPicPr>
            <a:picLocks noGrp="1" noChangeAspect="1"/>
          </p:cNvPicPr>
          <p:nvPr>
            <p:ph sz="quarter" idx="4294967295"/>
          </p:nvPr>
        </p:nvPicPr>
        <p:blipFill>
          <a:blip r:embed="rId2"/>
          <a:stretch>
            <a:fillRect/>
          </a:stretch>
        </p:blipFill>
        <p:spPr>
          <a:xfrm>
            <a:off x="5929322" y="4286256"/>
            <a:ext cx="2671761" cy="2143140"/>
          </a:xfrm>
          <a:prstGeom prst="rect">
            <a:avLst/>
          </a:prstGeom>
        </p:spPr>
      </p:pic>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357166"/>
            <a:ext cx="4857784" cy="1143000"/>
          </a:xfrm>
        </p:spPr>
        <p:txBody>
          <a:bodyPr>
            <a:normAutofit/>
          </a:bodyPr>
          <a:lstStyle/>
          <a:p>
            <a:pPr>
              <a:buNone/>
            </a:pPr>
            <a:r>
              <a:rPr lang="cs-CZ" sz="2800" dirty="0" smtClean="0"/>
              <a:t>Pokračování-</a:t>
            </a:r>
            <a:endParaRPr lang="cs-CZ" sz="2800" dirty="0"/>
          </a:p>
        </p:txBody>
      </p:sp>
      <p:sp>
        <p:nvSpPr>
          <p:cNvPr id="3" name="Obdélník 2"/>
          <p:cNvSpPr/>
          <p:nvPr/>
        </p:nvSpPr>
        <p:spPr>
          <a:xfrm>
            <a:off x="785786" y="1071547"/>
            <a:ext cx="7786742" cy="5816977"/>
          </a:xfrm>
          <a:prstGeom prst="rect">
            <a:avLst/>
          </a:prstGeom>
        </p:spPr>
        <p:txBody>
          <a:bodyPr wrap="square">
            <a:spAutoFit/>
          </a:bodyPr>
          <a:lstStyle/>
          <a:p>
            <a:endParaRPr lang="cs-CZ" dirty="0" smtClean="0"/>
          </a:p>
          <a:p>
            <a:r>
              <a:rPr lang="cs-CZ" sz="2400" dirty="0" smtClean="0"/>
              <a:t>§ 93 odst.3 </a:t>
            </a:r>
            <a:r>
              <a:rPr lang="cs-CZ" sz="2400" dirty="0" err="1" smtClean="0"/>
              <a:t>KatV</a:t>
            </a:r>
            <a:endParaRPr lang="cs-CZ" sz="2400" dirty="0" smtClean="0"/>
          </a:p>
          <a:p>
            <a:r>
              <a:rPr lang="cs-CZ" sz="2400" dirty="0" smtClean="0"/>
              <a:t>Do souboru geodetických informací se doplní podle odstavce 2 všechny pozemky evidované zjednodušeným způsobem nejpozději při obnově katastrálního operátu přepracováním, pokud to umožňuje kvalita původního zobrazení parcel. V opačném případě dojde k zániku zjednodušené evidence obnovou katastrálního operátu novým mapováním nebo obnovou provedenou na podkladě výsledků pozemkových úprav.</a:t>
            </a:r>
          </a:p>
          <a:p>
            <a:endParaRPr lang="cs-CZ" sz="2400" dirty="0" smtClean="0"/>
          </a:p>
          <a:p>
            <a:pPr>
              <a:buNone/>
            </a:pPr>
            <a:r>
              <a:rPr lang="cs-CZ" sz="2400" dirty="0" smtClean="0"/>
              <a:t>§ 94 </a:t>
            </a:r>
            <a:r>
              <a:rPr lang="cs-CZ" sz="2400" dirty="0" err="1" smtClean="0"/>
              <a:t>KatV</a:t>
            </a:r>
            <a:endParaRPr lang="cs-CZ" sz="2400" dirty="0" smtClean="0"/>
          </a:p>
          <a:p>
            <a:pPr>
              <a:buNone/>
            </a:pPr>
            <a:r>
              <a:rPr lang="cs-CZ" sz="2400" dirty="0" smtClean="0"/>
              <a:t>  Zobrazení hranice rozsahu věcného břemene na části pozemku zapsaného do katastru před 1. březnem 2007 se do katastrální mapy doplňuje postupně</a:t>
            </a:r>
          </a:p>
          <a:p>
            <a:endParaRPr lang="cs-CZ"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571504"/>
          </a:xfrm>
        </p:spPr>
        <p:txBody>
          <a:bodyPr/>
          <a:lstStyle/>
          <a:p>
            <a:pPr>
              <a:buNone/>
            </a:pPr>
            <a:r>
              <a:rPr lang="cs-CZ" sz="2000" dirty="0" smtClean="0"/>
              <a:t>Doplnění k osobám evidovaným v katastru-podnět k novele </a:t>
            </a:r>
            <a:r>
              <a:rPr lang="cs-CZ" sz="2000" dirty="0" err="1" smtClean="0"/>
              <a:t>katV</a:t>
            </a:r>
            <a:r>
              <a:rPr lang="cs-CZ" sz="2000" dirty="0" smtClean="0"/>
              <a:t> MV</a:t>
            </a:r>
            <a:endParaRPr lang="cs-CZ" sz="2000" dirty="0"/>
          </a:p>
        </p:txBody>
      </p:sp>
      <p:sp>
        <p:nvSpPr>
          <p:cNvPr id="3" name="Zástupný symbol pro obsah 2"/>
          <p:cNvSpPr>
            <a:spLocks noGrp="1"/>
          </p:cNvSpPr>
          <p:nvPr>
            <p:ph sz="quarter" idx="13"/>
          </p:nvPr>
        </p:nvSpPr>
        <p:spPr>
          <a:xfrm>
            <a:off x="285720" y="1071546"/>
            <a:ext cx="8358246" cy="5286412"/>
          </a:xfrm>
        </p:spPr>
        <p:txBody>
          <a:bodyPr>
            <a:normAutofit fontScale="92500" lnSpcReduction="20000"/>
          </a:bodyPr>
          <a:lstStyle/>
          <a:p>
            <a:pPr marL="0" indent="0">
              <a:buNone/>
            </a:pPr>
            <a:r>
              <a:rPr lang="cs-CZ" sz="2400" b="1" dirty="0" smtClean="0"/>
              <a:t>O fyzické osobě se do katastru zapisuje </a:t>
            </a:r>
          </a:p>
          <a:p>
            <a:pPr>
              <a:buNone/>
            </a:pPr>
            <a:r>
              <a:rPr lang="cs-CZ" dirty="0" smtClean="0"/>
              <a:t> jméno (jména), příjmení </a:t>
            </a:r>
          </a:p>
          <a:p>
            <a:pPr>
              <a:buNone/>
            </a:pPr>
            <a:r>
              <a:rPr lang="cs-CZ" dirty="0" smtClean="0"/>
              <a:t> rodné číslo, datum narození </a:t>
            </a:r>
          </a:p>
          <a:p>
            <a:pPr>
              <a:buNone/>
            </a:pPr>
            <a:r>
              <a:rPr lang="cs-CZ" dirty="0" smtClean="0"/>
              <a:t> adresa místa trvalého pobytu a nemá-li ji, adresa bydliště  </a:t>
            </a:r>
          </a:p>
          <a:p>
            <a:pPr>
              <a:buNone/>
            </a:pPr>
            <a:r>
              <a:rPr lang="cs-CZ" dirty="0" smtClean="0"/>
              <a:t> § 40 odst. 3 </a:t>
            </a:r>
            <a:r>
              <a:rPr lang="cs-CZ" dirty="0" err="1" smtClean="0"/>
              <a:t>vyhl</a:t>
            </a:r>
            <a:r>
              <a:rPr lang="cs-CZ" dirty="0" smtClean="0"/>
              <a:t>. - u cizinců průkaz o povolení k pobytu, potvrzení o přechodném pobytu občana EU na území ČR – </a:t>
            </a:r>
            <a:r>
              <a:rPr lang="cs-CZ" b="1" dirty="0" smtClean="0">
                <a:solidFill>
                  <a:srgbClr val="FF0000"/>
                </a:solidFill>
              </a:rPr>
              <a:t>neprošel návrh Ministerstva vnitra- zapisovat informaci o státní příslušnosti pro snazší identifikaci občanů cizích států</a:t>
            </a:r>
            <a:r>
              <a:rPr lang="cs-CZ" dirty="0" smtClean="0"/>
              <a:t>. 	</a:t>
            </a:r>
          </a:p>
          <a:p>
            <a:endParaRPr lang="cs-CZ" dirty="0" smtClean="0"/>
          </a:p>
          <a:p>
            <a:pPr marL="0" indent="0"/>
            <a:endParaRPr lang="cs-CZ" dirty="0" smtClean="0"/>
          </a:p>
          <a:p>
            <a:pPr marL="0" indent="0">
              <a:buNone/>
            </a:pPr>
            <a:r>
              <a:rPr lang="cs-CZ" b="1" dirty="0" smtClean="0"/>
              <a:t> O právnické osobě se do katastru zapisuje</a:t>
            </a:r>
          </a:p>
          <a:p>
            <a:pPr>
              <a:buNone/>
            </a:pPr>
            <a:r>
              <a:rPr lang="cs-CZ" dirty="0" smtClean="0"/>
              <a:t>  Název nebo obchodní firma, IČ, je-li přiděleno, sídlo</a:t>
            </a:r>
          </a:p>
          <a:p>
            <a:pPr>
              <a:buNone/>
            </a:pPr>
            <a:r>
              <a:rPr lang="cs-CZ" dirty="0" smtClean="0">
                <a:solidFill>
                  <a:srgbClr val="FF0000"/>
                </a:solidFill>
              </a:rPr>
              <a:t>  Pozor- není předmětem zápisu podnikající osoba dle  živnostenského listu</a:t>
            </a:r>
          </a:p>
          <a:p>
            <a:pPr>
              <a:buNone/>
            </a:pPr>
            <a:r>
              <a:rPr lang="cs-CZ" dirty="0" smtClean="0">
                <a:solidFill>
                  <a:srgbClr val="FF0000"/>
                </a:solidFill>
              </a:rPr>
              <a:t>  Pozor- na  novelu-  změna pro zápis jako práva a zápisu v katastru/§14/ - souvisí s evidencí osob</a:t>
            </a:r>
          </a:p>
          <a:p>
            <a:endParaRPr lang="cs-CZ" dirty="0"/>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5715039" cy="642942"/>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4294967295"/>
          </p:nvPr>
        </p:nvSpPr>
        <p:spPr>
          <a:xfrm>
            <a:off x="571472" y="1000108"/>
            <a:ext cx="8072494" cy="5500726"/>
          </a:xfrm>
          <a:prstGeom prst="rect">
            <a:avLst/>
          </a:prstGeom>
        </p:spPr>
        <p:txBody>
          <a:bodyPr>
            <a:normAutofit lnSpcReduction="10000"/>
          </a:bodyPr>
          <a:lstStyle/>
          <a:p>
            <a:pPr marL="502920" indent="-457200">
              <a:buAutoNum type="arabicPeriod"/>
            </a:pPr>
            <a:r>
              <a:rPr lang="cs-CZ" sz="2400" i="1" dirty="0" smtClean="0"/>
              <a:t>Etapa obnovy- měla skončit v roce 2017, měla a má význam:</a:t>
            </a:r>
          </a:p>
          <a:p>
            <a:pPr marL="502920" indent="-457200">
              <a:buNone/>
            </a:pPr>
            <a:r>
              <a:rPr lang="cs-CZ" sz="2400" i="1" dirty="0" smtClean="0"/>
              <a:t>  - došlo ke sjednocení údajů SPI a SGI</a:t>
            </a:r>
          </a:p>
          <a:p>
            <a:pPr marL="502920" indent="-457200">
              <a:buNone/>
            </a:pPr>
            <a:r>
              <a:rPr lang="cs-CZ" sz="2400" i="1" dirty="0" smtClean="0"/>
              <a:t>  - došlo k doplnění pozemků dosud vedených ve ZE /významné pro zamezení nových duplicitních zápisů vlastnictví /</a:t>
            </a:r>
          </a:p>
          <a:p>
            <a:pPr marL="502920" indent="-457200">
              <a:buNone/>
            </a:pPr>
            <a:r>
              <a:rPr lang="cs-CZ" sz="2400" i="1" dirty="0" smtClean="0"/>
              <a:t>  - došlo k případnému odstranění chybných výměr evidovaných u pozemků vedených ve ZE / i KN/</a:t>
            </a:r>
          </a:p>
          <a:p>
            <a:pPr marL="502920" indent="-457200">
              <a:buNone/>
            </a:pPr>
            <a:r>
              <a:rPr lang="cs-CZ" sz="2400" i="1" dirty="0" smtClean="0"/>
              <a:t>  - je možné získávat mapy prostřednictvím dálkového přístupu      - DP- dálkový přístup</a:t>
            </a:r>
          </a:p>
          <a:p>
            <a:pPr marL="502920" indent="-457200">
              <a:buNone/>
            </a:pPr>
            <a:r>
              <a:rPr lang="cs-CZ" sz="2400" i="1" dirty="0" smtClean="0"/>
              <a:t>                       - nahlížení do katastru</a:t>
            </a:r>
          </a:p>
          <a:p>
            <a:pPr marL="502920" indent="-457200">
              <a:buNone/>
            </a:pPr>
            <a:r>
              <a:rPr lang="cs-CZ" sz="2400" i="1" dirty="0" smtClean="0"/>
              <a:t> - je možné další propojování s jinými informačními systémy</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5715039" cy="642942"/>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4294967295"/>
          </p:nvPr>
        </p:nvSpPr>
        <p:spPr>
          <a:xfrm>
            <a:off x="571472" y="1000108"/>
            <a:ext cx="8072494" cy="5500726"/>
          </a:xfrm>
          <a:prstGeom prst="rect">
            <a:avLst/>
          </a:prstGeom>
        </p:spPr>
        <p:txBody>
          <a:bodyPr>
            <a:normAutofit lnSpcReduction="10000"/>
          </a:bodyPr>
          <a:lstStyle/>
          <a:p>
            <a:pPr>
              <a:buNone/>
            </a:pPr>
            <a:r>
              <a:rPr lang="cs-CZ" sz="2400" i="1" dirty="0" smtClean="0"/>
              <a:t>Pozor- Pokud katastrální mapa nebyla vytvořena na podkladě přímého měření v terénu / i při pozemkových úpravách/ pak existují nedostatky-</a:t>
            </a:r>
          </a:p>
          <a:p>
            <a:pPr>
              <a:buNone/>
            </a:pPr>
            <a:r>
              <a:rPr lang="cs-CZ" sz="2400" i="1" dirty="0" smtClean="0"/>
              <a:t> - není </a:t>
            </a:r>
            <a:r>
              <a:rPr lang="cs-CZ" sz="2400" i="1" dirty="0" err="1" smtClean="0"/>
              <a:t>dovyřešeno</a:t>
            </a:r>
            <a:r>
              <a:rPr lang="cs-CZ" sz="2400" i="1" dirty="0" smtClean="0"/>
              <a:t> zkvalitnění map</a:t>
            </a:r>
          </a:p>
          <a:p>
            <a:pPr>
              <a:buNone/>
            </a:pPr>
            <a:r>
              <a:rPr lang="cs-CZ" sz="2400" i="1" dirty="0" smtClean="0"/>
              <a:t>        - nejsou lomové body na hranicích pozemků určeny s nejlepší kvalitou</a:t>
            </a:r>
          </a:p>
          <a:p>
            <a:pPr>
              <a:buNone/>
            </a:pPr>
            <a:r>
              <a:rPr lang="cs-CZ" sz="2400" i="1" dirty="0" smtClean="0"/>
              <a:t>        - nejsou do katastrální mapy vlastnické hranice přeneseny dle skutečnosti</a:t>
            </a:r>
          </a:p>
          <a:p>
            <a:pPr>
              <a:buNone/>
            </a:pPr>
            <a:r>
              <a:rPr lang="cs-CZ" sz="2400" i="1" dirty="0" smtClean="0"/>
              <a:t>        - nejsou do katastrální mapy doplněny hranice různých druhů pozemků a způsobu využití dle skutečnosti</a:t>
            </a:r>
          </a:p>
          <a:p>
            <a:pPr>
              <a:buNone/>
            </a:pPr>
            <a:r>
              <a:rPr lang="cs-CZ" sz="2400" i="1" dirty="0" smtClean="0"/>
              <a:t>        - nejsou ve všech digitálních mapách odstraněny nadbytečné prvky polohopisu v souladu se stávajícími předpisy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0"/>
            <a:ext cx="7805766" cy="642918"/>
          </a:xfrm>
        </p:spPr>
        <p:txBody>
          <a:bodyPr/>
          <a:lstStyle/>
          <a:p>
            <a:pPr>
              <a:buNone/>
            </a:pPr>
            <a:r>
              <a:rPr lang="cs-CZ" sz="2800" dirty="0" smtClean="0"/>
              <a:t>Obnova katastrálního operátu v 1.etapě</a:t>
            </a:r>
            <a:endParaRPr lang="cs-CZ" sz="2800" dirty="0"/>
          </a:p>
        </p:txBody>
      </p:sp>
      <p:sp>
        <p:nvSpPr>
          <p:cNvPr id="3" name="Zástupný symbol pro obsah 2"/>
          <p:cNvSpPr>
            <a:spLocks noGrp="1"/>
          </p:cNvSpPr>
          <p:nvPr>
            <p:ph sz="quarter" idx="13"/>
          </p:nvPr>
        </p:nvSpPr>
        <p:spPr>
          <a:xfrm>
            <a:off x="285720" y="731520"/>
            <a:ext cx="8572560" cy="5912190"/>
          </a:xfrm>
        </p:spPr>
        <p:txBody>
          <a:bodyPr/>
          <a:lstStyle/>
          <a:p>
            <a:pPr>
              <a:buNone/>
            </a:pPr>
            <a:r>
              <a:rPr lang="cs-CZ" dirty="0" smtClean="0"/>
              <a:t>Obnova katastrálního operátu probíhala zpravidla:</a:t>
            </a:r>
          </a:p>
          <a:p>
            <a:pPr>
              <a:buFontTx/>
              <a:buChar char="-"/>
            </a:pPr>
            <a:r>
              <a:rPr lang="cs-CZ" dirty="0" smtClean="0"/>
              <a:t>Přepracováním KMD, DKM</a:t>
            </a:r>
          </a:p>
          <a:p>
            <a:pPr>
              <a:buFontTx/>
              <a:buChar char="-"/>
            </a:pPr>
            <a:r>
              <a:rPr lang="cs-CZ" dirty="0" smtClean="0"/>
              <a:t>Převodem - DKM</a:t>
            </a:r>
          </a:p>
          <a:p>
            <a:pPr>
              <a:buFontTx/>
              <a:buChar char="-"/>
            </a:pPr>
            <a:r>
              <a:rPr lang="cs-CZ" dirty="0" smtClean="0"/>
              <a:t>Tvorbou KMD</a:t>
            </a:r>
          </a:p>
          <a:p>
            <a:pPr>
              <a:buFontTx/>
              <a:buChar char="-"/>
            </a:pPr>
            <a:endParaRPr lang="cs-CZ" dirty="0" smtClean="0"/>
          </a:p>
          <a:p>
            <a:pPr>
              <a:buNone/>
            </a:pPr>
            <a:r>
              <a:rPr lang="cs-CZ" dirty="0" smtClean="0"/>
              <a:t>Při první etapě obnovy nebyl zcela obsah katastrálních map dořešen v souladu se stávajícími platnými předpisy týkající se obsahu katastrálních map- prvky polohopisu- řeší se dnes při revizích</a:t>
            </a:r>
          </a:p>
          <a:p>
            <a:pPr>
              <a:buNone/>
            </a:pPr>
            <a:endParaRPr lang="cs-CZ" dirty="0" smtClean="0"/>
          </a:p>
          <a:p>
            <a:pPr>
              <a:buNone/>
            </a:pPr>
            <a:r>
              <a:rPr lang="cs-CZ" dirty="0" smtClean="0"/>
              <a:t>Úkolem první etapy obnovy katastrálního operátu bylo dle nařízení vlády provést urychlenou digitalizaci katastrálních map a analogové mapy převést z grafické podoby do digitální podoby</a:t>
            </a:r>
            <a:endParaRPr lang="cs-CZ" dirty="0"/>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9" y="214290"/>
            <a:ext cx="6715172" cy="500066"/>
          </a:xfrm>
        </p:spPr>
        <p:txBody>
          <a:bodyPr/>
          <a:lstStyle/>
          <a:p>
            <a:pPr>
              <a:buNone/>
            </a:pPr>
            <a:r>
              <a:rPr lang="cs-CZ" sz="2800" dirty="0" smtClean="0"/>
              <a:t>Poznámka k tvorbě- DKM,KMD</a:t>
            </a:r>
            <a:endParaRPr lang="cs-CZ" sz="2800" dirty="0"/>
          </a:p>
        </p:txBody>
      </p:sp>
      <p:sp>
        <p:nvSpPr>
          <p:cNvPr id="3" name="Zástupný symbol pro obsah 2"/>
          <p:cNvSpPr>
            <a:spLocks noGrp="1"/>
          </p:cNvSpPr>
          <p:nvPr>
            <p:ph sz="quarter" idx="13"/>
          </p:nvPr>
        </p:nvSpPr>
        <p:spPr>
          <a:xfrm>
            <a:off x="428596" y="731520"/>
            <a:ext cx="8286808" cy="6126480"/>
          </a:xfrm>
        </p:spPr>
        <p:txBody>
          <a:bodyPr>
            <a:normAutofit fontScale="92500" lnSpcReduction="10000"/>
          </a:bodyPr>
          <a:lstStyle/>
          <a:p>
            <a:pPr>
              <a:buNone/>
            </a:pPr>
            <a:r>
              <a:rPr lang="cs-CZ" dirty="0" smtClean="0"/>
              <a:t>Termíny, pojmy- DKM, KMD – spojené s tvorbou map „ od stolu „ při první etapě digitalizace katastrálních map</a:t>
            </a:r>
          </a:p>
          <a:p>
            <a:pPr>
              <a:buNone/>
            </a:pPr>
            <a:r>
              <a:rPr lang="cs-CZ" dirty="0" smtClean="0"/>
              <a:t>DKM na podkladě měření v terénu byly spíš výjimečně, doprovází a jsou spojovány s pozemkovými úpravami – kvalita bodů na hranicích převážně v KK 3</a:t>
            </a:r>
          </a:p>
          <a:p>
            <a:pPr>
              <a:buNone/>
            </a:pPr>
            <a:endParaRPr lang="cs-CZ" dirty="0" smtClean="0"/>
          </a:p>
          <a:p>
            <a:pPr>
              <a:buNone/>
            </a:pPr>
            <a:r>
              <a:rPr lang="cs-CZ" dirty="0" smtClean="0">
                <a:solidFill>
                  <a:srgbClr val="FF0000"/>
                </a:solidFill>
              </a:rPr>
              <a:t>DKM v „ kanceláři“ </a:t>
            </a:r>
            <a:r>
              <a:rPr lang="cs-CZ" dirty="0" smtClean="0"/>
              <a:t>– využity pro přepracování nebo převod výsledky dřívějších měření, </a:t>
            </a:r>
            <a:r>
              <a:rPr lang="cs-CZ" dirty="0" smtClean="0">
                <a:solidFill>
                  <a:srgbClr val="FF0000"/>
                </a:solidFill>
              </a:rPr>
              <a:t>map dle Instrukce A, z THM, ZMVM </a:t>
            </a:r>
            <a:r>
              <a:rPr lang="cs-CZ" dirty="0" smtClean="0"/>
              <a:t>a doplněné všemi </a:t>
            </a:r>
            <a:r>
              <a:rPr lang="cs-CZ" dirty="0" smtClean="0">
                <a:solidFill>
                  <a:srgbClr val="FF0000"/>
                </a:solidFill>
              </a:rPr>
              <a:t>měřeními z realizovaných geometrických plánů</a:t>
            </a:r>
            <a:r>
              <a:rPr lang="cs-CZ" dirty="0" smtClean="0"/>
              <a:t>, kdy tyto mapy existovaly již v systému S-JTSK – nově hranice neměřeny, předem </a:t>
            </a:r>
            <a:r>
              <a:rPr lang="cs-CZ" dirty="0" err="1" smtClean="0"/>
              <a:t>neodsouhlasovány</a:t>
            </a:r>
            <a:r>
              <a:rPr lang="cs-CZ" dirty="0" smtClean="0"/>
              <a:t>  s vlastníky, proces probíhal přesně dle stanovených povinností z předpisů- zahájení obnovy,</a:t>
            </a:r>
            <a:r>
              <a:rPr lang="cs-CZ" dirty="0" err="1" smtClean="0"/>
              <a:t>odsouhlasování</a:t>
            </a:r>
            <a:r>
              <a:rPr lang="cs-CZ" dirty="0" smtClean="0"/>
              <a:t> pomístního názvosloví, revize PBPP, / přípravné práce/, tvorba výměnného formátu budoucí mapy, prováděny logické kontroly kresby, prováděny postupné kontroly nadřízených, vedení technické zprávy s popisem všech souvisejících činností, námitkové řízení, vyhlášení platnosti obnoveného operátu</a:t>
            </a:r>
          </a:p>
          <a:p>
            <a:pPr>
              <a:buNone/>
            </a:pPr>
            <a:r>
              <a:rPr lang="cs-CZ" dirty="0" smtClean="0"/>
              <a:t>Obsah map se upravoval dle v té době platných předpisů- jednalo se o prvky polohopisu, mapové značky</a:t>
            </a:r>
          </a:p>
          <a:p>
            <a:pPr>
              <a:buNone/>
            </a:pPr>
            <a:r>
              <a:rPr lang="cs-CZ" dirty="0" smtClean="0"/>
              <a:t>Doplňované pozemky ze </a:t>
            </a:r>
            <a:r>
              <a:rPr lang="cs-CZ" dirty="0" err="1" smtClean="0"/>
              <a:t>ZE</a:t>
            </a:r>
            <a:r>
              <a:rPr lang="cs-CZ" dirty="0" smtClean="0"/>
              <a:t> jsou opět s nižší kvalitou, zpravidla s KK 8</a:t>
            </a:r>
          </a:p>
          <a:p>
            <a:pPr>
              <a:buNone/>
            </a:pPr>
            <a:endParaRPr lang="cs-CZ" dirty="0" smtClean="0"/>
          </a:p>
          <a:p>
            <a:pPr>
              <a:buNone/>
            </a:pPr>
            <a:endParaRPr lang="cs-CZ" dirty="0" smtClean="0"/>
          </a:p>
          <a:p>
            <a:pPr>
              <a:buNone/>
            </a:pPr>
            <a:endParaRPr lang="cs-CZ" dirty="0"/>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9" y="214290"/>
            <a:ext cx="7072362" cy="500066"/>
          </a:xfrm>
        </p:spPr>
        <p:txBody>
          <a:bodyPr/>
          <a:lstStyle/>
          <a:p>
            <a:pPr>
              <a:buNone/>
            </a:pPr>
            <a:r>
              <a:rPr lang="cs-CZ" sz="2800" dirty="0" smtClean="0"/>
              <a:t>Poznámka k tvorbě- DKM,KMD</a:t>
            </a:r>
            <a:endParaRPr lang="cs-CZ" sz="2800" dirty="0"/>
          </a:p>
        </p:txBody>
      </p:sp>
      <p:sp>
        <p:nvSpPr>
          <p:cNvPr id="3" name="Zástupný symbol pro obsah 2"/>
          <p:cNvSpPr>
            <a:spLocks noGrp="1"/>
          </p:cNvSpPr>
          <p:nvPr>
            <p:ph sz="quarter" idx="13"/>
          </p:nvPr>
        </p:nvSpPr>
        <p:spPr>
          <a:xfrm>
            <a:off x="428596" y="731520"/>
            <a:ext cx="8286808" cy="5912190"/>
          </a:xfrm>
        </p:spPr>
        <p:txBody>
          <a:bodyPr>
            <a:normAutofit fontScale="92500" lnSpcReduction="10000"/>
          </a:bodyPr>
          <a:lstStyle/>
          <a:p>
            <a:pPr>
              <a:buNone/>
            </a:pPr>
            <a:r>
              <a:rPr lang="cs-CZ" dirty="0" smtClean="0"/>
              <a:t>Termíny,pojmy- DKM, KMD – spojené s tvorbou map „ od stolu „ při první etapě digitalizace katastrálních map</a:t>
            </a:r>
          </a:p>
          <a:p>
            <a:pPr>
              <a:buNone/>
            </a:pPr>
            <a:r>
              <a:rPr lang="cs-CZ" dirty="0" smtClean="0"/>
              <a:t>Přepracování nebo </a:t>
            </a:r>
            <a:r>
              <a:rPr lang="cs-CZ" dirty="0" smtClean="0">
                <a:solidFill>
                  <a:srgbClr val="FF0000"/>
                </a:solidFill>
              </a:rPr>
              <a:t>převod –</a:t>
            </a:r>
            <a:r>
              <a:rPr lang="cs-CZ" dirty="0" smtClean="0"/>
              <a:t> </a:t>
            </a:r>
          </a:p>
          <a:p>
            <a:pPr>
              <a:buNone/>
            </a:pPr>
            <a:r>
              <a:rPr lang="cs-CZ" dirty="0" smtClean="0">
                <a:solidFill>
                  <a:srgbClr val="FF0000"/>
                </a:solidFill>
              </a:rPr>
              <a:t>Převod / DKM/s</a:t>
            </a:r>
            <a:r>
              <a:rPr lang="cs-CZ" dirty="0" smtClean="0"/>
              <a:t>e prováděl v katastrálních územích, kde byla dříve vyhotovena a </a:t>
            </a:r>
            <a:r>
              <a:rPr lang="cs-CZ" dirty="0" smtClean="0">
                <a:solidFill>
                  <a:srgbClr val="FF0000"/>
                </a:solidFill>
              </a:rPr>
              <a:t>vedena analogová mapa s číselným vyjádřením </a:t>
            </a:r>
            <a:r>
              <a:rPr lang="cs-CZ" dirty="0" smtClean="0"/>
              <a:t>bodů polohopisu souřadnicemi v S-JTSK . /přehledy čísel bodů/</a:t>
            </a:r>
          </a:p>
          <a:p>
            <a:pPr>
              <a:buNone/>
            </a:pPr>
            <a:r>
              <a:rPr lang="cs-CZ" dirty="0" smtClean="0"/>
              <a:t>Oznámení o zahájení převodu se nezasílalo obci ani vlastníkům nemovitostí.</a:t>
            </a:r>
          </a:p>
          <a:p>
            <a:pPr>
              <a:buNone/>
            </a:pPr>
            <a:r>
              <a:rPr lang="cs-CZ" dirty="0" smtClean="0"/>
              <a:t>Souřadnice podrobných bodů polohopisu katastrální mapy se při převodu získávaly :</a:t>
            </a:r>
          </a:p>
          <a:p>
            <a:pPr>
              <a:buNone/>
            </a:pPr>
            <a:r>
              <a:rPr lang="cs-CZ" dirty="0" smtClean="0"/>
              <a:t> a) převzetím z registru souřadnic,</a:t>
            </a:r>
          </a:p>
          <a:p>
            <a:pPr>
              <a:buNone/>
            </a:pPr>
            <a:r>
              <a:rPr lang="cs-CZ" dirty="0" smtClean="0"/>
              <a:t> b) výpočtem z výsledků měření dokumentovaných v ZPMZ, </a:t>
            </a:r>
          </a:p>
          <a:p>
            <a:pPr>
              <a:buNone/>
            </a:pPr>
            <a:r>
              <a:rPr lang="cs-CZ" dirty="0" smtClean="0"/>
              <a:t>c) </a:t>
            </a:r>
            <a:r>
              <a:rPr lang="cs-CZ" dirty="0" err="1" smtClean="0"/>
              <a:t>vektorizací</a:t>
            </a:r>
            <a:r>
              <a:rPr lang="cs-CZ" dirty="0" smtClean="0"/>
              <a:t> rastrových obrazů (</a:t>
            </a:r>
            <a:r>
              <a:rPr lang="cs-CZ" b="1" dirty="0" smtClean="0">
                <a:solidFill>
                  <a:srgbClr val="FF0000"/>
                </a:solidFill>
              </a:rPr>
              <a:t>pouze pro doplnění pozemků ZE</a:t>
            </a:r>
            <a:r>
              <a:rPr lang="cs-CZ" dirty="0" smtClean="0"/>
              <a:t>). Přednost se dává způsobům v uvedeném pořadí. Bodům vypočteným z údajů původních ZPMZ v místním souřadnicovém systému se přiřadí kód kvality podle nejméně přesného daného bodu použitého pro výpočet.- to znamená, že všechny body v přepracované mapě nemají KK 3</a:t>
            </a:r>
          </a:p>
          <a:p>
            <a:pPr>
              <a:buNone/>
            </a:pPr>
            <a:endParaRPr lang="cs-CZ" dirty="0" smtClean="0"/>
          </a:p>
          <a:p>
            <a:pPr>
              <a:buNone/>
            </a:pPr>
            <a:endParaRPr lang="cs-CZ" dirty="0" smtClean="0"/>
          </a:p>
          <a:p>
            <a:pPr>
              <a:buNone/>
            </a:pPr>
            <a:endParaRPr lang="cs-CZ" dirty="0"/>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9" y="214290"/>
            <a:ext cx="7215238" cy="500066"/>
          </a:xfrm>
        </p:spPr>
        <p:txBody>
          <a:bodyPr/>
          <a:lstStyle/>
          <a:p>
            <a:pPr>
              <a:buNone/>
            </a:pPr>
            <a:r>
              <a:rPr lang="cs-CZ" sz="2800" dirty="0" smtClean="0"/>
              <a:t>Poznámka k tvorbě map- DKM,KMD</a:t>
            </a:r>
            <a:endParaRPr lang="cs-CZ" sz="2800" dirty="0"/>
          </a:p>
        </p:txBody>
      </p:sp>
      <p:sp>
        <p:nvSpPr>
          <p:cNvPr id="3" name="Zástupný symbol pro obsah 2"/>
          <p:cNvSpPr>
            <a:spLocks noGrp="1"/>
          </p:cNvSpPr>
          <p:nvPr>
            <p:ph sz="quarter" idx="13"/>
          </p:nvPr>
        </p:nvSpPr>
        <p:spPr>
          <a:xfrm>
            <a:off x="0" y="731520"/>
            <a:ext cx="9144000" cy="5912190"/>
          </a:xfrm>
        </p:spPr>
        <p:txBody>
          <a:bodyPr>
            <a:normAutofit fontScale="85000" lnSpcReduction="20000"/>
          </a:bodyPr>
          <a:lstStyle/>
          <a:p>
            <a:pPr>
              <a:buNone/>
            </a:pPr>
            <a:r>
              <a:rPr lang="cs-CZ" dirty="0" smtClean="0"/>
              <a:t>Termíny, pojmy- DKM, KMD – spojené s tvorbou map „ od stolu „ při první etapě digitalizace katastrálních map</a:t>
            </a:r>
          </a:p>
          <a:p>
            <a:pPr>
              <a:buNone/>
            </a:pPr>
            <a:r>
              <a:rPr lang="cs-CZ" dirty="0" smtClean="0">
                <a:solidFill>
                  <a:srgbClr val="FF0000"/>
                </a:solidFill>
              </a:rPr>
              <a:t>Přepracování </a:t>
            </a:r>
            <a:r>
              <a:rPr lang="cs-CZ" dirty="0" smtClean="0"/>
              <a:t>nebo převod – </a:t>
            </a:r>
            <a:r>
              <a:rPr lang="cs-CZ" b="1" dirty="0" smtClean="0"/>
              <a:t>přepracováním vznikaly opět mapy jako DKM nebo KMD</a:t>
            </a:r>
          </a:p>
          <a:p>
            <a:pPr>
              <a:buNone/>
            </a:pPr>
            <a:r>
              <a:rPr lang="cs-CZ" dirty="0" smtClean="0"/>
              <a:t>Na KU existovaly - rozdílné využitelné podklady, jejich kombinací co do měřítek, souřadnicových systémů a přesnosti nebylo možné stanovit zcela jednotný, ve všech případech použitelný postup při dílčích činnostech nebo dílčí výsledky při obnově přepracováním. Posouzení záviselo na vyhodnocení všech podkladů uložených v dokumentaci.</a:t>
            </a:r>
          </a:p>
          <a:p>
            <a:pPr>
              <a:buNone/>
            </a:pPr>
            <a:r>
              <a:rPr lang="cs-CZ" b="1" dirty="0" smtClean="0"/>
              <a:t>Z podkladů založených u KU bylo nutné vyhodnocení pro tvorbu DKM či KMD.</a:t>
            </a:r>
          </a:p>
          <a:p>
            <a:pPr>
              <a:buNone/>
            </a:pPr>
            <a:r>
              <a:rPr lang="cs-CZ" b="1" dirty="0" smtClean="0"/>
              <a:t> Mapy přepracovávané z měřítka 1:2880 byly vždy v KMD, přepracováním do KMD vznikaly i mapy dříve v systému jiném než S-JTSK</a:t>
            </a:r>
          </a:p>
          <a:p>
            <a:pPr>
              <a:buNone/>
            </a:pPr>
            <a:endParaRPr lang="cs-CZ" dirty="0" smtClean="0"/>
          </a:p>
          <a:p>
            <a:pPr>
              <a:buNone/>
            </a:pPr>
            <a:r>
              <a:rPr lang="cs-CZ" b="1" dirty="0" smtClean="0">
                <a:solidFill>
                  <a:srgbClr val="FF0000"/>
                </a:solidFill>
              </a:rPr>
              <a:t>Obecně u přepracování </a:t>
            </a:r>
            <a:r>
              <a:rPr lang="cs-CZ" dirty="0" smtClean="0"/>
              <a:t>- </a:t>
            </a:r>
            <a:r>
              <a:rPr lang="cs-CZ" dirty="0" smtClean="0">
                <a:solidFill>
                  <a:srgbClr val="FF0000"/>
                </a:solidFill>
              </a:rPr>
              <a:t>Oznámení o zahájení obnovy katastrálního operátu </a:t>
            </a:r>
            <a:r>
              <a:rPr lang="cs-CZ" dirty="0" smtClean="0"/>
              <a:t>přepracováním zasílá katastrální úřad obci podle § 55 odst. 1 katastrální vyhlášky s předstihem nejméně dvou měsíců a informuje v něm o účelu a předpokládaném termínu dokončení této obnovy. Zpravidla současně s tímto </a:t>
            </a:r>
            <a:r>
              <a:rPr lang="cs-CZ" dirty="0" smtClean="0">
                <a:solidFill>
                  <a:srgbClr val="FF0000"/>
                </a:solidFill>
              </a:rPr>
              <a:t>oznámením se obci zasílá oznámení o vyhlášení částečné revize </a:t>
            </a:r>
            <a:r>
              <a:rPr lang="cs-CZ" dirty="0" smtClean="0"/>
              <a:t>katastru nemovitostí. </a:t>
            </a:r>
            <a:r>
              <a:rPr lang="cs-CZ" dirty="0" smtClean="0">
                <a:solidFill>
                  <a:srgbClr val="FF0000"/>
                </a:solidFill>
              </a:rPr>
              <a:t>Katastrální úřad o obnově katastrálního operátu současně informuje nejméně dva měsíce předem na úřední desce příslušného katastrálního pracoviště. </a:t>
            </a:r>
          </a:p>
          <a:p>
            <a:pPr>
              <a:buNone/>
            </a:pPr>
            <a:endParaRPr lang="cs-CZ" dirty="0" smtClean="0"/>
          </a:p>
          <a:p>
            <a:pPr>
              <a:buNone/>
            </a:pPr>
            <a:endParaRPr lang="cs-CZ" dirty="0" smtClean="0"/>
          </a:p>
          <a:p>
            <a:pPr>
              <a:buNone/>
            </a:pPr>
            <a:endParaRPr lang="cs-CZ" dirty="0"/>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9" y="214290"/>
            <a:ext cx="7643866" cy="500066"/>
          </a:xfrm>
        </p:spPr>
        <p:txBody>
          <a:bodyPr/>
          <a:lstStyle/>
          <a:p>
            <a:pPr>
              <a:buNone/>
            </a:pPr>
            <a:r>
              <a:rPr lang="cs-CZ" sz="2800" dirty="0" smtClean="0"/>
              <a:t>Poznámka k tvorbě map- DKM,KMD</a:t>
            </a:r>
            <a:endParaRPr lang="cs-CZ" sz="2800" dirty="0"/>
          </a:p>
        </p:txBody>
      </p:sp>
      <p:sp>
        <p:nvSpPr>
          <p:cNvPr id="3" name="Zástupný symbol pro obsah 2"/>
          <p:cNvSpPr>
            <a:spLocks noGrp="1"/>
          </p:cNvSpPr>
          <p:nvPr>
            <p:ph sz="quarter" idx="13"/>
          </p:nvPr>
        </p:nvSpPr>
        <p:spPr>
          <a:xfrm>
            <a:off x="428596" y="731520"/>
            <a:ext cx="8286808" cy="5912190"/>
          </a:xfrm>
        </p:spPr>
        <p:txBody>
          <a:bodyPr>
            <a:normAutofit/>
          </a:bodyPr>
          <a:lstStyle/>
          <a:p>
            <a:pPr>
              <a:buNone/>
            </a:pPr>
            <a:r>
              <a:rPr lang="cs-CZ" dirty="0" smtClean="0"/>
              <a:t>Termíny, pojmy- DKM, KMD – spojené s tvorbou map „ od stolu „ při první etapě digitalizace katastrálních map</a:t>
            </a:r>
          </a:p>
          <a:p>
            <a:pPr>
              <a:buNone/>
            </a:pPr>
            <a:r>
              <a:rPr lang="cs-CZ" dirty="0" smtClean="0">
                <a:solidFill>
                  <a:srgbClr val="FF0000"/>
                </a:solidFill>
              </a:rPr>
              <a:t>Přepracování </a:t>
            </a:r>
            <a:r>
              <a:rPr lang="cs-CZ" dirty="0" smtClean="0"/>
              <a:t>nebo převod – přepracováním vznikaly opět mapy jako DKM nebo KMD</a:t>
            </a:r>
          </a:p>
          <a:p>
            <a:pPr>
              <a:buNone/>
            </a:pPr>
            <a:r>
              <a:rPr lang="cs-CZ" dirty="0" smtClean="0"/>
              <a:t>Byla prováděná pouze </a:t>
            </a:r>
            <a:r>
              <a:rPr lang="cs-CZ" dirty="0" smtClean="0">
                <a:solidFill>
                  <a:srgbClr val="FF0000"/>
                </a:solidFill>
              </a:rPr>
              <a:t>částečná revize- </a:t>
            </a:r>
            <a:r>
              <a:rPr lang="cs-CZ" dirty="0" smtClean="0"/>
              <a:t>PBPP, názvosloví, hranice katastrálního území, </a:t>
            </a:r>
          </a:p>
          <a:p>
            <a:pPr>
              <a:buNone/>
            </a:pPr>
            <a:r>
              <a:rPr lang="cs-CZ" dirty="0" smtClean="0"/>
              <a:t>V rámci částečné revize se provádělo porovnání souladu parcelních čísel v SPI a SGI. S </a:t>
            </a:r>
            <a:r>
              <a:rPr lang="cs-CZ" dirty="0" smtClean="0">
                <a:solidFill>
                  <a:srgbClr val="FF0000"/>
                </a:solidFill>
              </a:rPr>
              <a:t>využitím </a:t>
            </a:r>
            <a:r>
              <a:rPr lang="cs-CZ" dirty="0" err="1" smtClean="0">
                <a:solidFill>
                  <a:srgbClr val="FF0000"/>
                </a:solidFill>
              </a:rPr>
              <a:t>ortofota</a:t>
            </a:r>
            <a:r>
              <a:rPr lang="cs-CZ" dirty="0" smtClean="0">
                <a:solidFill>
                  <a:srgbClr val="FF0000"/>
                </a:solidFill>
              </a:rPr>
              <a:t> </a:t>
            </a:r>
            <a:r>
              <a:rPr lang="cs-CZ" dirty="0" smtClean="0"/>
              <a:t>se pro snížení počtu parcel v obnoveném katastrálním operátu prověřilo </a:t>
            </a:r>
            <a:r>
              <a:rPr lang="cs-CZ" dirty="0" smtClean="0">
                <a:solidFill>
                  <a:srgbClr val="FF0000"/>
                </a:solidFill>
              </a:rPr>
              <a:t>zejména u komunikací soulad evidovaných druhů pozemků </a:t>
            </a:r>
            <a:r>
              <a:rPr lang="cs-CZ" dirty="0" smtClean="0"/>
              <a:t>u parcel nezapsaných na listu vlastnictví se skutečností a případný nesoulad se odstranil.</a:t>
            </a:r>
          </a:p>
          <a:p>
            <a:pPr>
              <a:buNone/>
            </a:pPr>
            <a:r>
              <a:rPr lang="cs-CZ" b="1" dirty="0" smtClean="0">
                <a:solidFill>
                  <a:srgbClr val="FF0000"/>
                </a:solidFill>
              </a:rPr>
              <a:t>Pozornost byla věnována přečíslování parcel, zejména doplňovaných ze </a:t>
            </a:r>
            <a:r>
              <a:rPr lang="cs-CZ" b="1" dirty="0" err="1" smtClean="0">
                <a:solidFill>
                  <a:srgbClr val="FF0000"/>
                </a:solidFill>
              </a:rPr>
              <a:t>ZE</a:t>
            </a:r>
            <a:r>
              <a:rPr lang="cs-CZ" b="1" dirty="0" smtClean="0">
                <a:solidFill>
                  <a:srgbClr val="FF0000"/>
                </a:solidFill>
              </a:rPr>
              <a:t>-platí i pro lesní pozemky</a:t>
            </a:r>
          </a:p>
          <a:p>
            <a:pPr>
              <a:buNone/>
            </a:pPr>
            <a:endParaRPr lang="cs-CZ" dirty="0" smtClean="0"/>
          </a:p>
          <a:p>
            <a:pPr>
              <a:buNone/>
            </a:pPr>
            <a:endParaRPr lang="cs-CZ" dirty="0" smtClean="0"/>
          </a:p>
          <a:p>
            <a:pPr>
              <a:buNone/>
            </a:pPr>
            <a:endParaRPr lang="cs-CZ" dirty="0" smtClean="0"/>
          </a:p>
          <a:p>
            <a:pPr>
              <a:buNone/>
            </a:pPr>
            <a:endParaRPr lang="cs-CZ" dirty="0"/>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214290"/>
            <a:ext cx="8786841" cy="500066"/>
          </a:xfrm>
        </p:spPr>
        <p:txBody>
          <a:bodyPr/>
          <a:lstStyle/>
          <a:p>
            <a:pPr>
              <a:buNone/>
            </a:pPr>
            <a:r>
              <a:rPr lang="cs-CZ" sz="2800" dirty="0" smtClean="0"/>
              <a:t>Poznámka k poslední přednášce- DKM,KMD</a:t>
            </a:r>
            <a:endParaRPr lang="cs-CZ" sz="2800" dirty="0"/>
          </a:p>
        </p:txBody>
      </p:sp>
      <p:sp>
        <p:nvSpPr>
          <p:cNvPr id="3" name="Zástupný symbol pro obsah 2"/>
          <p:cNvSpPr>
            <a:spLocks noGrp="1"/>
          </p:cNvSpPr>
          <p:nvPr>
            <p:ph sz="quarter" idx="13"/>
          </p:nvPr>
        </p:nvSpPr>
        <p:spPr>
          <a:xfrm>
            <a:off x="428596" y="731520"/>
            <a:ext cx="8286808" cy="5912190"/>
          </a:xfrm>
        </p:spPr>
        <p:txBody>
          <a:bodyPr>
            <a:normAutofit lnSpcReduction="10000"/>
          </a:bodyPr>
          <a:lstStyle/>
          <a:p>
            <a:pPr>
              <a:buNone/>
            </a:pPr>
            <a:r>
              <a:rPr lang="cs-CZ" dirty="0" smtClean="0"/>
              <a:t>Termíny, pojmy- DKM, KMD – spojené s tvorbou map „ od stolu „ při první etapě digitalizace katastrálních map</a:t>
            </a:r>
          </a:p>
          <a:p>
            <a:pPr>
              <a:buNone/>
            </a:pPr>
            <a:r>
              <a:rPr lang="cs-CZ" dirty="0" smtClean="0">
                <a:solidFill>
                  <a:srgbClr val="FF0000"/>
                </a:solidFill>
              </a:rPr>
              <a:t>Přepracování </a:t>
            </a:r>
            <a:r>
              <a:rPr lang="cs-CZ" dirty="0" smtClean="0"/>
              <a:t>nebo převod – přepracováním vznikaly opět mapy jako DKM nebo KMD</a:t>
            </a:r>
          </a:p>
          <a:p>
            <a:pPr>
              <a:buNone/>
            </a:pPr>
            <a:r>
              <a:rPr lang="cs-CZ" dirty="0" smtClean="0"/>
              <a:t>Souřadnice podrobných bodů polohopisu katastrální mapy obnovované přepracováním se podle platného stavu jejího obsahu a obsahu map dřívějších pozemkových evidencí získají: </a:t>
            </a:r>
          </a:p>
          <a:p>
            <a:pPr marL="502920" indent="-457200">
              <a:buAutoNum type="alphaLcParenR"/>
            </a:pPr>
            <a:r>
              <a:rPr lang="cs-CZ" dirty="0" smtClean="0"/>
              <a:t>převzetím z registru souřadnic,</a:t>
            </a:r>
          </a:p>
          <a:p>
            <a:pPr marL="502920" indent="-457200">
              <a:buAutoNum type="alphaLcParenR"/>
            </a:pPr>
            <a:r>
              <a:rPr lang="cs-CZ" dirty="0" smtClean="0"/>
              <a:t> b) výpočtem z výsledku dřívějšího </a:t>
            </a:r>
            <a:r>
              <a:rPr lang="cs-CZ" dirty="0" smtClean="0">
                <a:solidFill>
                  <a:srgbClr val="FF0000"/>
                </a:solidFill>
              </a:rPr>
              <a:t>geodetického nebo fotogrammetrického určení polohopisu </a:t>
            </a:r>
            <a:r>
              <a:rPr lang="cs-CZ" dirty="0" smtClean="0"/>
              <a:t>v S-JTSK nebo v původním souřadnicovém systému, ve kterém bylo provedeno číselné zaměření (dále jen „původní mapování“),</a:t>
            </a:r>
          </a:p>
          <a:p>
            <a:pPr marL="502920" indent="-457200">
              <a:buAutoNum type="alphaLcParenR"/>
            </a:pPr>
            <a:r>
              <a:rPr lang="cs-CZ" dirty="0" smtClean="0"/>
              <a:t> c) výpočtem z výsledků měření dokumentovaných v ZPMZ v místním souřadnicovém systému transformací na identické body zaměřené v S-JTSK,</a:t>
            </a:r>
          </a:p>
          <a:p>
            <a:pPr marL="502920" indent="-457200">
              <a:buAutoNum type="alphaLcParenR"/>
            </a:pPr>
            <a:r>
              <a:rPr lang="cs-CZ" dirty="0" smtClean="0"/>
              <a:t> d) </a:t>
            </a:r>
            <a:r>
              <a:rPr lang="cs-CZ" dirty="0" err="1" smtClean="0"/>
              <a:t>vektorizací</a:t>
            </a:r>
            <a:r>
              <a:rPr lang="cs-CZ" dirty="0" smtClean="0"/>
              <a:t> rastrových obrazů základních podkladů, které byly pořízeny podle zvláštních předpisů /12/ a /13</a:t>
            </a:r>
          </a:p>
          <a:p>
            <a:pPr>
              <a:buNone/>
            </a:pPr>
            <a:endParaRPr lang="cs-CZ" dirty="0" smtClean="0"/>
          </a:p>
          <a:p>
            <a:pPr>
              <a:buNone/>
            </a:pPr>
            <a:endParaRPr lang="cs-CZ" dirty="0" smtClean="0"/>
          </a:p>
          <a:p>
            <a:pPr>
              <a:buNone/>
            </a:pPr>
            <a:endParaRPr lang="cs-CZ" dirty="0" smtClean="0"/>
          </a:p>
          <a:p>
            <a:pPr>
              <a:buNone/>
            </a:pPr>
            <a:endParaRPr lang="cs-CZ" dirty="0"/>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214290"/>
            <a:ext cx="8786841" cy="500066"/>
          </a:xfrm>
        </p:spPr>
        <p:txBody>
          <a:bodyPr/>
          <a:lstStyle/>
          <a:p>
            <a:pPr>
              <a:buNone/>
            </a:pPr>
            <a:r>
              <a:rPr lang="cs-CZ" sz="2800" dirty="0" smtClean="0"/>
              <a:t>Poznámka k poslední přednášce- DKM,KMD</a:t>
            </a:r>
            <a:endParaRPr lang="cs-CZ" sz="2800" dirty="0"/>
          </a:p>
        </p:txBody>
      </p:sp>
      <p:sp>
        <p:nvSpPr>
          <p:cNvPr id="3" name="Zástupný symbol pro obsah 2"/>
          <p:cNvSpPr>
            <a:spLocks noGrp="1"/>
          </p:cNvSpPr>
          <p:nvPr>
            <p:ph sz="quarter" idx="13"/>
          </p:nvPr>
        </p:nvSpPr>
        <p:spPr>
          <a:xfrm>
            <a:off x="428596" y="731520"/>
            <a:ext cx="8286808" cy="6126480"/>
          </a:xfrm>
        </p:spPr>
        <p:txBody>
          <a:bodyPr>
            <a:normAutofit fontScale="92500" lnSpcReduction="20000"/>
          </a:bodyPr>
          <a:lstStyle/>
          <a:p>
            <a:pPr>
              <a:buNone/>
            </a:pPr>
            <a:r>
              <a:rPr lang="cs-CZ" dirty="0" smtClean="0"/>
              <a:t>Termíny, pojmy- DKM, KMD – spojené s tvorbou map „ od stolu „ při první etapě digitalizace katastrálních map</a:t>
            </a:r>
          </a:p>
          <a:p>
            <a:pPr>
              <a:buNone/>
            </a:pPr>
            <a:r>
              <a:rPr lang="cs-CZ" dirty="0" smtClean="0">
                <a:solidFill>
                  <a:srgbClr val="FF0000"/>
                </a:solidFill>
              </a:rPr>
              <a:t>Přepracování </a:t>
            </a:r>
            <a:r>
              <a:rPr lang="cs-CZ" dirty="0" smtClean="0"/>
              <a:t>nebo převod – přepracováním vznikaly opět mapy jako DKM nebo KMD</a:t>
            </a:r>
          </a:p>
          <a:p>
            <a:pPr>
              <a:buNone/>
            </a:pPr>
            <a:r>
              <a:rPr lang="cs-CZ" b="1" dirty="0" smtClean="0"/>
              <a:t>Významná pozornost byla věnována společným hranicím katastrálních území, byly nutné transformace, pro níž se vyhledávaly identické body.</a:t>
            </a:r>
          </a:p>
          <a:p>
            <a:pPr>
              <a:buNone/>
            </a:pPr>
            <a:r>
              <a:rPr lang="cs-CZ" dirty="0" smtClean="0">
                <a:solidFill>
                  <a:srgbClr val="FF0000"/>
                </a:solidFill>
              </a:rPr>
              <a:t>Při přepracování na DKM </a:t>
            </a:r>
            <a:r>
              <a:rPr lang="cs-CZ" dirty="0" smtClean="0"/>
              <a:t>se ověřila kvalita nového SGI včetně jeho homogenity s polohovým bodovým polem</a:t>
            </a:r>
            <a:r>
              <a:rPr lang="cs-CZ" dirty="0" smtClean="0">
                <a:solidFill>
                  <a:srgbClr val="FF0000"/>
                </a:solidFill>
              </a:rPr>
              <a:t>. Ověření kvality se </a:t>
            </a:r>
            <a:r>
              <a:rPr lang="cs-CZ" dirty="0" smtClean="0">
                <a:solidFill>
                  <a:schemeClr val="tx1"/>
                </a:solidFill>
              </a:rPr>
              <a:t>neprovede </a:t>
            </a:r>
            <a:r>
              <a:rPr lang="cs-CZ" dirty="0" smtClean="0">
                <a:solidFill>
                  <a:srgbClr val="FF0000"/>
                </a:solidFill>
              </a:rPr>
              <a:t>v případě, kdy je přesnost souřadnic podrobných bodů odpovídající kódu kvality 8 zřejmá již ze způsobu vzniku přepracovávané mapy.</a:t>
            </a:r>
          </a:p>
          <a:p>
            <a:pPr>
              <a:buNone/>
            </a:pPr>
            <a:r>
              <a:rPr lang="cs-CZ" b="1" dirty="0" smtClean="0"/>
              <a:t>K účelu ověření kvality se zaměřily rovnoměrně rozložené kontrolní body, které se volily na hraničních znacích, rozích budov </a:t>
            </a:r>
            <a:r>
              <a:rPr lang="cs-CZ" dirty="0" smtClean="0"/>
              <a:t>apod., především v zastavěných částech obcí, </a:t>
            </a:r>
            <a:r>
              <a:rPr lang="cs-CZ" dirty="0" smtClean="0">
                <a:solidFill>
                  <a:srgbClr val="FF0000"/>
                </a:solidFill>
              </a:rPr>
              <a:t>dále podél komunikací a vodních toků a na hranicích lesních celků</a:t>
            </a:r>
            <a:r>
              <a:rPr lang="cs-CZ" dirty="0" smtClean="0"/>
              <a:t>, a to na bodech určených z výsledku původního mapování. Počet kontrolních bodů odpovídal kvalitě podkladů pro přepracování a hustotě obsahu přepracovávané mapy; v zastavěných územích se volí zpravidla alespoň jeden kontrolní bod na ploše jednoho hektaru.</a:t>
            </a:r>
          </a:p>
          <a:p>
            <a:pPr>
              <a:buNone/>
            </a:pPr>
            <a:r>
              <a:rPr lang="cs-CZ" dirty="0" smtClean="0"/>
              <a:t>Podle výsledku porovnání souřadnic kontrolních bodů se vyhodnotilo, zda není nutné přepracování z DKM přehodnotit na KMD.</a:t>
            </a:r>
          </a:p>
          <a:p>
            <a:pPr>
              <a:buNone/>
            </a:pPr>
            <a:endParaRPr lang="cs-CZ" dirty="0" smtClean="0"/>
          </a:p>
          <a:p>
            <a:pPr>
              <a:buNone/>
            </a:pPr>
            <a:endParaRPr lang="cs-CZ" dirty="0" smtClean="0"/>
          </a:p>
          <a:p>
            <a:pPr>
              <a:buNone/>
            </a:pPr>
            <a:endParaRPr lang="cs-CZ" dirty="0"/>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214290"/>
            <a:ext cx="8786841" cy="500066"/>
          </a:xfrm>
        </p:spPr>
        <p:txBody>
          <a:bodyPr/>
          <a:lstStyle/>
          <a:p>
            <a:pPr>
              <a:buNone/>
            </a:pPr>
            <a:r>
              <a:rPr lang="cs-CZ" sz="2800" dirty="0" smtClean="0"/>
              <a:t>Poznámka k poslední přednášce- DKM,KMD</a:t>
            </a:r>
            <a:endParaRPr lang="cs-CZ" sz="2800" dirty="0"/>
          </a:p>
        </p:txBody>
      </p:sp>
      <p:sp>
        <p:nvSpPr>
          <p:cNvPr id="3" name="Zástupný symbol pro obsah 2"/>
          <p:cNvSpPr>
            <a:spLocks noGrp="1"/>
          </p:cNvSpPr>
          <p:nvPr>
            <p:ph sz="quarter" idx="13"/>
          </p:nvPr>
        </p:nvSpPr>
        <p:spPr>
          <a:xfrm>
            <a:off x="428596" y="731520"/>
            <a:ext cx="8286808" cy="6126480"/>
          </a:xfrm>
        </p:spPr>
        <p:txBody>
          <a:bodyPr>
            <a:normAutofit/>
          </a:bodyPr>
          <a:lstStyle/>
          <a:p>
            <a:pPr>
              <a:buNone/>
            </a:pPr>
            <a:r>
              <a:rPr lang="cs-CZ" dirty="0" smtClean="0"/>
              <a:t>Termíny, pojmy- DKM, KMD – spojené s tvorbou map „ od stolu „ při první etapě digitalizace katastrálních map</a:t>
            </a:r>
          </a:p>
          <a:p>
            <a:pPr>
              <a:buNone/>
            </a:pPr>
            <a:r>
              <a:rPr lang="cs-CZ" dirty="0" smtClean="0">
                <a:solidFill>
                  <a:srgbClr val="FF0000"/>
                </a:solidFill>
              </a:rPr>
              <a:t>Přepracování </a:t>
            </a:r>
            <a:r>
              <a:rPr lang="cs-CZ" dirty="0" smtClean="0"/>
              <a:t>nebo převod – přepracováním vznikaly opět mapy jako DKM nebo KMD</a:t>
            </a:r>
          </a:p>
          <a:p>
            <a:pPr>
              <a:buNone/>
            </a:pPr>
            <a:r>
              <a:rPr lang="cs-CZ" dirty="0" smtClean="0">
                <a:solidFill>
                  <a:srgbClr val="FF0000"/>
                </a:solidFill>
              </a:rPr>
              <a:t>Při obnově přepracováním map KMD </a:t>
            </a:r>
            <a:r>
              <a:rPr lang="cs-CZ" dirty="0" smtClean="0"/>
              <a:t>se opět posuzovaly podklady uložené v dokumentaci pro dané katastrální území. Pokud existovala měřická dokumentace původního mapování, použila se přednostně, rozhodující byl rozbor přesnosti.</a:t>
            </a:r>
          </a:p>
          <a:p>
            <a:pPr>
              <a:buNone/>
            </a:pPr>
            <a:r>
              <a:rPr lang="cs-CZ" dirty="0" smtClean="0"/>
              <a:t>Významnými činnostmi byly:</a:t>
            </a:r>
          </a:p>
          <a:p>
            <a:pPr>
              <a:buNone/>
            </a:pPr>
            <a:r>
              <a:rPr lang="cs-CZ" dirty="0" smtClean="0">
                <a:solidFill>
                  <a:srgbClr val="FF0000"/>
                </a:solidFill>
              </a:rPr>
              <a:t>Transformace</a:t>
            </a:r>
            <a:r>
              <a:rPr lang="cs-CZ" dirty="0" smtClean="0"/>
              <a:t> rastrových obrazů katastrální mapy </a:t>
            </a:r>
          </a:p>
          <a:p>
            <a:pPr>
              <a:buNone/>
            </a:pPr>
            <a:r>
              <a:rPr lang="cs-CZ" dirty="0" smtClean="0"/>
              <a:t> Rastrové obrazy katastrální mapy se jednotlivě transformovaly po mapových listech afinní transformací na rohy mapových listů a průsečíky souřadnicové sítě. </a:t>
            </a:r>
          </a:p>
          <a:p>
            <a:pPr>
              <a:buNone/>
            </a:pPr>
            <a:r>
              <a:rPr lang="cs-CZ" dirty="0" smtClean="0"/>
              <a:t> Přesnost výsledku transformace se posuzuje pomocí střední souřadnicové chyby transformačního klíče,</a:t>
            </a:r>
          </a:p>
          <a:p>
            <a:pPr>
              <a:buNone/>
            </a:pPr>
            <a:endParaRPr lang="cs-CZ" dirty="0" smtClean="0"/>
          </a:p>
          <a:p>
            <a:pPr>
              <a:buNone/>
            </a:pPr>
            <a:endParaRPr lang="cs-CZ" dirty="0" smtClean="0"/>
          </a:p>
          <a:p>
            <a:pPr>
              <a:buNone/>
            </a:pPr>
            <a:endParaRPr lang="cs-CZ"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929718" cy="928670"/>
          </a:xfrm>
        </p:spPr>
        <p:txBody>
          <a:bodyPr/>
          <a:lstStyle/>
          <a:p>
            <a:pPr>
              <a:buNone/>
            </a:pPr>
            <a:r>
              <a:rPr lang="cs-CZ" sz="2400" dirty="0" smtClean="0">
                <a:solidFill>
                  <a:srgbClr val="FF0000"/>
                </a:solidFill>
              </a:rPr>
              <a:t>Pozor- na  novelu-  změna pro zápis jako práva a zápisu v katastru/§14/- změna se týká :</a:t>
            </a:r>
            <a:br>
              <a:rPr lang="cs-CZ" sz="2400" dirty="0" smtClean="0">
                <a:solidFill>
                  <a:srgbClr val="FF0000"/>
                </a:solidFill>
              </a:rPr>
            </a:br>
            <a:endParaRPr lang="cs-CZ" sz="2400" dirty="0"/>
          </a:p>
        </p:txBody>
      </p:sp>
      <p:sp>
        <p:nvSpPr>
          <p:cNvPr id="3" name="Zástupný symbol pro obsah 2"/>
          <p:cNvSpPr>
            <a:spLocks noGrp="1"/>
          </p:cNvSpPr>
          <p:nvPr>
            <p:ph sz="quarter" idx="13"/>
          </p:nvPr>
        </p:nvSpPr>
        <p:spPr>
          <a:xfrm>
            <a:off x="285720" y="1071546"/>
            <a:ext cx="8358246" cy="5500726"/>
          </a:xfrm>
        </p:spPr>
        <p:txBody>
          <a:bodyPr>
            <a:normAutofit fontScale="92500" lnSpcReduction="10000"/>
          </a:bodyPr>
          <a:lstStyle/>
          <a:p>
            <a:pPr>
              <a:buNone/>
            </a:pPr>
            <a:r>
              <a:rPr lang="cs-CZ" dirty="0" smtClean="0"/>
              <a:t> V § 14 se za odstavec 3 vkládají nové odstavce 4 a 5, které znějí:</a:t>
            </a:r>
          </a:p>
          <a:p>
            <a:pPr>
              <a:buNone/>
            </a:pPr>
            <a:r>
              <a:rPr lang="cs-CZ" dirty="0" smtClean="0"/>
              <a:t>„</a:t>
            </a:r>
            <a:r>
              <a:rPr lang="cs-CZ" b="1" dirty="0" smtClean="0"/>
              <a:t>(4)</a:t>
            </a:r>
            <a:r>
              <a:rPr lang="cs-CZ" dirty="0" smtClean="0"/>
              <a:t> Náleží-li majetek </a:t>
            </a:r>
            <a:r>
              <a:rPr lang="cs-CZ" b="1" dirty="0" smtClean="0">
                <a:solidFill>
                  <a:srgbClr val="FF0000"/>
                </a:solidFill>
              </a:rPr>
              <a:t>do podílového fondu</a:t>
            </a:r>
            <a:r>
              <a:rPr lang="cs-CZ" dirty="0" smtClean="0"/>
              <a:t>, eviduje se označení  podílového fondu, identifikační číslo podílového fondu, bylo-li mu přiděleno, a údaje o obhospodařující právnické osobě. Náleží-li majetek do </a:t>
            </a:r>
            <a:r>
              <a:rPr lang="cs-CZ" b="1" dirty="0" err="1" smtClean="0">
                <a:solidFill>
                  <a:srgbClr val="FF0000"/>
                </a:solidFill>
              </a:rPr>
              <a:t>podfondu</a:t>
            </a:r>
            <a:r>
              <a:rPr lang="cs-CZ" b="1" dirty="0" smtClean="0">
                <a:solidFill>
                  <a:srgbClr val="FF0000"/>
                </a:solidFill>
              </a:rPr>
              <a:t> investičního fondu</a:t>
            </a:r>
            <a:r>
              <a:rPr lang="cs-CZ" dirty="0" smtClean="0"/>
              <a:t>, eviduje se označení </a:t>
            </a:r>
            <a:r>
              <a:rPr lang="cs-CZ" dirty="0" err="1" smtClean="0"/>
              <a:t>podfondu</a:t>
            </a:r>
            <a:r>
              <a:rPr lang="cs-CZ" dirty="0" smtClean="0"/>
              <a:t>, identifikační číslo </a:t>
            </a:r>
            <a:r>
              <a:rPr lang="cs-CZ" dirty="0" err="1" smtClean="0"/>
              <a:t>podfondu</a:t>
            </a:r>
            <a:r>
              <a:rPr lang="cs-CZ" dirty="0" smtClean="0"/>
              <a:t>, bylo-li mu přiděleno, a údaje o investičním fondu, o jehož </a:t>
            </a:r>
            <a:r>
              <a:rPr lang="cs-CZ" dirty="0" err="1" smtClean="0"/>
              <a:t>podfond</a:t>
            </a:r>
            <a:r>
              <a:rPr lang="cs-CZ" dirty="0" smtClean="0"/>
              <a:t> se jedná.</a:t>
            </a:r>
          </a:p>
          <a:p>
            <a:pPr>
              <a:buNone/>
            </a:pPr>
            <a:r>
              <a:rPr lang="cs-CZ" b="1" dirty="0" smtClean="0"/>
              <a:t>  (5)</a:t>
            </a:r>
            <a:r>
              <a:rPr lang="cs-CZ" dirty="0" smtClean="0"/>
              <a:t> Je-li majetek </a:t>
            </a:r>
            <a:r>
              <a:rPr lang="cs-CZ" b="1" dirty="0" smtClean="0">
                <a:solidFill>
                  <a:srgbClr val="FF0000"/>
                </a:solidFill>
              </a:rPr>
              <a:t>ve </a:t>
            </a:r>
            <a:r>
              <a:rPr lang="cs-CZ" b="1" dirty="0" err="1" smtClean="0">
                <a:solidFill>
                  <a:srgbClr val="FF0000"/>
                </a:solidFill>
              </a:rPr>
              <a:t>svěřenském</a:t>
            </a:r>
            <a:r>
              <a:rPr lang="cs-CZ" b="1" dirty="0" smtClean="0">
                <a:solidFill>
                  <a:srgbClr val="FF0000"/>
                </a:solidFill>
              </a:rPr>
              <a:t> fondu</a:t>
            </a:r>
            <a:r>
              <a:rPr lang="cs-CZ" dirty="0" smtClean="0"/>
              <a:t>, eviduje se název fondu, identifikační číslo </a:t>
            </a:r>
            <a:r>
              <a:rPr lang="cs-CZ" dirty="0" err="1" smtClean="0"/>
              <a:t>svěřenského</a:t>
            </a:r>
            <a:r>
              <a:rPr lang="cs-CZ" dirty="0" smtClean="0"/>
              <a:t> fondu, bylo-li mu přiděleno, a údaje o </a:t>
            </a:r>
            <a:r>
              <a:rPr lang="cs-CZ" dirty="0" err="1" smtClean="0"/>
              <a:t>svěřenském</a:t>
            </a:r>
            <a:r>
              <a:rPr lang="cs-CZ" dirty="0" smtClean="0"/>
              <a:t> správci. Obdobné údaje se evidují o zahraničním </a:t>
            </a:r>
            <a:r>
              <a:rPr lang="cs-CZ" dirty="0" err="1" smtClean="0"/>
              <a:t>svěřenském</a:t>
            </a:r>
            <a:r>
              <a:rPr lang="cs-CZ" dirty="0" smtClean="0"/>
              <a:t> fondu.“.</a:t>
            </a:r>
          </a:p>
          <a:p>
            <a:pPr>
              <a:buNone/>
            </a:pPr>
            <a:r>
              <a:rPr lang="cs-CZ" dirty="0" smtClean="0"/>
              <a:t>  Dosavadní odstavce 4 až 6 se označují jako odstavce 6 až 8.</a:t>
            </a:r>
          </a:p>
          <a:p>
            <a:pPr>
              <a:buNone/>
            </a:pPr>
            <a:r>
              <a:rPr lang="cs-CZ" b="1" dirty="0" smtClean="0"/>
              <a:t> 4.</a:t>
            </a:r>
            <a:r>
              <a:rPr lang="cs-CZ" dirty="0" smtClean="0"/>
              <a:t> V § 14 odstavec 6 zní:</a:t>
            </a:r>
          </a:p>
          <a:p>
            <a:pPr>
              <a:buNone/>
            </a:pPr>
            <a:r>
              <a:rPr lang="cs-CZ" dirty="0" smtClean="0"/>
              <a:t> „</a:t>
            </a:r>
            <a:r>
              <a:rPr lang="cs-CZ" b="1" dirty="0" smtClean="0"/>
              <a:t>(6)</a:t>
            </a:r>
            <a:r>
              <a:rPr lang="cs-CZ" dirty="0" smtClean="0"/>
              <a:t> </a:t>
            </a:r>
            <a:r>
              <a:rPr lang="cs-CZ" b="1" dirty="0" smtClean="0">
                <a:solidFill>
                  <a:srgbClr val="FF0000"/>
                </a:solidFill>
              </a:rPr>
              <a:t>O zahraniční právnické osobě </a:t>
            </a:r>
            <a:r>
              <a:rPr lang="cs-CZ" dirty="0" smtClean="0"/>
              <a:t>se eviduje název a adresa sídla; o organizační složce zahraniční právnické osoby zapsané v obchodním rejstříku se eviduje identifikační číslo osoby, její název a adresa jejího sídla.“.</a:t>
            </a:r>
          </a:p>
          <a:p>
            <a:endParaRPr lang="cs-CZ" dirty="0"/>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214290"/>
            <a:ext cx="8786841" cy="500066"/>
          </a:xfrm>
        </p:spPr>
        <p:txBody>
          <a:bodyPr/>
          <a:lstStyle/>
          <a:p>
            <a:pPr>
              <a:buNone/>
            </a:pPr>
            <a:r>
              <a:rPr lang="cs-CZ" sz="2800" dirty="0" smtClean="0"/>
              <a:t>Poznámka k uvedeným postupům- DKM,KMD</a:t>
            </a:r>
            <a:endParaRPr lang="cs-CZ" sz="2800" dirty="0"/>
          </a:p>
        </p:txBody>
      </p:sp>
      <p:sp>
        <p:nvSpPr>
          <p:cNvPr id="3" name="Zástupný symbol pro obsah 2"/>
          <p:cNvSpPr>
            <a:spLocks noGrp="1"/>
          </p:cNvSpPr>
          <p:nvPr>
            <p:ph sz="quarter" idx="13"/>
          </p:nvPr>
        </p:nvSpPr>
        <p:spPr>
          <a:xfrm>
            <a:off x="428596" y="731520"/>
            <a:ext cx="8286808" cy="6126480"/>
          </a:xfrm>
        </p:spPr>
        <p:txBody>
          <a:bodyPr>
            <a:normAutofit/>
          </a:bodyPr>
          <a:lstStyle/>
          <a:p>
            <a:pPr>
              <a:buNone/>
            </a:pPr>
            <a:r>
              <a:rPr lang="cs-CZ" dirty="0" smtClean="0">
                <a:solidFill>
                  <a:srgbClr val="FF0000"/>
                </a:solidFill>
              </a:rPr>
              <a:t>Přepracování </a:t>
            </a:r>
            <a:r>
              <a:rPr lang="cs-CZ" dirty="0" smtClean="0"/>
              <a:t>nebo převod – přepracováním vznikaly opět mapy jako DKM </a:t>
            </a:r>
            <a:r>
              <a:rPr lang="cs-CZ" dirty="0" smtClean="0">
                <a:solidFill>
                  <a:srgbClr val="FF0000"/>
                </a:solidFill>
              </a:rPr>
              <a:t>nebo KMD- proč důležité transformace- přepracování map svatoštěpánských do S-JTSK ?</a:t>
            </a:r>
          </a:p>
          <a:p>
            <a:pPr>
              <a:buNone/>
            </a:pPr>
            <a:endParaRPr lang="cs-CZ" dirty="0" smtClean="0">
              <a:solidFill>
                <a:srgbClr val="FF0000"/>
              </a:solidFill>
            </a:endParaRPr>
          </a:p>
          <a:p>
            <a:pPr>
              <a:buNone/>
            </a:pPr>
            <a:endParaRPr lang="cs-CZ" dirty="0" smtClean="0"/>
          </a:p>
          <a:p>
            <a:pPr>
              <a:buNone/>
            </a:pPr>
            <a:endParaRPr lang="cs-CZ" dirty="0" smtClean="0"/>
          </a:p>
          <a:p>
            <a:pPr>
              <a:buNone/>
            </a:pPr>
            <a:endParaRPr lang="cs-CZ" dirty="0"/>
          </a:p>
        </p:txBody>
      </p:sp>
      <p:pic>
        <p:nvPicPr>
          <p:cNvPr id="4" name="Obrázek 3" descr="Umístění bývalé ČSR v souřadnicovém systému JTSK [44]"/>
          <p:cNvPicPr/>
          <p:nvPr/>
        </p:nvPicPr>
        <p:blipFill>
          <a:blip r:embed="rId2"/>
          <a:srcRect/>
          <a:stretch>
            <a:fillRect/>
          </a:stretch>
        </p:blipFill>
        <p:spPr bwMode="auto">
          <a:xfrm>
            <a:off x="285720" y="2928934"/>
            <a:ext cx="4038608" cy="3495675"/>
          </a:xfrm>
          <a:prstGeom prst="rect">
            <a:avLst/>
          </a:prstGeom>
          <a:noFill/>
          <a:ln w="9525">
            <a:noFill/>
            <a:miter lim="800000"/>
            <a:headEnd/>
            <a:tailEnd/>
          </a:ln>
        </p:spPr>
      </p:pic>
      <p:pic>
        <p:nvPicPr>
          <p:cNvPr id="5" name="Obrázek 4" descr="Souřadnicové systémy stabilního katastru (Gusterberg a Svatý Štěpán) [45]"/>
          <p:cNvPicPr/>
          <p:nvPr/>
        </p:nvPicPr>
        <p:blipFill>
          <a:blip r:embed="rId3"/>
          <a:srcRect/>
          <a:stretch>
            <a:fillRect/>
          </a:stretch>
        </p:blipFill>
        <p:spPr bwMode="auto">
          <a:xfrm>
            <a:off x="4357686" y="3000372"/>
            <a:ext cx="4500594" cy="3186115"/>
          </a:xfrm>
          <a:prstGeom prst="rect">
            <a:avLst/>
          </a:prstGeom>
          <a:noFill/>
          <a:ln w="9525">
            <a:noFill/>
            <a:miter lim="800000"/>
            <a:headEnd/>
            <a:tailEnd/>
          </a:ln>
        </p:spPr>
      </p:pic>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358214" cy="500066"/>
          </a:xfrm>
        </p:spPr>
        <p:txBody>
          <a:bodyPr/>
          <a:lstStyle/>
          <a:p>
            <a:pPr>
              <a:buNone/>
            </a:pPr>
            <a:r>
              <a:rPr lang="cs-CZ" sz="2800" dirty="0" smtClean="0"/>
              <a:t>Nejsledovanější úkony katastrálních úřadů</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a:bodyPr>
          <a:lstStyle/>
          <a:p>
            <a:pPr>
              <a:buNone/>
            </a:pPr>
            <a:r>
              <a:rPr lang="cs-CZ" sz="2400" b="1" dirty="0" smtClean="0">
                <a:solidFill>
                  <a:srgbClr val="FF0000"/>
                </a:solidFill>
              </a:rPr>
              <a:t>Doplnění o poznatky s mapou MK-D.</a:t>
            </a:r>
          </a:p>
          <a:p>
            <a:pPr>
              <a:buNone/>
            </a:pPr>
            <a:endParaRPr lang="cs-CZ" sz="2400" b="1" dirty="0" smtClean="0">
              <a:solidFill>
                <a:srgbClr val="FF0000"/>
              </a:solidFill>
            </a:endParaRPr>
          </a:p>
          <a:p>
            <a:pPr>
              <a:buNone/>
            </a:pPr>
            <a:r>
              <a:rPr lang="cs-CZ" sz="2400" b="1" dirty="0" smtClean="0">
                <a:solidFill>
                  <a:srgbClr val="FF0000"/>
                </a:solidFill>
              </a:rPr>
              <a:t>  </a:t>
            </a:r>
            <a:r>
              <a:rPr lang="cs-CZ" sz="2400" b="1" dirty="0" smtClean="0">
                <a:solidFill>
                  <a:schemeClr val="tx1"/>
                </a:solidFill>
              </a:rPr>
              <a:t>Při obnově katastrálního operátu – při tvorbě nové katastrální mapy v digitální podobě nedochází k zásahům do vlastnických práv , ani jiných práv a co s právy souvisí, ale pro </a:t>
            </a:r>
            <a:r>
              <a:rPr lang="cs-CZ" sz="2400" b="1" dirty="0" smtClean="0">
                <a:solidFill>
                  <a:srgbClr val="FF0000"/>
                </a:solidFill>
              </a:rPr>
              <a:t>mapy KM-D je významné to, že nejsou v ISKN, pouze zobrazeny svým obrazem</a:t>
            </a:r>
            <a:r>
              <a:rPr lang="cs-CZ" sz="2400" b="1" dirty="0" smtClean="0">
                <a:solidFill>
                  <a:schemeClr val="tx1"/>
                </a:solidFill>
              </a:rPr>
              <a:t>. Jsou </a:t>
            </a:r>
            <a:r>
              <a:rPr lang="cs-CZ" sz="2400" b="1" dirty="0" smtClean="0">
                <a:solidFill>
                  <a:srgbClr val="FF0000"/>
                </a:solidFill>
              </a:rPr>
              <a:t>ostrovní a souřadnice bodů nejsou určeny v souřadnicovém systému S-JTSK</a:t>
            </a:r>
          </a:p>
          <a:p>
            <a:pPr>
              <a:buNone/>
            </a:pPr>
            <a:endParaRPr lang="cs-CZ" sz="2400" b="1" dirty="0" smtClean="0">
              <a:solidFill>
                <a:srgbClr val="FF0000"/>
              </a:solidFill>
            </a:endParaRP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358214" cy="500066"/>
          </a:xfrm>
        </p:spPr>
        <p:txBody>
          <a:bodyPr/>
          <a:lstStyle/>
          <a:p>
            <a:pPr>
              <a:buNone/>
            </a:pPr>
            <a:r>
              <a:rPr lang="cs-CZ" sz="2400" dirty="0" smtClean="0"/>
              <a:t>Příklad snímku z katastrální mapy- část DKM a část KM-D</a:t>
            </a:r>
            <a:endParaRPr lang="cs-CZ" sz="2400" dirty="0"/>
          </a:p>
        </p:txBody>
      </p:sp>
      <p:sp>
        <p:nvSpPr>
          <p:cNvPr id="3" name="Zástupný symbol pro obsah 2"/>
          <p:cNvSpPr>
            <a:spLocks noGrp="1"/>
          </p:cNvSpPr>
          <p:nvPr>
            <p:ph sz="quarter" idx="13"/>
          </p:nvPr>
        </p:nvSpPr>
        <p:spPr>
          <a:xfrm>
            <a:off x="428596" y="857232"/>
            <a:ext cx="8358246" cy="5715040"/>
          </a:xfrm>
        </p:spPr>
        <p:txBody>
          <a:bodyPr>
            <a:normAutofit/>
          </a:bodyPr>
          <a:lstStyle/>
          <a:p>
            <a:pPr>
              <a:buNone/>
            </a:pPr>
            <a:endParaRPr lang="cs-CZ" sz="2400" b="1" dirty="0" smtClean="0">
              <a:solidFill>
                <a:srgbClr val="FF0000"/>
              </a:solidFill>
            </a:endParaRPr>
          </a:p>
          <a:p>
            <a:pPr>
              <a:buNone/>
            </a:pPr>
            <a:endParaRPr lang="cs-CZ" sz="2400" b="1" dirty="0" smtClean="0">
              <a:solidFill>
                <a:srgbClr val="FF0000"/>
              </a:solidFill>
            </a:endParaRPr>
          </a:p>
        </p:txBody>
      </p:sp>
      <p:pic>
        <p:nvPicPr>
          <p:cNvPr id="4" name="Obrázek 3"/>
          <p:cNvPicPr/>
          <p:nvPr/>
        </p:nvPicPr>
        <p:blipFill>
          <a:blip r:embed="rId3"/>
          <a:srcRect/>
          <a:stretch>
            <a:fillRect/>
          </a:stretch>
        </p:blipFill>
        <p:spPr bwMode="auto">
          <a:xfrm>
            <a:off x="0" y="642918"/>
            <a:ext cx="8715404" cy="6215082"/>
          </a:xfrm>
          <a:prstGeom prst="rect">
            <a:avLst/>
          </a:prstGeom>
          <a:noFill/>
          <a:ln w="9525">
            <a:noFill/>
            <a:miter lim="800000"/>
            <a:headEnd/>
            <a:tailEnd/>
          </a:ln>
        </p:spPr>
      </p:pic>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222" y="214290"/>
            <a:ext cx="9501222" cy="500066"/>
          </a:xfrm>
        </p:spPr>
        <p:txBody>
          <a:bodyPr/>
          <a:lstStyle/>
          <a:p>
            <a:pPr>
              <a:buNone/>
            </a:pPr>
            <a:r>
              <a:rPr lang="cs-CZ" sz="2400" dirty="0" smtClean="0"/>
              <a:t>Příklad snímku z katastrální mapy- část DKM a část KM-D</a:t>
            </a:r>
            <a:endParaRPr lang="cs-CZ" sz="2400" dirty="0"/>
          </a:p>
        </p:txBody>
      </p:sp>
      <p:pic>
        <p:nvPicPr>
          <p:cNvPr id="4" name="Zástupný symbol pro obsah 3"/>
          <p:cNvPicPr>
            <a:picLocks noGrp="1"/>
          </p:cNvPicPr>
          <p:nvPr>
            <p:ph sz="quarter" idx="13"/>
          </p:nvPr>
        </p:nvPicPr>
        <p:blipFill>
          <a:blip r:embed="rId3"/>
          <a:srcRect/>
          <a:stretch>
            <a:fillRect/>
          </a:stretch>
        </p:blipFill>
        <p:spPr bwMode="auto">
          <a:xfrm>
            <a:off x="1" y="1000084"/>
            <a:ext cx="9143999" cy="5857916"/>
          </a:xfrm>
          <a:prstGeom prst="rect">
            <a:avLst/>
          </a:prstGeom>
          <a:noFill/>
          <a:ln w="9525">
            <a:noFill/>
            <a:miter lim="800000"/>
            <a:headEnd/>
            <a:tailEnd/>
          </a:ln>
        </p:spPr>
      </p:pic>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222" y="214290"/>
            <a:ext cx="9501222" cy="500066"/>
          </a:xfrm>
        </p:spPr>
        <p:txBody>
          <a:bodyPr/>
          <a:lstStyle/>
          <a:p>
            <a:pPr>
              <a:buNone/>
            </a:pPr>
            <a:r>
              <a:rPr lang="cs-CZ" sz="2000" dirty="0" smtClean="0"/>
              <a:t>Příklad zápisu a zákresu </a:t>
            </a:r>
            <a:r>
              <a:rPr lang="cs-CZ" sz="2400" dirty="0" smtClean="0"/>
              <a:t>z katastrální mapy- část </a:t>
            </a:r>
            <a:r>
              <a:rPr lang="cs-CZ" sz="2400" dirty="0" smtClean="0">
                <a:solidFill>
                  <a:srgbClr val="FF0000"/>
                </a:solidFill>
              </a:rPr>
              <a:t>DKM</a:t>
            </a:r>
            <a:r>
              <a:rPr lang="cs-CZ" sz="2400" dirty="0" smtClean="0"/>
              <a:t> a část KM-D</a:t>
            </a:r>
            <a:endParaRPr lang="cs-CZ" sz="2400" dirty="0"/>
          </a:p>
        </p:txBody>
      </p:sp>
      <p:pic>
        <p:nvPicPr>
          <p:cNvPr id="816130" name="Picture 2"/>
          <p:cNvPicPr>
            <a:picLocks noGrp="1" noChangeAspect="1" noChangeArrowheads="1"/>
          </p:cNvPicPr>
          <p:nvPr>
            <p:ph sz="quarter" idx="13"/>
          </p:nvPr>
        </p:nvPicPr>
        <p:blipFill>
          <a:blip r:embed="rId3"/>
          <a:srcRect/>
          <a:stretch>
            <a:fillRect/>
          </a:stretch>
        </p:blipFill>
        <p:spPr bwMode="auto">
          <a:xfrm>
            <a:off x="428625" y="714356"/>
            <a:ext cx="8286750" cy="5929354"/>
          </a:xfrm>
          <a:prstGeom prst="rect">
            <a:avLst/>
          </a:prstGeom>
          <a:noFill/>
          <a:ln w="9525">
            <a:noFill/>
            <a:miter lim="800000"/>
            <a:headEnd/>
            <a:tailEnd/>
          </a:ln>
          <a:effectLst/>
        </p:spPr>
      </p:pic>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222" y="214290"/>
            <a:ext cx="9501222" cy="500066"/>
          </a:xfrm>
        </p:spPr>
        <p:txBody>
          <a:bodyPr/>
          <a:lstStyle/>
          <a:p>
            <a:pPr>
              <a:buNone/>
            </a:pPr>
            <a:r>
              <a:rPr lang="cs-CZ" sz="2000" dirty="0" smtClean="0"/>
              <a:t>Příklad zápisu a zákresu </a:t>
            </a:r>
            <a:r>
              <a:rPr lang="cs-CZ" sz="2400" dirty="0" smtClean="0"/>
              <a:t>z katastrální mapy- část DKM a část </a:t>
            </a:r>
            <a:r>
              <a:rPr lang="cs-CZ" sz="2400" dirty="0" smtClean="0">
                <a:solidFill>
                  <a:srgbClr val="FF0000"/>
                </a:solidFill>
              </a:rPr>
              <a:t>KM-D</a:t>
            </a:r>
            <a:endParaRPr lang="cs-CZ" sz="2400" dirty="0">
              <a:solidFill>
                <a:srgbClr val="FF0000"/>
              </a:solidFill>
            </a:endParaRPr>
          </a:p>
        </p:txBody>
      </p:sp>
      <p:pic>
        <p:nvPicPr>
          <p:cNvPr id="815106" name="Picture 2"/>
          <p:cNvPicPr>
            <a:picLocks noGrp="1" noChangeAspect="1" noChangeArrowheads="1"/>
          </p:cNvPicPr>
          <p:nvPr>
            <p:ph sz="quarter" idx="13"/>
          </p:nvPr>
        </p:nvPicPr>
        <p:blipFill>
          <a:blip r:embed="rId3"/>
          <a:srcRect/>
          <a:stretch>
            <a:fillRect/>
          </a:stretch>
        </p:blipFill>
        <p:spPr bwMode="auto">
          <a:xfrm>
            <a:off x="0" y="928670"/>
            <a:ext cx="9144000" cy="5715040"/>
          </a:xfrm>
          <a:prstGeom prst="rect">
            <a:avLst/>
          </a:prstGeom>
          <a:noFill/>
          <a:ln w="9525">
            <a:noFill/>
            <a:miter lim="800000"/>
            <a:headEnd/>
            <a:tailEnd/>
          </a:ln>
          <a:effectLst/>
        </p:spPr>
      </p:pic>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222" y="214290"/>
            <a:ext cx="9501222" cy="500066"/>
          </a:xfrm>
        </p:spPr>
        <p:txBody>
          <a:bodyPr/>
          <a:lstStyle/>
          <a:p>
            <a:pPr>
              <a:buNone/>
            </a:pPr>
            <a:r>
              <a:rPr lang="cs-CZ" sz="2000" dirty="0" smtClean="0"/>
              <a:t>Příklad zápisu a zákresu </a:t>
            </a:r>
            <a:r>
              <a:rPr lang="cs-CZ" sz="2400" dirty="0" smtClean="0"/>
              <a:t>z katastrální mapy- část DKM a část KM-D</a:t>
            </a:r>
            <a:endParaRPr lang="cs-CZ" sz="2400" dirty="0"/>
          </a:p>
        </p:txBody>
      </p:sp>
      <p:pic>
        <p:nvPicPr>
          <p:cNvPr id="814082" name="Picture 2"/>
          <p:cNvPicPr>
            <a:picLocks noGrp="1" noChangeAspect="1" noChangeArrowheads="1"/>
          </p:cNvPicPr>
          <p:nvPr>
            <p:ph sz="quarter" idx="13"/>
          </p:nvPr>
        </p:nvPicPr>
        <p:blipFill>
          <a:blip r:embed="rId3"/>
          <a:srcRect/>
          <a:stretch>
            <a:fillRect/>
          </a:stretch>
        </p:blipFill>
        <p:spPr bwMode="auto">
          <a:xfrm>
            <a:off x="0" y="928670"/>
            <a:ext cx="8715375" cy="5929330"/>
          </a:xfrm>
          <a:prstGeom prst="rect">
            <a:avLst/>
          </a:prstGeom>
          <a:noFill/>
          <a:ln w="9525">
            <a:noFill/>
            <a:miter lim="800000"/>
            <a:headEnd/>
            <a:tailEnd/>
          </a:ln>
          <a:effectLst/>
        </p:spPr>
      </p:pic>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5857884" cy="500066"/>
          </a:xfrm>
        </p:spPr>
        <p:txBody>
          <a:bodyPr/>
          <a:lstStyle/>
          <a:p>
            <a:pPr>
              <a:buNone/>
            </a:pPr>
            <a:r>
              <a:rPr lang="cs-CZ" sz="2800" dirty="0" smtClean="0"/>
              <a:t>Mapy KM-D</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a:bodyPr>
          <a:lstStyle/>
          <a:p>
            <a:pPr>
              <a:buNone/>
            </a:pPr>
            <a:r>
              <a:rPr lang="cs-CZ" sz="2400" dirty="0" smtClean="0"/>
              <a:t>Na úvod digitalizací map ČÚZK zahájil práce na digitalizaci KM-D/ před rokem 2007/</a:t>
            </a:r>
          </a:p>
          <a:p>
            <a:pPr>
              <a:buNone/>
            </a:pPr>
            <a:r>
              <a:rPr lang="cs-CZ" sz="2400" dirty="0" smtClean="0"/>
              <a:t>- nejprve řešil problematiku transformace rastrů</a:t>
            </a:r>
          </a:p>
          <a:p>
            <a:pPr>
              <a:buNone/>
            </a:pPr>
            <a:r>
              <a:rPr lang="cs-CZ" sz="2400" b="1" dirty="0" smtClean="0"/>
              <a:t>- začalo se digitalizovat do systémů </a:t>
            </a:r>
            <a:r>
              <a:rPr lang="cs-CZ" sz="2400" b="1" dirty="0" err="1" smtClean="0"/>
              <a:t>Gusterberg</a:t>
            </a:r>
            <a:endParaRPr lang="cs-CZ" sz="2400" b="1" dirty="0" smtClean="0"/>
          </a:p>
          <a:p>
            <a:pPr>
              <a:buNone/>
            </a:pPr>
            <a:r>
              <a:rPr lang="cs-CZ" sz="2400" b="1" dirty="0" smtClean="0"/>
              <a:t> a Sv. Štěpán</a:t>
            </a:r>
          </a:p>
          <a:p>
            <a:pPr>
              <a:buNone/>
            </a:pPr>
            <a:r>
              <a:rPr lang="cs-CZ" sz="2400" dirty="0" smtClean="0"/>
              <a:t> - KM-D (KM digitalizovaná)</a:t>
            </a:r>
          </a:p>
          <a:p>
            <a:pPr>
              <a:buNone/>
            </a:pPr>
            <a:r>
              <a:rPr lang="cs-CZ" sz="2400" dirty="0" smtClean="0"/>
              <a:t> - vznikala ostrovní mapa</a:t>
            </a:r>
          </a:p>
          <a:p>
            <a:pPr>
              <a:buNone/>
            </a:pPr>
            <a:r>
              <a:rPr lang="cs-CZ" sz="2400" dirty="0" smtClean="0"/>
              <a:t> - nesouvislé zobrazení</a:t>
            </a:r>
          </a:p>
          <a:p>
            <a:pPr>
              <a:buNone/>
            </a:pPr>
            <a:r>
              <a:rPr lang="cs-CZ" sz="2400" dirty="0" smtClean="0"/>
              <a:t>Tento způsob se neosvědčil - společenská poptávka : mapy v JTSK  !!!   </a:t>
            </a:r>
          </a:p>
          <a:p>
            <a:pPr>
              <a:buNone/>
            </a:pPr>
            <a:endParaRPr lang="cs-CZ" sz="2400" b="1" dirty="0" smtClean="0">
              <a:solidFill>
                <a:schemeClr val="tx1"/>
              </a:solidFill>
            </a:endParaRPr>
          </a:p>
        </p:txBody>
      </p:sp>
      <p:pic>
        <p:nvPicPr>
          <p:cNvPr id="4" name="Obrázek 3" descr="Nalezený obrázek pro katastrální mapy km-d">
            <a:hlinkClick r:id="rId3"/>
          </p:cNvPr>
          <p:cNvPicPr/>
          <p:nvPr/>
        </p:nvPicPr>
        <p:blipFill>
          <a:blip r:embed="rId4"/>
          <a:srcRect/>
          <a:stretch>
            <a:fillRect/>
          </a:stretch>
        </p:blipFill>
        <p:spPr bwMode="auto">
          <a:xfrm>
            <a:off x="6215074" y="5143500"/>
            <a:ext cx="1943100" cy="1714500"/>
          </a:xfrm>
          <a:prstGeom prst="rect">
            <a:avLst/>
          </a:prstGeom>
          <a:noFill/>
          <a:ln w="9525">
            <a:noFill/>
            <a:miter lim="800000"/>
            <a:headEnd/>
            <a:tailEnd/>
          </a:ln>
        </p:spPr>
      </p:pic>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5357818" cy="500066"/>
          </a:xfrm>
        </p:spPr>
        <p:txBody>
          <a:bodyPr/>
          <a:lstStyle/>
          <a:p>
            <a:pPr>
              <a:buNone/>
            </a:pPr>
            <a:r>
              <a:rPr lang="cs-CZ" sz="2800" dirty="0" smtClean="0"/>
              <a:t>Co je mapa KM-D</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fontScale="85000" lnSpcReduction="10000"/>
          </a:bodyPr>
          <a:lstStyle/>
          <a:p>
            <a:pPr>
              <a:buNone/>
            </a:pPr>
            <a:r>
              <a:rPr lang="cs-CZ" sz="2400" dirty="0" smtClean="0"/>
              <a:t>Některé Katastrální úřady převáděly postupně analogové mapy do digitální podoby – mj. vyhotovovaly digitální mapy  </a:t>
            </a:r>
            <a:r>
              <a:rPr lang="cs-CZ" sz="2400" b="1" dirty="0" smtClean="0"/>
              <a:t>KM-D</a:t>
            </a:r>
          </a:p>
          <a:p>
            <a:pPr fontAlgn="base">
              <a:buNone/>
            </a:pPr>
            <a:r>
              <a:rPr lang="cs-CZ" sz="2400" b="1" dirty="0" smtClean="0"/>
              <a:t>KM-D - katastrální mapa </a:t>
            </a:r>
            <a:r>
              <a:rPr lang="cs-CZ" sz="2400" b="1" dirty="0" smtClean="0">
                <a:solidFill>
                  <a:srgbClr val="FF0000"/>
                </a:solidFill>
              </a:rPr>
              <a:t>digitalizovaná</a:t>
            </a:r>
            <a:r>
              <a:rPr lang="cs-CZ" sz="2400" dirty="0" smtClean="0"/>
              <a:t>, zpravidla vznikla přepracováním z map v měřítku 1:2880 v souřadnicovém systému stabilního katastru (tedy není v klasickém souřadnicovém systému). Tato mapa není součástí ISKN (informačního systému katastru nemovitostí</a:t>
            </a:r>
            <a:r>
              <a:rPr lang="cs-CZ" sz="2400" b="1" dirty="0" smtClean="0"/>
              <a:t>). Pokud není na území této mapy prováděno nové mapování (a vznik DKM</a:t>
            </a:r>
            <a:r>
              <a:rPr lang="cs-CZ" sz="2400" dirty="0" smtClean="0"/>
              <a:t>), </a:t>
            </a:r>
            <a:r>
              <a:rPr lang="cs-CZ" sz="2400" dirty="0" smtClean="0">
                <a:solidFill>
                  <a:srgbClr val="FF0000"/>
                </a:solidFill>
              </a:rPr>
              <a:t>tak se tato mapa převádí na mapu KMD</a:t>
            </a:r>
            <a:r>
              <a:rPr lang="cs-CZ" sz="2400" dirty="0" smtClean="0"/>
              <a:t>, která pak je součástí ISKN a je nadále udržována v souřadnicovém systému S-JTSK. </a:t>
            </a:r>
          </a:p>
          <a:p>
            <a:pPr fontAlgn="base">
              <a:buNone/>
            </a:pPr>
            <a:r>
              <a:rPr lang="cs-CZ" sz="2400" dirty="0" smtClean="0"/>
              <a:t>Vznikla následujícími způsoby:</a:t>
            </a:r>
          </a:p>
          <a:p>
            <a:pPr lvl="0" fontAlgn="base">
              <a:buFontTx/>
              <a:buChar char="-"/>
            </a:pPr>
            <a:r>
              <a:rPr lang="cs-CZ" sz="2400" dirty="0" smtClean="0"/>
              <a:t>digitalizací analogových (papírových) map KN a ZE původního měřítka 1:2880,</a:t>
            </a:r>
          </a:p>
          <a:p>
            <a:pPr lvl="0" fontAlgn="base">
              <a:buFontTx/>
              <a:buChar char="-"/>
            </a:pPr>
            <a:r>
              <a:rPr lang="cs-CZ" sz="2400" dirty="0" smtClean="0"/>
              <a:t>pro převedení do S-JTSK jsou využívány ZPMZ, které již obsahují měření a souřadnice nových bodů a identických v S-JTSK/ v ZPMZ byly dvojí souřadnice, pro přizpůsobení změny mapě/</a:t>
            </a:r>
          </a:p>
          <a:p>
            <a:pPr lvl="0" fontAlgn="base">
              <a:buFontTx/>
              <a:buChar char="-"/>
            </a:pPr>
            <a:r>
              <a:rPr lang="cs-CZ" sz="2400" dirty="0" smtClean="0"/>
              <a:t>Katastrálním úřadem je vydávána kresba ve výměnném formátu VKM, případně DGN nebo VYK./ je nutné ke změnám stále přihlížet/</a:t>
            </a:r>
          </a:p>
          <a:p>
            <a:pPr>
              <a:buNone/>
            </a:pPr>
            <a:endParaRPr lang="cs-CZ" sz="2400" b="1" dirty="0" smtClean="0">
              <a:solidFill>
                <a:srgbClr val="FF0000"/>
              </a:solidFill>
            </a:endParaRP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500826" cy="500066"/>
          </a:xfrm>
        </p:spPr>
        <p:txBody>
          <a:bodyPr/>
          <a:lstStyle/>
          <a:p>
            <a:pPr>
              <a:buNone/>
            </a:pPr>
            <a:r>
              <a:rPr lang="cs-CZ" sz="2800" dirty="0" smtClean="0"/>
              <a:t>Mapy KM-D</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lnSpcReduction="10000"/>
          </a:bodyPr>
          <a:lstStyle/>
          <a:p>
            <a:pPr>
              <a:buNone/>
            </a:pPr>
            <a:r>
              <a:rPr lang="cs-CZ" sz="2400" b="1" dirty="0" smtClean="0">
                <a:solidFill>
                  <a:schemeClr val="tx1"/>
                </a:solidFill>
              </a:rPr>
              <a:t>Tvorba KM-D se řídila Návodem pro obnovu katastrálního operátu (1)a Zásadami pro obnovu(2)</a:t>
            </a:r>
          </a:p>
          <a:p>
            <a:pPr>
              <a:buNone/>
            </a:pPr>
            <a:r>
              <a:rPr lang="cs-CZ" sz="2400" b="1" dirty="0" smtClean="0">
                <a:solidFill>
                  <a:schemeClr val="tx1"/>
                </a:solidFill>
              </a:rPr>
              <a:t>1/ČÚZK- Prozatímní návod pro obnovu katastrálního operátu přepracováním souboru geodetických informací a pro jeho vedení. Praha. 1998. </a:t>
            </a:r>
            <a:r>
              <a:rPr lang="cs-CZ" sz="2400" b="1" dirty="0" err="1" smtClean="0">
                <a:solidFill>
                  <a:schemeClr val="tx1"/>
                </a:solidFill>
              </a:rPr>
              <a:t>Č.j</a:t>
            </a:r>
            <a:r>
              <a:rPr lang="cs-CZ" sz="2400" b="1" dirty="0" smtClean="0">
                <a:solidFill>
                  <a:schemeClr val="tx1"/>
                </a:solidFill>
              </a:rPr>
              <a:t>. 5238/1998-23 </a:t>
            </a:r>
          </a:p>
          <a:p>
            <a:pPr>
              <a:buNone/>
            </a:pPr>
            <a:r>
              <a:rPr lang="cs-CZ" sz="2400" b="1" dirty="0" smtClean="0">
                <a:solidFill>
                  <a:schemeClr val="tx1"/>
                </a:solidFill>
              </a:rPr>
              <a:t>2/ČÚZK- Zásady pro obnovu sáhových katastrálních map přepracováním do digitálního vyjádření KM-D. Praha. 1998. </a:t>
            </a:r>
            <a:r>
              <a:rPr lang="cs-CZ" sz="2400" b="1" dirty="0" err="1" smtClean="0">
                <a:solidFill>
                  <a:schemeClr val="tx1"/>
                </a:solidFill>
              </a:rPr>
              <a:t>Č.j</a:t>
            </a:r>
            <a:r>
              <a:rPr lang="cs-CZ" sz="2400" b="1" dirty="0" smtClean="0">
                <a:solidFill>
                  <a:schemeClr val="tx1"/>
                </a:solidFill>
              </a:rPr>
              <a:t>. 48/1998-21</a:t>
            </a:r>
          </a:p>
          <a:p>
            <a:pPr>
              <a:buNone/>
            </a:pPr>
            <a:r>
              <a:rPr lang="cs-CZ" sz="2400" dirty="0" smtClean="0"/>
              <a:t>Návod pro obnovu katastrálního operátu a převod ze dne 20. prosince 2007 </a:t>
            </a:r>
            <a:r>
              <a:rPr lang="cs-CZ" sz="2400" dirty="0" err="1" smtClean="0"/>
              <a:t>č.j</a:t>
            </a:r>
            <a:r>
              <a:rPr lang="cs-CZ" sz="2400" dirty="0" smtClean="0"/>
              <a:t>. ČÚZK 6530/2007-22 ve znění dodatku č.1 ze dne 25.1.2008 </a:t>
            </a:r>
            <a:r>
              <a:rPr lang="cs-CZ" sz="2400" dirty="0" err="1" smtClean="0"/>
              <a:t>č.j</a:t>
            </a:r>
            <a:r>
              <a:rPr lang="cs-CZ" sz="2400" dirty="0" smtClean="0"/>
              <a:t>. ČÚZK 338/2008-22, dodatku č.2 ze dne 27.5.2009 </a:t>
            </a:r>
            <a:r>
              <a:rPr lang="cs-CZ" sz="2400" dirty="0" err="1" smtClean="0"/>
              <a:t>č.j</a:t>
            </a:r>
            <a:r>
              <a:rPr lang="cs-CZ" sz="2400" dirty="0" smtClean="0"/>
              <a:t>. ČÚZK 2390/2009-22 a dodatku č.3 ze dne 3.6.2013 </a:t>
            </a:r>
            <a:r>
              <a:rPr lang="cs-CZ" sz="2400" dirty="0" err="1" smtClean="0"/>
              <a:t>č.j</a:t>
            </a:r>
            <a:r>
              <a:rPr lang="cs-CZ" sz="2400" dirty="0" smtClean="0"/>
              <a:t>. ČÚZK 11172/2013-22. </a:t>
            </a:r>
          </a:p>
          <a:p>
            <a:pPr>
              <a:buNone/>
            </a:pPr>
            <a:r>
              <a:rPr lang="cs-CZ" sz="2400" b="1" dirty="0" smtClean="0">
                <a:solidFill>
                  <a:schemeClr val="tx1"/>
                </a:solidFill>
              </a:rPr>
              <a:t>Předpisy zrušeny</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3993157" cy="642942"/>
          </a:xfrm>
        </p:spPr>
        <p:txBody>
          <a:bodyPr>
            <a:normAutofit fontScale="90000"/>
          </a:bodyPr>
          <a:lstStyle/>
          <a:p>
            <a:pPr>
              <a:buNone/>
            </a:pPr>
            <a:r>
              <a:rPr lang="cs-CZ" sz="2800" dirty="0" smtClean="0"/>
              <a:t>Pokračování- další novela</a:t>
            </a:r>
            <a:endParaRPr lang="cs-CZ" sz="2800" dirty="0"/>
          </a:p>
        </p:txBody>
      </p:sp>
      <p:sp>
        <p:nvSpPr>
          <p:cNvPr id="3" name="Zástupný symbol pro obsah 2"/>
          <p:cNvSpPr>
            <a:spLocks noGrp="1"/>
          </p:cNvSpPr>
          <p:nvPr>
            <p:ph idx="4294967295"/>
          </p:nvPr>
        </p:nvSpPr>
        <p:spPr>
          <a:xfrm>
            <a:off x="457200" y="1214422"/>
            <a:ext cx="8229600" cy="5429288"/>
          </a:xfrm>
          <a:prstGeom prst="rect">
            <a:avLst/>
          </a:prstGeom>
        </p:spPr>
        <p:txBody>
          <a:bodyPr>
            <a:normAutofit fontScale="85000" lnSpcReduction="10000"/>
          </a:bodyPr>
          <a:lstStyle/>
          <a:p>
            <a:pPr>
              <a:buNone/>
            </a:pPr>
            <a:r>
              <a:rPr lang="cs-CZ" sz="2400" dirty="0" smtClean="0"/>
              <a:t>Poznámka k zákonu č. </a:t>
            </a:r>
            <a:r>
              <a:rPr lang="cs-CZ" sz="2400" dirty="0" smtClean="0">
                <a:solidFill>
                  <a:srgbClr val="FF0000"/>
                </a:solidFill>
              </a:rPr>
              <a:t>106/2016 Sb</a:t>
            </a:r>
            <a:r>
              <a:rPr lang="cs-CZ" sz="2400" dirty="0" smtClean="0"/>
              <a:t>.-účinnost od 1.7.2016</a:t>
            </a:r>
          </a:p>
          <a:p>
            <a:pPr>
              <a:buFontTx/>
              <a:buChar char="-"/>
            </a:pPr>
            <a:r>
              <a:rPr lang="cs-CZ" sz="2400" dirty="0" smtClean="0"/>
              <a:t>jedná se o novelu zákona č. 128/2000 Sb. o obcích, č.129/2000 Sb. o krajích a č. 131/2000 Sb. o hlavním městě Praze</a:t>
            </a:r>
          </a:p>
          <a:p>
            <a:pPr>
              <a:buFontTx/>
              <a:buChar char="-"/>
            </a:pPr>
            <a:r>
              <a:rPr lang="cs-CZ" sz="2400" dirty="0" smtClean="0"/>
              <a:t>mj. se noveluje § 29 odst.2 </a:t>
            </a:r>
            <a:r>
              <a:rPr lang="cs-CZ" sz="2400" dirty="0" err="1" smtClean="0"/>
              <a:t>katZ</a:t>
            </a:r>
            <a:r>
              <a:rPr lang="cs-CZ" sz="2400" dirty="0" smtClean="0"/>
              <a:t>- souvisí s podklady pro změnu hranice katastrálního území, která je současně hranicí obecní</a:t>
            </a:r>
          </a:p>
          <a:p>
            <a:pPr>
              <a:buNone/>
            </a:pPr>
            <a:r>
              <a:rPr lang="cs-CZ" sz="2400" dirty="0" smtClean="0"/>
              <a:t>        - k zápisu změny hranice katastrálního území související se změnou hranice obce musí být předložena dohoda obcí, </a:t>
            </a:r>
            <a:r>
              <a:rPr lang="cs-CZ" sz="2400" dirty="0" smtClean="0">
                <a:solidFill>
                  <a:srgbClr val="FF0000"/>
                </a:solidFill>
              </a:rPr>
              <a:t>nebo</a:t>
            </a:r>
            <a:r>
              <a:rPr lang="cs-CZ" sz="2400" dirty="0" smtClean="0"/>
              <a:t> </a:t>
            </a:r>
            <a:r>
              <a:rPr lang="cs-CZ" sz="2400" dirty="0" smtClean="0">
                <a:solidFill>
                  <a:srgbClr val="FF0000"/>
                </a:solidFill>
              </a:rPr>
              <a:t>pravomocné rozhodnutí o změně hranic obcí.</a:t>
            </a:r>
          </a:p>
          <a:p>
            <a:pPr>
              <a:buNone/>
            </a:pPr>
            <a:r>
              <a:rPr lang="cs-CZ" sz="2400" dirty="0" smtClean="0"/>
              <a:t>Pravomocné rozhodnutí je podkladem pro změny v </a:t>
            </a:r>
            <a:r>
              <a:rPr lang="cs-CZ" sz="2400" dirty="0" err="1" smtClean="0"/>
              <a:t>RUIANu</a:t>
            </a:r>
            <a:r>
              <a:rPr lang="cs-CZ" sz="2400" dirty="0" smtClean="0"/>
              <a:t>-základním registru.</a:t>
            </a:r>
          </a:p>
          <a:p>
            <a:pPr>
              <a:buNone/>
            </a:pPr>
            <a:r>
              <a:rPr lang="cs-CZ" sz="2400" dirty="0" smtClean="0"/>
              <a:t>/Tzn. Nedojde-li k dohodě mezi obcemi, bude rozhodovat Ministerstvo vnitra ČR/</a:t>
            </a:r>
          </a:p>
          <a:p>
            <a:pPr>
              <a:buNone/>
            </a:pPr>
            <a:endParaRPr lang="cs-CZ" sz="2400" dirty="0" smtClean="0"/>
          </a:p>
          <a:p>
            <a:pPr>
              <a:buNone/>
            </a:pPr>
            <a:r>
              <a:rPr lang="cs-CZ" sz="2400" dirty="0" smtClean="0"/>
              <a:t>Rozhodnutí o změně katastrální hranice se řeší i při komplexních pozemkových úpravách – jsou řešeny obvody KPU</a:t>
            </a:r>
          </a:p>
          <a:p>
            <a:pPr>
              <a:buNone/>
            </a:pPr>
            <a:r>
              <a:rPr lang="cs-CZ" sz="2400" dirty="0" smtClean="0"/>
              <a:t>/ mohou se dotýkat i lesních celků mimo KPU/</a:t>
            </a:r>
            <a:endParaRPr lang="cs-CZ" sz="2400" dirty="0"/>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500826" cy="500066"/>
          </a:xfrm>
        </p:spPr>
        <p:txBody>
          <a:bodyPr/>
          <a:lstStyle/>
          <a:p>
            <a:pPr>
              <a:buNone/>
            </a:pPr>
            <a:r>
              <a:rPr lang="cs-CZ" sz="2800" dirty="0" smtClean="0"/>
              <a:t>Mapy KM-D</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a:bodyPr>
          <a:lstStyle/>
          <a:p>
            <a:pPr>
              <a:buNone/>
            </a:pPr>
            <a:r>
              <a:rPr lang="cs-CZ" sz="2400" b="1" dirty="0" smtClean="0">
                <a:solidFill>
                  <a:schemeClr val="tx1"/>
                </a:solidFill>
              </a:rPr>
              <a:t>DŮVODY PRO ZMĚNU SOUŘADNICOVÉHO SYSTÉMU MAPY KM-D </a:t>
            </a:r>
          </a:p>
          <a:p>
            <a:pPr>
              <a:buNone/>
            </a:pPr>
            <a:r>
              <a:rPr lang="cs-CZ" sz="2400" b="1" dirty="0" smtClean="0">
                <a:solidFill>
                  <a:schemeClr val="tx1"/>
                </a:solidFill>
              </a:rPr>
              <a:t>Po praktických zkušenostech s vedením mapy KM-D v systému stabilního katastru byla dne 18. 4. 2000 Radou pro digitalizaci SGI navržena změna souřadnicového systému KM-D na S-JTSK. Hlavním důvodem ukončení vzniku nových KM-D v systému stabilního katastru byla složitá údržba těchto map, zvýšené náklady, delší časová náročnost a jejich vedení mimo prostředí ISKN. Velkým problémem bylo ostrůvkovité vedení map neumožňující souvislé zobrazení. Na styku dvou katastrálních území s mapou KM-D docházelo k rozdílnému zobrazení katastrální hranice - pro každé k. </a:t>
            </a:r>
            <a:r>
              <a:rPr lang="cs-CZ" sz="2400" b="1" dirty="0" err="1" smtClean="0">
                <a:solidFill>
                  <a:schemeClr val="tx1"/>
                </a:solidFill>
              </a:rPr>
              <a:t>ú</a:t>
            </a:r>
            <a:r>
              <a:rPr lang="cs-CZ" sz="2400" b="1" dirty="0" smtClean="0">
                <a:solidFill>
                  <a:schemeClr val="tx1"/>
                </a:solidFill>
              </a:rPr>
              <a:t>. existoval vlastní (a mnohdy hodně odlišný) průběh katastrální hranice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500826" cy="500066"/>
          </a:xfrm>
        </p:spPr>
        <p:txBody>
          <a:bodyPr/>
          <a:lstStyle/>
          <a:p>
            <a:pPr>
              <a:buNone/>
            </a:pPr>
            <a:r>
              <a:rPr lang="cs-CZ" sz="2800" dirty="0" smtClean="0"/>
              <a:t>Mapy KM-D</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lnSpcReduction="10000"/>
          </a:bodyPr>
          <a:lstStyle/>
          <a:p>
            <a:pPr>
              <a:buNone/>
            </a:pPr>
            <a:r>
              <a:rPr lang="cs-CZ" sz="2400" b="1" dirty="0" smtClean="0">
                <a:solidFill>
                  <a:schemeClr val="tx1"/>
                </a:solidFill>
              </a:rPr>
              <a:t>Nové změny bylo třeba měřit v S-JTSK, do mapy se změna dostala přizpůsobením změny mapě (pomocí transformace). Tím docházelo k nesouladu výměr evidovaných v SPI (ze souřadnic S-JTSK) s výměrami v SGI (ze souřadnic S-SK).  </a:t>
            </a:r>
          </a:p>
          <a:p>
            <a:pPr>
              <a:buNone/>
            </a:pPr>
            <a:r>
              <a:rPr lang="cs-CZ" sz="2400" b="1" dirty="0" smtClean="0">
                <a:solidFill>
                  <a:schemeClr val="tx1"/>
                </a:solidFill>
              </a:rPr>
              <a:t>Výhody sjednocení souřadnicového systému katastrálních map v S-JTSK jsou: </a:t>
            </a:r>
          </a:p>
          <a:p>
            <a:pPr>
              <a:buNone/>
            </a:pPr>
            <a:r>
              <a:rPr lang="cs-CZ" sz="2400" b="1" dirty="0" smtClean="0">
                <a:solidFill>
                  <a:schemeClr val="tx1"/>
                </a:solidFill>
              </a:rPr>
              <a:t>• využívání jednotného programového vybavení bez nutnosti úprav, </a:t>
            </a:r>
          </a:p>
          <a:p>
            <a:pPr>
              <a:buNone/>
            </a:pPr>
            <a:r>
              <a:rPr lang="cs-CZ" sz="2400" b="1" dirty="0" smtClean="0">
                <a:solidFill>
                  <a:schemeClr val="tx1"/>
                </a:solidFill>
              </a:rPr>
              <a:t>• odpadla transformace linií BPEJ do S-SK, • nebyla nutná transformace výsledné mapy kvůli definičním bodům, • katastrální mapy se staly kompatibilní s jinými informačními systémy, • odstranily se problémy se zaváděním dat do ISKN, • odpadla nutnost transformace zaměřených změn v S-JTSK do S-SK [13].</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500826" cy="500066"/>
          </a:xfrm>
        </p:spPr>
        <p:txBody>
          <a:bodyPr/>
          <a:lstStyle/>
          <a:p>
            <a:pPr>
              <a:buNone/>
            </a:pPr>
            <a:r>
              <a:rPr lang="cs-CZ" sz="2800" dirty="0" smtClean="0"/>
              <a:t>Mapy KM-D</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a:bodyPr>
          <a:lstStyle/>
          <a:p>
            <a:pPr>
              <a:buNone/>
            </a:pPr>
            <a:r>
              <a:rPr lang="cs-CZ" sz="2400" b="1" dirty="0" smtClean="0">
                <a:solidFill>
                  <a:srgbClr val="FF0000"/>
                </a:solidFill>
              </a:rPr>
              <a:t>Dnes se převod mapy KM-D provádí dle platného návodu</a:t>
            </a:r>
          </a:p>
          <a:p>
            <a:pPr>
              <a:buNone/>
            </a:pPr>
            <a:r>
              <a:rPr lang="cs-CZ" sz="2400" b="1" dirty="0" smtClean="0">
                <a:solidFill>
                  <a:schemeClr val="tx1"/>
                </a:solidFill>
              </a:rPr>
              <a:t>- </a:t>
            </a:r>
            <a:r>
              <a:rPr lang="cs-CZ" sz="2400" dirty="0" smtClean="0"/>
              <a:t> </a:t>
            </a:r>
            <a:r>
              <a:rPr lang="cs-CZ" sz="2400" b="1" dirty="0" smtClean="0"/>
              <a:t>NÁVOD </a:t>
            </a:r>
            <a:r>
              <a:rPr lang="pt-BR" sz="2400" b="1" dirty="0" smtClean="0"/>
              <a:t>PRO OBNOVU KATASTRÁLNÍHO OPERÁTU A </a:t>
            </a:r>
            <a:r>
              <a:rPr lang="cs-CZ" sz="2400" b="1" dirty="0" smtClean="0"/>
              <a:t>PŘEVOD </a:t>
            </a:r>
          </a:p>
          <a:p>
            <a:pPr>
              <a:buNone/>
            </a:pPr>
            <a:r>
              <a:rPr lang="pl-PL" sz="2400" b="1" dirty="0" smtClean="0"/>
              <a:t>Ve znění dodatku č. 1 ze dne 18. prosince 2018, č.j. ČÚZK-14085/2018-22, účinného od 1. ledna 2019</a:t>
            </a:r>
          </a:p>
          <a:p>
            <a:pPr>
              <a:buNone/>
            </a:pPr>
            <a:endParaRPr lang="pl-PL" sz="2400" b="1" dirty="0" smtClean="0">
              <a:solidFill>
                <a:schemeClr val="tx1"/>
              </a:solidFill>
            </a:endParaRPr>
          </a:p>
          <a:p>
            <a:pPr>
              <a:buNone/>
            </a:pPr>
            <a:r>
              <a:rPr lang="pl-PL" sz="2400" b="1" dirty="0" smtClean="0">
                <a:solidFill>
                  <a:schemeClr val="tx1"/>
                </a:solidFill>
              </a:rPr>
              <a:t>/dostupný na </a:t>
            </a:r>
            <a:r>
              <a:rPr lang="pl-PL" sz="2400" b="1" dirty="0" smtClean="0">
                <a:solidFill>
                  <a:schemeClr val="tx1"/>
                </a:solidFill>
                <a:hlinkClick r:id="rId3"/>
              </a:rPr>
              <a:t>www.cuzk.cz/</a:t>
            </a:r>
            <a:endParaRPr lang="pl-PL" sz="2400" b="1" dirty="0" smtClean="0">
              <a:solidFill>
                <a:schemeClr val="tx1"/>
              </a:solidFill>
            </a:endParaRPr>
          </a:p>
          <a:p>
            <a:pPr>
              <a:buNone/>
            </a:pPr>
            <a:r>
              <a:rPr lang="pl-PL" sz="2400" b="1" dirty="0" smtClean="0">
                <a:solidFill>
                  <a:schemeClr val="tx1"/>
                </a:solidFill>
              </a:rPr>
              <a:t>Katastrální vyhláška specielně neřeší postup týkající se </a:t>
            </a:r>
          </a:p>
          <a:p>
            <a:pPr>
              <a:buNone/>
            </a:pPr>
            <a:r>
              <a:rPr lang="cs-CZ" sz="2400" dirty="0" smtClean="0">
                <a:solidFill>
                  <a:srgbClr val="FF0000"/>
                </a:solidFill>
              </a:rPr>
              <a:t>činnosti při změně souřadnicového systému na S-JTSK u digitalizované mapy vyhotovené podle dřívějších předpisů jako „KM-D“, tato úprava je pouze v Návodu</a:t>
            </a:r>
            <a:endParaRPr lang="cs-CZ" sz="2400" b="1" dirty="0" smtClean="0">
              <a:solidFill>
                <a:srgbClr val="FF0000"/>
              </a:solidFill>
            </a:endParaRP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500826" cy="500066"/>
          </a:xfrm>
        </p:spPr>
        <p:txBody>
          <a:bodyPr/>
          <a:lstStyle/>
          <a:p>
            <a:pPr>
              <a:buNone/>
            </a:pPr>
            <a:r>
              <a:rPr lang="cs-CZ" sz="2800" dirty="0" smtClean="0"/>
              <a:t>Mapy KM-D</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a:bodyPr>
          <a:lstStyle/>
          <a:p>
            <a:pPr>
              <a:buNone/>
            </a:pPr>
            <a:r>
              <a:rPr lang="cs-CZ" sz="2400" b="1" dirty="0" smtClean="0">
                <a:solidFill>
                  <a:schemeClr val="tx1"/>
                </a:solidFill>
              </a:rPr>
              <a:t>K současnosti je v Jihomoravském kraji pouze 1 k.</a:t>
            </a:r>
            <a:r>
              <a:rPr lang="cs-CZ" sz="2400" b="1" dirty="0" err="1" smtClean="0">
                <a:solidFill>
                  <a:schemeClr val="tx1"/>
                </a:solidFill>
              </a:rPr>
              <a:t>ú</a:t>
            </a:r>
            <a:r>
              <a:rPr lang="cs-CZ" sz="2400" b="1" dirty="0" smtClean="0">
                <a:solidFill>
                  <a:schemeClr val="tx1"/>
                </a:solidFill>
              </a:rPr>
              <a:t>. S mapou KM-D – k.</a:t>
            </a:r>
            <a:r>
              <a:rPr lang="cs-CZ" sz="2400" b="1" dirty="0" err="1" smtClean="0">
                <a:solidFill>
                  <a:schemeClr val="tx1"/>
                </a:solidFill>
              </a:rPr>
              <a:t>ú</a:t>
            </a:r>
            <a:r>
              <a:rPr lang="cs-CZ" sz="2400" b="1" dirty="0" smtClean="0">
                <a:solidFill>
                  <a:schemeClr val="tx1"/>
                </a:solidFill>
              </a:rPr>
              <a:t>. Kloboučky</a:t>
            </a:r>
          </a:p>
          <a:p>
            <a:pPr>
              <a:buNone/>
            </a:pPr>
            <a:endParaRPr lang="cs-CZ" sz="2400" b="1" dirty="0" smtClean="0">
              <a:solidFill>
                <a:schemeClr val="tx1"/>
              </a:solidFill>
            </a:endParaRPr>
          </a:p>
        </p:txBody>
      </p:sp>
      <p:pic>
        <p:nvPicPr>
          <p:cNvPr id="4" name="Obrázek 3" descr="https://www.cuzk.cz/CUZK/media/Digitalizace/KATUZE_666394.png"/>
          <p:cNvPicPr/>
          <p:nvPr/>
        </p:nvPicPr>
        <p:blipFill>
          <a:blip r:embed="rId3"/>
          <a:srcRect/>
          <a:stretch>
            <a:fillRect/>
          </a:stretch>
        </p:blipFill>
        <p:spPr bwMode="auto">
          <a:xfrm>
            <a:off x="571472" y="1857363"/>
            <a:ext cx="8143932" cy="4643471"/>
          </a:xfrm>
          <a:prstGeom prst="rect">
            <a:avLst/>
          </a:prstGeom>
          <a:noFill/>
          <a:ln w="9525">
            <a:noFill/>
            <a:miter lim="800000"/>
            <a:headEnd/>
            <a:tailEnd/>
          </a:ln>
        </p:spPr>
      </p:pic>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500826" cy="500066"/>
          </a:xfrm>
        </p:spPr>
        <p:txBody>
          <a:bodyPr/>
          <a:lstStyle/>
          <a:p>
            <a:pPr>
              <a:buNone/>
            </a:pPr>
            <a:r>
              <a:rPr lang="cs-CZ" sz="2800" dirty="0" smtClean="0"/>
              <a:t>Mapy KM-D- přehled činností</a:t>
            </a:r>
            <a:endParaRPr lang="cs-CZ" sz="2800" dirty="0"/>
          </a:p>
        </p:txBody>
      </p:sp>
      <p:pic>
        <p:nvPicPr>
          <p:cNvPr id="1026" name="Picture 2"/>
          <p:cNvPicPr>
            <a:picLocks noGrp="1" noChangeAspect="1" noChangeArrowheads="1"/>
          </p:cNvPicPr>
          <p:nvPr>
            <p:ph sz="quarter" idx="13"/>
          </p:nvPr>
        </p:nvPicPr>
        <p:blipFill>
          <a:blip r:embed="rId3"/>
          <a:srcRect/>
          <a:stretch>
            <a:fillRect/>
          </a:stretch>
        </p:blipFill>
        <p:spPr bwMode="auto">
          <a:xfrm>
            <a:off x="428625" y="785794"/>
            <a:ext cx="8358188" cy="6072206"/>
          </a:xfrm>
          <a:prstGeom prst="rect">
            <a:avLst/>
          </a:prstGeom>
          <a:noFill/>
          <a:ln w="9525">
            <a:noFill/>
            <a:miter lim="800000"/>
            <a:headEnd/>
            <a:tailEnd/>
          </a:ln>
          <a:effectLst/>
        </p:spPr>
      </p:pic>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500826" cy="500066"/>
          </a:xfrm>
        </p:spPr>
        <p:txBody>
          <a:bodyPr/>
          <a:lstStyle/>
          <a:p>
            <a:pPr>
              <a:buNone/>
            </a:pPr>
            <a:r>
              <a:rPr lang="cs-CZ" sz="2800" dirty="0" smtClean="0"/>
              <a:t>Mapy KM-D- částečná revize</a:t>
            </a:r>
            <a:endParaRPr lang="cs-CZ" sz="2800" dirty="0"/>
          </a:p>
        </p:txBody>
      </p:sp>
      <p:pic>
        <p:nvPicPr>
          <p:cNvPr id="1026" name="Picture 2"/>
          <p:cNvPicPr>
            <a:picLocks noGrp="1" noChangeAspect="1" noChangeArrowheads="1"/>
          </p:cNvPicPr>
          <p:nvPr>
            <p:ph sz="quarter" idx="13"/>
          </p:nvPr>
        </p:nvPicPr>
        <p:blipFill>
          <a:blip r:embed="rId3"/>
          <a:srcRect/>
          <a:stretch>
            <a:fillRect/>
          </a:stretch>
        </p:blipFill>
        <p:spPr bwMode="auto">
          <a:xfrm>
            <a:off x="0" y="785794"/>
            <a:ext cx="9144000" cy="6072205"/>
          </a:xfrm>
          <a:prstGeom prst="rect">
            <a:avLst/>
          </a:prstGeom>
          <a:noFill/>
          <a:ln w="9525">
            <a:noFill/>
            <a:miter lim="800000"/>
            <a:headEnd/>
            <a:tailEnd/>
          </a:ln>
          <a:effectLst/>
        </p:spPr>
      </p:pic>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500826" cy="500066"/>
          </a:xfrm>
        </p:spPr>
        <p:txBody>
          <a:bodyPr/>
          <a:lstStyle/>
          <a:p>
            <a:pPr>
              <a:buNone/>
            </a:pPr>
            <a:r>
              <a:rPr lang="cs-CZ" sz="2800" dirty="0" smtClean="0"/>
              <a:t>Mapy KM-D</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a:bodyPr>
          <a:lstStyle/>
          <a:p>
            <a:endParaRPr lang="cs-CZ" sz="2400" dirty="0" smtClean="0"/>
          </a:p>
          <a:p>
            <a:pPr>
              <a:buNone/>
            </a:pPr>
            <a:r>
              <a:rPr lang="cs-CZ" sz="2400" dirty="0" smtClean="0"/>
              <a:t>Srovnávací sestavení parcel 	§ 52 odst. 4 	</a:t>
            </a:r>
            <a:r>
              <a:rPr lang="cs-CZ" sz="2400" dirty="0" err="1" smtClean="0"/>
              <a:t>katV</a:t>
            </a:r>
            <a:endParaRPr lang="cs-CZ" sz="2400" dirty="0" smtClean="0"/>
          </a:p>
          <a:p>
            <a:pPr>
              <a:buNone/>
            </a:pPr>
            <a:r>
              <a:rPr lang="x-none" sz="2400" u="sng" smtClean="0"/>
              <a:t>Srovnávací sestavení parcel (§ 52 odst. 4 katastrální vyhlášky</a:t>
            </a:r>
            <a:r>
              <a:rPr lang="x-none" sz="2400" smtClean="0"/>
              <a:t> se zpracuje v podobě porovnání parcel katastru a parcel zjednodušené evidence před obnovou katastrálního operátu nebo převodem s parcelami katastru po obnově katastrálního operátu nebo převodu (příloha č. 41).</a:t>
            </a:r>
            <a:endParaRPr lang="cs-CZ" sz="2400" dirty="0" smtClean="0"/>
          </a:p>
          <a:p>
            <a:pPr>
              <a:buNone/>
            </a:pPr>
            <a:r>
              <a:rPr lang="cs-CZ" sz="2400" dirty="0" smtClean="0"/>
              <a:t> 	</a:t>
            </a:r>
          </a:p>
          <a:p>
            <a:pPr>
              <a:buNone/>
            </a:pPr>
            <a:endParaRPr lang="cs-CZ" sz="2400" b="1" dirty="0" smtClean="0">
              <a:solidFill>
                <a:schemeClr val="tx1"/>
              </a:solidFill>
            </a:endParaRP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850" y="214290"/>
            <a:ext cx="9929850" cy="500066"/>
          </a:xfrm>
        </p:spPr>
        <p:txBody>
          <a:bodyPr/>
          <a:lstStyle/>
          <a:p>
            <a:pPr>
              <a:buNone/>
            </a:pPr>
            <a:r>
              <a:rPr lang="cs-CZ" sz="2800" dirty="0" smtClean="0"/>
              <a:t>Mapy KM-D – srovnávací sestavení parcel </a:t>
            </a:r>
            <a:endParaRPr lang="cs-CZ" sz="2800" dirty="0"/>
          </a:p>
        </p:txBody>
      </p:sp>
      <p:pic>
        <p:nvPicPr>
          <p:cNvPr id="2050" name="Picture 2"/>
          <p:cNvPicPr>
            <a:picLocks noGrp="1" noChangeAspect="1" noChangeArrowheads="1"/>
          </p:cNvPicPr>
          <p:nvPr>
            <p:ph sz="quarter" idx="13"/>
          </p:nvPr>
        </p:nvPicPr>
        <p:blipFill>
          <a:blip r:embed="rId3"/>
          <a:srcRect/>
          <a:stretch>
            <a:fillRect/>
          </a:stretch>
        </p:blipFill>
        <p:spPr bwMode="auto">
          <a:xfrm>
            <a:off x="0" y="857232"/>
            <a:ext cx="9144000" cy="6000768"/>
          </a:xfrm>
          <a:prstGeom prst="rect">
            <a:avLst/>
          </a:prstGeom>
          <a:noFill/>
          <a:ln w="9525">
            <a:noFill/>
            <a:miter lim="800000"/>
            <a:headEnd/>
            <a:tailEnd/>
          </a:ln>
          <a:effectLst/>
        </p:spPr>
      </p:pic>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500826" cy="500066"/>
          </a:xfrm>
        </p:spPr>
        <p:txBody>
          <a:bodyPr/>
          <a:lstStyle/>
          <a:p>
            <a:pPr>
              <a:buNone/>
            </a:pPr>
            <a:r>
              <a:rPr lang="cs-CZ" sz="2800" dirty="0" smtClean="0"/>
              <a:t>Mapy KM-D</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a:bodyPr>
          <a:lstStyle/>
          <a:p>
            <a:endParaRPr lang="cs-CZ" sz="2400" dirty="0" smtClean="0"/>
          </a:p>
          <a:p>
            <a:pPr>
              <a:buNone/>
            </a:pPr>
            <a:r>
              <a:rPr lang="pl-PL" sz="2400" dirty="0" smtClean="0"/>
              <a:t>Oznámení o opravě chyby (je-li třeba) 	§ 36katZ a § 44katV 	</a:t>
            </a:r>
          </a:p>
          <a:p>
            <a:pPr>
              <a:buNone/>
            </a:pPr>
            <a:r>
              <a:rPr lang="cs-CZ" sz="2400" dirty="0" smtClean="0"/>
              <a:t>  Uvědomění vlastníků při změně souřadnicového systému KM-D se neprovádí; tím není dotčen postup při opravě chyby v katastrálním operátu (§ 36 katastrálního zákona)</a:t>
            </a:r>
          </a:p>
          <a:p>
            <a:pPr>
              <a:buNone/>
            </a:pPr>
            <a:endParaRPr lang="cs-CZ" sz="2400" dirty="0" smtClean="0"/>
          </a:p>
          <a:p>
            <a:pPr>
              <a:buNone/>
            </a:pPr>
            <a:r>
              <a:rPr lang="cs-CZ" sz="2400" dirty="0" smtClean="0"/>
              <a:t>Opravou chyby se může řešit zjištěný rozdíl ve výměře evidované v katastru proti novému výpočtu ze souřadnic v S-JTSK / nejčastěji při doplňování ZE a provádění sjednocení hranic katastrálního území se sousedními/ </a:t>
            </a:r>
            <a:r>
              <a:rPr lang="pl-PL" sz="2400" dirty="0" smtClean="0"/>
              <a:t>	</a:t>
            </a:r>
          </a:p>
          <a:p>
            <a:pPr>
              <a:buNone/>
            </a:pPr>
            <a:endParaRPr lang="cs-CZ" sz="2400" b="1" dirty="0" smtClean="0">
              <a:solidFill>
                <a:schemeClr val="tx1"/>
              </a:solidFill>
            </a:endParaRP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500826" cy="500066"/>
          </a:xfrm>
        </p:spPr>
        <p:txBody>
          <a:bodyPr/>
          <a:lstStyle/>
          <a:p>
            <a:pPr>
              <a:buNone/>
            </a:pPr>
            <a:r>
              <a:rPr lang="cs-CZ" sz="2800" dirty="0" smtClean="0"/>
              <a:t>Mapy KM-D</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fontScale="92500" lnSpcReduction="10000"/>
          </a:bodyPr>
          <a:lstStyle/>
          <a:p>
            <a:pPr>
              <a:buNone/>
            </a:pPr>
            <a:r>
              <a:rPr lang="cs-CZ" sz="2400" b="1" dirty="0" smtClean="0">
                <a:solidFill>
                  <a:schemeClr val="tx1"/>
                </a:solidFill>
              </a:rPr>
              <a:t>Několik poznámek k identickým bodům- poznatek z praxe</a:t>
            </a:r>
          </a:p>
          <a:p>
            <a:pPr>
              <a:buNone/>
            </a:pPr>
            <a:r>
              <a:rPr lang="cs-CZ" sz="2400" b="1" dirty="0" smtClean="0">
                <a:solidFill>
                  <a:schemeClr val="tx1"/>
                </a:solidFill>
              </a:rPr>
              <a:t>Návod:</a:t>
            </a:r>
          </a:p>
          <a:p>
            <a:pPr>
              <a:buNone/>
            </a:pPr>
            <a:r>
              <a:rPr lang="cs-CZ" sz="2400" dirty="0" smtClean="0"/>
              <a:t>  </a:t>
            </a:r>
            <a:r>
              <a:rPr lang="x-none" sz="2400" smtClean="0"/>
              <a:t>Provede se ztotožnění vektorových dat původní KM-D na zpřesněný rastr. Ztotožnění lze provést s využitím Jungovy nereziduální transformace, popř. transformace TPS</a:t>
            </a:r>
            <a:r>
              <a:rPr lang="cs-CZ" sz="2400" dirty="0" smtClean="0"/>
              <a:t>((</a:t>
            </a:r>
            <a:r>
              <a:rPr lang="cs-CZ" sz="2400" dirty="0" err="1" smtClean="0"/>
              <a:t>Thin</a:t>
            </a:r>
            <a:r>
              <a:rPr lang="cs-CZ" sz="2400" dirty="0" smtClean="0"/>
              <a:t> Plate </a:t>
            </a:r>
            <a:r>
              <a:rPr lang="cs-CZ" sz="2400" dirty="0" err="1" smtClean="0"/>
              <a:t>Spline</a:t>
            </a:r>
            <a:r>
              <a:rPr lang="cs-CZ" sz="2400" dirty="0" smtClean="0"/>
              <a:t>)</a:t>
            </a:r>
            <a:r>
              <a:rPr lang="x-none" sz="2400" smtClean="0"/>
              <a:t>, nebo ručním editováním vektorové kresby. </a:t>
            </a:r>
            <a:r>
              <a:rPr lang="x-none" sz="2400" smtClean="0">
                <a:solidFill>
                  <a:srgbClr val="FF0000"/>
                </a:solidFill>
              </a:rPr>
              <a:t>Transformaci je nutné provést s dostatečným počtem identických bodů rozložených pravidelně na ploše celého katastrálního území</a:t>
            </a:r>
            <a:r>
              <a:rPr lang="x-none" sz="2400" smtClean="0"/>
              <a:t>. O transformaci se nevyhotovuje žádný protokol ani přehled.</a:t>
            </a:r>
            <a:endParaRPr lang="cs-CZ" sz="2400" dirty="0" smtClean="0"/>
          </a:p>
          <a:p>
            <a:pPr>
              <a:buNone/>
            </a:pPr>
            <a:r>
              <a:rPr lang="cs-CZ" sz="2400" dirty="0" smtClean="0"/>
              <a:t>Při neuspokojivém výsledku Jungovy transformace lze použít transformaci TPS (</a:t>
            </a:r>
            <a:r>
              <a:rPr lang="cs-CZ" sz="2400" dirty="0" err="1" smtClean="0"/>
              <a:t>Thin</a:t>
            </a:r>
            <a:r>
              <a:rPr lang="cs-CZ" sz="2400" dirty="0" smtClean="0"/>
              <a:t> Plate </a:t>
            </a:r>
            <a:r>
              <a:rPr lang="cs-CZ" sz="2400" dirty="0" err="1" smtClean="0"/>
              <a:t>Spline</a:t>
            </a:r>
            <a:r>
              <a:rPr lang="cs-CZ" sz="2400" dirty="0" smtClean="0"/>
              <a:t>), která zejména při nerovnoměrném rozložení identických bodů hranice katastrálního území působí do větší vzdálenosti. Neuspokojivým výsledkem Jungovy transformace se rozumí přílišné zakřivení původně přímých linií.</a:t>
            </a:r>
          </a:p>
          <a:p>
            <a:pPr>
              <a:buNone/>
            </a:pPr>
            <a:r>
              <a:rPr lang="cs-CZ" sz="2400" b="1" dirty="0" smtClean="0">
                <a:solidFill>
                  <a:srgbClr val="FF0000"/>
                </a:solidFill>
              </a:rPr>
              <a:t>Transformace souvisí se ztotožněním katastrálních hranic</a:t>
            </a:r>
          </a:p>
          <a:p>
            <a:pPr>
              <a:buNone/>
            </a:pPr>
            <a:endParaRPr lang="cs-CZ" sz="2400" b="1" dirty="0" smtClean="0">
              <a:solidFill>
                <a:schemeClr val="tx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429651" cy="642942"/>
          </a:xfrm>
        </p:spPr>
        <p:txBody>
          <a:bodyPr/>
          <a:lstStyle/>
          <a:p>
            <a:pPr>
              <a:buNone/>
            </a:pPr>
            <a:r>
              <a:rPr lang="cs-CZ" sz="2800" dirty="0" smtClean="0"/>
              <a:t>Pokračování- změna hranic katastrálního území</a:t>
            </a:r>
            <a:endParaRPr lang="cs-CZ" sz="2800" dirty="0"/>
          </a:p>
        </p:txBody>
      </p:sp>
      <p:sp>
        <p:nvSpPr>
          <p:cNvPr id="3" name="Zástupný symbol pro obsah 2"/>
          <p:cNvSpPr>
            <a:spLocks noGrp="1"/>
          </p:cNvSpPr>
          <p:nvPr>
            <p:ph sz="quarter" idx="4294967295"/>
          </p:nvPr>
        </p:nvSpPr>
        <p:spPr>
          <a:xfrm>
            <a:off x="571472" y="1000108"/>
            <a:ext cx="8072494" cy="5500726"/>
          </a:xfrm>
          <a:prstGeom prst="rect">
            <a:avLst/>
          </a:prstGeom>
        </p:spPr>
        <p:txBody>
          <a:bodyPr>
            <a:normAutofit fontScale="70000" lnSpcReduction="20000"/>
          </a:bodyPr>
          <a:lstStyle/>
          <a:p>
            <a:pPr>
              <a:buNone/>
            </a:pPr>
            <a:r>
              <a:rPr lang="cs-CZ" sz="2400" dirty="0" smtClean="0"/>
              <a:t>§ 29 </a:t>
            </a:r>
            <a:r>
              <a:rPr lang="cs-CZ" sz="2400" dirty="0" err="1" smtClean="0"/>
              <a:t>katZ</a:t>
            </a:r>
            <a:endParaRPr lang="cs-CZ" sz="2400" dirty="0" smtClean="0"/>
          </a:p>
          <a:p>
            <a:pPr>
              <a:buNone/>
            </a:pPr>
            <a:r>
              <a:rPr lang="cs-CZ" sz="2400" dirty="0" smtClean="0"/>
              <a:t>  (1) K návrhu změny hranice katastrálního území musí být předložena kopie katastrální mapy, v níž je vyznačena požadovaná nová hranice, slovní popis této hranice vyhotovený na podkladě katastrální mapy, vyjádření vlastníků dotčených pozemků k návrhu na změnu hranice a vyjádření dotčené obce. K zápisu změny hranice katastrálního území, nelze-li její nový průběh ztotožnit s průběhem hranice parcely zobrazené v katastrální mapě, musí být předložen geometrický plán. Geometrický plán může být nahrazen měřickou dokumentací v případě změny hranic katastrálního území</a:t>
            </a:r>
          </a:p>
          <a:p>
            <a:pPr>
              <a:buNone/>
            </a:pPr>
            <a:r>
              <a:rPr lang="cs-CZ" sz="2400" dirty="0" smtClean="0"/>
              <a:t>   a) při obnově katastrálního operátu novým mapováním, nebo</a:t>
            </a:r>
          </a:p>
          <a:p>
            <a:pPr>
              <a:buNone/>
            </a:pPr>
            <a:r>
              <a:rPr lang="cs-CZ" sz="2400" dirty="0" smtClean="0"/>
              <a:t>   b) při pozemkových úpravách, na podkladě jejichž výsledků se provádí obnova katastrálního operátu.</a:t>
            </a:r>
          </a:p>
          <a:p>
            <a:pPr>
              <a:buNone/>
            </a:pPr>
            <a:r>
              <a:rPr lang="cs-CZ" sz="2400" dirty="0" smtClean="0"/>
              <a:t>  (2) K zápisu změny hranice katastrálního území související se změnou hranice obce musí být předložena dohoda obcí </a:t>
            </a:r>
            <a:r>
              <a:rPr lang="cs-CZ" sz="3400" dirty="0" smtClean="0">
                <a:solidFill>
                  <a:srgbClr val="FF0000"/>
                </a:solidFill>
              </a:rPr>
              <a:t>„nebo pravomocné rozhodnutí o změně hranic obcí“.</a:t>
            </a:r>
          </a:p>
          <a:p>
            <a:pPr>
              <a:buNone/>
            </a:pPr>
            <a:r>
              <a:rPr lang="cs-CZ" sz="2400" dirty="0" smtClean="0"/>
              <a:t>  (3) Zápis změny hranice katastrálního území, která je shodná se státní hranicí, se provede na podkladě údajů dokumentárního díla státních hranic poskytnutých Ministerstvem vnitra.</a:t>
            </a:r>
          </a:p>
          <a:p>
            <a:pPr>
              <a:buNone/>
            </a:pPr>
            <a:r>
              <a:rPr lang="cs-CZ" sz="2400" dirty="0" smtClean="0"/>
              <a:t>  (4) K návrhu schválení změny nebo nového názvu katastrálního území Českým úřadem zeměměřickým a katastrálním musí být katastrálnímu úřadu předloženo stanovisko dotčené obce, pokud návrh nevzešel z jejího podnětu.</a:t>
            </a:r>
            <a:endParaRPr lang="cs-CZ" sz="2400" dirty="0"/>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500826" cy="500066"/>
          </a:xfrm>
        </p:spPr>
        <p:txBody>
          <a:bodyPr/>
          <a:lstStyle/>
          <a:p>
            <a:pPr>
              <a:buNone/>
            </a:pPr>
            <a:r>
              <a:rPr lang="cs-CZ" sz="2800" dirty="0" smtClean="0"/>
              <a:t>Mapy KM-D- volba identických bodů</a:t>
            </a:r>
            <a:endParaRPr lang="cs-CZ" sz="2800" dirty="0"/>
          </a:p>
        </p:txBody>
      </p:sp>
      <p:pic>
        <p:nvPicPr>
          <p:cNvPr id="1026" name="Picture 2"/>
          <p:cNvPicPr>
            <a:picLocks noGrp="1" noChangeAspect="1" noChangeArrowheads="1"/>
          </p:cNvPicPr>
          <p:nvPr>
            <p:ph sz="quarter" idx="13"/>
          </p:nvPr>
        </p:nvPicPr>
        <p:blipFill>
          <a:blip r:embed="rId3"/>
          <a:srcRect/>
          <a:stretch>
            <a:fillRect/>
          </a:stretch>
        </p:blipFill>
        <p:spPr bwMode="auto">
          <a:xfrm>
            <a:off x="428625" y="714356"/>
            <a:ext cx="8358188" cy="5857915"/>
          </a:xfrm>
          <a:prstGeom prst="rect">
            <a:avLst/>
          </a:prstGeom>
          <a:noFill/>
          <a:ln w="9525">
            <a:noFill/>
            <a:miter lim="800000"/>
            <a:headEnd/>
            <a:tailEnd/>
          </a:ln>
          <a:effectLst/>
        </p:spPr>
      </p:pic>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500066"/>
          </a:xfrm>
        </p:spPr>
        <p:txBody>
          <a:bodyPr/>
          <a:lstStyle/>
          <a:p>
            <a:pPr>
              <a:buNone/>
            </a:pPr>
            <a:r>
              <a:rPr lang="cs-CZ" sz="2800" dirty="0" smtClean="0"/>
              <a:t>Mapy KM-D- práce s rastry na styku mapových listů</a:t>
            </a:r>
            <a:endParaRPr lang="cs-CZ" sz="2800" dirty="0"/>
          </a:p>
        </p:txBody>
      </p:sp>
      <p:pic>
        <p:nvPicPr>
          <p:cNvPr id="6" name="Zástupný symbol pro obsah 5" descr="Prilohy\Obr8\souvisle_zobr.gif"/>
          <p:cNvPicPr>
            <a:picLocks noGrp="1"/>
          </p:cNvPicPr>
          <p:nvPr>
            <p:ph sz="quarter" idx="13"/>
          </p:nvPr>
        </p:nvPicPr>
        <p:blipFill>
          <a:blip r:embed="rId3"/>
          <a:srcRect/>
          <a:stretch>
            <a:fillRect/>
          </a:stretch>
        </p:blipFill>
        <p:spPr bwMode="auto">
          <a:xfrm>
            <a:off x="714348" y="731838"/>
            <a:ext cx="7358114" cy="5840412"/>
          </a:xfrm>
          <a:prstGeom prst="rect">
            <a:avLst/>
          </a:prstGeom>
          <a:noFill/>
          <a:ln w="9525">
            <a:noFill/>
            <a:miter lim="800000"/>
            <a:headEnd/>
            <a:tailEnd/>
          </a:ln>
        </p:spPr>
      </p:pic>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500826" cy="500066"/>
          </a:xfrm>
        </p:spPr>
        <p:txBody>
          <a:bodyPr/>
          <a:lstStyle/>
          <a:p>
            <a:pPr>
              <a:buNone/>
            </a:pPr>
            <a:r>
              <a:rPr lang="cs-CZ" sz="2800" dirty="0" smtClean="0"/>
              <a:t>Mapy KM-D-a přepracování do  S-JTSK</a:t>
            </a:r>
            <a:endParaRPr lang="cs-CZ" sz="2800" dirty="0"/>
          </a:p>
        </p:txBody>
      </p:sp>
      <p:sp>
        <p:nvSpPr>
          <p:cNvPr id="4" name="Zástupný symbol pro obsah 3"/>
          <p:cNvSpPr>
            <a:spLocks noGrp="1"/>
          </p:cNvSpPr>
          <p:nvPr>
            <p:ph sz="quarter" idx="13"/>
          </p:nvPr>
        </p:nvSpPr>
        <p:spPr>
          <a:xfrm>
            <a:off x="428596" y="731520"/>
            <a:ext cx="8429684" cy="5912190"/>
          </a:xfrm>
        </p:spPr>
        <p:txBody>
          <a:bodyPr>
            <a:normAutofit/>
          </a:bodyPr>
          <a:lstStyle/>
          <a:p>
            <a:pPr>
              <a:buNone/>
            </a:pPr>
            <a:endParaRPr lang="cs-CZ" dirty="0" smtClean="0"/>
          </a:p>
          <a:p>
            <a:pPr>
              <a:buNone/>
            </a:pPr>
            <a:endParaRPr lang="cs-CZ" dirty="0" smtClean="0"/>
          </a:p>
          <a:p>
            <a:pPr>
              <a:buNone/>
            </a:pPr>
            <a:r>
              <a:rPr lang="cs-CZ" b="1" dirty="0" smtClean="0">
                <a:solidFill>
                  <a:srgbClr val="FF0000"/>
                </a:solidFill>
              </a:rPr>
              <a:t>Systém jednotné trigonometrické sítě katastrální</a:t>
            </a:r>
            <a:r>
              <a:rPr lang="cs-CZ" dirty="0" smtClean="0"/>
              <a:t> (</a:t>
            </a:r>
            <a:r>
              <a:rPr lang="cs-CZ" b="1" dirty="0" smtClean="0"/>
              <a:t>S-JTSK</a:t>
            </a:r>
            <a:r>
              <a:rPr lang="cs-CZ" dirty="0" smtClean="0"/>
              <a:t>) je pravoúhlá souřadnicová síť používaná v </a:t>
            </a:r>
            <a:r>
              <a:rPr lang="cs-CZ" dirty="0" smtClean="0">
                <a:hlinkClick r:id="rId3" tooltip="Geodézie"/>
              </a:rPr>
              <a:t>geodézii</a:t>
            </a:r>
            <a:r>
              <a:rPr lang="cs-CZ" dirty="0" smtClean="0"/>
              <a:t> na území </a:t>
            </a:r>
            <a:r>
              <a:rPr lang="cs-CZ" dirty="0" smtClean="0">
                <a:hlinkClick r:id="rId4" tooltip="Česko"/>
              </a:rPr>
              <a:t>České republiky</a:t>
            </a:r>
            <a:r>
              <a:rPr lang="cs-CZ" dirty="0" smtClean="0"/>
              <a:t> a </a:t>
            </a:r>
            <a:r>
              <a:rPr lang="cs-CZ" dirty="0" smtClean="0">
                <a:hlinkClick r:id="rId5" tooltip="Slovensko"/>
              </a:rPr>
              <a:t>Slovenska</a:t>
            </a:r>
            <a:r>
              <a:rPr lang="cs-CZ" dirty="0" smtClean="0"/>
              <a:t> (pro zeměměřické práce v civilním sektoru).Vychází z tzv. </a:t>
            </a:r>
            <a:r>
              <a:rPr lang="cs-CZ" dirty="0" smtClean="0">
                <a:hlinkClick r:id="rId6" tooltip="Křovákovo zobrazení"/>
              </a:rPr>
              <a:t>Křovákova zobrazení</a:t>
            </a:r>
            <a:r>
              <a:rPr lang="cs-CZ" dirty="0" smtClean="0"/>
              <a:t> (stanoveném </a:t>
            </a:r>
            <a:r>
              <a:rPr lang="cs-CZ" dirty="0" smtClean="0">
                <a:hlinkClick r:id="rId7" tooltip="Josef Křovák"/>
              </a:rPr>
              <a:t>Josefem Křovákem</a:t>
            </a:r>
            <a:r>
              <a:rPr lang="cs-CZ" dirty="0" smtClean="0"/>
              <a:t> v roce </a:t>
            </a:r>
            <a:r>
              <a:rPr lang="cs-CZ" dirty="0" smtClean="0">
                <a:hlinkClick r:id="rId8" tooltip="1922"/>
              </a:rPr>
              <a:t>1922</a:t>
            </a:r>
            <a:r>
              <a:rPr lang="cs-CZ" dirty="0" smtClean="0"/>
              <a:t>), </a:t>
            </a:r>
            <a:r>
              <a:rPr lang="cs-CZ" dirty="0" smtClean="0">
                <a:solidFill>
                  <a:srgbClr val="FF0000"/>
                </a:solidFill>
              </a:rPr>
              <a:t>jehož snahou bylo zavést takový pravoúhlý souřadnicový systém</a:t>
            </a:r>
            <a:r>
              <a:rPr lang="cs-CZ" dirty="0" smtClean="0"/>
              <a:t>, v němž by se celá (v té době nově vzniklá) </a:t>
            </a:r>
            <a:r>
              <a:rPr lang="cs-CZ" dirty="0" smtClean="0">
                <a:hlinkClick r:id="rId9" tooltip="Československo"/>
              </a:rPr>
              <a:t>Československá republika</a:t>
            </a:r>
            <a:r>
              <a:rPr lang="cs-CZ" dirty="0" smtClean="0"/>
              <a:t> nacházela v prvním </a:t>
            </a:r>
            <a:r>
              <a:rPr lang="cs-CZ" dirty="0" smtClean="0">
                <a:hlinkClick r:id="rId10" tooltip="Kvadrant (geometrie)"/>
              </a:rPr>
              <a:t>kvadrantu</a:t>
            </a:r>
            <a:r>
              <a:rPr lang="cs-CZ" dirty="0" smtClean="0"/>
              <a:t> </a:t>
            </a:r>
            <a:r>
              <a:rPr lang="cs-CZ" dirty="0" smtClean="0">
                <a:solidFill>
                  <a:srgbClr val="FF0000"/>
                </a:solidFill>
              </a:rPr>
              <a:t>a měla tedy obě souřadnice kladné</a:t>
            </a:r>
            <a:r>
              <a:rPr lang="cs-CZ" dirty="0" smtClean="0"/>
              <a:t>. To usnadňuje souřadnicové výpočty. Kladná část osy X tohoto souřadného systému je směřována k jihu, kladná část osy Y vždy k západu. Pro každý libovolný bod na území České i Slovenské republiky navíc platí, že hodnota souřadnice Y je vždy menší než souřadnice X.</a:t>
            </a:r>
            <a:r>
              <a:rPr lang="cs-CZ" baseline="30000" dirty="0" smtClean="0">
                <a:hlinkClick r:id="rId11"/>
              </a:rPr>
              <a:t>[2]</a:t>
            </a:r>
            <a:r>
              <a:rPr lang="cs-CZ" dirty="0" smtClean="0"/>
              <a:t> Geodetickými základy S-JTSK je </a:t>
            </a:r>
            <a:r>
              <a:rPr lang="cs-CZ" dirty="0" smtClean="0">
                <a:hlinkClick r:id="rId12" tooltip="Jednotná trigonometrická síť katastrální"/>
              </a:rPr>
              <a:t>Jednotná trigonometrická síť katastrální</a:t>
            </a:r>
            <a:r>
              <a:rPr lang="cs-CZ" dirty="0" smtClean="0"/>
              <a:t>.</a:t>
            </a:r>
            <a:endParaRPr lang="cs-CZ" dirty="0"/>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500826" cy="500066"/>
          </a:xfrm>
        </p:spPr>
        <p:txBody>
          <a:bodyPr/>
          <a:lstStyle/>
          <a:p>
            <a:pPr>
              <a:buNone/>
            </a:pPr>
            <a:r>
              <a:rPr lang="cs-CZ" sz="2800" dirty="0" smtClean="0"/>
              <a:t>Mapy KM-D- volba identických bodů</a:t>
            </a:r>
            <a:endParaRPr lang="cs-CZ" sz="2800" dirty="0"/>
          </a:p>
        </p:txBody>
      </p:sp>
      <p:sp>
        <p:nvSpPr>
          <p:cNvPr id="4" name="Zástupný symbol pro obsah 3"/>
          <p:cNvSpPr>
            <a:spLocks noGrp="1"/>
          </p:cNvSpPr>
          <p:nvPr>
            <p:ph sz="quarter" idx="13"/>
          </p:nvPr>
        </p:nvSpPr>
        <p:spPr>
          <a:xfrm>
            <a:off x="428596" y="731520"/>
            <a:ext cx="8429684" cy="5912190"/>
          </a:xfrm>
        </p:spPr>
        <p:txBody>
          <a:bodyPr>
            <a:normAutofit fontScale="92500" lnSpcReduction="10000"/>
          </a:bodyPr>
          <a:lstStyle/>
          <a:p>
            <a:pPr>
              <a:buNone/>
            </a:pPr>
            <a:r>
              <a:rPr lang="cs-CZ" dirty="0" smtClean="0"/>
              <a:t>Identické body:</a:t>
            </a:r>
          </a:p>
          <a:p>
            <a:pPr>
              <a:buFontTx/>
              <a:buChar char="-"/>
            </a:pPr>
            <a:r>
              <a:rPr lang="cs-CZ" dirty="0" smtClean="0"/>
              <a:t>ideální co nejvíc </a:t>
            </a:r>
          </a:p>
          <a:p>
            <a:pPr>
              <a:buFontTx/>
              <a:buChar char="-"/>
            </a:pPr>
            <a:r>
              <a:rPr lang="cs-CZ" dirty="0" smtClean="0"/>
              <a:t>velmi důležité jejich prostorové rozložení </a:t>
            </a:r>
          </a:p>
          <a:p>
            <a:pPr>
              <a:buFontTx/>
              <a:buChar char="-"/>
            </a:pPr>
            <a:r>
              <a:rPr lang="cs-CZ" dirty="0" smtClean="0"/>
              <a:t>musí pokrývat souvisle zájmovou oblast </a:t>
            </a:r>
          </a:p>
          <a:p>
            <a:pPr>
              <a:buFontTx/>
              <a:buChar char="-"/>
            </a:pPr>
            <a:r>
              <a:rPr lang="cs-CZ" dirty="0" smtClean="0"/>
              <a:t>ideálně rovnoměrná hustota </a:t>
            </a:r>
          </a:p>
          <a:p>
            <a:pPr>
              <a:buNone/>
            </a:pPr>
            <a:r>
              <a:rPr lang="cs-CZ" dirty="0" smtClean="0"/>
              <a:t>Z uvedeného je zřejmé, že mapy KM-D byly pouze výsledkem snahy, vytvořit digitální podobu z obrazu analogové mapy a souřadnicový systém byl ponechán dle původní mapy, nebyly navázány na hranice sousedních katastrálních území</a:t>
            </a:r>
          </a:p>
          <a:p>
            <a:pPr>
              <a:buFontTx/>
              <a:buChar char="-"/>
            </a:pPr>
            <a:endParaRPr lang="cs-CZ" dirty="0" smtClean="0"/>
          </a:p>
          <a:p>
            <a:pPr>
              <a:buFontTx/>
              <a:buChar char="-"/>
            </a:pPr>
            <a:endParaRPr lang="cs-CZ" dirty="0" smtClean="0"/>
          </a:p>
          <a:p>
            <a:pPr>
              <a:buNone/>
            </a:pPr>
            <a:r>
              <a:rPr lang="cs-CZ" dirty="0" smtClean="0"/>
              <a:t>Pro mapy KM-D se doplňovaly pozemky vedené ve zjednodušené evidenci – </a:t>
            </a:r>
          </a:p>
          <a:p>
            <a:pPr>
              <a:buFontTx/>
              <a:buChar char="-"/>
            </a:pPr>
            <a:r>
              <a:rPr lang="cs-CZ" dirty="0" smtClean="0"/>
              <a:t>Pozemky dle dřívějších evidencí sloučené do půdních celků.</a:t>
            </a:r>
          </a:p>
          <a:p>
            <a:pPr>
              <a:buNone/>
            </a:pPr>
            <a:r>
              <a:rPr lang="cs-CZ" dirty="0" smtClean="0"/>
              <a:t>          - zemědělské pozemky</a:t>
            </a:r>
          </a:p>
          <a:p>
            <a:pPr>
              <a:buNone/>
            </a:pPr>
            <a:r>
              <a:rPr lang="cs-CZ" dirty="0" smtClean="0"/>
              <a:t>          - lesní pozemky</a:t>
            </a:r>
          </a:p>
          <a:p>
            <a:pPr>
              <a:buNone/>
            </a:pPr>
            <a:endParaRPr lang="cs-CZ" dirty="0" smtClean="0"/>
          </a:p>
          <a:p>
            <a:pPr>
              <a:buNone/>
            </a:pPr>
            <a:endParaRPr lang="cs-CZ" dirty="0" smtClean="0"/>
          </a:p>
          <a:p>
            <a:pPr>
              <a:buNone/>
            </a:pPr>
            <a:endParaRPr lang="cs-CZ" dirty="0"/>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358214" cy="500066"/>
          </a:xfrm>
        </p:spPr>
        <p:txBody>
          <a:bodyPr/>
          <a:lstStyle/>
          <a:p>
            <a:pPr marL="320040" lvl="1" indent="-320040" algn="r" rtl="0">
              <a:spcBef>
                <a:spcPct val="0"/>
              </a:spcBef>
              <a:buClr>
                <a:schemeClr val="accent6">
                  <a:lumMod val="75000"/>
                </a:schemeClr>
              </a:buClr>
              <a:buSzPct val="128000"/>
            </a:pPr>
            <a:r>
              <a:rPr lang="cs-CZ" sz="2400" b="1" dirty="0" smtClean="0"/>
              <a:t>Zvyšování geometrické kvality katastrálních map !!!</a:t>
            </a:r>
            <a:r>
              <a:rPr lang="cs-CZ" sz="2400" dirty="0" smtClean="0"/>
              <a:t/>
            </a:r>
            <a:br>
              <a:rPr lang="cs-CZ" sz="2400" dirty="0" smtClean="0"/>
            </a:b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fontScale="85000" lnSpcReduction="20000"/>
          </a:bodyPr>
          <a:lstStyle/>
          <a:p>
            <a:pPr>
              <a:buNone/>
            </a:pPr>
            <a:r>
              <a:rPr lang="cs-CZ" sz="2400" b="1" dirty="0" smtClean="0">
                <a:solidFill>
                  <a:srgbClr val="FF0000"/>
                </a:solidFill>
              </a:rPr>
              <a:t>Snaha ČUZK- další zkvalitňování katastrálních map</a:t>
            </a:r>
          </a:p>
          <a:p>
            <a:pPr>
              <a:buNone/>
            </a:pPr>
            <a:r>
              <a:rPr lang="cs-CZ" sz="2400" dirty="0" smtClean="0"/>
              <a:t> Mapy  vznikaly digitalizací map- které vznikly při mapování stabilního katastru v 1. polovině 19. století. Měřické metody používané při prvotním zaměření a po dlouhou dobu i při zaměřování změn, byly z dnešního pohledu nedostatečně přesné. V těchto územích je proto přesnost zobrazení převážné většiny lomových bodů hranic vůči národnímu souřadnicovému systému charakterizována spolehlivostí </a:t>
            </a:r>
            <a:r>
              <a:rPr lang="cs-CZ" sz="2400" dirty="0" smtClean="0">
                <a:solidFill>
                  <a:srgbClr val="FF0000"/>
                </a:solidFill>
              </a:rPr>
              <a:t>na úrovni 1-2 metrů. </a:t>
            </a:r>
          </a:p>
          <a:p>
            <a:pPr>
              <a:buNone/>
            </a:pPr>
            <a:r>
              <a:rPr lang="cs-CZ" sz="2400" dirty="0" smtClean="0"/>
              <a:t>  Digitalizací katastrálních map v těchto územích bylo dosaženo požadované dostupnosti mapových údajů katastru nemovitostí, došlo k zajištění plného souladu s evidovanými popisnými údaji o nemovitostech a je umožněn vysoký komfort při práci s mapou. Pro dosažení přiměřeného tempa digitalizace byl pro tento typ map zvolen technologický postup založený na využití výsledků přímých měření  v kombinaci s </a:t>
            </a:r>
            <a:r>
              <a:rPr lang="cs-CZ" sz="2400" dirty="0" err="1" smtClean="0"/>
              <a:t>vektorizací</a:t>
            </a:r>
            <a:r>
              <a:rPr lang="cs-CZ" sz="2400" dirty="0" smtClean="0"/>
              <a:t> rastrových obrazů existujících mapových podkladů.</a:t>
            </a:r>
          </a:p>
          <a:p>
            <a:pPr>
              <a:buNone/>
            </a:pPr>
            <a:r>
              <a:rPr lang="cs-CZ" sz="2400" dirty="0" smtClean="0"/>
              <a:t>  Tímto postupem se podařilo odstranit některé chyby vzniklé v průběhu více než 100 let aktualizace, ale nebylo možné zvýšit přesnost katastrálních map vůči národnímu souřadnicovému systému, která je pro nové mapy definována parametrem základní střední souřadnicové chyby </a:t>
            </a:r>
            <a:r>
              <a:rPr lang="cs-CZ" sz="2400" dirty="0" err="1" smtClean="0"/>
              <a:t>m</a:t>
            </a:r>
            <a:r>
              <a:rPr lang="cs-CZ" sz="2400" baseline="-25000" dirty="0" err="1" smtClean="0"/>
              <a:t>xy</a:t>
            </a:r>
            <a:r>
              <a:rPr lang="cs-CZ" sz="2400" dirty="0" smtClean="0"/>
              <a:t>=14 cm. </a:t>
            </a:r>
          </a:p>
          <a:p>
            <a:pPr>
              <a:buNone/>
            </a:pPr>
            <a:endParaRPr lang="cs-CZ" sz="2400" b="1" dirty="0" smtClean="0">
              <a:solidFill>
                <a:schemeClr val="tx1"/>
              </a:solidFill>
            </a:endParaRP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222" y="214290"/>
            <a:ext cx="9501222" cy="500066"/>
          </a:xfrm>
        </p:spPr>
        <p:txBody>
          <a:bodyPr/>
          <a:lstStyle/>
          <a:p>
            <a:pPr>
              <a:buNone/>
            </a:pPr>
            <a:r>
              <a:rPr lang="cs-CZ" sz="2800" dirty="0" smtClean="0"/>
              <a:t>Možnosti zlepšení u bodů s nižší než cílovou přesností</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lnSpcReduction="10000"/>
          </a:bodyPr>
          <a:lstStyle/>
          <a:p>
            <a:pPr>
              <a:buNone/>
            </a:pPr>
            <a:r>
              <a:rPr lang="cs-CZ" sz="2400" dirty="0" smtClean="0"/>
              <a:t> Způsob aktualizace katastrálních map dnes umožňuje zpřesňovat geometrické a polohové určení hranic a díky tomu jsou postupně doplňovány přesně zaměřené lomové body i do digitalizovaných map (KMD). Současná právní úprava tedy nabízí tři cesty ke zvýšení přesnosti zobrazení hraníc v katastrálních mapách. </a:t>
            </a:r>
          </a:p>
          <a:p>
            <a:pPr marL="457200" indent="-457200">
              <a:buSzPct val="99000"/>
              <a:buFont typeface="+mj-lt"/>
              <a:buAutoNum type="arabicParenR"/>
            </a:pPr>
            <a:r>
              <a:rPr lang="cs-CZ" sz="2400" dirty="0" smtClean="0">
                <a:solidFill>
                  <a:srgbClr val="FF0000"/>
                </a:solidFill>
              </a:rPr>
              <a:t>plošná obnova katastrálního operátu novým mapováním, / OKO/</a:t>
            </a:r>
          </a:p>
          <a:p>
            <a:pPr marL="457200" indent="-457200">
              <a:buSzPct val="99000"/>
              <a:buFont typeface="+mj-lt"/>
              <a:buAutoNum type="arabicParenR"/>
            </a:pPr>
            <a:r>
              <a:rPr lang="cs-CZ" sz="2400" dirty="0" smtClean="0">
                <a:solidFill>
                  <a:srgbClr val="FF0000"/>
                </a:solidFill>
              </a:rPr>
              <a:t>komplexní pozemkové úpravy,</a:t>
            </a:r>
          </a:p>
          <a:p>
            <a:pPr marL="457200" indent="-457200">
              <a:buSzPct val="99000"/>
              <a:buFont typeface="+mj-lt"/>
              <a:buAutoNum type="arabicParenR"/>
            </a:pPr>
            <a:r>
              <a:rPr lang="cs-CZ" sz="2400" dirty="0" smtClean="0">
                <a:solidFill>
                  <a:srgbClr val="FF0000"/>
                </a:solidFill>
              </a:rPr>
              <a:t>postupné zpřesňování souřadnic lomových bodů jednotlivých hranic vyvolané zájmem vlastníků nemovitostí. Při tomto zpřesnění musí dojít k zaměření, vyhotovení geometrického plánu, sepsání souhlasného prohlášení o shodě vlastníků na průběhu zpřesněné hranice a následnému zápisu změny do KN.  </a:t>
            </a:r>
          </a:p>
          <a:p>
            <a:pPr>
              <a:buNone/>
            </a:pPr>
            <a:endParaRPr lang="cs-CZ" sz="2400" b="1" dirty="0" smtClean="0">
              <a:solidFill>
                <a:srgbClr val="FF0000"/>
              </a:solidFill>
            </a:endParaRP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358214" cy="500066"/>
          </a:xfrm>
        </p:spPr>
        <p:txBody>
          <a:bodyPr/>
          <a:lstStyle/>
          <a:p>
            <a:pPr>
              <a:buNone/>
            </a:pPr>
            <a:r>
              <a:rPr lang="cs-CZ" sz="2800" dirty="0" smtClean="0"/>
              <a:t>Postupy pro zkvalitnění katastrálních map</a:t>
            </a:r>
            <a:endParaRPr lang="cs-CZ" sz="2800" dirty="0"/>
          </a:p>
        </p:txBody>
      </p:sp>
      <p:sp>
        <p:nvSpPr>
          <p:cNvPr id="3" name="Zástupný symbol pro obsah 2"/>
          <p:cNvSpPr>
            <a:spLocks noGrp="1"/>
          </p:cNvSpPr>
          <p:nvPr>
            <p:ph sz="quarter" idx="13"/>
          </p:nvPr>
        </p:nvSpPr>
        <p:spPr>
          <a:xfrm>
            <a:off x="428596" y="785794"/>
            <a:ext cx="8358246" cy="6072206"/>
          </a:xfrm>
        </p:spPr>
        <p:txBody>
          <a:bodyPr>
            <a:normAutofit fontScale="85000" lnSpcReduction="10000"/>
          </a:bodyPr>
          <a:lstStyle/>
          <a:p>
            <a:endParaRPr lang="cs-CZ" sz="2400" dirty="0" smtClean="0"/>
          </a:p>
          <a:p>
            <a:pPr>
              <a:buNone/>
            </a:pPr>
            <a:r>
              <a:rPr lang="cs-CZ" sz="2400" dirty="0" smtClean="0"/>
              <a:t> </a:t>
            </a:r>
            <a:r>
              <a:rPr lang="cs-CZ" sz="2400" dirty="0" smtClean="0">
                <a:solidFill>
                  <a:srgbClr val="FF0000"/>
                </a:solidFill>
              </a:rPr>
              <a:t>Nové mapování je základním postupem předpokládaným pro plošné zjišťování polohy hranic pozemků a jejich následné zaměřování s přesností danou právními předpisy. </a:t>
            </a:r>
            <a:r>
              <a:rPr lang="cs-CZ" sz="2400" b="1" dirty="0" smtClean="0"/>
              <a:t>Nové mapování se proto musí stát základním technickým řešením pro naplnění výše uvedeného cíle zvyšování geometrické kvality katastrálních map.</a:t>
            </a:r>
            <a:r>
              <a:rPr lang="cs-CZ" sz="2400" dirty="0" smtClean="0"/>
              <a:t> Limitujícím faktorem pro rozsah nového mapování je zcela jistě jeho nákladnost, která vyplývá zejména z časové náročnosti celého procesu a nezbytného odborného a technického vybavení.</a:t>
            </a:r>
          </a:p>
          <a:p>
            <a:endParaRPr lang="cs-CZ" sz="2400" dirty="0" smtClean="0"/>
          </a:p>
          <a:p>
            <a:pPr>
              <a:buNone/>
            </a:pPr>
            <a:r>
              <a:rPr lang="cs-CZ" sz="2400" dirty="0" smtClean="0">
                <a:solidFill>
                  <a:srgbClr val="FF0000"/>
                </a:solidFill>
              </a:rPr>
              <a:t>Pozemkové úpravy jsou zajišťovány pozemkovými úřady. Katastrální úřady s nimi úzce </a:t>
            </a:r>
            <a:r>
              <a:rPr lang="cs-CZ" sz="2400" dirty="0" smtClean="0"/>
              <a:t>spolupracují v průběhu celého řízení o pozemkových úpravách a výsledek přebírají do katastru nemovitostí jako obnovený katastrální operát. Účelem pozemkových úprav je však nové uspořádání pozemků k vytvoření co nejlepších podmínek pro obhospodařování zemědělské půdy – </a:t>
            </a:r>
            <a:r>
              <a:rPr lang="cs-CZ" sz="2400" b="1" dirty="0" smtClean="0"/>
              <a:t>pozemkové úpravy tedy pomáhají řešit problém nedostatečné přesnosti katastrálních map pouze mimo zastavěná území obcí a mimo lesní celky</a:t>
            </a:r>
            <a:r>
              <a:rPr lang="cs-CZ" sz="2400" dirty="0" smtClean="0"/>
              <a:t>. </a:t>
            </a:r>
          </a:p>
          <a:p>
            <a:pPr>
              <a:buNone/>
            </a:pPr>
            <a:r>
              <a:rPr lang="cs-CZ" sz="2400" dirty="0" smtClean="0"/>
              <a:t>.</a:t>
            </a:r>
          </a:p>
          <a:p>
            <a:pPr>
              <a:buNone/>
            </a:pPr>
            <a:endParaRPr lang="cs-CZ" sz="2400" b="1" dirty="0" smtClean="0">
              <a:solidFill>
                <a:srgbClr val="FF0000"/>
              </a:solidFill>
            </a:endParaRP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98" y="214290"/>
            <a:ext cx="9644098" cy="500066"/>
          </a:xfrm>
        </p:spPr>
        <p:txBody>
          <a:bodyPr/>
          <a:lstStyle/>
          <a:p>
            <a:pPr>
              <a:buNone/>
            </a:pPr>
            <a:r>
              <a:rPr lang="cs-CZ" sz="2800" dirty="0" smtClean="0"/>
              <a:t>Snaha ČUZK- dnes se připravujeme na využití pro DTM</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a:bodyPr>
          <a:lstStyle/>
          <a:p>
            <a:pPr>
              <a:buNone/>
            </a:pPr>
            <a:r>
              <a:rPr lang="cs-CZ" sz="2400" dirty="0" smtClean="0"/>
              <a:t> Záměrem ČÚZK je dosáhnout významného zvýšení kvality technické části katastru nemovitostí a postupně rozšiřovat možnosti propojování dat katastru s dalšími prostorově vymezenými daty jiných správců. Díky tomu bude informační systém katastru nemovitostí lépe sloužit potřebám uživatelů z různých oborů. Základním dlouhodobým cílem je proto zpřesňování katastrálních map s výrazným zastoupením </a:t>
            </a:r>
            <a:r>
              <a:rPr lang="cs-CZ" sz="2400" dirty="0" smtClean="0">
                <a:solidFill>
                  <a:srgbClr val="FF0000"/>
                </a:solidFill>
              </a:rPr>
              <a:t>obnovy katastrálního operátu novým mapováním prováděným kapacitami </a:t>
            </a:r>
            <a:r>
              <a:rPr lang="cs-CZ" sz="2400" dirty="0" smtClean="0"/>
              <a:t>katastrálních úřadů. Nové mapování se musí doplňovat s pozemkovými úpravami a kromě toho bude třeba přistoupit k novému mapování i v lokalitách, kde digitalizovaná katastrální mapa nemá dostatečnou přesnost. Vize ČUZK je zkvalitnění katastru nemovitostí do roku 2030- postupem revizí nebo novým mapováním.</a:t>
            </a:r>
            <a:endParaRPr lang="cs-CZ" sz="2400" dirty="0"/>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358214" cy="500066"/>
          </a:xfrm>
        </p:spPr>
        <p:txBody>
          <a:bodyPr/>
          <a:lstStyle/>
          <a:p>
            <a:pPr>
              <a:buNone/>
            </a:pPr>
            <a:r>
              <a:rPr lang="cs-CZ" sz="2800" dirty="0" smtClean="0"/>
              <a:t>Proč nevyhovují některé digitální mapy ?</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lnSpcReduction="10000"/>
          </a:bodyPr>
          <a:lstStyle/>
          <a:p>
            <a:pPr>
              <a:buNone/>
            </a:pPr>
            <a:r>
              <a:rPr lang="cs-CZ" dirty="0" smtClean="0"/>
              <a:t>Hlavním problém v současnosti:</a:t>
            </a:r>
          </a:p>
          <a:p>
            <a:pPr lvl="2">
              <a:buNone/>
            </a:pPr>
            <a:r>
              <a:rPr lang="cs-CZ" i="1" dirty="0" smtClean="0"/>
              <a:t> Nedostatečná geometrická kvalita katastrálních map.  </a:t>
            </a:r>
            <a:endParaRPr lang="cs-CZ" dirty="0" smtClean="0"/>
          </a:p>
          <a:p>
            <a:pPr lvl="2">
              <a:buNone/>
            </a:pPr>
            <a:r>
              <a:rPr lang="cs-CZ" i="1" dirty="0" smtClean="0"/>
              <a:t> Nesoulady mezi evidovaným a skutečným stavem nemovitostí.</a:t>
            </a:r>
            <a:endParaRPr lang="cs-CZ" dirty="0" smtClean="0"/>
          </a:p>
          <a:p>
            <a:pPr lvl="2">
              <a:buNone/>
            </a:pPr>
            <a:r>
              <a:rPr lang="cs-CZ" i="1" dirty="0" smtClean="0"/>
              <a:t> Neaktuálnost již evidovaných technických údajů, zejména údajů o druzích pozemků, způsobu využití nemovitostí, typu a způsobu ochrany nemovitostí aj.</a:t>
            </a:r>
            <a:endParaRPr lang="cs-CZ" dirty="0" smtClean="0"/>
          </a:p>
          <a:p>
            <a:pPr lvl="2">
              <a:buNone/>
            </a:pPr>
            <a:r>
              <a:rPr lang="cs-CZ" i="1" dirty="0" smtClean="0"/>
              <a:t> Neevidování některých údajů, které jsou z hlediska využití území důležité. </a:t>
            </a:r>
            <a:endParaRPr lang="cs-CZ" dirty="0" smtClean="0"/>
          </a:p>
          <a:p>
            <a:pPr>
              <a:buNone/>
            </a:pPr>
            <a:r>
              <a:rPr lang="cs-CZ" sz="2400" dirty="0" smtClean="0"/>
              <a:t>Proto cílem KU :</a:t>
            </a:r>
          </a:p>
          <a:p>
            <a:pPr>
              <a:buNone/>
            </a:pPr>
            <a:r>
              <a:rPr lang="cs-CZ" sz="2400" i="1" dirty="0" smtClean="0"/>
              <a:t> Cílem je vyřešení základních hlavních problémů </a:t>
            </a:r>
            <a:endParaRPr lang="cs-CZ" sz="2400" dirty="0" smtClean="0"/>
          </a:p>
          <a:p>
            <a:pPr lvl="2">
              <a:buNone/>
            </a:pPr>
            <a:r>
              <a:rPr lang="cs-CZ" i="1" dirty="0" smtClean="0"/>
              <a:t> Nedostatečná geometrická kvalita katastrálních map.  </a:t>
            </a:r>
            <a:endParaRPr lang="cs-CZ" dirty="0" smtClean="0"/>
          </a:p>
          <a:p>
            <a:pPr lvl="2">
              <a:buNone/>
            </a:pPr>
            <a:r>
              <a:rPr lang="cs-CZ" i="1" dirty="0" smtClean="0"/>
              <a:t> Nesoulady mezi evidovaným a skutečným stavem nemovitostí.</a:t>
            </a:r>
            <a:endParaRPr lang="cs-CZ" dirty="0" smtClean="0"/>
          </a:p>
          <a:p>
            <a:pPr lvl="2">
              <a:buNone/>
            </a:pPr>
            <a:r>
              <a:rPr lang="cs-CZ" i="1" dirty="0" smtClean="0"/>
              <a:t> Neaktuálnost již evidovaných technických údajů, zejména údajů o druzích pozemků, způsobu využití nemovitostí, typu a způsobu ochrany nemovitostí aj.</a:t>
            </a:r>
            <a:endParaRPr lang="cs-CZ" dirty="0" smtClean="0"/>
          </a:p>
          <a:p>
            <a:pPr lvl="2">
              <a:buNone/>
            </a:pPr>
            <a:r>
              <a:rPr lang="cs-CZ" i="1" dirty="0" smtClean="0"/>
              <a:t> Neevidování některých údajů, které jsou z hlediska využití území důležité. </a:t>
            </a:r>
            <a:endParaRPr lang="cs-CZ" dirty="0" smtClean="0"/>
          </a:p>
          <a:p>
            <a:pPr>
              <a:buNone/>
            </a:pPr>
            <a:endParaRPr lang="cs-CZ" sz="2400" dirty="0"/>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929454" cy="500066"/>
          </a:xfrm>
        </p:spPr>
        <p:txBody>
          <a:bodyPr/>
          <a:lstStyle/>
          <a:p>
            <a:pPr>
              <a:buNone/>
            </a:pPr>
            <a:r>
              <a:rPr lang="cs-CZ" sz="2800" dirty="0" smtClean="0"/>
              <a:t>Problém s kvalitou map?</a:t>
            </a:r>
            <a:endParaRPr lang="cs-CZ" sz="2800" dirty="0"/>
          </a:p>
        </p:txBody>
      </p:sp>
      <p:pic>
        <p:nvPicPr>
          <p:cNvPr id="4" name="Zástupný symbol pro obsah 3" descr="Ilustrační foto náhledu do katastru nemovitostí"/>
          <p:cNvPicPr>
            <a:picLocks noGrp="1"/>
          </p:cNvPicPr>
          <p:nvPr>
            <p:ph sz="quarter" idx="13"/>
          </p:nvPr>
        </p:nvPicPr>
        <p:blipFill>
          <a:blip r:embed="rId3"/>
          <a:srcRect/>
          <a:stretch>
            <a:fillRect/>
          </a:stretch>
        </p:blipFill>
        <p:spPr bwMode="auto">
          <a:xfrm>
            <a:off x="500034" y="1000108"/>
            <a:ext cx="8215370" cy="5429288"/>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7" y="357166"/>
            <a:ext cx="5429287" cy="857256"/>
          </a:xfrm>
        </p:spPr>
        <p:txBody>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071546"/>
            <a:ext cx="8229600" cy="5357851"/>
          </a:xfrm>
          <a:prstGeom prst="rect">
            <a:avLst/>
          </a:prstGeom>
        </p:spPr>
        <p:txBody>
          <a:bodyPr>
            <a:normAutofit/>
          </a:bodyPr>
          <a:lstStyle/>
          <a:p>
            <a:pPr fontAlgn="t">
              <a:buNone/>
            </a:pPr>
            <a:r>
              <a:rPr lang="cs-CZ" b="1" dirty="0" smtClean="0"/>
              <a:t>Další  poznámka k novele z.č.106/2016 Sb. : souvisí s možnou absolutní neplatností smlouvy</a:t>
            </a:r>
          </a:p>
          <a:p>
            <a:endParaRPr lang="cs-CZ" dirty="0" smtClean="0"/>
          </a:p>
          <a:p>
            <a:pPr>
              <a:buNone/>
            </a:pPr>
            <a:r>
              <a:rPr lang="cs-CZ" dirty="0" smtClean="0"/>
              <a:t>Tento zákon přinesl ve vztahu ke správě katastru nemovitostí změnu, která souvisí  se zněním ustanovení § 39 zákona o obcích a § 18 zákona o krajích.</a:t>
            </a:r>
          </a:p>
          <a:p>
            <a:pPr>
              <a:buNone/>
            </a:pPr>
            <a:endParaRPr lang="cs-CZ" dirty="0" smtClean="0"/>
          </a:p>
          <a:p>
            <a:pPr>
              <a:buNone/>
            </a:pPr>
            <a:r>
              <a:rPr lang="cs-CZ" i="1" dirty="0" smtClean="0"/>
              <a:t>    </a:t>
            </a:r>
            <a:r>
              <a:rPr lang="cs-CZ" b="1" i="1" dirty="0" smtClean="0"/>
              <a:t>Při úplatném převodu majetku se cena sjednává zpravidla ve výši, která je v daném místě a čase </a:t>
            </a:r>
            <a:r>
              <a:rPr lang="cs-CZ" b="1" i="1" dirty="0" smtClean="0">
                <a:solidFill>
                  <a:srgbClr val="FF0000"/>
                </a:solidFill>
              </a:rPr>
              <a:t>obvyklá</a:t>
            </a:r>
            <a:r>
              <a:rPr lang="cs-CZ" b="1" i="1" dirty="0" smtClean="0"/>
              <a:t>, nejde-li o cenu regulovanou státem. Odchylka od ceny obvyklé musí být zdůvodněna, jde-li o cenu nižší než obvyklou. Není-li odchylka od ceny obvyklé zdůvodněna, je právní jednání neplatné. </a:t>
            </a:r>
          </a:p>
          <a:p>
            <a:pPr>
              <a:buNone/>
            </a:pPr>
            <a:endParaRPr lang="cs-CZ" dirty="0" smtClean="0"/>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7929586" cy="500066"/>
          </a:xfrm>
        </p:spPr>
        <p:txBody>
          <a:bodyPr/>
          <a:lstStyle/>
          <a:p>
            <a:pPr>
              <a:buNone/>
            </a:pPr>
            <a:r>
              <a:rPr lang="cs-CZ" sz="2800" dirty="0" smtClean="0"/>
              <a:t>Problém s kvalitou map, hranicemi lesů?</a:t>
            </a:r>
            <a:endParaRPr lang="cs-CZ" sz="2800" dirty="0"/>
          </a:p>
        </p:txBody>
      </p:sp>
      <p:pic>
        <p:nvPicPr>
          <p:cNvPr id="6" name="Zástupný symbol pro obsah 5"/>
          <p:cNvPicPr>
            <a:picLocks noGrp="1"/>
          </p:cNvPicPr>
          <p:nvPr>
            <p:ph sz="quarter" idx="13"/>
          </p:nvPr>
        </p:nvPicPr>
        <p:blipFill>
          <a:blip r:embed="rId3"/>
          <a:srcRect/>
          <a:stretch>
            <a:fillRect/>
          </a:stretch>
        </p:blipFill>
        <p:spPr bwMode="auto">
          <a:xfrm>
            <a:off x="0" y="857232"/>
            <a:ext cx="8715375" cy="5786477"/>
          </a:xfrm>
          <a:prstGeom prst="rect">
            <a:avLst/>
          </a:prstGeom>
          <a:noFill/>
          <a:ln w="9525">
            <a:noFill/>
            <a:miter lim="800000"/>
            <a:headEnd/>
            <a:tailEnd/>
          </a:ln>
        </p:spPr>
      </p:pic>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7929586" cy="500066"/>
          </a:xfrm>
        </p:spPr>
        <p:txBody>
          <a:bodyPr/>
          <a:lstStyle/>
          <a:p>
            <a:pPr>
              <a:buNone/>
            </a:pPr>
            <a:r>
              <a:rPr lang="cs-CZ" sz="2800" dirty="0" smtClean="0"/>
              <a:t>Problém s kvalitou map, hranicemi lesů?</a:t>
            </a:r>
            <a:endParaRPr lang="cs-CZ" sz="2800" dirty="0"/>
          </a:p>
        </p:txBody>
      </p:sp>
      <p:pic>
        <p:nvPicPr>
          <p:cNvPr id="5" name="Zástupný symbol pro obsah 4"/>
          <p:cNvPicPr>
            <a:picLocks noGrp="1"/>
          </p:cNvPicPr>
          <p:nvPr>
            <p:ph sz="quarter" idx="13"/>
          </p:nvPr>
        </p:nvPicPr>
        <p:blipFill>
          <a:blip r:embed="rId3"/>
          <a:srcRect/>
          <a:stretch>
            <a:fillRect/>
          </a:stretch>
        </p:blipFill>
        <p:spPr bwMode="auto">
          <a:xfrm>
            <a:off x="214282" y="857232"/>
            <a:ext cx="8715406" cy="5715039"/>
          </a:xfrm>
          <a:prstGeom prst="rect">
            <a:avLst/>
          </a:prstGeom>
          <a:noFill/>
          <a:ln w="9525">
            <a:noFill/>
            <a:miter lim="800000"/>
            <a:headEnd/>
            <a:tailEnd/>
          </a:ln>
        </p:spPr>
      </p:pic>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429388" cy="500066"/>
          </a:xfrm>
        </p:spPr>
        <p:txBody>
          <a:bodyPr/>
          <a:lstStyle/>
          <a:p>
            <a:pPr>
              <a:buNone/>
            </a:pPr>
            <a:r>
              <a:rPr lang="cs-CZ" sz="2800" dirty="0" smtClean="0"/>
              <a:t>Názor veřejnosti-média</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fontScale="92500"/>
          </a:bodyPr>
          <a:lstStyle/>
          <a:p>
            <a:pPr>
              <a:buNone/>
            </a:pPr>
            <a:r>
              <a:rPr lang="cs-CZ" sz="2400" b="1" dirty="0" err="1" smtClean="0"/>
              <a:t>Zdigitalizovali</a:t>
            </a:r>
            <a:r>
              <a:rPr lang="cs-CZ" sz="2400" b="1" dirty="0" smtClean="0"/>
              <a:t> vám katastrální mapy a vy jste se podívali do náhledů katastrálních map i s </a:t>
            </a:r>
            <a:r>
              <a:rPr lang="cs-CZ" sz="2400" b="1" dirty="0" err="1" smtClean="0"/>
              <a:t>ortofoto</a:t>
            </a:r>
            <a:r>
              <a:rPr lang="cs-CZ" sz="2400" b="1" dirty="0" smtClean="0"/>
              <a:t> mapami a tam najednou nesedí polohy staveb, hranic apod. Je to problém. </a:t>
            </a:r>
            <a:endParaRPr lang="cs-CZ" sz="2400" dirty="0" smtClean="0"/>
          </a:p>
          <a:p>
            <a:pPr>
              <a:buNone/>
            </a:pPr>
            <a:r>
              <a:rPr lang="cs-CZ" sz="2400" dirty="0" smtClean="0"/>
              <a:t> Tohle je jedna z velkých problematických částí katastrálních map. </a:t>
            </a:r>
            <a:r>
              <a:rPr lang="cs-CZ" sz="2400" dirty="0" err="1" smtClean="0"/>
              <a:t>Ortofoto</a:t>
            </a:r>
            <a:r>
              <a:rPr lang="cs-CZ" sz="2400" dirty="0" smtClean="0"/>
              <a:t> a mapy s katastrálními hranicemi spolu nesouhlasí. A není to ojedinělé. Pokud se na mapy podíváte, zjistíte, že tento nesoulad je docela častý. Jak je to možné? Digitální mapy přece měly zpřesnit katastrální mapy!</a:t>
            </a:r>
          </a:p>
          <a:p>
            <a:pPr>
              <a:buNone/>
            </a:pPr>
            <a:r>
              <a:rPr lang="cs-CZ" sz="2400" dirty="0" smtClean="0"/>
              <a:t>  Katastrální mapy zpřesnění tak úplně přinést neměly. Digitalizace měla přinést hlavně nové možnosti práce s daty, než tomu bylo na starých mapách na foliích. Digitalizace byla velkou výzvou pro zeměměřický úřad, když se snažil o převod leckdy několik desítek let (i přes sto let) starých dat do digitální formy technologií jednadvacátého století. Bohužel to vše i s pomocí podkladů a technických nedokonalostí odpovídajících době vzniku.</a:t>
            </a:r>
          </a:p>
          <a:p>
            <a:endParaRPr lang="cs-CZ" sz="2400" dirty="0"/>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000760" cy="500066"/>
          </a:xfrm>
        </p:spPr>
        <p:txBody>
          <a:bodyPr/>
          <a:lstStyle/>
          <a:p>
            <a:pPr>
              <a:buNone/>
            </a:pPr>
            <a:r>
              <a:rPr lang="cs-CZ" sz="2800" dirty="0" smtClean="0"/>
              <a:t>Nové mapování</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a:bodyPr>
          <a:lstStyle/>
          <a:p>
            <a:pPr>
              <a:buNone/>
            </a:pPr>
            <a:r>
              <a:rPr lang="cs-CZ" sz="2400" dirty="0" smtClean="0"/>
              <a:t>Pro postup při novém mapování katastrální úřady využívat:</a:t>
            </a:r>
          </a:p>
          <a:p>
            <a:pPr>
              <a:buNone/>
            </a:pPr>
            <a:r>
              <a:rPr lang="cs-CZ" sz="2400" dirty="0" smtClean="0"/>
              <a:t>- Ustanovení § 43 ,§ 46 až § 54, § 58 a § 59 </a:t>
            </a:r>
            <a:r>
              <a:rPr lang="cs-CZ" sz="2400" dirty="0" err="1" smtClean="0"/>
              <a:t>katV</a:t>
            </a:r>
            <a:r>
              <a:rPr lang="cs-CZ" sz="2400" dirty="0" smtClean="0"/>
              <a:t>, §40 až §46 </a:t>
            </a:r>
            <a:r>
              <a:rPr lang="cs-CZ" sz="2400" dirty="0" err="1" smtClean="0"/>
              <a:t>katZ</a:t>
            </a:r>
            <a:endParaRPr lang="cs-CZ" sz="2400" dirty="0" smtClean="0"/>
          </a:p>
          <a:p>
            <a:pPr>
              <a:buFontTx/>
              <a:buChar char="-"/>
            </a:pPr>
            <a:r>
              <a:rPr lang="cs-CZ" sz="2400" dirty="0" smtClean="0"/>
              <a:t>Návod pro obnovu</a:t>
            </a:r>
          </a:p>
          <a:p>
            <a:pPr>
              <a:buFontTx/>
              <a:buChar char="-"/>
            </a:pPr>
            <a:r>
              <a:rPr lang="cs-CZ" sz="2400" dirty="0" smtClean="0"/>
              <a:t>Návod pro správu katastru- v části revize</a:t>
            </a:r>
          </a:p>
          <a:p>
            <a:pPr>
              <a:buFontTx/>
              <a:buChar char="-"/>
            </a:pPr>
            <a:r>
              <a:rPr lang="cs-CZ" sz="2400" dirty="0" smtClean="0"/>
              <a:t>Závazný je i postup pro KU jednací řád, který stanovuje, jaké operace/ zápisy/ v ISKN v průběhu prací na obnově</a:t>
            </a:r>
          </a:p>
          <a:p>
            <a:pPr>
              <a:buNone/>
            </a:pPr>
            <a:r>
              <a:rPr lang="cs-CZ" sz="2400" dirty="0" smtClean="0"/>
              <a:t>  musí být zaznamenány </a:t>
            </a:r>
          </a:p>
          <a:p>
            <a:pPr>
              <a:buNone/>
            </a:pPr>
            <a:endParaRPr lang="cs-CZ" sz="2400" dirty="0" smtClean="0"/>
          </a:p>
          <a:p>
            <a:pPr>
              <a:buNone/>
            </a:pPr>
            <a:endParaRPr lang="cs-CZ" sz="2400" dirty="0" smtClean="0"/>
          </a:p>
          <a:p>
            <a:pPr>
              <a:buNone/>
            </a:pPr>
            <a:endParaRPr lang="cs-CZ" sz="2400" dirty="0"/>
          </a:p>
        </p:txBody>
      </p:sp>
      <p:pic>
        <p:nvPicPr>
          <p:cNvPr id="4" name="Obrázek 3" descr="Robotický systém obsahuje multistanici, což je geodetický přístroj umožňující současné měření vodorovných směrů, zenitových úhlů a šikmých délek. Z těchto naměřených veličin dokáží přístroje dopočítat další údaje."/>
          <p:cNvPicPr/>
          <p:nvPr/>
        </p:nvPicPr>
        <p:blipFill>
          <a:blip r:embed="rId3"/>
          <a:srcRect/>
          <a:stretch>
            <a:fillRect/>
          </a:stretch>
        </p:blipFill>
        <p:spPr bwMode="auto">
          <a:xfrm>
            <a:off x="6286500" y="3929066"/>
            <a:ext cx="2857500" cy="2928934"/>
          </a:xfrm>
          <a:prstGeom prst="rect">
            <a:avLst/>
          </a:prstGeom>
          <a:noFill/>
          <a:ln w="9525">
            <a:noFill/>
            <a:miter lim="800000"/>
            <a:headEnd/>
            <a:tailEnd/>
          </a:ln>
        </p:spPr>
      </p:pic>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000760" cy="500066"/>
          </a:xfrm>
        </p:spPr>
        <p:txBody>
          <a:bodyPr/>
          <a:lstStyle/>
          <a:p>
            <a:pPr>
              <a:buNone/>
            </a:pPr>
            <a:r>
              <a:rPr lang="cs-CZ" sz="2800" dirty="0" smtClean="0"/>
              <a:t>Nové mapování</a:t>
            </a:r>
            <a:endParaRPr lang="cs-CZ" sz="2800" dirty="0"/>
          </a:p>
        </p:txBody>
      </p:sp>
      <p:sp>
        <p:nvSpPr>
          <p:cNvPr id="3" name="Zástupný symbol pro obsah 2"/>
          <p:cNvSpPr>
            <a:spLocks noGrp="1"/>
          </p:cNvSpPr>
          <p:nvPr>
            <p:ph sz="quarter" idx="13"/>
          </p:nvPr>
        </p:nvSpPr>
        <p:spPr>
          <a:xfrm>
            <a:off x="428596" y="857232"/>
            <a:ext cx="8358246" cy="6000768"/>
          </a:xfrm>
        </p:spPr>
        <p:txBody>
          <a:bodyPr>
            <a:normAutofit fontScale="70000" lnSpcReduction="20000"/>
          </a:bodyPr>
          <a:lstStyle/>
          <a:p>
            <a:pPr>
              <a:buNone/>
            </a:pPr>
            <a:endParaRPr lang="cs-CZ" sz="2400" b="1" dirty="0" smtClean="0"/>
          </a:p>
          <a:p>
            <a:pPr>
              <a:buNone/>
            </a:pPr>
            <a:r>
              <a:rPr lang="cs-CZ" sz="2400" b="1" dirty="0" smtClean="0"/>
              <a:t>§ 40 Obnova katastrálního operátu   </a:t>
            </a:r>
            <a:r>
              <a:rPr lang="cs-CZ" sz="2400" b="1" dirty="0" err="1" smtClean="0"/>
              <a:t>katZ</a:t>
            </a:r>
            <a:endParaRPr lang="cs-CZ" sz="2400" b="1" dirty="0" smtClean="0"/>
          </a:p>
          <a:p>
            <a:pPr>
              <a:buNone/>
            </a:pPr>
            <a:r>
              <a:rPr lang="cs-CZ" sz="2400" b="1" dirty="0" smtClean="0"/>
              <a:t> </a:t>
            </a:r>
          </a:p>
          <a:p>
            <a:pPr>
              <a:buNone/>
            </a:pPr>
            <a:r>
              <a:rPr lang="cs-CZ" sz="2400" b="1" dirty="0" smtClean="0"/>
              <a:t>(1)</a:t>
            </a:r>
            <a:r>
              <a:rPr lang="cs-CZ" sz="2400" dirty="0" smtClean="0"/>
              <a:t> Obnova katastrálního operátu je vyhotovení nového souboru geodetických informací a nového souboru popisných informací v elektronické podobě, které se provede</a:t>
            </a:r>
          </a:p>
          <a:p>
            <a:pPr>
              <a:buNone/>
            </a:pPr>
            <a:r>
              <a:rPr lang="cs-CZ" sz="2400" b="1" dirty="0" smtClean="0"/>
              <a:t>   </a:t>
            </a:r>
            <a:r>
              <a:rPr lang="cs-CZ" sz="2400" b="1" dirty="0" smtClean="0">
                <a:solidFill>
                  <a:srgbClr val="FF0000"/>
                </a:solidFill>
              </a:rPr>
              <a:t>a)</a:t>
            </a:r>
            <a:r>
              <a:rPr lang="cs-CZ" sz="2400" dirty="0" smtClean="0">
                <a:solidFill>
                  <a:srgbClr val="FF0000"/>
                </a:solidFill>
              </a:rPr>
              <a:t> novým mapováním,</a:t>
            </a:r>
          </a:p>
          <a:p>
            <a:pPr>
              <a:buNone/>
            </a:pPr>
            <a:r>
              <a:rPr lang="cs-CZ" sz="2400" b="1" dirty="0" smtClean="0"/>
              <a:t>   b</a:t>
            </a:r>
            <a:r>
              <a:rPr lang="cs-CZ" sz="2400" dirty="0" smtClean="0"/>
              <a:t>) přepracováním souboru geodetických informací, nebo</a:t>
            </a:r>
          </a:p>
          <a:p>
            <a:pPr>
              <a:buNone/>
            </a:pPr>
            <a:r>
              <a:rPr lang="cs-CZ" sz="2400" b="1" dirty="0" smtClean="0"/>
              <a:t>   c</a:t>
            </a:r>
            <a:r>
              <a:rPr lang="cs-CZ" sz="2400" b="1" dirty="0" smtClean="0">
                <a:solidFill>
                  <a:srgbClr val="FF0000"/>
                </a:solidFill>
              </a:rPr>
              <a:t>)</a:t>
            </a:r>
            <a:r>
              <a:rPr lang="cs-CZ" sz="2400" dirty="0" smtClean="0">
                <a:solidFill>
                  <a:srgbClr val="FF0000"/>
                </a:solidFill>
              </a:rPr>
              <a:t> na podkladě výsledků pozemkových úprav</a:t>
            </a:r>
            <a:r>
              <a:rPr lang="cs-CZ" sz="2400" dirty="0" smtClean="0"/>
              <a:t>.</a:t>
            </a:r>
          </a:p>
          <a:p>
            <a:pPr>
              <a:buNone/>
            </a:pPr>
            <a:r>
              <a:rPr lang="cs-CZ" sz="2400" b="1" dirty="0" smtClean="0"/>
              <a:t>  (2)</a:t>
            </a:r>
            <a:r>
              <a:rPr lang="cs-CZ" sz="2400" dirty="0" smtClean="0"/>
              <a:t> Katastrální operát se obnovuje zpravidla v rozsahu katastrálního území.</a:t>
            </a:r>
          </a:p>
          <a:p>
            <a:pPr>
              <a:buNone/>
            </a:pPr>
            <a:r>
              <a:rPr lang="cs-CZ" sz="2400" b="1" dirty="0" smtClean="0"/>
              <a:t>  (3</a:t>
            </a:r>
            <a:r>
              <a:rPr lang="cs-CZ" sz="2400" b="1" dirty="0" smtClean="0">
                <a:solidFill>
                  <a:srgbClr val="FF0000"/>
                </a:solidFill>
              </a:rPr>
              <a:t>)</a:t>
            </a:r>
            <a:r>
              <a:rPr lang="cs-CZ" sz="2400" dirty="0" smtClean="0">
                <a:solidFill>
                  <a:srgbClr val="FF0000"/>
                </a:solidFill>
              </a:rPr>
              <a:t> Obnovu katastrálního operátu zahájí katastrální úřad bez návrhu. Pokud má být obnova katastrálního operátu provedena podle odstavce 1 písm. a) nebo b), oznámí její zahájení katastrální úřad dotčené obci</a:t>
            </a:r>
            <a:r>
              <a:rPr lang="cs-CZ" sz="2400" dirty="0" smtClean="0"/>
              <a:t>. </a:t>
            </a:r>
            <a:r>
              <a:rPr lang="cs-CZ" sz="2400" b="1" dirty="0" smtClean="0"/>
              <a:t>Společně s oznámením o zahájení obnovy katastrálního operátu vyzve katastrální úřad veřejnou vyhláškou osoby oprávněné z věcných břemen, jejichž zápis byl do katastru převzat z bývalé pozemkové knihy, zemských desek nebo železniční knihy, které jsou v katastru zapsány s údaji neumožňujícími jejich dostatečnou identifikaci, aby se katastrálnímu úřadu přihlásily. Výzvu </a:t>
            </a:r>
            <a:r>
              <a:rPr lang="cs-CZ" sz="2400" dirty="0" smtClean="0"/>
              <a:t>zveřejní katastrální úřad na úřední desce do vyložení nového souboru geodetických informací a souboru popisných informací (dále jen „obnovený katastrální operát“), současně požádá o zveřejnění výzvy po stejnou dobu i dotčenou obec.</a:t>
            </a:r>
          </a:p>
          <a:p>
            <a:pPr>
              <a:buNone/>
            </a:pPr>
            <a:endParaRPr lang="cs-CZ" sz="2400" dirty="0"/>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000760" cy="500066"/>
          </a:xfrm>
        </p:spPr>
        <p:txBody>
          <a:bodyPr/>
          <a:lstStyle/>
          <a:p>
            <a:pPr>
              <a:buNone/>
            </a:pPr>
            <a:r>
              <a:rPr lang="cs-CZ" sz="2800" dirty="0" smtClean="0"/>
              <a:t>Nové mapování</a:t>
            </a:r>
            <a:endParaRPr lang="cs-CZ" sz="2800" dirty="0"/>
          </a:p>
        </p:txBody>
      </p:sp>
      <p:sp>
        <p:nvSpPr>
          <p:cNvPr id="3" name="Zástupný symbol pro obsah 2"/>
          <p:cNvSpPr>
            <a:spLocks noGrp="1"/>
          </p:cNvSpPr>
          <p:nvPr>
            <p:ph sz="quarter" idx="13"/>
          </p:nvPr>
        </p:nvSpPr>
        <p:spPr>
          <a:xfrm>
            <a:off x="428596" y="857232"/>
            <a:ext cx="8358246" cy="6000768"/>
          </a:xfrm>
        </p:spPr>
        <p:txBody>
          <a:bodyPr>
            <a:normAutofit fontScale="92500" lnSpcReduction="20000"/>
          </a:bodyPr>
          <a:lstStyle/>
          <a:p>
            <a:pPr>
              <a:buNone/>
            </a:pPr>
            <a:endParaRPr lang="cs-CZ" sz="2400" b="1" dirty="0" smtClean="0"/>
          </a:p>
          <a:p>
            <a:pPr>
              <a:buNone/>
            </a:pPr>
            <a:r>
              <a:rPr lang="cs-CZ" sz="2400" b="1" dirty="0" smtClean="0"/>
              <a:t>§ 40 Obnova katastrálního operátu   </a:t>
            </a:r>
            <a:r>
              <a:rPr lang="cs-CZ" sz="2400" b="1" dirty="0" err="1" smtClean="0"/>
              <a:t>katZ</a:t>
            </a:r>
            <a:r>
              <a:rPr lang="cs-CZ" sz="2400" b="1" dirty="0" smtClean="0"/>
              <a:t> - pokračování</a:t>
            </a:r>
          </a:p>
          <a:p>
            <a:pPr>
              <a:buNone/>
            </a:pPr>
            <a:r>
              <a:rPr lang="cs-CZ" sz="2400" b="1" dirty="0" smtClean="0"/>
              <a:t> </a:t>
            </a:r>
          </a:p>
          <a:p>
            <a:pPr>
              <a:buNone/>
            </a:pPr>
            <a:r>
              <a:rPr lang="cs-CZ" sz="2400" b="1" dirty="0" smtClean="0"/>
              <a:t> (4)</a:t>
            </a:r>
            <a:r>
              <a:rPr lang="cs-CZ" sz="2400" dirty="0" smtClean="0"/>
              <a:t> </a:t>
            </a:r>
            <a:r>
              <a:rPr lang="cs-CZ" sz="2400" b="1" dirty="0" smtClean="0"/>
              <a:t>Při obnově katastrálního operátu se do katastrální mapy doplňují parcely pozemků evidovaných dosud zjednodušeným způsobem, pokud to umožňuje kvalita jejich původního zobrazení.</a:t>
            </a:r>
          </a:p>
          <a:p>
            <a:pPr>
              <a:buNone/>
            </a:pPr>
            <a:r>
              <a:rPr lang="cs-CZ" sz="2400" b="1" dirty="0" smtClean="0"/>
              <a:t> (5) </a:t>
            </a:r>
            <a:r>
              <a:rPr lang="cs-CZ" sz="2400" b="1" dirty="0" smtClean="0">
                <a:solidFill>
                  <a:srgbClr val="FF0000"/>
                </a:solidFill>
              </a:rPr>
              <a:t>Zemřel-li </a:t>
            </a:r>
            <a:r>
              <a:rPr lang="cs-CZ" sz="2400" dirty="0" smtClean="0">
                <a:solidFill>
                  <a:srgbClr val="FF0000"/>
                </a:solidFill>
              </a:rPr>
              <a:t>vlastník nemovitosti, která je předmětem obnovy katastrálního operátu, a soud o dědictví pravomocně usnesením ještě nerozhodl, jedná ve věci obnovy katastrálního operátu správce pozůstalosti nebo vykonavatel závěti, a nejsou-li, dědici, kteří dědictví neodmítli. Katastrální úřad je oprávněn požadovat od soudu sdělení o těchto osobách</a:t>
            </a:r>
            <a:r>
              <a:rPr lang="cs-CZ" sz="2400" dirty="0" smtClean="0"/>
              <a:t>.</a:t>
            </a:r>
          </a:p>
          <a:p>
            <a:pPr>
              <a:buNone/>
            </a:pPr>
            <a:r>
              <a:rPr lang="cs-CZ" sz="2400" dirty="0" smtClean="0"/>
              <a:t> (6) Nepřihlásí-li se osoba oprávněná z věcného břemene, která byla vyzvána podle odstavce 3, katastrálnímu úřadu do 15 dnů ode dne, kdy skončilo vyložení obnoveného katastrálního operátu, věcné břemeno se do obnoveného operátu nepřevezme.</a:t>
            </a:r>
          </a:p>
          <a:p>
            <a:pPr>
              <a:buNone/>
            </a:pPr>
            <a:endParaRPr lang="cs-CZ" sz="2400" dirty="0"/>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6643733" cy="642942"/>
          </a:xfrm>
        </p:spPr>
        <p:txBody>
          <a:bodyPr/>
          <a:lstStyle/>
          <a:p>
            <a:pPr>
              <a:buNone/>
            </a:pPr>
            <a:r>
              <a:rPr lang="cs-CZ" sz="2800" dirty="0" smtClean="0"/>
              <a:t>Obnova katastrálního operátu 2.etapa</a:t>
            </a:r>
            <a:endParaRPr lang="cs-CZ" sz="2800" dirty="0"/>
          </a:p>
        </p:txBody>
      </p:sp>
      <p:sp>
        <p:nvSpPr>
          <p:cNvPr id="3" name="Zástupný symbol pro obsah 2"/>
          <p:cNvSpPr>
            <a:spLocks noGrp="1"/>
          </p:cNvSpPr>
          <p:nvPr>
            <p:ph sz="quarter" idx="4294967295"/>
          </p:nvPr>
        </p:nvSpPr>
        <p:spPr>
          <a:xfrm>
            <a:off x="571472" y="1000108"/>
            <a:ext cx="8072494" cy="5500726"/>
          </a:xfrm>
          <a:prstGeom prst="rect">
            <a:avLst/>
          </a:prstGeom>
        </p:spPr>
        <p:txBody>
          <a:bodyPr>
            <a:normAutofit lnSpcReduction="10000"/>
          </a:bodyPr>
          <a:lstStyle/>
          <a:p>
            <a:pPr>
              <a:buNone/>
            </a:pPr>
            <a:r>
              <a:rPr lang="cs-CZ" sz="2400" i="1" dirty="0" smtClean="0"/>
              <a:t>Pro další zkvalitnění katastrálních probíhá obnova katastrálních map </a:t>
            </a:r>
            <a:r>
              <a:rPr lang="cs-CZ" sz="2400" i="1" dirty="0" smtClean="0">
                <a:solidFill>
                  <a:srgbClr val="FF0000"/>
                </a:solidFill>
              </a:rPr>
              <a:t>na podkladě přímého měření v terénu-</a:t>
            </a:r>
          </a:p>
          <a:p>
            <a:pPr>
              <a:buNone/>
            </a:pPr>
            <a:r>
              <a:rPr lang="cs-CZ" sz="2400" i="1" dirty="0" smtClean="0"/>
              <a:t> 2. etapa obnovy katastrálních map-</a:t>
            </a:r>
          </a:p>
          <a:p>
            <a:pPr>
              <a:buNone/>
            </a:pPr>
            <a:r>
              <a:rPr lang="cs-CZ" sz="2400" i="1" dirty="0" smtClean="0"/>
              <a:t> - </a:t>
            </a:r>
            <a:r>
              <a:rPr lang="cs-CZ" sz="2400" i="1" dirty="0" err="1" smtClean="0"/>
              <a:t>tzn.zkvalitňování</a:t>
            </a:r>
            <a:r>
              <a:rPr lang="cs-CZ" sz="2400" i="1" dirty="0" smtClean="0"/>
              <a:t> SGI / do roku 2030 /</a:t>
            </a:r>
          </a:p>
          <a:p>
            <a:pPr>
              <a:buNone/>
            </a:pPr>
            <a:r>
              <a:rPr lang="cs-CZ" sz="2400" i="1" dirty="0" smtClean="0"/>
              <a:t> - rovněž částečně jsou odstraňovány nesoulady v SPI v případech, kdy není nutný souhlas příslušného OVM</a:t>
            </a:r>
          </a:p>
          <a:p>
            <a:pPr>
              <a:buNone/>
            </a:pPr>
            <a:r>
              <a:rPr lang="cs-CZ" sz="2400" i="1" dirty="0" smtClean="0"/>
              <a:t>               - druhy pozemků</a:t>
            </a:r>
          </a:p>
          <a:p>
            <a:pPr>
              <a:buNone/>
            </a:pPr>
            <a:r>
              <a:rPr lang="cs-CZ" sz="2400" i="1" dirty="0" smtClean="0"/>
              <a:t>               - způsoby využití</a:t>
            </a:r>
          </a:p>
          <a:p>
            <a:pPr>
              <a:buNone/>
            </a:pPr>
            <a:endParaRPr lang="cs-CZ" sz="2400" i="1" dirty="0" smtClean="0"/>
          </a:p>
          <a:p>
            <a:pPr>
              <a:buNone/>
            </a:pPr>
            <a:r>
              <a:rPr lang="cs-CZ" sz="2400" i="1" dirty="0" smtClean="0"/>
              <a:t>Určitě existuje snaha ČUZK přebírat co nejvíce údajů pro potřebu katastru z jiných rejstříků-</a:t>
            </a:r>
          </a:p>
          <a:p>
            <a:pPr>
              <a:buNone/>
            </a:pPr>
            <a:r>
              <a:rPr lang="cs-CZ" sz="2400" i="1" dirty="0" smtClean="0"/>
              <a:t> - děje se tak –OR, ROS, RUIAN…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28663" y="0"/>
            <a:ext cx="6072229" cy="571480"/>
          </a:xfrm>
        </p:spPr>
        <p:txBody>
          <a:bodyPr/>
          <a:lstStyle/>
          <a:p>
            <a:pPr>
              <a:buNone/>
            </a:pPr>
            <a:r>
              <a:rPr lang="cs-CZ" sz="2800" dirty="0" smtClean="0"/>
              <a:t>Nové mapování - pokračování-</a:t>
            </a:r>
            <a:endParaRPr lang="cs-CZ" sz="2800" dirty="0"/>
          </a:p>
        </p:txBody>
      </p:sp>
      <p:sp>
        <p:nvSpPr>
          <p:cNvPr id="3" name="Zástupný symbol pro obsah 2"/>
          <p:cNvSpPr>
            <a:spLocks noGrp="1"/>
          </p:cNvSpPr>
          <p:nvPr>
            <p:ph sz="quarter" idx="4294967295"/>
          </p:nvPr>
        </p:nvSpPr>
        <p:spPr>
          <a:xfrm>
            <a:off x="357158" y="714356"/>
            <a:ext cx="8572560" cy="5857916"/>
          </a:xfrm>
          <a:prstGeom prst="rect">
            <a:avLst/>
          </a:prstGeom>
        </p:spPr>
        <p:txBody>
          <a:bodyPr>
            <a:normAutofit fontScale="85000" lnSpcReduction="10000"/>
          </a:bodyPr>
          <a:lstStyle/>
          <a:p>
            <a:pPr>
              <a:buNone/>
            </a:pPr>
            <a:r>
              <a:rPr lang="cs-CZ" sz="2400" dirty="0" smtClean="0">
                <a:solidFill>
                  <a:srgbClr val="FF0000"/>
                </a:solidFill>
              </a:rPr>
              <a:t>Kde se předpokládá nové mapování ? - „nová obnova katastrálních map“- OKO</a:t>
            </a:r>
          </a:p>
          <a:p>
            <a:pPr>
              <a:buFontTx/>
              <a:buChar char="-"/>
            </a:pPr>
            <a:r>
              <a:rPr lang="cs-CZ" sz="2400" dirty="0" smtClean="0"/>
              <a:t>v územích s nekvalitními mapami/ např. kde jsou často řešeny chyby u liniových staveb/</a:t>
            </a:r>
          </a:p>
          <a:p>
            <a:pPr>
              <a:buFontTx/>
              <a:buChar char="-"/>
            </a:pPr>
            <a:r>
              <a:rPr lang="cs-CZ" sz="2400" dirty="0" smtClean="0"/>
              <a:t>v </a:t>
            </a:r>
            <a:r>
              <a:rPr lang="cs-CZ" sz="2400" dirty="0" err="1" smtClean="0"/>
              <a:t>intravilánech</a:t>
            </a:r>
            <a:r>
              <a:rPr lang="cs-CZ" sz="2400" dirty="0" smtClean="0"/>
              <a:t> obcí s KMD ,když </a:t>
            </a:r>
            <a:r>
              <a:rPr lang="cs-CZ" sz="2400" dirty="0" err="1" smtClean="0"/>
              <a:t>extravilán</a:t>
            </a:r>
            <a:r>
              <a:rPr lang="cs-CZ" sz="2400" dirty="0" smtClean="0"/>
              <a:t> byl řešen obnovou při KPU</a:t>
            </a:r>
          </a:p>
          <a:p>
            <a:pPr>
              <a:buFontTx/>
              <a:buChar char="-"/>
            </a:pPr>
            <a:r>
              <a:rPr lang="cs-CZ" sz="2400" dirty="0" smtClean="0"/>
              <a:t>v </a:t>
            </a:r>
            <a:r>
              <a:rPr lang="cs-CZ" sz="2400" dirty="0" err="1" smtClean="0"/>
              <a:t>intravilánech</a:t>
            </a:r>
            <a:r>
              <a:rPr lang="cs-CZ" sz="2400" dirty="0" smtClean="0"/>
              <a:t> obcí dochází trvale k většímu počtu změn v katastru nemovitostí /“jsou živé“/</a:t>
            </a:r>
          </a:p>
          <a:p>
            <a:pPr>
              <a:buNone/>
            </a:pPr>
            <a:r>
              <a:rPr lang="cs-CZ" sz="2400" dirty="0" smtClean="0"/>
              <a:t>Cílem je zaměřovat polohopis s vyšší přesností, vytvořit lepší podmínky pro navazující další převody- např. u veřejných staveb, prostranství… </a:t>
            </a:r>
          </a:p>
          <a:p>
            <a:pPr>
              <a:buNone/>
            </a:pPr>
            <a:r>
              <a:rPr lang="cs-CZ" sz="2400" dirty="0" smtClean="0"/>
              <a:t>§ 41 </a:t>
            </a:r>
            <a:r>
              <a:rPr lang="cs-CZ" sz="2400" dirty="0" err="1" smtClean="0"/>
              <a:t>katZ</a:t>
            </a:r>
            <a:endParaRPr lang="cs-CZ" sz="2400" dirty="0" smtClean="0"/>
          </a:p>
          <a:p>
            <a:pPr>
              <a:buNone/>
            </a:pPr>
            <a:r>
              <a:rPr lang="cs-CZ" sz="2400" dirty="0" smtClean="0">
                <a:solidFill>
                  <a:srgbClr val="FF0000"/>
                </a:solidFill>
              </a:rPr>
              <a:t>K obnově katastrálního operátu novým mapováním se přistoupí, pokud geometrické a polohové určení nemovitostí v důsledku značného počtu změn, nedostatečné přesnosti nebo použitého měřítka katastrální mapy již nevyhovuje současným požadavkům na vedení katastru, popřípadě dojde-li ke ztrátě, zničení nebo takovému poškození katastrálního operátu, že není možné nebo účelné ho rekonstruovat z dokumentovaných podkladů platného stavu.</a:t>
            </a:r>
            <a:endParaRPr lang="cs-CZ" sz="2400" dirty="0">
              <a:solidFill>
                <a:srgbClr val="FF0000"/>
              </a:solidFill>
            </a:endParaRP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214290"/>
            <a:ext cx="5286411" cy="500066"/>
          </a:xfrm>
        </p:spPr>
        <p:txBody>
          <a:bodyPr/>
          <a:lstStyle/>
          <a:p>
            <a:pPr>
              <a:buNone/>
            </a:pPr>
            <a:r>
              <a:rPr lang="cs-CZ" sz="2800" dirty="0" smtClean="0"/>
              <a:t>Pokračování</a:t>
            </a:r>
            <a:endParaRPr lang="cs-CZ" sz="2800" dirty="0"/>
          </a:p>
        </p:txBody>
      </p:sp>
      <p:sp>
        <p:nvSpPr>
          <p:cNvPr id="5" name="Zástupný symbol pro obsah 4"/>
          <p:cNvSpPr>
            <a:spLocks noGrp="1"/>
          </p:cNvSpPr>
          <p:nvPr>
            <p:ph sz="quarter" idx="13"/>
          </p:nvPr>
        </p:nvSpPr>
        <p:spPr>
          <a:xfrm>
            <a:off x="357158" y="1142984"/>
            <a:ext cx="8286808" cy="5429288"/>
          </a:xfrm>
        </p:spPr>
        <p:txBody>
          <a:bodyPr>
            <a:normAutofit lnSpcReduction="10000"/>
          </a:bodyPr>
          <a:lstStyle/>
          <a:p>
            <a:pPr>
              <a:buNone/>
            </a:pPr>
            <a:r>
              <a:rPr lang="cs-CZ" sz="2400" dirty="0" smtClean="0"/>
              <a:t>Co znamená zkvalitnění katastrálního operátu- </a:t>
            </a:r>
          </a:p>
          <a:p>
            <a:pPr>
              <a:buFontTx/>
              <a:buChar char="-"/>
            </a:pPr>
            <a:endParaRPr lang="cs-CZ" sz="2400" dirty="0" smtClean="0"/>
          </a:p>
          <a:p>
            <a:pPr>
              <a:buFontTx/>
              <a:buChar char="-"/>
            </a:pPr>
            <a:r>
              <a:rPr lang="cs-CZ" sz="2400" dirty="0" smtClean="0"/>
              <a:t>určení hranic pozemků s nejvyšší kvalitou</a:t>
            </a:r>
          </a:p>
          <a:p>
            <a:pPr>
              <a:buFontTx/>
              <a:buChar char="-"/>
            </a:pPr>
            <a:r>
              <a:rPr lang="cs-CZ" sz="2400" dirty="0" smtClean="0"/>
              <a:t>určení výměr parcel s nejvyšší kvalitou</a:t>
            </a:r>
          </a:p>
          <a:p>
            <a:pPr>
              <a:buFontTx/>
              <a:buChar char="-"/>
            </a:pPr>
            <a:r>
              <a:rPr lang="cs-CZ" sz="2400" dirty="0" smtClean="0"/>
              <a:t>odstranění nesouladů v druzích a způsobech využití pozemků</a:t>
            </a:r>
          </a:p>
          <a:p>
            <a:pPr>
              <a:buFontTx/>
              <a:buChar char="-"/>
            </a:pPr>
            <a:endParaRPr lang="cs-CZ" sz="2400" dirty="0" smtClean="0"/>
          </a:p>
          <a:p>
            <a:pPr>
              <a:buNone/>
            </a:pPr>
            <a:r>
              <a:rPr lang="cs-CZ" sz="2400" dirty="0" smtClean="0"/>
              <a:t>Všechny činnosti směřují k zajištění maximální materiální publicity v zápisy v katastru, tzn. co je evidováno ve veřejném seznamu je v souladu s předpisy- povinností je, aby v souladu se skutečností byly ohlašovány údaje v písemném operátu/povinností vlastníků/ a k tomu i kvalitnější hranice/odstranění co nejvíce sporů o hranice vzhledem k přesnosti až 2,83m/</a:t>
            </a:r>
            <a:endParaRPr lang="cs-CZ" sz="2400" dirty="0"/>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5900750" cy="725470"/>
          </a:xfrm>
        </p:spPr>
        <p:txBody>
          <a:bodyPr>
            <a:normAutofit/>
          </a:bodyPr>
          <a:lstStyle/>
          <a:p>
            <a:pPr>
              <a:buNone/>
            </a:pPr>
            <a:r>
              <a:rPr lang="cs-CZ" sz="2800" dirty="0" smtClean="0"/>
              <a:t>Pokračování- opět připomínám</a:t>
            </a:r>
            <a:endParaRPr lang="cs-CZ" sz="2800" dirty="0"/>
          </a:p>
        </p:txBody>
      </p:sp>
      <p:pic>
        <p:nvPicPr>
          <p:cNvPr id="28675" name="Picture 3"/>
          <p:cNvPicPr>
            <a:picLocks noGrp="1" noChangeAspect="1" noChangeArrowheads="1"/>
          </p:cNvPicPr>
          <p:nvPr>
            <p:ph idx="4294967295"/>
          </p:nvPr>
        </p:nvPicPr>
        <p:blipFill>
          <a:blip r:embed="rId2"/>
          <a:srcRect/>
          <a:stretch>
            <a:fillRect/>
          </a:stretch>
        </p:blipFill>
        <p:spPr bwMode="auto">
          <a:xfrm>
            <a:off x="0" y="1142984"/>
            <a:ext cx="9144000" cy="5715017"/>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428604"/>
            <a:ext cx="5429287" cy="857256"/>
          </a:xfrm>
        </p:spPr>
        <p:txBody>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571472" y="1071546"/>
            <a:ext cx="8229600" cy="5500726"/>
          </a:xfrm>
          <a:prstGeom prst="rect">
            <a:avLst/>
          </a:prstGeom>
        </p:spPr>
        <p:txBody>
          <a:bodyPr>
            <a:normAutofit fontScale="92500"/>
          </a:bodyPr>
          <a:lstStyle/>
          <a:p>
            <a:pPr>
              <a:buNone/>
            </a:pPr>
            <a:r>
              <a:rPr lang="cs-CZ" b="1" dirty="0" smtClean="0"/>
              <a:t>Povinností bylo a je prodávat za obvyklou cenu a při sjednání nižší než obvyklé ceny tuto odchylku odůvodnit. Forma tohoto odůvodnění nebyla a ani dnes není stanovena.</a:t>
            </a:r>
          </a:p>
          <a:p>
            <a:pPr>
              <a:buNone/>
            </a:pPr>
            <a:r>
              <a:rPr lang="cs-CZ" dirty="0" smtClean="0"/>
              <a:t> Důležité je, aby s tímto odůvodněním byli seznámeni zastupitelé před schválením prodeje nemovitosti za tuto cenu.</a:t>
            </a:r>
          </a:p>
          <a:p>
            <a:pPr>
              <a:buNone/>
            </a:pPr>
            <a:r>
              <a:rPr lang="cs-CZ" dirty="0" smtClean="0"/>
              <a:t> Do účinnosti nového občanského zákoníku bylo porušení této povinnosti považováno za důvod absolutní neplatnosti smlouvy, od účinnosti nového občanského zákoníku  jen za důvod relativní neplatnosti této smlouvy, kterého se nemůže dovolávat obec,kraj, které neplatnost vyvolaly.</a:t>
            </a:r>
          </a:p>
          <a:p>
            <a:pPr>
              <a:buNone/>
            </a:pPr>
            <a:r>
              <a:rPr lang="cs-CZ" dirty="0" smtClean="0"/>
              <a:t> </a:t>
            </a:r>
            <a:r>
              <a:rPr lang="cs-CZ" b="1" dirty="0" smtClean="0">
                <a:solidFill>
                  <a:srgbClr val="FF0000"/>
                </a:solidFill>
              </a:rPr>
              <a:t>Výše popsaná novelizace zákona o obcích a o krajích tedy neřeší nic jiného, než že následkem povinnosti zdůvodnit zastupitelům sjednání nižší než obvyklé ceny, činí znovu smlouvu absolutně neplatnou</a:t>
            </a:r>
            <a:r>
              <a:rPr lang="cs-CZ" b="1" dirty="0" smtClean="0"/>
              <a:t>,</a:t>
            </a:r>
            <a:r>
              <a:rPr lang="cs-CZ" dirty="0" smtClean="0"/>
              <a:t>tak jak tomu bylo před účinností nového občanského zákoníku.</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3999" cy="1000108"/>
          </a:xfrm>
        </p:spPr>
        <p:txBody>
          <a:bodyPr>
            <a:normAutofit/>
          </a:bodyPr>
          <a:lstStyle/>
          <a:p>
            <a:pPr>
              <a:buNone/>
            </a:pPr>
            <a:r>
              <a:rPr lang="cs-CZ" sz="2800" dirty="0" smtClean="0"/>
              <a:t>Obrázek : - barevné odlišení hranic parcel a podrobné body </a:t>
            </a:r>
            <a:endParaRPr lang="cs-CZ" sz="2800" dirty="0"/>
          </a:p>
        </p:txBody>
      </p:sp>
      <p:pic>
        <p:nvPicPr>
          <p:cNvPr id="1026" name="Picture 2"/>
          <p:cNvPicPr>
            <a:picLocks noGrp="1" noChangeAspect="1" noChangeArrowheads="1"/>
          </p:cNvPicPr>
          <p:nvPr>
            <p:ph idx="4294967295"/>
          </p:nvPr>
        </p:nvPicPr>
        <p:blipFill>
          <a:blip r:embed="rId2"/>
          <a:srcRect/>
          <a:stretch>
            <a:fillRect/>
          </a:stretch>
        </p:blipFill>
        <p:spPr bwMode="auto">
          <a:xfrm>
            <a:off x="1428728" y="1357298"/>
            <a:ext cx="6858047" cy="4853801"/>
          </a:xfrm>
          <a:prstGeom prst="rect">
            <a:avLst/>
          </a:prstGeom>
          <a:noFill/>
          <a:ln w="9525">
            <a:noFill/>
            <a:miter lim="800000"/>
            <a:headEnd/>
            <a:tailEnd/>
          </a:ln>
          <a:effectLst/>
        </p:spPr>
      </p:pic>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2845" y="0"/>
            <a:ext cx="8162956" cy="1214422"/>
          </a:xfrm>
        </p:spPr>
        <p:txBody>
          <a:bodyPr>
            <a:normAutofit/>
          </a:bodyPr>
          <a:lstStyle/>
          <a:p>
            <a:pPr>
              <a:buNone/>
            </a:pPr>
            <a:r>
              <a:rPr lang="cs-CZ" sz="2800" dirty="0" smtClean="0"/>
              <a:t>Snímek se zákresem břemene a uvedením přesnosti hranic z nahlížení do katastru</a:t>
            </a:r>
            <a:endParaRPr lang="cs-CZ" sz="2800" dirty="0"/>
          </a:p>
        </p:txBody>
      </p:sp>
      <p:pic>
        <p:nvPicPr>
          <p:cNvPr id="4" name="Zástupný symbol pro obsah 3"/>
          <p:cNvPicPr>
            <a:picLocks noGrp="1"/>
          </p:cNvPicPr>
          <p:nvPr>
            <p:ph idx="4294967295"/>
          </p:nvPr>
        </p:nvPicPr>
        <p:blipFill>
          <a:blip r:embed="rId2"/>
          <a:srcRect/>
          <a:stretch>
            <a:fillRect/>
          </a:stretch>
        </p:blipFill>
        <p:spPr bwMode="auto">
          <a:xfrm>
            <a:off x="451975" y="1000108"/>
            <a:ext cx="8050085" cy="5481654"/>
          </a:xfrm>
          <a:prstGeom prst="rect">
            <a:avLst/>
          </a:prstGeom>
          <a:noFill/>
          <a:ln w="9525">
            <a:noFill/>
            <a:miter lim="800000"/>
            <a:headEnd/>
            <a:tailEnd/>
          </a:ln>
        </p:spPr>
      </p:pic>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8" y="214290"/>
            <a:ext cx="7929618" cy="658546"/>
          </a:xfrm>
        </p:spPr>
        <p:txBody>
          <a:bodyPr>
            <a:normAutofit fontScale="90000"/>
          </a:bodyPr>
          <a:lstStyle/>
          <a:p>
            <a:pPr>
              <a:buNone/>
            </a:pPr>
            <a:r>
              <a:rPr lang="cs-CZ" sz="2800" dirty="0" smtClean="0"/>
              <a:t>Pokračování-informace z nahlížení do KN-opakování</a:t>
            </a:r>
            <a:endParaRPr lang="cs-CZ" sz="2800" dirty="0"/>
          </a:p>
        </p:txBody>
      </p:sp>
      <p:sp>
        <p:nvSpPr>
          <p:cNvPr id="3" name="Zástupný symbol pro obsah 2"/>
          <p:cNvSpPr>
            <a:spLocks noGrp="1"/>
          </p:cNvSpPr>
          <p:nvPr>
            <p:ph idx="4294967295"/>
          </p:nvPr>
        </p:nvSpPr>
        <p:spPr>
          <a:xfrm>
            <a:off x="457200" y="1600201"/>
            <a:ext cx="8229600" cy="2686056"/>
          </a:xfrm>
          <a:prstGeom prst="rect">
            <a:avLst/>
          </a:prstGeom>
        </p:spPr>
        <p:txBody>
          <a:bodyPr>
            <a:normAutofit lnSpcReduction="10000"/>
          </a:bodyPr>
          <a:lstStyle/>
          <a:p>
            <a:pPr>
              <a:buNone/>
            </a:pPr>
            <a:r>
              <a:rPr lang="cs-CZ" sz="2400" b="1" dirty="0" smtClean="0"/>
              <a:t>Podrobné body s vyjádřením přesnosti - KN </a:t>
            </a:r>
          </a:p>
          <a:p>
            <a:pPr>
              <a:buNone/>
            </a:pPr>
            <a:r>
              <a:rPr lang="cs-CZ" sz="2400" dirty="0" smtClean="0"/>
              <a:t>  V katastrálních územích s mapou v digitální formě je možné pomocí barevně odlišených teček zobrazit podrobné body na hranicích parcel. </a:t>
            </a:r>
            <a:r>
              <a:rPr lang="cs-CZ" sz="2400" dirty="0" smtClean="0">
                <a:solidFill>
                  <a:srgbClr val="FF0000"/>
                </a:solidFill>
              </a:rPr>
              <a:t>Zelenou</a:t>
            </a:r>
            <a:r>
              <a:rPr lang="cs-CZ" sz="2400" dirty="0" smtClean="0"/>
              <a:t> barvou jsou zobrazeny podrobné body s kódem kvality 3, </a:t>
            </a:r>
            <a:r>
              <a:rPr lang="cs-CZ" sz="2400" dirty="0" smtClean="0">
                <a:solidFill>
                  <a:srgbClr val="FF0000"/>
                </a:solidFill>
              </a:rPr>
              <a:t>červeně</a:t>
            </a:r>
            <a:r>
              <a:rPr lang="cs-CZ" sz="2400" dirty="0" smtClean="0"/>
              <a:t> se zobrazují podrobné body s kódy kvality 4 až 8 dle vyhlášky č. 357/2013 Sb., katastrální vyhláška. </a:t>
            </a:r>
            <a:endParaRPr lang="cs-CZ" sz="2400" dirty="0"/>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274638"/>
            <a:ext cx="8229600" cy="1143000"/>
          </a:xfrm>
        </p:spPr>
        <p:txBody>
          <a:bodyPr/>
          <a:lstStyle/>
          <a:p>
            <a:pPr>
              <a:buNone/>
            </a:pPr>
            <a:r>
              <a:rPr lang="cs-CZ" sz="2800" dirty="0" smtClean="0"/>
              <a:t>Pokračování-</a:t>
            </a:r>
            <a:r>
              <a:rPr lang="cs-CZ" dirty="0" smtClean="0"/>
              <a:t> </a:t>
            </a:r>
            <a:r>
              <a:rPr lang="cs-CZ" sz="2800" dirty="0" err="1" smtClean="0"/>
              <a:t>vyhl.č</a:t>
            </a:r>
            <a:r>
              <a:rPr lang="cs-CZ" dirty="0" smtClean="0"/>
              <a:t>. </a:t>
            </a:r>
            <a:r>
              <a:rPr lang="cs-CZ" sz="2800" dirty="0" smtClean="0"/>
              <a:t>357/2013</a:t>
            </a:r>
            <a:r>
              <a:rPr lang="cs-CZ" dirty="0" smtClean="0"/>
              <a:t> </a:t>
            </a:r>
            <a:r>
              <a:rPr lang="cs-CZ" sz="2800" dirty="0" smtClean="0"/>
              <a:t>Sb</a:t>
            </a:r>
            <a:r>
              <a:rPr lang="cs-CZ" dirty="0" smtClean="0"/>
              <a:t>.</a:t>
            </a:r>
            <a:endParaRPr lang="cs-CZ" dirty="0"/>
          </a:p>
        </p:txBody>
      </p:sp>
      <p:sp>
        <p:nvSpPr>
          <p:cNvPr id="3" name="Zástupný symbol pro obsah 2"/>
          <p:cNvSpPr>
            <a:spLocks noGrp="1"/>
          </p:cNvSpPr>
          <p:nvPr>
            <p:ph idx="4294967295"/>
          </p:nvPr>
        </p:nvSpPr>
        <p:spPr>
          <a:xfrm>
            <a:off x="457200" y="1428736"/>
            <a:ext cx="8229600" cy="4525963"/>
          </a:xfrm>
          <a:prstGeom prst="rect">
            <a:avLst/>
          </a:prstGeom>
        </p:spPr>
        <p:txBody>
          <a:bodyPr>
            <a:normAutofit fontScale="92500" lnSpcReduction="10000"/>
          </a:bodyPr>
          <a:lstStyle/>
          <a:p>
            <a:pPr>
              <a:buNone/>
            </a:pPr>
            <a:r>
              <a:rPr lang="cs-CZ" sz="2400" dirty="0" smtClean="0"/>
              <a:t>  Přesnost geometrického a polohového určení vyplývá z charakteristik a kritérií pro přesnost určení podrobných bodů nebo z charakteristik a kritérií pro přesnost zobrazení hranice v katastrální mapě uvedených v bodech 13 a 15 přílohy k této vyhlášce. Přesnost je u </a:t>
            </a:r>
            <a:r>
              <a:rPr lang="cs-CZ" sz="2400" i="1" dirty="0" smtClean="0"/>
              <a:t>souřadnic</a:t>
            </a:r>
            <a:r>
              <a:rPr lang="cs-CZ" sz="2400" dirty="0" smtClean="0"/>
              <a:t> podrobných bodů, které byly určeny v S-JTSK, vyjádřena kódem charakteristiky kvality souřadnic (dále jen „kód kvality“).</a:t>
            </a:r>
          </a:p>
          <a:p>
            <a:endParaRPr lang="cs-CZ" sz="2400" dirty="0" smtClean="0"/>
          </a:p>
          <a:p>
            <a:pPr>
              <a:buNone/>
            </a:pPr>
            <a:r>
              <a:rPr lang="cs-CZ" dirty="0" smtClean="0"/>
              <a:t>  souřadnicová chyba m</a:t>
            </a:r>
          </a:p>
          <a:p>
            <a:pPr>
              <a:buNone/>
            </a:pPr>
            <a:r>
              <a:rPr lang="cs-CZ" dirty="0" smtClean="0"/>
              <a:t>    -3KK -0,14  m                -6KK -0,21m</a:t>
            </a:r>
          </a:p>
          <a:p>
            <a:pPr>
              <a:buNone/>
            </a:pPr>
            <a:r>
              <a:rPr lang="cs-CZ" dirty="0" smtClean="0"/>
              <a:t>    -4KK -0,26  m                -7KK -0,50m</a:t>
            </a:r>
          </a:p>
          <a:p>
            <a:pPr>
              <a:buNone/>
            </a:pPr>
            <a:r>
              <a:rPr lang="cs-CZ" dirty="0" smtClean="0"/>
              <a:t>    -5KK -0,50 m                 -8Kk -1,00m</a:t>
            </a:r>
          </a:p>
          <a:p>
            <a:endParaRPr lang="cs-CZ" dirty="0"/>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3993157" cy="642942"/>
          </a:xfrm>
        </p:spPr>
        <p:txBody>
          <a:bodyPr>
            <a:normAutofit/>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285720" y="1357298"/>
            <a:ext cx="8401080" cy="4929221"/>
          </a:xfrm>
          <a:prstGeom prst="rect">
            <a:avLst/>
          </a:prstGeom>
        </p:spPr>
        <p:txBody>
          <a:bodyPr>
            <a:normAutofit/>
          </a:bodyPr>
          <a:lstStyle/>
          <a:p>
            <a:pPr>
              <a:buNone/>
            </a:pPr>
            <a:r>
              <a:rPr lang="cs-CZ" dirty="0" smtClean="0"/>
              <a:t>	Příklady mezních odchylek z porovnávaných výměr								</a:t>
            </a:r>
          </a:p>
          <a:p>
            <a:pPr>
              <a:buNone/>
            </a:pPr>
            <a:r>
              <a:rPr lang="cs-CZ" dirty="0" smtClean="0"/>
              <a:t> KK		P = 500 m</a:t>
            </a:r>
            <a:r>
              <a:rPr lang="cs-CZ" baseline="30000" dirty="0" smtClean="0"/>
              <a:t>2	</a:t>
            </a:r>
            <a:r>
              <a:rPr lang="cs-CZ" dirty="0" smtClean="0"/>
              <a:t>P = 1000 m</a:t>
            </a:r>
            <a:r>
              <a:rPr lang="cs-CZ" baseline="30000" dirty="0" smtClean="0"/>
              <a:t>2	</a:t>
            </a:r>
            <a:r>
              <a:rPr lang="cs-CZ" dirty="0" smtClean="0"/>
              <a:t>	</a:t>
            </a:r>
          </a:p>
          <a:p>
            <a:pPr>
              <a:buNone/>
            </a:pPr>
            <a:r>
              <a:rPr lang="pl-PL" dirty="0" smtClean="0"/>
              <a:t>   3	          </a:t>
            </a:r>
            <a:r>
              <a:rPr lang="pl-PL" dirty="0" smtClean="0">
                <a:solidFill>
                  <a:srgbClr val="FF0000"/>
                </a:solidFill>
              </a:rPr>
              <a:t> 2 m</a:t>
            </a:r>
            <a:r>
              <a:rPr lang="pl-PL" baseline="30000" dirty="0" smtClean="0">
                <a:solidFill>
                  <a:srgbClr val="FF0000"/>
                </a:solidFill>
              </a:rPr>
              <a:t>2</a:t>
            </a:r>
            <a:r>
              <a:rPr lang="pl-PL" dirty="0" smtClean="0">
                <a:solidFill>
                  <a:srgbClr val="FF0000"/>
                </a:solidFill>
              </a:rPr>
              <a:t>   jen ze zaokrouhlení</a:t>
            </a:r>
            <a:r>
              <a:rPr lang="pl-PL" dirty="0" smtClean="0"/>
              <a:t>			</a:t>
            </a:r>
          </a:p>
          <a:p>
            <a:pPr>
              <a:buNone/>
            </a:pPr>
            <a:r>
              <a:rPr lang="cs-CZ" dirty="0" smtClean="0"/>
              <a:t>   4	          13 m</a:t>
            </a:r>
            <a:r>
              <a:rPr lang="cs-CZ" baseline="30000" dirty="0" smtClean="0"/>
              <a:t>2    	</a:t>
            </a:r>
            <a:r>
              <a:rPr lang="cs-CZ" dirty="0" smtClean="0"/>
              <a:t>                   17 m</a:t>
            </a:r>
            <a:r>
              <a:rPr lang="cs-CZ" baseline="30000" dirty="0" smtClean="0"/>
              <a:t>2	</a:t>
            </a:r>
            <a:r>
              <a:rPr lang="cs-CZ" dirty="0" smtClean="0"/>
              <a:t>	</a:t>
            </a:r>
          </a:p>
          <a:p>
            <a:pPr>
              <a:buNone/>
            </a:pPr>
            <a:r>
              <a:rPr lang="cs-CZ" dirty="0" smtClean="0"/>
              <a:t>   5	          39m</a:t>
            </a:r>
            <a:r>
              <a:rPr lang="cs-CZ" baseline="30000" dirty="0" smtClean="0"/>
              <a:t>2	                             </a:t>
            </a:r>
            <a:r>
              <a:rPr lang="cs-CZ" dirty="0" smtClean="0"/>
              <a:t>50 m</a:t>
            </a:r>
            <a:r>
              <a:rPr lang="cs-CZ" baseline="30000" dirty="0" smtClean="0"/>
              <a:t>2	</a:t>
            </a:r>
            <a:r>
              <a:rPr lang="cs-CZ" dirty="0" smtClean="0"/>
              <a:t>	</a:t>
            </a:r>
          </a:p>
          <a:p>
            <a:pPr>
              <a:buNone/>
            </a:pPr>
            <a:r>
              <a:rPr lang="cs-CZ" dirty="0" smtClean="0"/>
              <a:t>   6	          10 m</a:t>
            </a:r>
            <a:r>
              <a:rPr lang="cs-CZ" baseline="30000" dirty="0" smtClean="0"/>
              <a:t>2        </a:t>
            </a:r>
            <a:r>
              <a:rPr lang="cs-CZ" dirty="0" smtClean="0"/>
              <a:t>                 12 m</a:t>
            </a:r>
            <a:r>
              <a:rPr lang="cs-CZ" baseline="30000" dirty="0" smtClean="0"/>
              <a:t>2	</a:t>
            </a:r>
            <a:r>
              <a:rPr lang="cs-CZ" dirty="0" smtClean="0"/>
              <a:t>	</a:t>
            </a:r>
          </a:p>
          <a:p>
            <a:pPr>
              <a:buNone/>
            </a:pPr>
            <a:r>
              <a:rPr lang="cs-CZ" dirty="0" smtClean="0"/>
              <a:t>   7	          26 m</a:t>
            </a:r>
            <a:r>
              <a:rPr lang="cs-CZ" baseline="30000" dirty="0" smtClean="0"/>
              <a:t>2	                   </a:t>
            </a:r>
            <a:r>
              <a:rPr lang="cs-CZ" dirty="0" smtClean="0"/>
              <a:t>      33 m</a:t>
            </a:r>
            <a:r>
              <a:rPr lang="cs-CZ" baseline="30000" dirty="0" smtClean="0"/>
              <a:t>2	</a:t>
            </a:r>
            <a:r>
              <a:rPr lang="cs-CZ" dirty="0" smtClean="0"/>
              <a:t>	</a:t>
            </a:r>
          </a:p>
          <a:p>
            <a:pPr>
              <a:buNone/>
            </a:pPr>
            <a:r>
              <a:rPr lang="cs-CZ" dirty="0" smtClean="0"/>
              <a:t>   8                </a:t>
            </a:r>
            <a:r>
              <a:rPr lang="cs-CZ" dirty="0" smtClean="0">
                <a:solidFill>
                  <a:srgbClr val="FF0000"/>
                </a:solidFill>
              </a:rPr>
              <a:t>65 m</a:t>
            </a:r>
            <a:r>
              <a:rPr lang="cs-CZ" baseline="30000" dirty="0" smtClean="0">
                <a:solidFill>
                  <a:srgbClr val="FF0000"/>
                </a:solidFill>
              </a:rPr>
              <a:t>2</a:t>
            </a:r>
            <a:r>
              <a:rPr lang="cs-CZ" baseline="30000" dirty="0" smtClean="0"/>
              <a:t>   	 </a:t>
            </a:r>
            <a:r>
              <a:rPr lang="cs-CZ" dirty="0" smtClean="0"/>
              <a:t>                 </a:t>
            </a:r>
            <a:r>
              <a:rPr lang="cs-CZ" dirty="0" smtClean="0">
                <a:solidFill>
                  <a:srgbClr val="FF0000"/>
                </a:solidFill>
              </a:rPr>
              <a:t> 83 m</a:t>
            </a:r>
            <a:r>
              <a:rPr lang="cs-CZ" baseline="30000" dirty="0" smtClean="0">
                <a:solidFill>
                  <a:srgbClr val="FF0000"/>
                </a:solidFill>
              </a:rPr>
              <a:t>2</a:t>
            </a:r>
            <a:r>
              <a:rPr lang="cs-CZ" baseline="30000" dirty="0" smtClean="0"/>
              <a:t>	</a:t>
            </a:r>
            <a:r>
              <a:rPr lang="cs-CZ" dirty="0" smtClean="0"/>
              <a:t>	</a:t>
            </a:r>
          </a:p>
          <a:p>
            <a:pPr>
              <a:buNone/>
            </a:pPr>
            <a:r>
              <a:rPr lang="cs-CZ" dirty="0" smtClean="0"/>
              <a:t>		vzorec uveden v příloze č.14.9  </a:t>
            </a:r>
            <a:r>
              <a:rPr lang="cs-CZ" dirty="0" err="1" smtClean="0"/>
              <a:t>katV</a:t>
            </a:r>
            <a:endParaRPr lang="cs-CZ" dirty="0" smtClean="0"/>
          </a:p>
          <a:p>
            <a:endParaRPr lang="cs-CZ" dirty="0"/>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6512511" cy="569000"/>
          </a:xfrm>
        </p:spPr>
        <p:txBody>
          <a:bodyPr/>
          <a:lstStyle/>
          <a:p>
            <a:pPr marL="0" indent="0" algn="l">
              <a:buNone/>
            </a:pPr>
            <a:r>
              <a:rPr lang="cs-CZ" sz="2400" dirty="0" smtClean="0"/>
              <a:t>Ukázka – způsob určení výměry</a:t>
            </a:r>
            <a:endParaRPr lang="cs-CZ" sz="2400" dirty="0"/>
          </a:p>
        </p:txBody>
      </p:sp>
      <p:pic>
        <p:nvPicPr>
          <p:cNvPr id="7170" name="Picture 2"/>
          <p:cNvPicPr>
            <a:picLocks noGrp="1" noChangeAspect="1" noChangeArrowheads="1"/>
          </p:cNvPicPr>
          <p:nvPr>
            <p:ph sz="quarter" idx="4294967295"/>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764704"/>
            <a:ext cx="8712968" cy="583264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32691257"/>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88640"/>
            <a:ext cx="6512511" cy="569000"/>
          </a:xfrm>
        </p:spPr>
        <p:txBody>
          <a:bodyPr/>
          <a:lstStyle/>
          <a:p>
            <a:pPr marL="0" indent="0" algn="l">
              <a:buNone/>
            </a:pPr>
            <a:r>
              <a:rPr lang="cs-CZ" sz="2400" dirty="0" smtClean="0"/>
              <a:t>Ukázka </a:t>
            </a:r>
            <a:endParaRPr lang="cs-CZ" sz="2400" dirty="0"/>
          </a:p>
        </p:txBody>
      </p:sp>
      <p:pic>
        <p:nvPicPr>
          <p:cNvPr id="6146" name="Picture 2"/>
          <p:cNvPicPr>
            <a:picLocks noGrp="1" noChangeAspect="1" noChangeArrowheads="1"/>
          </p:cNvPicPr>
          <p:nvPr>
            <p:ph sz="quarter" idx="4294967295"/>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764704"/>
            <a:ext cx="8712968" cy="583264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53934768"/>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7288" y="214290"/>
            <a:ext cx="10001288" cy="500066"/>
          </a:xfrm>
        </p:spPr>
        <p:txBody>
          <a:bodyPr/>
          <a:lstStyle/>
          <a:p>
            <a:pPr>
              <a:buNone/>
            </a:pPr>
            <a:r>
              <a:rPr lang="cs-CZ" sz="2000" dirty="0" smtClean="0"/>
              <a:t>Zkvalitnění údajů- výměry vypočítané ze souřadnic lomových bodů</a:t>
            </a:r>
            <a:endParaRPr lang="cs-CZ" sz="2000" dirty="0"/>
          </a:p>
        </p:txBody>
      </p:sp>
      <p:sp>
        <p:nvSpPr>
          <p:cNvPr id="5" name="Zástupný symbol pro obsah 4"/>
          <p:cNvSpPr>
            <a:spLocks noGrp="1"/>
          </p:cNvSpPr>
          <p:nvPr>
            <p:ph sz="quarter" idx="13"/>
          </p:nvPr>
        </p:nvSpPr>
        <p:spPr>
          <a:xfrm>
            <a:off x="357158" y="1000108"/>
            <a:ext cx="8286808" cy="5429288"/>
          </a:xfrm>
        </p:spPr>
        <p:txBody>
          <a:bodyPr>
            <a:normAutofit lnSpcReduction="10000"/>
          </a:bodyPr>
          <a:lstStyle/>
          <a:p>
            <a:pPr>
              <a:buNone/>
            </a:pPr>
            <a:r>
              <a:rPr lang="cs-CZ" sz="2400" dirty="0" smtClean="0"/>
              <a:t>V informacích o parcelách – ideální údaje- mapa DKM,výměra určená ze souřadnic S-JTSK</a:t>
            </a:r>
          </a:p>
          <a:p>
            <a:pPr>
              <a:buNone/>
            </a:pPr>
            <a:r>
              <a:rPr lang="cs-CZ" sz="2400" dirty="0" smtClean="0"/>
              <a:t>/tyto informace nejsou dostupné na LV/</a:t>
            </a:r>
          </a:p>
          <a:p>
            <a:pPr>
              <a:buNone/>
            </a:pPr>
            <a:endParaRPr lang="cs-CZ" sz="2400" dirty="0" smtClean="0"/>
          </a:p>
          <a:p>
            <a:pPr>
              <a:buNone/>
            </a:pPr>
            <a:endParaRPr lang="cs-CZ" sz="2400" dirty="0" smtClean="0"/>
          </a:p>
          <a:p>
            <a:pPr>
              <a:buNone/>
            </a:pPr>
            <a:r>
              <a:rPr lang="cs-CZ" sz="2400" dirty="0" smtClean="0">
                <a:solidFill>
                  <a:srgbClr val="FF0000"/>
                </a:solidFill>
              </a:rPr>
              <a:t>Významné etapy obnovy katastrálního operátu na podkladě přímého měření</a:t>
            </a:r>
          </a:p>
          <a:p>
            <a:pPr>
              <a:buNone/>
            </a:pPr>
            <a:r>
              <a:rPr lang="cs-CZ" sz="2400" dirty="0" smtClean="0"/>
              <a:t>Etapy- zahájení obnovy</a:t>
            </a:r>
          </a:p>
          <a:p>
            <a:pPr>
              <a:buNone/>
            </a:pPr>
            <a:r>
              <a:rPr lang="cs-CZ" sz="2400" dirty="0" smtClean="0"/>
              <a:t>        -</a:t>
            </a:r>
            <a:r>
              <a:rPr lang="cs-CZ" sz="2400" b="1" dirty="0" smtClean="0"/>
              <a:t> zjišťování hranic</a:t>
            </a:r>
          </a:p>
          <a:p>
            <a:pPr>
              <a:buNone/>
            </a:pPr>
            <a:r>
              <a:rPr lang="cs-CZ" sz="2400" b="1" dirty="0" smtClean="0"/>
              <a:t>        - </a:t>
            </a:r>
            <a:r>
              <a:rPr lang="cs-CZ" sz="2400" dirty="0" smtClean="0"/>
              <a:t>vyhotovení obnoveného operátu</a:t>
            </a:r>
          </a:p>
          <a:p>
            <a:pPr>
              <a:buNone/>
            </a:pPr>
            <a:r>
              <a:rPr lang="cs-CZ" sz="2400" b="1" dirty="0" smtClean="0"/>
              <a:t>        - námitkové řízení</a:t>
            </a:r>
          </a:p>
          <a:p>
            <a:pPr>
              <a:buNone/>
            </a:pPr>
            <a:r>
              <a:rPr lang="cs-CZ" sz="2400" dirty="0" smtClean="0"/>
              <a:t>        - vyhlášení platnosti obnoveného operátu</a:t>
            </a:r>
            <a:endParaRPr lang="cs-CZ" sz="2400" dirty="0"/>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136033" cy="642942"/>
          </a:xfrm>
        </p:spPr>
        <p:txBody>
          <a:bodyPr/>
          <a:lstStyle/>
          <a:p>
            <a:pPr>
              <a:buNone/>
            </a:pPr>
            <a:r>
              <a:rPr lang="cs-CZ" sz="2400" dirty="0" smtClean="0"/>
              <a:t>Pokračování-</a:t>
            </a:r>
            <a:endParaRPr lang="cs-CZ" sz="2400" dirty="0"/>
          </a:p>
        </p:txBody>
      </p:sp>
      <p:sp>
        <p:nvSpPr>
          <p:cNvPr id="3" name="Zástupný symbol pro obsah 2"/>
          <p:cNvSpPr>
            <a:spLocks noGrp="1"/>
          </p:cNvSpPr>
          <p:nvPr>
            <p:ph idx="4294967295"/>
          </p:nvPr>
        </p:nvSpPr>
        <p:spPr>
          <a:xfrm>
            <a:off x="457200" y="857232"/>
            <a:ext cx="8229600" cy="5715040"/>
          </a:xfrm>
          <a:prstGeom prst="rect">
            <a:avLst/>
          </a:prstGeom>
        </p:spPr>
        <p:txBody>
          <a:bodyPr>
            <a:normAutofit fontScale="92500" lnSpcReduction="20000"/>
          </a:bodyPr>
          <a:lstStyle/>
          <a:p>
            <a:pPr>
              <a:buNone/>
            </a:pPr>
            <a:r>
              <a:rPr lang="cs-CZ" b="1" dirty="0" smtClean="0"/>
              <a:t>Etapy při obnově-</a:t>
            </a:r>
            <a:r>
              <a:rPr lang="cs-CZ" dirty="0" smtClean="0"/>
              <a:t> zahájení obnovy-oznámení o obnově katastrálního operátu/mj. zasílá se osobám,které v daném území  mají rozsáhlý nemovitý majetek/</a:t>
            </a:r>
          </a:p>
          <a:p>
            <a:pPr>
              <a:buNone/>
            </a:pPr>
            <a:r>
              <a:rPr lang="cs-CZ" dirty="0" smtClean="0"/>
              <a:t>                         - na LV je vyznačeno upozornění –probíhající obnova katastrálního operátu „OO“- dle § 21 </a:t>
            </a:r>
            <a:r>
              <a:rPr lang="cs-CZ" dirty="0" err="1" smtClean="0"/>
              <a:t>katV</a:t>
            </a:r>
            <a:endParaRPr lang="cs-CZ" dirty="0" smtClean="0"/>
          </a:p>
          <a:p>
            <a:pPr>
              <a:buNone/>
            </a:pPr>
            <a:r>
              <a:rPr lang="cs-CZ" dirty="0" smtClean="0"/>
              <a:t>                         - při obnově novým mapování- </a:t>
            </a:r>
            <a:r>
              <a:rPr lang="cs-CZ" b="1" dirty="0" smtClean="0"/>
              <a:t>zjišťování hranic dle § 48 až § 51 </a:t>
            </a:r>
            <a:r>
              <a:rPr lang="cs-CZ" b="1" dirty="0" err="1" smtClean="0"/>
              <a:t>katV</a:t>
            </a:r>
            <a:endParaRPr lang="cs-CZ" b="1" dirty="0" smtClean="0"/>
          </a:p>
          <a:p>
            <a:pPr>
              <a:buNone/>
            </a:pPr>
            <a:endParaRPr lang="cs-CZ" dirty="0" smtClean="0"/>
          </a:p>
          <a:p>
            <a:pPr>
              <a:buNone/>
            </a:pPr>
            <a:r>
              <a:rPr lang="cs-CZ" dirty="0" smtClean="0"/>
              <a:t>                         - </a:t>
            </a:r>
            <a:r>
              <a:rPr lang="cs-CZ" b="1" dirty="0" smtClean="0"/>
              <a:t>námitkové řízení dle § 45 </a:t>
            </a:r>
            <a:r>
              <a:rPr lang="cs-CZ" b="1" dirty="0" err="1" smtClean="0"/>
              <a:t>katZ</a:t>
            </a:r>
            <a:r>
              <a:rPr lang="cs-CZ" b="1" dirty="0" smtClean="0"/>
              <a:t>-</a:t>
            </a:r>
            <a:r>
              <a:rPr lang="cs-CZ" dirty="0" smtClean="0"/>
              <a:t> oznámení o vyložení obnoveného operátu-mj. zasílá se vlastníkům a jiným oprávněným, kteří nemají v obci trvalý pobyt, jinak je zveřejněno na úřední desce, zveřejňují i obce                         </a:t>
            </a:r>
          </a:p>
          <a:p>
            <a:pPr>
              <a:buNone/>
            </a:pPr>
            <a:r>
              <a:rPr lang="cs-CZ" dirty="0" smtClean="0"/>
              <a:t>                                                                         - po ukončení lhůty 15 od vyložení operátu je </a:t>
            </a:r>
            <a:r>
              <a:rPr lang="cs-CZ" b="1" dirty="0" smtClean="0"/>
              <a:t>vyhlášena</a:t>
            </a:r>
            <a:r>
              <a:rPr lang="cs-CZ" dirty="0" smtClean="0"/>
              <a:t> </a:t>
            </a:r>
            <a:r>
              <a:rPr lang="cs-CZ" b="1" dirty="0" smtClean="0"/>
              <a:t>platnost</a:t>
            </a:r>
            <a:r>
              <a:rPr lang="cs-CZ" dirty="0" smtClean="0"/>
              <a:t> obnoveného operátu/podaná námitka se vyznačí v katastru ve formě upozornění-o probíhají opravě chyby nebo řízení o námitce „OR“ /  -dle § 21 </a:t>
            </a:r>
            <a:r>
              <a:rPr lang="cs-CZ" dirty="0" err="1" smtClean="0"/>
              <a:t>katV</a:t>
            </a:r>
            <a:endParaRPr lang="cs-CZ" dirty="0" smtClean="0"/>
          </a:p>
          <a:p>
            <a:pPr>
              <a:buNone/>
            </a:pPr>
            <a:r>
              <a:rPr lang="cs-CZ" b="1" dirty="0" smtClean="0"/>
              <a:t>Poznámka</a:t>
            </a:r>
            <a:r>
              <a:rPr lang="cs-CZ" dirty="0" smtClean="0"/>
              <a:t>- všechna oznámení jsou zveřejněna na úřední desce obce a katastrálního úřadu.</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7858148" cy="500066"/>
          </a:xfrm>
        </p:spPr>
        <p:txBody>
          <a:bodyPr/>
          <a:lstStyle/>
          <a:p>
            <a:pPr>
              <a:buNone/>
            </a:pPr>
            <a:r>
              <a:rPr lang="cs-CZ" sz="2800" dirty="0" smtClean="0"/>
              <a:t>Zjišťování hranic-významná etapa obnovy</a:t>
            </a:r>
            <a:endParaRPr lang="cs-CZ" sz="2800" dirty="0"/>
          </a:p>
        </p:txBody>
      </p:sp>
      <p:sp>
        <p:nvSpPr>
          <p:cNvPr id="4" name="Zástupný symbol pro obsah 3"/>
          <p:cNvSpPr>
            <a:spLocks noGrp="1"/>
          </p:cNvSpPr>
          <p:nvPr>
            <p:ph sz="quarter" idx="13"/>
          </p:nvPr>
        </p:nvSpPr>
        <p:spPr>
          <a:xfrm>
            <a:off x="428596" y="731520"/>
            <a:ext cx="8286808" cy="5912190"/>
          </a:xfrm>
        </p:spPr>
        <p:txBody>
          <a:bodyPr>
            <a:normAutofit fontScale="92500" lnSpcReduction="10000"/>
          </a:bodyPr>
          <a:lstStyle/>
          <a:p>
            <a:pPr>
              <a:buNone/>
            </a:pPr>
            <a:r>
              <a:rPr lang="cs-CZ" b="1" dirty="0" smtClean="0"/>
              <a:t> § 49 </a:t>
            </a:r>
            <a:r>
              <a:rPr lang="cs-CZ" b="1" dirty="0" err="1" smtClean="0"/>
              <a:t>katV</a:t>
            </a:r>
            <a:endParaRPr lang="cs-CZ" b="1" dirty="0" smtClean="0"/>
          </a:p>
          <a:p>
            <a:pPr>
              <a:buNone/>
            </a:pPr>
            <a:r>
              <a:rPr lang="cs-CZ" b="1" dirty="0" smtClean="0"/>
              <a:t>  (1)</a:t>
            </a:r>
            <a:r>
              <a:rPr lang="cs-CZ" dirty="0" smtClean="0"/>
              <a:t> Podkladem pro zjišťování hranic, které jsou obsahem katastru, je dosavadní katastrální operát a operáty dřívějších pozemkových evidencí. Na jejich podkladě se vyhotoví náčrty a k nim soupisy nemovitostí uspořádané podle čísel listů vlastnictví.</a:t>
            </a:r>
          </a:p>
          <a:p>
            <a:pPr>
              <a:buNone/>
            </a:pPr>
            <a:r>
              <a:rPr lang="cs-CZ" b="1" dirty="0" smtClean="0"/>
              <a:t>  (2</a:t>
            </a:r>
            <a:r>
              <a:rPr lang="cs-CZ" b="1" dirty="0" smtClean="0">
                <a:solidFill>
                  <a:srgbClr val="FF0000"/>
                </a:solidFill>
              </a:rPr>
              <a:t>)</a:t>
            </a:r>
            <a:r>
              <a:rPr lang="cs-CZ" dirty="0" smtClean="0">
                <a:solidFill>
                  <a:srgbClr val="FF0000"/>
                </a:solidFill>
              </a:rPr>
              <a:t> Předmětem zjišťování hranic jsou</a:t>
            </a:r>
          </a:p>
          <a:p>
            <a:pPr>
              <a:buNone/>
            </a:pPr>
            <a:r>
              <a:rPr lang="cs-CZ" b="1" dirty="0" smtClean="0">
                <a:solidFill>
                  <a:srgbClr val="FF0000"/>
                </a:solidFill>
              </a:rPr>
              <a:t>  a)</a:t>
            </a:r>
            <a:r>
              <a:rPr lang="cs-CZ" dirty="0" smtClean="0">
                <a:solidFill>
                  <a:srgbClr val="FF0000"/>
                </a:solidFill>
              </a:rPr>
              <a:t> hranice pozemků,</a:t>
            </a:r>
          </a:p>
          <a:p>
            <a:pPr>
              <a:buNone/>
            </a:pPr>
            <a:r>
              <a:rPr lang="cs-CZ" b="1" dirty="0" smtClean="0">
                <a:solidFill>
                  <a:srgbClr val="FF0000"/>
                </a:solidFill>
              </a:rPr>
              <a:t>  b)</a:t>
            </a:r>
            <a:r>
              <a:rPr lang="cs-CZ" dirty="0" smtClean="0">
                <a:solidFill>
                  <a:srgbClr val="FF0000"/>
                </a:solidFill>
              </a:rPr>
              <a:t> obvody budov a obvody vodních děl,</a:t>
            </a:r>
          </a:p>
          <a:p>
            <a:pPr>
              <a:buNone/>
            </a:pPr>
            <a:r>
              <a:rPr lang="cs-CZ" b="1" dirty="0" smtClean="0">
                <a:solidFill>
                  <a:srgbClr val="FF0000"/>
                </a:solidFill>
              </a:rPr>
              <a:t>  c)</a:t>
            </a:r>
            <a:r>
              <a:rPr lang="cs-CZ" dirty="0" smtClean="0">
                <a:solidFill>
                  <a:srgbClr val="FF0000"/>
                </a:solidFill>
              </a:rPr>
              <a:t> hranice katastrálního území a hranice obce.</a:t>
            </a:r>
          </a:p>
          <a:p>
            <a:pPr>
              <a:buNone/>
            </a:pPr>
            <a:r>
              <a:rPr lang="cs-CZ" b="1" dirty="0" smtClean="0">
                <a:solidFill>
                  <a:srgbClr val="FF0000"/>
                </a:solidFill>
              </a:rPr>
              <a:t>  (3)</a:t>
            </a:r>
            <a:r>
              <a:rPr lang="cs-CZ" dirty="0" smtClean="0">
                <a:solidFill>
                  <a:srgbClr val="FF0000"/>
                </a:solidFill>
              </a:rPr>
              <a:t> Komise při zjišťování hranic prověřuje i další údaje, které jsou obsahem katastru, a to</a:t>
            </a:r>
          </a:p>
          <a:p>
            <a:pPr>
              <a:buNone/>
            </a:pPr>
            <a:r>
              <a:rPr lang="cs-CZ" b="1" dirty="0" smtClean="0">
                <a:solidFill>
                  <a:srgbClr val="FF0000"/>
                </a:solidFill>
              </a:rPr>
              <a:t>  a)</a:t>
            </a:r>
            <a:r>
              <a:rPr lang="cs-CZ" dirty="0" smtClean="0">
                <a:solidFill>
                  <a:srgbClr val="FF0000"/>
                </a:solidFill>
              </a:rPr>
              <a:t> údaje o vlastníku,</a:t>
            </a:r>
          </a:p>
          <a:p>
            <a:pPr>
              <a:buNone/>
            </a:pPr>
            <a:r>
              <a:rPr lang="cs-CZ" b="1" dirty="0" smtClean="0">
                <a:solidFill>
                  <a:srgbClr val="FF0000"/>
                </a:solidFill>
              </a:rPr>
              <a:t>  b)</a:t>
            </a:r>
            <a:r>
              <a:rPr lang="cs-CZ" dirty="0" smtClean="0">
                <a:solidFill>
                  <a:srgbClr val="FF0000"/>
                </a:solidFill>
              </a:rPr>
              <a:t> druh a způsob využití pozemku,</a:t>
            </a:r>
          </a:p>
          <a:p>
            <a:pPr>
              <a:buNone/>
            </a:pPr>
            <a:r>
              <a:rPr lang="cs-CZ" b="1" dirty="0" smtClean="0">
                <a:solidFill>
                  <a:srgbClr val="FF0000"/>
                </a:solidFill>
              </a:rPr>
              <a:t>  c)</a:t>
            </a:r>
            <a:r>
              <a:rPr lang="cs-CZ" dirty="0" smtClean="0">
                <a:solidFill>
                  <a:srgbClr val="FF0000"/>
                </a:solidFill>
              </a:rPr>
              <a:t> typ a způsob využití stavby,</a:t>
            </a:r>
          </a:p>
          <a:p>
            <a:pPr>
              <a:buNone/>
            </a:pPr>
            <a:r>
              <a:rPr lang="cs-CZ" b="1" dirty="0" smtClean="0">
                <a:solidFill>
                  <a:srgbClr val="FF0000"/>
                </a:solidFill>
              </a:rPr>
              <a:t>  d)</a:t>
            </a:r>
            <a:r>
              <a:rPr lang="cs-CZ" dirty="0" smtClean="0">
                <a:solidFill>
                  <a:srgbClr val="FF0000"/>
                </a:solidFill>
              </a:rPr>
              <a:t> popisné číslo budovy nebo evidenční číslo budovy,</a:t>
            </a:r>
          </a:p>
          <a:p>
            <a:pPr>
              <a:buNone/>
            </a:pPr>
            <a:r>
              <a:rPr lang="cs-CZ" b="1" dirty="0" smtClean="0">
                <a:solidFill>
                  <a:srgbClr val="FF0000"/>
                </a:solidFill>
              </a:rPr>
              <a:t>  e)</a:t>
            </a:r>
            <a:r>
              <a:rPr lang="cs-CZ" dirty="0" smtClean="0">
                <a:solidFill>
                  <a:srgbClr val="FF0000"/>
                </a:solidFill>
              </a:rPr>
              <a:t> místní názvy a pomístní jména.</a:t>
            </a:r>
            <a:endParaRPr lang="cs-CZ" dirty="0">
              <a:solidFill>
                <a:srgbClr val="FF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7" y="357166"/>
            <a:ext cx="5429287" cy="857256"/>
          </a:xfrm>
        </p:spPr>
        <p:txBody>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500034" y="1000108"/>
            <a:ext cx="8229600" cy="5500726"/>
          </a:xfrm>
          <a:prstGeom prst="rect">
            <a:avLst/>
          </a:prstGeom>
        </p:spPr>
        <p:txBody>
          <a:bodyPr>
            <a:normAutofit fontScale="92500" lnSpcReduction="20000"/>
          </a:bodyPr>
          <a:lstStyle/>
          <a:p>
            <a:pPr fontAlgn="t">
              <a:buNone/>
            </a:pPr>
            <a:r>
              <a:rPr lang="cs-CZ" b="1" dirty="0" smtClean="0"/>
              <a:t>Postup katastrálních úřadů ?</a:t>
            </a:r>
          </a:p>
          <a:p>
            <a:pPr>
              <a:buNone/>
            </a:pPr>
            <a:r>
              <a:rPr lang="cs-CZ" dirty="0" smtClean="0">
                <a:solidFill>
                  <a:srgbClr val="FF0000"/>
                </a:solidFill>
              </a:rPr>
              <a:t> - Rozsah přezkumu platnosti smlouvy vyplývá z ustanovení § 17 odst. 1 písm. f) katastrálního zákona, který uvádí, že katastrální úřad zkoumá, </a:t>
            </a:r>
          </a:p>
          <a:p>
            <a:pPr>
              <a:buNone/>
            </a:pPr>
            <a:r>
              <a:rPr lang="cs-CZ" dirty="0" smtClean="0"/>
              <a:t>  zda „</a:t>
            </a:r>
            <a:r>
              <a:rPr lang="cs-CZ" i="1" dirty="0" smtClean="0"/>
              <a:t>z obsahu listiny a z jeho porovnání s dosavadními zápisy v katastru není patrný důvod, pro který by bylo právní jednání neplatné, zejména zda z dosavadních zápisů v katastru nevyplývá, že účastníci vkladového řízení nejsou oprávněni nakládat s předmětem právního jednání, nejsou omezeni rozhodnutím soudu nebo jiného orgánu veřejné moci ve smluvní volnosti týkající se věci, která je předmětem právního jednání“. </a:t>
            </a:r>
          </a:p>
          <a:p>
            <a:pPr>
              <a:buNone/>
            </a:pPr>
            <a:r>
              <a:rPr lang="cs-CZ" i="1" dirty="0" smtClean="0"/>
              <a:t>Z uvedeného je zřejmé, že katastrální úřad nezkoumá platnost smlouvy v plném rozsahu, ale při </a:t>
            </a:r>
            <a:r>
              <a:rPr lang="cs-CZ" dirty="0" smtClean="0"/>
              <a:t>přezkumu platnosti smlouvy vychází zejména z obsahu smlouvy a jeho porovnání s dosavadními zápisy v katastru.</a:t>
            </a:r>
          </a:p>
          <a:p>
            <a:pPr>
              <a:buNone/>
            </a:pPr>
            <a:r>
              <a:rPr lang="cs-CZ" b="1" dirty="0" smtClean="0"/>
              <a:t>Katastrální úřady nemají pravomoc přezkoumávat ,zda sjednaná cena je obvyklá, nižší ,případně vyšší .Nemůže posoudit listinu jako neplatnou, pokud nebude v listině doložka o splnění výše uvedených ustanovení zákona o obcích, o krajích</a:t>
            </a:r>
            <a:r>
              <a:rPr lang="cs-CZ" dirty="0" smtClean="0"/>
              <a:t>.</a:t>
            </a:r>
          </a:p>
          <a:p>
            <a:endParaRPr lang="cs-CZ" dirty="0" smtClean="0"/>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429388" cy="500066"/>
          </a:xfrm>
        </p:spPr>
        <p:txBody>
          <a:bodyPr/>
          <a:lstStyle/>
          <a:p>
            <a:pPr>
              <a:buNone/>
            </a:pPr>
            <a:r>
              <a:rPr lang="cs-CZ" sz="2800" dirty="0" smtClean="0"/>
              <a:t>Zjišťování hranic-pokračování</a:t>
            </a:r>
            <a:endParaRPr lang="cs-CZ" sz="2800" dirty="0"/>
          </a:p>
        </p:txBody>
      </p:sp>
      <p:sp>
        <p:nvSpPr>
          <p:cNvPr id="4" name="Zástupný symbol pro obsah 3"/>
          <p:cNvSpPr>
            <a:spLocks noGrp="1"/>
          </p:cNvSpPr>
          <p:nvPr>
            <p:ph sz="quarter" idx="13"/>
          </p:nvPr>
        </p:nvSpPr>
        <p:spPr>
          <a:xfrm>
            <a:off x="428596" y="731520"/>
            <a:ext cx="8286808" cy="5912190"/>
          </a:xfrm>
        </p:spPr>
        <p:txBody>
          <a:bodyPr>
            <a:normAutofit fontScale="77500" lnSpcReduction="20000"/>
          </a:bodyPr>
          <a:lstStyle/>
          <a:p>
            <a:pPr>
              <a:buNone/>
            </a:pPr>
            <a:r>
              <a:rPr lang="cs-CZ" b="1" dirty="0" smtClean="0"/>
              <a:t> § 50 </a:t>
            </a:r>
            <a:r>
              <a:rPr lang="cs-CZ" b="1" dirty="0" err="1" smtClean="0"/>
              <a:t>katV</a:t>
            </a:r>
            <a:endParaRPr lang="cs-CZ" b="1" dirty="0" smtClean="0"/>
          </a:p>
          <a:p>
            <a:pPr>
              <a:buNone/>
            </a:pPr>
            <a:r>
              <a:rPr lang="cs-CZ" b="1" dirty="0" smtClean="0"/>
              <a:t>  (1)</a:t>
            </a:r>
            <a:r>
              <a:rPr lang="cs-CZ" dirty="0" smtClean="0"/>
              <a:t> </a:t>
            </a:r>
            <a:r>
              <a:rPr lang="cs-CZ" dirty="0" smtClean="0">
                <a:solidFill>
                  <a:srgbClr val="FF0000"/>
                </a:solidFill>
              </a:rPr>
              <a:t>Při zjišťování hranic se vyšetřuje skutečný průběh hranice v terénu</a:t>
            </a:r>
            <a:r>
              <a:rPr lang="cs-CZ" dirty="0" smtClean="0"/>
              <a:t>, který se porovnává s jejím zobrazením v katastrální mapě nebo v mapě dřívější pozemkové evidence. Průběh hranice se nevyšetřuje, pokud byl již dříve vyšetřen při obnově katastrálního operátu v sousedním katastrálním území nebo v sousední části téhož katastrálního území nebo jde o hranici na obvodu pozemkových úprav.</a:t>
            </a:r>
          </a:p>
          <a:p>
            <a:pPr>
              <a:buNone/>
            </a:pPr>
            <a:r>
              <a:rPr lang="cs-CZ" b="1" dirty="0" smtClean="0"/>
              <a:t>  (2)</a:t>
            </a:r>
            <a:r>
              <a:rPr lang="cs-CZ" dirty="0" smtClean="0"/>
              <a:t> </a:t>
            </a:r>
            <a:r>
              <a:rPr lang="cs-CZ" dirty="0" smtClean="0">
                <a:solidFill>
                  <a:srgbClr val="FF0000"/>
                </a:solidFill>
              </a:rPr>
              <a:t>Lomové body vlastnické hranice označené trvalým způsobem, jejíž průběh v terénu odpovídá zobrazení v katastrální mapě nebo v mapě dřívější pozemkové evidence a vlastníci s ní souhlasí, se v terénu označí barvou</a:t>
            </a:r>
            <a:r>
              <a:rPr lang="cs-CZ" dirty="0" smtClean="0"/>
              <a:t>. V případě, že lomové body takové hranice nejsou označeny trvalým způsobem a vlastníci se na průběhu hranice shodli, označí se tyto body dočasně, například červeně obarveným kolíkem. Označení těchto lomových bodů trvalým způsobem provedou vlastníci ve lhůtě uvedené v soupisu nemovitostí.</a:t>
            </a:r>
          </a:p>
          <a:p>
            <a:pPr>
              <a:buNone/>
            </a:pPr>
            <a:r>
              <a:rPr lang="cs-CZ" b="1" dirty="0" smtClean="0"/>
              <a:t>  (3)</a:t>
            </a:r>
            <a:r>
              <a:rPr lang="cs-CZ" dirty="0" smtClean="0"/>
              <a:t> U trvale označené vlastnické hranice, jejíž průběh neodpovídá zobrazení v katastrální mapě nebo zobrazení pozemků evidovaných zjednodušeným způsobem v mapě dřívější pozemkové evidence, prověří komise příčinu tohoto stavu. Je-li příčinou chybné zobrazení hranice, vyznačí se v náčrtu zjišťování hranic její oprava a tato skutečnost se poznamená v soupisu nemovitostí. Není-li příčinou chybné zobrazení hranice, vyznačí se v náčrtu hranice dosud zobrazená v katastrální mapě a tato skutečnost se poznamená v soupisu nemovitostí.</a:t>
            </a:r>
          </a:p>
          <a:p>
            <a:pPr>
              <a:buNone/>
            </a:pPr>
            <a:r>
              <a:rPr lang="cs-CZ" b="1" dirty="0" smtClean="0"/>
              <a:t>  (4)</a:t>
            </a:r>
            <a:r>
              <a:rPr lang="cs-CZ" dirty="0" smtClean="0"/>
              <a:t> </a:t>
            </a:r>
            <a:r>
              <a:rPr lang="cs-CZ" b="1" dirty="0" smtClean="0"/>
              <a:t>Dojde-li k rozporu v tvrzení vlastníků o průběhu vlastnické hranice, komise poučí vlastníky o možnosti určení sporné hranice soudem.</a:t>
            </a:r>
            <a:endParaRPr lang="cs-CZ" b="1" dirty="0"/>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429388" cy="500066"/>
          </a:xfrm>
        </p:spPr>
        <p:txBody>
          <a:bodyPr/>
          <a:lstStyle/>
          <a:p>
            <a:pPr>
              <a:buNone/>
            </a:pPr>
            <a:r>
              <a:rPr lang="cs-CZ" sz="2800" dirty="0" smtClean="0"/>
              <a:t>Zjišťování hranic-pokračování</a:t>
            </a:r>
            <a:endParaRPr lang="cs-CZ" sz="2800" dirty="0"/>
          </a:p>
        </p:txBody>
      </p:sp>
      <p:sp>
        <p:nvSpPr>
          <p:cNvPr id="4" name="Zástupný symbol pro obsah 3"/>
          <p:cNvSpPr>
            <a:spLocks noGrp="1"/>
          </p:cNvSpPr>
          <p:nvPr>
            <p:ph sz="quarter" idx="13"/>
          </p:nvPr>
        </p:nvSpPr>
        <p:spPr>
          <a:xfrm>
            <a:off x="428596" y="731520"/>
            <a:ext cx="8286808" cy="5912190"/>
          </a:xfrm>
        </p:spPr>
        <p:txBody>
          <a:bodyPr>
            <a:normAutofit fontScale="85000" lnSpcReduction="20000"/>
          </a:bodyPr>
          <a:lstStyle/>
          <a:p>
            <a:pPr>
              <a:buNone/>
            </a:pPr>
            <a:r>
              <a:rPr lang="cs-CZ" b="1" dirty="0" smtClean="0"/>
              <a:t> (6)</a:t>
            </a:r>
            <a:r>
              <a:rPr lang="cs-CZ" dirty="0" smtClean="0"/>
              <a:t> Při zjištění, že</a:t>
            </a:r>
          </a:p>
          <a:p>
            <a:pPr>
              <a:buNone/>
            </a:pPr>
            <a:r>
              <a:rPr lang="cs-CZ" b="1" dirty="0" smtClean="0"/>
              <a:t>  a)</a:t>
            </a:r>
            <a:r>
              <a:rPr lang="cs-CZ" dirty="0" smtClean="0"/>
              <a:t> </a:t>
            </a:r>
            <a:r>
              <a:rPr lang="cs-CZ" dirty="0" smtClean="0">
                <a:solidFill>
                  <a:srgbClr val="FF0000"/>
                </a:solidFill>
              </a:rPr>
              <a:t>na pozemku se nachází hlavní budova nebo vodní dílo, jejichž obvod není zobrazen v katastrální mapě,</a:t>
            </a:r>
          </a:p>
          <a:p>
            <a:pPr>
              <a:buNone/>
            </a:pPr>
            <a:r>
              <a:rPr lang="cs-CZ" b="1" dirty="0" smtClean="0">
                <a:solidFill>
                  <a:srgbClr val="FF0000"/>
                </a:solidFill>
              </a:rPr>
              <a:t>  b)</a:t>
            </a:r>
            <a:r>
              <a:rPr lang="cs-CZ" dirty="0" smtClean="0">
                <a:solidFill>
                  <a:srgbClr val="FF0000"/>
                </a:solidFill>
              </a:rPr>
              <a:t> obvod hlavní budovy na pozemku nebo obvod vodního díla neodpovídá zobrazení v katastrální mapě,</a:t>
            </a:r>
          </a:p>
          <a:p>
            <a:pPr>
              <a:buNone/>
            </a:pPr>
            <a:r>
              <a:rPr lang="cs-CZ" b="1" dirty="0" smtClean="0">
                <a:solidFill>
                  <a:srgbClr val="FF0000"/>
                </a:solidFill>
              </a:rPr>
              <a:t>  c)</a:t>
            </a:r>
            <a:r>
              <a:rPr lang="cs-CZ" dirty="0" smtClean="0">
                <a:solidFill>
                  <a:srgbClr val="FF0000"/>
                </a:solidFill>
              </a:rPr>
              <a:t> typ a způsob využití stavby neodpovídá zápisu v katastru,</a:t>
            </a:r>
          </a:p>
          <a:p>
            <a:pPr>
              <a:buNone/>
            </a:pPr>
            <a:r>
              <a:rPr lang="cs-CZ" b="1" dirty="0" smtClean="0">
                <a:solidFill>
                  <a:srgbClr val="FF0000"/>
                </a:solidFill>
              </a:rPr>
              <a:t>  d)</a:t>
            </a:r>
            <a:r>
              <a:rPr lang="cs-CZ" dirty="0" smtClean="0">
                <a:solidFill>
                  <a:srgbClr val="FF0000"/>
                </a:solidFill>
              </a:rPr>
              <a:t> hranice druhu pozemku nebo rozhraní způsobu využití pozemku neodpovídá zobrazení v katastrální mapě, nebo</a:t>
            </a:r>
          </a:p>
          <a:p>
            <a:pPr>
              <a:buNone/>
            </a:pPr>
            <a:r>
              <a:rPr lang="cs-CZ" b="1" dirty="0" smtClean="0">
                <a:solidFill>
                  <a:srgbClr val="FF0000"/>
                </a:solidFill>
              </a:rPr>
              <a:t>  e)</a:t>
            </a:r>
            <a:r>
              <a:rPr lang="cs-CZ" dirty="0" smtClean="0">
                <a:solidFill>
                  <a:srgbClr val="FF0000"/>
                </a:solidFill>
              </a:rPr>
              <a:t> druh a způsob využití pozemku neodpovídá zápisu v katastru,</a:t>
            </a:r>
          </a:p>
          <a:p>
            <a:pPr>
              <a:buNone/>
            </a:pPr>
            <a:r>
              <a:rPr lang="cs-CZ" dirty="0" smtClean="0">
                <a:solidFill>
                  <a:srgbClr val="FF0000"/>
                </a:solidFill>
              </a:rPr>
              <a:t>  a vlastník předloží komisi listinu potřebnou pro zápis změny do katastru, nebo taková listina není pro zápis třeba, předseda komise sepíše s vlastníkem protokol o nesouladu, který je podkladem pro zápis změny do dosavadního katastrálního operátu.</a:t>
            </a:r>
          </a:p>
          <a:p>
            <a:pPr>
              <a:buNone/>
            </a:pPr>
            <a:r>
              <a:rPr lang="cs-CZ" b="1" dirty="0" smtClean="0"/>
              <a:t>  (7)</a:t>
            </a:r>
            <a:r>
              <a:rPr lang="cs-CZ" dirty="0" smtClean="0"/>
              <a:t> Průběh hranice rozsahu </a:t>
            </a:r>
            <a:r>
              <a:rPr lang="cs-CZ" b="1" dirty="0" smtClean="0"/>
              <a:t>věcného břemene </a:t>
            </a:r>
            <a:r>
              <a:rPr lang="cs-CZ" dirty="0" smtClean="0"/>
              <a:t>k části pozemku se v terénu nezjišťuje, do obnoveného souboru geodetických informací se doplní z údajů dosavadního katastrálního operátu, pokud to tyto údaje umožňují.</a:t>
            </a:r>
          </a:p>
          <a:p>
            <a:pPr>
              <a:buNone/>
            </a:pPr>
            <a:r>
              <a:rPr lang="cs-CZ" b="1" dirty="0" smtClean="0"/>
              <a:t>  (8)</a:t>
            </a:r>
            <a:r>
              <a:rPr lang="cs-CZ" dirty="0" smtClean="0"/>
              <a:t> Při zjišťování hranic se projedná s obcemi a příslušnými vlastníky možnost nahrazení pohyblivé hranice katastrálního území nebo obce probíhající korytem vodního toku nebo pozemní komunikací pevnou hranicí.</a:t>
            </a:r>
            <a:endParaRPr lang="cs-CZ" dirty="0"/>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429388" cy="500066"/>
          </a:xfrm>
        </p:spPr>
        <p:txBody>
          <a:bodyPr/>
          <a:lstStyle/>
          <a:p>
            <a:pPr>
              <a:buNone/>
            </a:pPr>
            <a:r>
              <a:rPr lang="cs-CZ" sz="2800" dirty="0" smtClean="0"/>
              <a:t>Zjišťování hranic-pokračování</a:t>
            </a:r>
            <a:endParaRPr lang="cs-CZ" sz="2800" dirty="0"/>
          </a:p>
        </p:txBody>
      </p:sp>
      <p:sp>
        <p:nvSpPr>
          <p:cNvPr id="4" name="Zástupný symbol pro obsah 3"/>
          <p:cNvSpPr>
            <a:spLocks noGrp="1"/>
          </p:cNvSpPr>
          <p:nvPr>
            <p:ph sz="quarter" idx="13"/>
          </p:nvPr>
        </p:nvSpPr>
        <p:spPr>
          <a:xfrm>
            <a:off x="428596" y="731520"/>
            <a:ext cx="8286808" cy="5912190"/>
          </a:xfrm>
        </p:spPr>
        <p:txBody>
          <a:bodyPr>
            <a:normAutofit/>
          </a:bodyPr>
          <a:lstStyle/>
          <a:p>
            <a:pPr>
              <a:buNone/>
            </a:pPr>
            <a:r>
              <a:rPr lang="cs-CZ" b="1" dirty="0" smtClean="0"/>
              <a:t> Doporučení-</a:t>
            </a:r>
          </a:p>
          <a:p>
            <a:pPr>
              <a:buNone/>
            </a:pPr>
            <a:r>
              <a:rPr lang="cs-CZ" b="1" dirty="0" smtClean="0"/>
              <a:t>-účastnit se zjišťování hranic</a:t>
            </a:r>
          </a:p>
          <a:p>
            <a:pPr>
              <a:buNone/>
            </a:pPr>
            <a:r>
              <a:rPr lang="cs-CZ" b="1" dirty="0" smtClean="0"/>
              <a:t>-pod dohledem se označí odsouhlasený průběh hranice</a:t>
            </a:r>
          </a:p>
          <a:p>
            <a:pPr>
              <a:buNone/>
            </a:pPr>
            <a:r>
              <a:rPr lang="cs-CZ" b="1" dirty="0" smtClean="0"/>
              <a:t>-může být upozorněno na výsledky dřívějších měření, zpřesnění hranice</a:t>
            </a:r>
          </a:p>
          <a:p>
            <a:pPr>
              <a:buNone/>
            </a:pPr>
            <a:r>
              <a:rPr lang="cs-CZ" b="1" dirty="0" smtClean="0"/>
              <a:t>-může být vysloven nesouhlas s průběhem hranice</a:t>
            </a:r>
          </a:p>
          <a:p>
            <a:pPr>
              <a:buNone/>
            </a:pPr>
            <a:r>
              <a:rPr lang="cs-CZ" b="1" dirty="0" smtClean="0"/>
              <a:t>V katastru bude vyznačeno upozornění dle </a:t>
            </a:r>
            <a:r>
              <a:rPr lang="cs-CZ" b="1" dirty="0" err="1" smtClean="0"/>
              <a:t>katV</a:t>
            </a:r>
            <a:endParaRPr lang="cs-CZ" b="1" dirty="0" smtClean="0"/>
          </a:p>
          <a:p>
            <a:pPr>
              <a:buNone/>
            </a:pPr>
            <a:r>
              <a:rPr lang="cs-CZ" b="1" dirty="0" smtClean="0"/>
              <a:t>§ 21</a:t>
            </a:r>
          </a:p>
          <a:p>
            <a:pPr marL="560070" indent="-514350">
              <a:buNone/>
            </a:pPr>
            <a:r>
              <a:rPr lang="cs-CZ" dirty="0" smtClean="0"/>
              <a:t>i/ spornou hranici mezi pozemky,</a:t>
            </a:r>
          </a:p>
          <a:p>
            <a:pPr marL="560070" indent="-514350">
              <a:buNone/>
            </a:pPr>
            <a:r>
              <a:rPr lang="cs-CZ" dirty="0" smtClean="0"/>
              <a:t>Do katastru budou převzaty body dle katastrální mapy- kvalita bodů</a:t>
            </a:r>
          </a:p>
          <a:p>
            <a:pPr marL="560070" indent="-514350">
              <a:buNone/>
            </a:pPr>
            <a:endParaRPr lang="cs-CZ" dirty="0" smtClean="0"/>
          </a:p>
          <a:p>
            <a:pPr marL="560070" indent="-514350">
              <a:buNone/>
            </a:pPr>
            <a:r>
              <a:rPr lang="cs-CZ" dirty="0" smtClean="0"/>
              <a:t>Nutné upozornit- </a:t>
            </a:r>
            <a:r>
              <a:rPr lang="cs-CZ" dirty="0" err="1" smtClean="0"/>
              <a:t>odsouhlasují</a:t>
            </a:r>
            <a:r>
              <a:rPr lang="cs-CZ" dirty="0" smtClean="0"/>
              <a:t> se průběhy hranic, nikoliv výměry, což následně může vyvolávat spory</a:t>
            </a:r>
            <a:endParaRPr lang="cs-CZ" dirty="0"/>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429388" cy="500066"/>
          </a:xfrm>
        </p:spPr>
        <p:txBody>
          <a:bodyPr/>
          <a:lstStyle/>
          <a:p>
            <a:pPr>
              <a:buNone/>
            </a:pPr>
            <a:r>
              <a:rPr lang="cs-CZ" sz="2800" dirty="0" smtClean="0"/>
              <a:t>Zjišťování hranic-pokračování</a:t>
            </a:r>
            <a:endParaRPr lang="cs-CZ" sz="2800" dirty="0"/>
          </a:p>
        </p:txBody>
      </p:sp>
      <p:sp>
        <p:nvSpPr>
          <p:cNvPr id="4" name="Zástupný symbol pro obsah 3"/>
          <p:cNvSpPr>
            <a:spLocks noGrp="1"/>
          </p:cNvSpPr>
          <p:nvPr>
            <p:ph sz="quarter" idx="13"/>
          </p:nvPr>
        </p:nvSpPr>
        <p:spPr>
          <a:xfrm>
            <a:off x="428596" y="731520"/>
            <a:ext cx="8286808" cy="5912190"/>
          </a:xfrm>
        </p:spPr>
        <p:txBody>
          <a:bodyPr>
            <a:normAutofit/>
          </a:bodyPr>
          <a:lstStyle/>
          <a:p>
            <a:pPr>
              <a:buNone/>
            </a:pPr>
            <a:r>
              <a:rPr lang="cs-CZ" dirty="0" smtClean="0"/>
              <a:t>Doplnění k výměrám.</a:t>
            </a:r>
          </a:p>
          <a:p>
            <a:pPr>
              <a:buFontTx/>
              <a:buChar char="-"/>
            </a:pPr>
            <a:r>
              <a:rPr lang="cs-CZ" dirty="0" smtClean="0"/>
              <a:t>Při první etapě obnovy se výměry změní jen jsou-li určeny výpočtem z bodů určených v S-JTSK s KK 3 nebo 4, jinak se porovnávají s údaji evidovanými v katastru a zjišťují se případné chyby</a:t>
            </a:r>
          </a:p>
          <a:p>
            <a:pPr>
              <a:buFontTx/>
              <a:buChar char="-"/>
            </a:pPr>
            <a:r>
              <a:rPr lang="cs-CZ" dirty="0" smtClean="0"/>
              <a:t>Při novém mapování se již výměry počítají ze souřadnic bez ohledu na jejich zobrazení do kat.mapy</a:t>
            </a:r>
          </a:p>
          <a:p>
            <a:pPr>
              <a:buNone/>
            </a:pPr>
            <a:endParaRPr lang="cs-CZ" dirty="0" smtClean="0"/>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429388" cy="500066"/>
          </a:xfrm>
        </p:spPr>
        <p:txBody>
          <a:bodyPr/>
          <a:lstStyle/>
          <a:p>
            <a:pPr>
              <a:buNone/>
            </a:pPr>
            <a:r>
              <a:rPr lang="cs-CZ" sz="2800" dirty="0" smtClean="0"/>
              <a:t>Zjišťování hranic lesních pozemků</a:t>
            </a:r>
            <a:endParaRPr lang="cs-CZ" sz="2800" dirty="0"/>
          </a:p>
        </p:txBody>
      </p:sp>
      <p:sp>
        <p:nvSpPr>
          <p:cNvPr id="4" name="Zástupný symbol pro obsah 3"/>
          <p:cNvSpPr>
            <a:spLocks noGrp="1"/>
          </p:cNvSpPr>
          <p:nvPr>
            <p:ph sz="quarter" idx="13"/>
          </p:nvPr>
        </p:nvSpPr>
        <p:spPr>
          <a:xfrm>
            <a:off x="428596" y="731520"/>
            <a:ext cx="8286808" cy="5912190"/>
          </a:xfrm>
        </p:spPr>
        <p:txBody>
          <a:bodyPr>
            <a:normAutofit/>
          </a:bodyPr>
          <a:lstStyle/>
          <a:p>
            <a:pPr marL="502920" indent="-457200">
              <a:buAutoNum type="arabicPeriod"/>
            </a:pPr>
            <a:r>
              <a:rPr lang="cs-CZ" dirty="0" smtClean="0"/>
              <a:t>Zjišťují se existující původní výsledky měření</a:t>
            </a:r>
          </a:p>
          <a:p>
            <a:pPr marL="502920" indent="-457200">
              <a:buAutoNum type="arabicPeriod"/>
            </a:pPr>
            <a:r>
              <a:rPr lang="cs-CZ" dirty="0" smtClean="0"/>
              <a:t>Zpravidla při první etapě byly hranice doplňované pouze digitalizací z původních map</a:t>
            </a:r>
          </a:p>
          <a:p>
            <a:pPr marL="502920" indent="-457200">
              <a:buAutoNum type="arabicPeriod"/>
            </a:pPr>
            <a:r>
              <a:rPr lang="cs-CZ" dirty="0" smtClean="0"/>
              <a:t>Při novém mapování se vlastníci vyzývají k označení </a:t>
            </a:r>
            <a:r>
              <a:rPr lang="cs-CZ" dirty="0" err="1" smtClean="0"/>
              <a:t>svýyh</a:t>
            </a:r>
            <a:r>
              <a:rPr lang="cs-CZ" dirty="0" smtClean="0"/>
              <a:t> hranic lesních pozemků</a:t>
            </a:r>
          </a:p>
          <a:p>
            <a:pPr>
              <a:buNone/>
            </a:pPr>
            <a:r>
              <a:rPr lang="cs-CZ" dirty="0" smtClean="0"/>
              <a:t>4.   Platí i pro lesní celky- pokud si vlastníci lesních pozemků na své náklady neoznačí hranice pozemků a nejsou-li v terénu znatelné hranice, převezmou se tyto hranice s kvalitou danou dle původní katastrální mapy bez jejich zpřesnění do KK 3</a:t>
            </a:r>
          </a:p>
          <a:p>
            <a:pPr>
              <a:buNone/>
            </a:pPr>
            <a:endParaRPr lang="cs-CZ" dirty="0"/>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00101" y="214290"/>
            <a:ext cx="6000792" cy="642942"/>
          </a:xfrm>
        </p:spPr>
        <p:txBody>
          <a:bodyPr/>
          <a:lstStyle/>
          <a:p>
            <a:pPr>
              <a:buNone/>
            </a:pPr>
            <a:r>
              <a:rPr lang="cs-CZ" sz="2400" dirty="0" smtClean="0"/>
              <a:t>Námitkové řízení- vyložení operátu</a:t>
            </a:r>
            <a:endParaRPr lang="cs-CZ" sz="2400" dirty="0"/>
          </a:p>
        </p:txBody>
      </p:sp>
      <p:sp>
        <p:nvSpPr>
          <p:cNvPr id="3" name="Zástupný symbol pro obsah 2"/>
          <p:cNvSpPr>
            <a:spLocks noGrp="1"/>
          </p:cNvSpPr>
          <p:nvPr>
            <p:ph idx="4294967295"/>
          </p:nvPr>
        </p:nvSpPr>
        <p:spPr>
          <a:xfrm>
            <a:off x="457200" y="857232"/>
            <a:ext cx="8229600" cy="5715040"/>
          </a:xfrm>
          <a:prstGeom prst="rect">
            <a:avLst/>
          </a:prstGeom>
        </p:spPr>
        <p:txBody>
          <a:bodyPr>
            <a:normAutofit lnSpcReduction="10000"/>
          </a:bodyPr>
          <a:lstStyle/>
          <a:p>
            <a:pPr>
              <a:buNone/>
            </a:pPr>
            <a:r>
              <a:rPr lang="cs-CZ" dirty="0" smtClean="0">
                <a:solidFill>
                  <a:srgbClr val="FF0000"/>
                </a:solidFill>
              </a:rPr>
              <a:t>Další významnou etapou činností při obnově mapováním – námitkové řízení</a:t>
            </a:r>
          </a:p>
          <a:p>
            <a:pPr>
              <a:buNone/>
            </a:pPr>
            <a:r>
              <a:rPr lang="cs-CZ" dirty="0" smtClean="0">
                <a:solidFill>
                  <a:schemeClr val="tx1"/>
                </a:solidFill>
              </a:rPr>
              <a:t>Včasným podáním námitky je zahájeno řízení o námitce, obdoba řízení o opravě chyby</a:t>
            </a:r>
          </a:p>
          <a:p>
            <a:pPr>
              <a:buNone/>
            </a:pPr>
            <a:r>
              <a:rPr lang="cs-CZ" dirty="0" smtClean="0">
                <a:solidFill>
                  <a:schemeClr val="tx1"/>
                </a:solidFill>
              </a:rPr>
              <a:t>V katastru musí být vyznačeno upozornění dle </a:t>
            </a:r>
            <a:r>
              <a:rPr lang="cs-CZ" dirty="0" err="1" smtClean="0">
                <a:solidFill>
                  <a:schemeClr val="tx1"/>
                </a:solidFill>
              </a:rPr>
              <a:t>katV</a:t>
            </a:r>
            <a:endParaRPr lang="cs-CZ" dirty="0" smtClean="0">
              <a:solidFill>
                <a:schemeClr val="tx1"/>
              </a:solidFill>
            </a:endParaRPr>
          </a:p>
          <a:p>
            <a:pPr>
              <a:buNone/>
            </a:pPr>
            <a:endParaRPr lang="cs-CZ" dirty="0" smtClean="0">
              <a:solidFill>
                <a:schemeClr val="tx1"/>
              </a:solidFill>
            </a:endParaRPr>
          </a:p>
          <a:p>
            <a:pPr>
              <a:buNone/>
            </a:pPr>
            <a:r>
              <a:rPr lang="cs-CZ" dirty="0" smtClean="0">
                <a:solidFill>
                  <a:schemeClr val="tx1"/>
                </a:solidFill>
              </a:rPr>
              <a:t>§ 21 </a:t>
            </a:r>
            <a:r>
              <a:rPr lang="cs-CZ" dirty="0" err="1" smtClean="0">
                <a:solidFill>
                  <a:schemeClr val="tx1"/>
                </a:solidFill>
              </a:rPr>
              <a:t>katV</a:t>
            </a:r>
            <a:endParaRPr lang="cs-CZ" dirty="0" smtClean="0">
              <a:solidFill>
                <a:schemeClr val="tx1"/>
              </a:solidFill>
            </a:endParaRPr>
          </a:p>
          <a:p>
            <a:pPr>
              <a:buNone/>
            </a:pPr>
            <a:r>
              <a:rPr lang="cs-CZ" b="1" dirty="0" smtClean="0"/>
              <a:t>b)</a:t>
            </a:r>
            <a:r>
              <a:rPr lang="cs-CZ" dirty="0" smtClean="0"/>
              <a:t> probíhající řízení o opravě chyby v katastru nebo řízení o </a:t>
            </a:r>
            <a:r>
              <a:rPr lang="cs-CZ" dirty="0" smtClean="0">
                <a:solidFill>
                  <a:srgbClr val="FF0000"/>
                </a:solidFill>
              </a:rPr>
              <a:t>námitce,</a:t>
            </a:r>
          </a:p>
          <a:p>
            <a:pPr>
              <a:buNone/>
            </a:pPr>
            <a:r>
              <a:rPr lang="cs-CZ" dirty="0" smtClean="0">
                <a:solidFill>
                  <a:schemeClr val="tx1"/>
                </a:solidFill>
              </a:rPr>
              <a:t>Pozor</a:t>
            </a:r>
          </a:p>
          <a:p>
            <a:pPr>
              <a:buNone/>
            </a:pPr>
            <a:r>
              <a:rPr lang="cs-CZ" b="1" dirty="0" smtClean="0"/>
              <a:t>m)</a:t>
            </a:r>
            <a:r>
              <a:rPr lang="cs-CZ" dirty="0" smtClean="0"/>
              <a:t> podanou žalobu proti rozhodnutí o opravě chyby nebo rozhodnutí o námitce proti obsahu obnoveného katastrálního operátu nebo podanou kasační stížnost ve věci opravy chyby nebo ve věci námitky proti obsahu obnoveného katastrálního operátu,</a:t>
            </a:r>
            <a:endParaRPr lang="cs-CZ" dirty="0" smtClean="0">
              <a:solidFill>
                <a:schemeClr val="tx1"/>
              </a:solidFill>
            </a:endParaRPr>
          </a:p>
          <a:p>
            <a:pPr>
              <a:buNone/>
            </a:pPr>
            <a:endParaRPr lang="cs-CZ" dirty="0">
              <a:solidFill>
                <a:schemeClr val="tx1"/>
              </a:solidFill>
            </a:endParaRP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00101" y="214290"/>
            <a:ext cx="6000792" cy="642942"/>
          </a:xfrm>
        </p:spPr>
        <p:txBody>
          <a:bodyPr/>
          <a:lstStyle/>
          <a:p>
            <a:pPr>
              <a:buNone/>
            </a:pPr>
            <a:r>
              <a:rPr lang="cs-CZ" sz="2400" dirty="0" smtClean="0"/>
              <a:t>Námitkové řízení- vyložení operátu</a:t>
            </a:r>
            <a:endParaRPr lang="cs-CZ" sz="2400" dirty="0"/>
          </a:p>
        </p:txBody>
      </p:sp>
      <p:sp>
        <p:nvSpPr>
          <p:cNvPr id="3" name="Zástupný symbol pro obsah 2"/>
          <p:cNvSpPr>
            <a:spLocks noGrp="1"/>
          </p:cNvSpPr>
          <p:nvPr>
            <p:ph idx="4294967295"/>
          </p:nvPr>
        </p:nvSpPr>
        <p:spPr>
          <a:xfrm>
            <a:off x="457200" y="857232"/>
            <a:ext cx="8229600" cy="5715040"/>
          </a:xfrm>
          <a:prstGeom prst="rect">
            <a:avLst/>
          </a:prstGeom>
        </p:spPr>
        <p:txBody>
          <a:bodyPr>
            <a:normAutofit fontScale="85000" lnSpcReduction="20000"/>
          </a:bodyPr>
          <a:lstStyle/>
          <a:p>
            <a:pPr>
              <a:buNone/>
            </a:pPr>
            <a:r>
              <a:rPr lang="cs-CZ" b="1" dirty="0" smtClean="0"/>
              <a:t>§ 45  </a:t>
            </a:r>
            <a:r>
              <a:rPr lang="cs-CZ" b="1" dirty="0" err="1" smtClean="0"/>
              <a:t>katZ</a:t>
            </a:r>
            <a:endParaRPr lang="cs-CZ" b="1" dirty="0" smtClean="0"/>
          </a:p>
          <a:p>
            <a:pPr>
              <a:buNone/>
            </a:pPr>
            <a:r>
              <a:rPr lang="cs-CZ" b="1" dirty="0" smtClean="0"/>
              <a:t>  (1</a:t>
            </a:r>
            <a:r>
              <a:rPr lang="cs-CZ" b="1" dirty="0" smtClean="0">
                <a:solidFill>
                  <a:srgbClr val="FF0000"/>
                </a:solidFill>
              </a:rPr>
              <a:t>)</a:t>
            </a:r>
            <a:r>
              <a:rPr lang="cs-CZ" dirty="0" smtClean="0">
                <a:solidFill>
                  <a:srgbClr val="FF0000"/>
                </a:solidFill>
              </a:rPr>
              <a:t> Katastrální úřad vyloží na dobu nejméně 10 pracovních dnů obnovený katastrální operát v obci, ve které se obnovuje katastrální operát, k veřejnému nahlédnutí</a:t>
            </a:r>
            <a:r>
              <a:rPr lang="cs-CZ" dirty="0" smtClean="0"/>
              <a:t>.</a:t>
            </a:r>
          </a:p>
          <a:p>
            <a:pPr>
              <a:buNone/>
            </a:pPr>
            <a:r>
              <a:rPr lang="cs-CZ" b="1" dirty="0" smtClean="0"/>
              <a:t>  (2)</a:t>
            </a:r>
            <a:r>
              <a:rPr lang="cs-CZ" dirty="0" smtClean="0"/>
              <a:t> Obec na úřední desce, popřípadě též způsobem v místě obvyklým, oznámí termín a dobu vyložení obnoveného katastrálního operátu nejméně 30 dnů před jeho vyložením. Současně oznámí, že obnovený katastrální operát nabude platnosti dnem, který určí katastrální úřad, a že věcná břemena, jejichž zápis byl do katastru převzat z bývalé pozemkové knihy, zemských desek nebo železniční knihy, která jsou zapsána ve prospěch osob s údaji neumožňujícími jejich dostatečnou identifikaci, se do obnoveného katastrálního operátu nepřevezmou, pokud se osoba oprávněná z takového věcného břemene nepřihlásí katastrálnímu úřadu do 15 dnů ode dne, kdy skončilo vyložení obnoveného katastrálního operátu. Vlastníkům a jiným oprávněným, kteří nemají v obci trvalý pobyt nebo sídlo, zašle katastrální úřad oznámení o těchto skutečnostech nejméně 30 dnů před vyložením obnoveného katastrálního operátu.</a:t>
            </a:r>
          </a:p>
          <a:p>
            <a:pPr>
              <a:buNone/>
            </a:pPr>
            <a:r>
              <a:rPr lang="cs-CZ" b="1" dirty="0" smtClean="0"/>
              <a:t> (3</a:t>
            </a:r>
            <a:r>
              <a:rPr lang="cs-CZ" b="1" dirty="0" smtClean="0">
                <a:solidFill>
                  <a:srgbClr val="FF0000"/>
                </a:solidFill>
              </a:rPr>
              <a:t>)</a:t>
            </a:r>
            <a:r>
              <a:rPr lang="cs-CZ" dirty="0" smtClean="0">
                <a:solidFill>
                  <a:srgbClr val="FF0000"/>
                </a:solidFill>
              </a:rPr>
              <a:t> Vlastníci a jiní oprávnění mohou během vyložení obnoveného katastrálního operátu a ve lhůtě 15 dnů ode dne, kdy skončilo jeho vyložení, podat námitky proti obsahu obnoveného katastrálního operátu. O podaných námitkách rozhoduje katastrální úřad.</a:t>
            </a:r>
          </a:p>
          <a:p>
            <a:pPr>
              <a:buNone/>
            </a:pPr>
            <a:endParaRPr lang="cs-CZ" dirty="0">
              <a:solidFill>
                <a:schemeClr val="tx1"/>
              </a:solidFill>
            </a:endParaRP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00101" y="214290"/>
            <a:ext cx="6000792" cy="642942"/>
          </a:xfrm>
        </p:spPr>
        <p:txBody>
          <a:bodyPr/>
          <a:lstStyle/>
          <a:p>
            <a:pPr>
              <a:buNone/>
            </a:pPr>
            <a:r>
              <a:rPr lang="cs-CZ" sz="2400" dirty="0" smtClean="0"/>
              <a:t>Námitkové řízení- vyložení operátu</a:t>
            </a:r>
            <a:endParaRPr lang="cs-CZ" sz="2400" dirty="0"/>
          </a:p>
        </p:txBody>
      </p:sp>
      <p:sp>
        <p:nvSpPr>
          <p:cNvPr id="3" name="Zástupný symbol pro obsah 2"/>
          <p:cNvSpPr>
            <a:spLocks noGrp="1"/>
          </p:cNvSpPr>
          <p:nvPr>
            <p:ph idx="4294967295"/>
          </p:nvPr>
        </p:nvSpPr>
        <p:spPr>
          <a:xfrm>
            <a:off x="457200" y="857232"/>
            <a:ext cx="8229600" cy="5715040"/>
          </a:xfrm>
          <a:prstGeom prst="rect">
            <a:avLst/>
          </a:prstGeom>
        </p:spPr>
        <p:txBody>
          <a:bodyPr>
            <a:normAutofit fontScale="92500" lnSpcReduction="10000"/>
          </a:bodyPr>
          <a:lstStyle/>
          <a:p>
            <a:pPr>
              <a:buNone/>
            </a:pPr>
            <a:r>
              <a:rPr lang="cs-CZ" b="1" dirty="0" smtClean="0"/>
              <a:t>§ 46  </a:t>
            </a:r>
            <a:r>
              <a:rPr lang="cs-CZ" b="1" dirty="0" err="1" smtClean="0"/>
              <a:t>katZ</a:t>
            </a:r>
            <a:endParaRPr lang="cs-CZ" b="1" dirty="0" smtClean="0"/>
          </a:p>
          <a:p>
            <a:pPr>
              <a:buNone/>
            </a:pPr>
            <a:r>
              <a:rPr lang="cs-CZ" b="1" dirty="0" smtClean="0"/>
              <a:t>  (1)</a:t>
            </a:r>
            <a:r>
              <a:rPr lang="cs-CZ" dirty="0" smtClean="0"/>
              <a:t> Katastrální úřad vyhlásí platnost obnoveného katastrálního operátu, pokud ve stanovené lhůtě nebyly proti obsahu obnoveného </a:t>
            </a:r>
            <a:r>
              <a:rPr lang="cs-CZ" dirty="0" smtClean="0">
                <a:solidFill>
                  <a:srgbClr val="FF0000"/>
                </a:solidFill>
              </a:rPr>
              <a:t>operátu podány námitky, nebo bylo o námitkách pravomocně rozhodnuto. Jestliže o některých námitkách nebylo dosud pravomocně rozhodnuto, může katastrální úřad vyhlásit platnost obnoveného katastrálního operátu pouze za předpokladu, že tuto okolnost vyznačí v katastru. Po nabytí právní moci rozhodnutí o námitkách katastrální úřad toto vyznačení odstraní.</a:t>
            </a:r>
          </a:p>
          <a:p>
            <a:pPr>
              <a:buNone/>
            </a:pPr>
            <a:r>
              <a:rPr lang="cs-CZ" b="1" dirty="0" smtClean="0"/>
              <a:t>  (2)</a:t>
            </a:r>
            <a:r>
              <a:rPr lang="cs-CZ" dirty="0" smtClean="0"/>
              <a:t> Dnem vyhlášení platnosti obnoveného katastrálního operátu se dosavadní katastrální operát stává neplatným a nadále se používá obnovený katastrální operát.</a:t>
            </a:r>
          </a:p>
          <a:p>
            <a:pPr>
              <a:buNone/>
            </a:pPr>
            <a:r>
              <a:rPr lang="cs-CZ" b="1" dirty="0" smtClean="0"/>
              <a:t>  (3)</a:t>
            </a:r>
            <a:r>
              <a:rPr lang="cs-CZ" dirty="0" smtClean="0"/>
              <a:t> Pokud platnost obnoveného katastrálního operátu nastane dnem určeným jiným právním předpisem, katastrální úřad vyhlásí platnost obnoveného katastrálního operátu s uvedením dne jeho platnosti ihned, jakmile se o platnosti dozví.</a:t>
            </a:r>
          </a:p>
          <a:p>
            <a:pPr>
              <a:buNone/>
            </a:pPr>
            <a:r>
              <a:rPr lang="cs-CZ" b="1" dirty="0" smtClean="0"/>
              <a:t>  (4)</a:t>
            </a:r>
            <a:r>
              <a:rPr lang="cs-CZ" dirty="0" smtClean="0"/>
              <a:t> Vyhlášení platnosti obnoveného katastrálního operátu katastrální úřad a obec zveřejní na úřední desce.</a:t>
            </a:r>
          </a:p>
          <a:p>
            <a:pPr>
              <a:buNone/>
            </a:pPr>
            <a:endParaRPr lang="cs-CZ" dirty="0">
              <a:solidFill>
                <a:srgbClr val="FF0000"/>
              </a:solidFill>
            </a:endParaRP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00101" y="214290"/>
            <a:ext cx="6000792" cy="642942"/>
          </a:xfrm>
        </p:spPr>
        <p:txBody>
          <a:bodyPr/>
          <a:lstStyle/>
          <a:p>
            <a:pPr>
              <a:buNone/>
            </a:pPr>
            <a:r>
              <a:rPr lang="cs-CZ" sz="2400" dirty="0" smtClean="0"/>
              <a:t>Námitkové řízení- vyložení operátu</a:t>
            </a:r>
            <a:endParaRPr lang="cs-CZ" sz="2400" dirty="0"/>
          </a:p>
        </p:txBody>
      </p:sp>
      <p:sp>
        <p:nvSpPr>
          <p:cNvPr id="3" name="Zástupný symbol pro obsah 2"/>
          <p:cNvSpPr>
            <a:spLocks noGrp="1"/>
          </p:cNvSpPr>
          <p:nvPr>
            <p:ph idx="4294967295"/>
          </p:nvPr>
        </p:nvSpPr>
        <p:spPr>
          <a:xfrm>
            <a:off x="457200" y="857232"/>
            <a:ext cx="8229600" cy="5715040"/>
          </a:xfrm>
          <a:prstGeom prst="rect">
            <a:avLst/>
          </a:prstGeom>
        </p:spPr>
        <p:txBody>
          <a:bodyPr>
            <a:normAutofit/>
          </a:bodyPr>
          <a:lstStyle/>
          <a:p>
            <a:pPr>
              <a:buNone/>
            </a:pPr>
            <a:r>
              <a:rPr lang="cs-CZ" dirty="0" smtClean="0">
                <a:solidFill>
                  <a:srgbClr val="FF0000"/>
                </a:solidFill>
              </a:rPr>
              <a:t>Vyložení operátu je možné sledovat v nahlížení do katastru.</a:t>
            </a:r>
          </a:p>
          <a:p>
            <a:pPr>
              <a:buNone/>
            </a:pPr>
            <a:endParaRPr lang="cs-CZ" dirty="0" smtClean="0">
              <a:solidFill>
                <a:srgbClr val="FF0000"/>
              </a:solidFill>
            </a:endParaRPr>
          </a:p>
          <a:p>
            <a:pPr>
              <a:buNone/>
            </a:pPr>
            <a:r>
              <a:rPr lang="cs-CZ" dirty="0" smtClean="0">
                <a:solidFill>
                  <a:schemeClr val="tx1"/>
                </a:solidFill>
              </a:rPr>
              <a:t>K nahlédnutí do katastru jsou pozváni vlastníci na příslušnou obec nebo na katastrální úřad/dle domluvy s obecním úřadem/</a:t>
            </a:r>
          </a:p>
          <a:p>
            <a:pPr>
              <a:buNone/>
            </a:pPr>
            <a:endParaRPr lang="cs-CZ" dirty="0" smtClean="0">
              <a:solidFill>
                <a:schemeClr val="tx1"/>
              </a:solidFill>
            </a:endParaRPr>
          </a:p>
          <a:p>
            <a:pPr>
              <a:buNone/>
            </a:pPr>
            <a:r>
              <a:rPr lang="cs-CZ" dirty="0" smtClean="0">
                <a:solidFill>
                  <a:schemeClr val="tx1"/>
                </a:solidFill>
              </a:rPr>
              <a:t>Vyložený operát je po stanovenou dobu zveřejněn v „Nahlížení do katastru“</a:t>
            </a:r>
            <a:endParaRPr lang="cs-CZ" dirty="0">
              <a:solidFill>
                <a:schemeClr val="tx1"/>
              </a:solidFill>
            </a:endParaRP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25470"/>
          </a:xfrm>
        </p:spPr>
        <p:txBody>
          <a:bodyPr>
            <a:normAutofit/>
          </a:bodyPr>
          <a:lstStyle/>
          <a:p>
            <a:pPr>
              <a:buNone/>
            </a:pPr>
            <a:r>
              <a:rPr lang="cs-CZ" sz="2800" dirty="0" smtClean="0"/>
              <a:t>Pokračování- srovnávací sestavení z obnovy</a:t>
            </a:r>
            <a:endParaRPr lang="cs-CZ" sz="2800" dirty="0"/>
          </a:p>
        </p:txBody>
      </p:sp>
      <p:pic>
        <p:nvPicPr>
          <p:cNvPr id="29698" name="Picture 2"/>
          <p:cNvPicPr>
            <a:picLocks noGrp="1" noChangeAspect="1" noChangeArrowheads="1"/>
          </p:cNvPicPr>
          <p:nvPr>
            <p:ph idx="4294967295"/>
          </p:nvPr>
        </p:nvPicPr>
        <p:blipFill>
          <a:blip r:embed="rId2"/>
          <a:srcRect/>
          <a:stretch>
            <a:fillRect/>
          </a:stretch>
        </p:blipFill>
        <p:spPr bwMode="auto">
          <a:xfrm>
            <a:off x="179614" y="930729"/>
            <a:ext cx="8964386" cy="5551713"/>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5493355" cy="571480"/>
          </a:xfrm>
        </p:spPr>
        <p:txBody>
          <a:bodyPr/>
          <a:lstStyle/>
          <a:p>
            <a:pPr>
              <a:buNone/>
            </a:pPr>
            <a:r>
              <a:rPr lang="cs-CZ" sz="2800" dirty="0" smtClean="0"/>
              <a:t>Pokračování- připomenutí</a:t>
            </a:r>
            <a:endParaRPr lang="cs-CZ" sz="2800" dirty="0"/>
          </a:p>
        </p:txBody>
      </p:sp>
      <p:sp>
        <p:nvSpPr>
          <p:cNvPr id="3" name="Zástupný symbol pro obsah 2"/>
          <p:cNvSpPr>
            <a:spLocks noGrp="1"/>
          </p:cNvSpPr>
          <p:nvPr>
            <p:ph sz="quarter" idx="4294967295"/>
          </p:nvPr>
        </p:nvSpPr>
        <p:spPr>
          <a:xfrm>
            <a:off x="642909" y="731520"/>
            <a:ext cx="7981137" cy="5769314"/>
          </a:xfrm>
          <a:prstGeom prst="rect">
            <a:avLst/>
          </a:prstGeom>
        </p:spPr>
        <p:txBody>
          <a:bodyPr/>
          <a:lstStyle/>
          <a:p>
            <a:pPr>
              <a:buNone/>
            </a:pPr>
            <a:r>
              <a:rPr lang="cs-CZ" sz="2400" dirty="0" smtClean="0"/>
              <a:t>Katastrální úřad dle § 17 odst.1 písm. d/ </a:t>
            </a:r>
            <a:r>
              <a:rPr lang="cs-CZ" sz="2400" dirty="0" err="1" smtClean="0"/>
              <a:t>katZ</a:t>
            </a:r>
            <a:r>
              <a:rPr lang="cs-CZ" sz="2400" dirty="0" smtClean="0"/>
              <a:t>-</a:t>
            </a:r>
          </a:p>
          <a:p>
            <a:pPr>
              <a:buNone/>
            </a:pPr>
            <a:r>
              <a:rPr lang="cs-CZ" sz="2400" dirty="0" smtClean="0"/>
              <a:t>-zkoumá omezení právními předpisy při nakládání s nemovitostí mj. obcí !!!</a:t>
            </a:r>
          </a:p>
          <a:p>
            <a:pPr>
              <a:buFontTx/>
              <a:buChar char="-"/>
            </a:pPr>
            <a:r>
              <a:rPr lang="cs-CZ" sz="2400" dirty="0" smtClean="0"/>
              <a:t>Pokud chce obec prodat, směnit nebo darovat nemovitý majetek, pronajmout.. je povinna dle § 39 zákona o obcích</a:t>
            </a:r>
          </a:p>
          <a:p>
            <a:pPr>
              <a:buNone/>
            </a:pPr>
            <a:r>
              <a:rPr lang="cs-CZ" sz="2400" dirty="0" smtClean="0">
                <a:solidFill>
                  <a:srgbClr val="FF0000"/>
                </a:solidFill>
              </a:rPr>
              <a:t>     zveřejnit takový záměr po dobu nejméně 15 dnů před rozhodnutím v příslušném orgánu vyvěšením na úřední desce- příslušná listina musí být </a:t>
            </a:r>
            <a:r>
              <a:rPr lang="cs-CZ" sz="2400" b="1" dirty="0" smtClean="0">
                <a:solidFill>
                  <a:srgbClr val="FF0000"/>
                </a:solidFill>
              </a:rPr>
              <a:t>opatřena</a:t>
            </a:r>
            <a:r>
              <a:rPr lang="cs-CZ" sz="2400" dirty="0" smtClean="0">
                <a:solidFill>
                  <a:srgbClr val="FF0000"/>
                </a:solidFill>
              </a:rPr>
              <a:t> </a:t>
            </a:r>
            <a:r>
              <a:rPr lang="cs-CZ" sz="2400" b="1" dirty="0" smtClean="0">
                <a:solidFill>
                  <a:srgbClr val="FF0000"/>
                </a:solidFill>
              </a:rPr>
              <a:t>doložkou,že</a:t>
            </a:r>
            <a:r>
              <a:rPr lang="cs-CZ" sz="2400" dirty="0" smtClean="0">
                <a:solidFill>
                  <a:srgbClr val="FF0000"/>
                </a:solidFill>
              </a:rPr>
              <a:t> povinnost byla splněna / má se za to / a další katastrální úřad nezkoumá-toto potvrzení vyplývá z § 41 zákona o obcích</a:t>
            </a:r>
          </a:p>
          <a:p>
            <a:pPr>
              <a:buNone/>
            </a:pPr>
            <a:endParaRPr lang="cs-CZ" sz="2400" dirty="0" smtClean="0">
              <a:solidFill>
                <a:srgbClr val="FF0000"/>
              </a:solidFill>
            </a:endParaRPr>
          </a:p>
          <a:p>
            <a:pPr>
              <a:buNone/>
            </a:pPr>
            <a:r>
              <a:rPr lang="cs-CZ" sz="2400" dirty="0" smtClean="0">
                <a:solidFill>
                  <a:srgbClr val="FF0000"/>
                </a:solidFill>
              </a:rPr>
              <a:t>Obvyklá cena souvisí i s oceňování věcných břemen !!!</a:t>
            </a:r>
            <a:endParaRPr lang="cs-CZ" sz="2400" dirty="0">
              <a:solidFill>
                <a:srgbClr val="FF0000"/>
              </a:solidFill>
            </a:endParaRP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9144000" cy="725470"/>
          </a:xfrm>
        </p:spPr>
        <p:txBody>
          <a:bodyPr>
            <a:normAutofit fontScale="90000"/>
          </a:bodyPr>
          <a:lstStyle/>
          <a:p>
            <a:pPr>
              <a:buNone/>
            </a:pPr>
            <a:r>
              <a:rPr lang="cs-CZ" sz="2800" dirty="0" smtClean="0"/>
              <a:t>Pokračování- srovnávací sestavení z obnovy-řazení dle LV</a:t>
            </a:r>
            <a:endParaRPr lang="cs-CZ" sz="2800" dirty="0"/>
          </a:p>
        </p:txBody>
      </p:sp>
      <p:pic>
        <p:nvPicPr>
          <p:cNvPr id="30722" name="Picture 2"/>
          <p:cNvPicPr>
            <a:picLocks noGrp="1" noChangeAspect="1" noChangeArrowheads="1"/>
          </p:cNvPicPr>
          <p:nvPr>
            <p:ph idx="4294967295"/>
          </p:nvPr>
        </p:nvPicPr>
        <p:blipFill>
          <a:blip r:embed="rId2"/>
          <a:srcRect/>
          <a:stretch>
            <a:fillRect/>
          </a:stretch>
        </p:blipFill>
        <p:spPr bwMode="auto">
          <a:xfrm>
            <a:off x="500034" y="1000108"/>
            <a:ext cx="8229600" cy="5572164"/>
          </a:xfrm>
          <a:prstGeom prst="rect">
            <a:avLst/>
          </a:prstGeom>
          <a:noFill/>
          <a:ln w="9525">
            <a:noFill/>
            <a:miter lim="800000"/>
            <a:headEnd/>
            <a:tailEnd/>
          </a:ln>
          <a:effectLst/>
        </p:spPr>
      </p:pic>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860" y="0"/>
            <a:ext cx="9111140" cy="66437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1749" name="Zástupný symbol pro číslo snímku 5"/>
          <p:cNvSpPr txBox="1">
            <a:spLocks noGrp="1"/>
          </p:cNvSpPr>
          <p:nvPr/>
        </p:nvSpPr>
        <p:spPr bwMode="auto">
          <a:xfrm>
            <a:off x="6938963" y="6421438"/>
            <a:ext cx="2133600" cy="365125"/>
          </a:xfrm>
          <a:prstGeom prst="rect">
            <a:avLst/>
          </a:prstGeom>
          <a:noFill/>
          <a:ln>
            <a:miter lim="800000"/>
            <a:headEnd/>
            <a:tailEnd/>
          </a:ln>
        </p:spPr>
        <p:txBody>
          <a:bodyPr anchor="ctr"/>
          <a:lstStyle/>
          <a:p>
            <a:pPr algn="r">
              <a:defRPr/>
            </a:pPr>
            <a:r>
              <a:rPr lang="cs-CZ" sz="1100">
                <a:solidFill>
                  <a:schemeClr val="bg1"/>
                </a:solidFill>
                <a:latin typeface="+mn-lt"/>
              </a:rPr>
              <a:t>Stránka </a:t>
            </a:r>
            <a:fld id="{04438D3E-7012-4532-83A4-CBE45476B432}" type="slidenum">
              <a:rPr lang="cs-CZ" sz="1100">
                <a:solidFill>
                  <a:schemeClr val="bg1"/>
                </a:solidFill>
                <a:latin typeface="+mn-lt"/>
              </a:rPr>
              <a:pPr algn="r">
                <a:defRPr/>
              </a:pPr>
              <a:t>591</a:t>
            </a:fld>
            <a:endParaRPr lang="cs-CZ" sz="1100">
              <a:solidFill>
                <a:schemeClr val="bg1"/>
              </a:solidFill>
              <a:latin typeface="+mn-lt"/>
            </a:endParaRPr>
          </a:p>
        </p:txBody>
      </p:sp>
      <p:sp>
        <p:nvSpPr>
          <p:cNvPr id="6" name="Obdélník 5"/>
          <p:cNvSpPr/>
          <p:nvPr/>
        </p:nvSpPr>
        <p:spPr>
          <a:xfrm flipH="1">
            <a:off x="8317555" y="3000372"/>
            <a:ext cx="45719" cy="515526"/>
          </a:xfrm>
          <a:prstGeom prst="rect">
            <a:avLst/>
          </a:prstGeom>
          <a:solidFill>
            <a:schemeClr val="accent2">
              <a:lumMod val="20000"/>
              <a:lumOff val="80000"/>
            </a:schemeClr>
          </a:solidFill>
          <a:ln>
            <a:solidFill>
              <a:srgbClr val="C00000"/>
            </a:solidFill>
          </a:ln>
        </p:spPr>
        <p:txBody>
          <a:bodyPr wrap="square">
            <a:spAutoFit/>
          </a:bodyPr>
          <a:lstStyle/>
          <a:p>
            <a:pPr marL="80963" lvl="1" indent="4763" eaLnBrk="0" hangingPunct="0">
              <a:lnSpc>
                <a:spcPts val="3300"/>
              </a:lnSpc>
              <a:spcBef>
                <a:spcPts val="1200"/>
              </a:spcBef>
              <a:defRPr/>
            </a:pPr>
            <a:endParaRPr lang="cs-CZ" sz="3200" dirty="0" smtClean="0">
              <a:solidFill>
                <a:srgbClr val="C00000"/>
              </a:solidFill>
              <a:latin typeface="Calibri" pitchFamily="34" charset="0"/>
            </a:endParaRPr>
          </a:p>
        </p:txBody>
      </p:sp>
      <p:sp>
        <p:nvSpPr>
          <p:cNvPr id="7" name="Zástupný symbol pro zápatí 4"/>
          <p:cNvSpPr txBox="1">
            <a:spLocks noGrp="1"/>
          </p:cNvSpPr>
          <p:nvPr/>
        </p:nvSpPr>
        <p:spPr bwMode="auto">
          <a:xfrm>
            <a:off x="2000250" y="6421438"/>
            <a:ext cx="5143500" cy="365125"/>
          </a:xfrm>
          <a:prstGeom prst="rect">
            <a:avLst/>
          </a:prstGeom>
          <a:noFill/>
          <a:ln>
            <a:miter lim="800000"/>
            <a:headEnd/>
            <a:tailEnd/>
          </a:ln>
        </p:spPr>
        <p:txBody>
          <a:bodyPr anchor="ctr"/>
          <a:lstStyle/>
          <a:p>
            <a:pPr algn="ctr">
              <a:defRPr/>
            </a:pPr>
            <a:r>
              <a:rPr lang="cs-CZ" sz="1100" dirty="0">
                <a:solidFill>
                  <a:schemeClr val="bg1"/>
                </a:solidFill>
                <a:latin typeface="+mn-lt"/>
              </a:rPr>
              <a:t>Věcné úkoly KÚ v roce </a:t>
            </a:r>
            <a:r>
              <a:rPr lang="cs-CZ" sz="1100" dirty="0" smtClean="0">
                <a:solidFill>
                  <a:schemeClr val="bg1"/>
                </a:solidFill>
                <a:latin typeface="+mn-lt"/>
              </a:rPr>
              <a:t>2017</a:t>
            </a:r>
            <a:endParaRPr lang="cs-CZ" sz="1100" dirty="0">
              <a:solidFill>
                <a:schemeClr val="bg1"/>
              </a:solidFill>
              <a:latin typeface="+mn-lt"/>
            </a:endParaRPr>
          </a:p>
          <a:p>
            <a:pPr algn="ctr">
              <a:defRPr/>
            </a:pPr>
            <a:r>
              <a:rPr lang="cs-CZ" sz="1100" dirty="0">
                <a:solidFill>
                  <a:schemeClr val="bg1"/>
                </a:solidFill>
                <a:latin typeface="+mn-lt"/>
              </a:rPr>
              <a:t>Karel Štencel - ČÚZK</a:t>
            </a:r>
          </a:p>
        </p:txBody>
      </p:sp>
      <p:sp>
        <p:nvSpPr>
          <p:cNvPr id="8" name="Zástupný symbol pro datum 3"/>
          <p:cNvSpPr txBox="1">
            <a:spLocks noGrp="1"/>
          </p:cNvSpPr>
          <p:nvPr/>
        </p:nvSpPr>
        <p:spPr bwMode="auto">
          <a:xfrm>
            <a:off x="0" y="6429375"/>
            <a:ext cx="2133600" cy="365125"/>
          </a:xfrm>
          <a:prstGeom prst="rect">
            <a:avLst/>
          </a:prstGeom>
          <a:noFill/>
          <a:ln>
            <a:miter lim="800000"/>
            <a:headEnd/>
            <a:tailEnd/>
          </a:ln>
        </p:spPr>
        <p:txBody>
          <a:bodyPr anchor="ctr"/>
          <a:lstStyle/>
          <a:p>
            <a:pPr>
              <a:defRPr/>
            </a:pPr>
            <a:r>
              <a:rPr lang="cs-CZ" sz="1100" dirty="0" smtClean="0">
                <a:solidFill>
                  <a:schemeClr val="bg1"/>
                </a:solidFill>
                <a:latin typeface="+mn-lt"/>
              </a:rPr>
              <a:t>Praha, </a:t>
            </a:r>
            <a:r>
              <a:rPr lang="cs-CZ" sz="1100" dirty="0">
                <a:solidFill>
                  <a:schemeClr val="bg1"/>
                </a:solidFill>
                <a:latin typeface="+mn-lt"/>
              </a:rPr>
              <a:t/>
            </a:r>
            <a:br>
              <a:rPr lang="cs-CZ" sz="1100" dirty="0">
                <a:solidFill>
                  <a:schemeClr val="bg1"/>
                </a:solidFill>
                <a:latin typeface="+mn-lt"/>
              </a:rPr>
            </a:br>
            <a:r>
              <a:rPr lang="cs-CZ" sz="1100" dirty="0" smtClean="0">
                <a:solidFill>
                  <a:schemeClr val="bg1"/>
                </a:solidFill>
                <a:latin typeface="+mn-lt"/>
              </a:rPr>
              <a:t>27. ledna 2017</a:t>
            </a:r>
            <a:endParaRPr lang="cs-CZ" sz="1100" dirty="0">
              <a:solidFill>
                <a:schemeClr val="bg1"/>
              </a:solidFill>
              <a:latin typeface="+mn-lt"/>
            </a:endParaRPr>
          </a:p>
        </p:txBody>
      </p:sp>
    </p:spTree>
    <p:extLst>
      <p:ext uri="{BB962C8B-B14F-4D97-AF65-F5344CB8AC3E}">
        <p14:creationId xmlns="" xmlns:p14="http://schemas.microsoft.com/office/powerpoint/2010/main" val="78006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28663" y="214290"/>
            <a:ext cx="6715172" cy="642942"/>
          </a:xfrm>
        </p:spPr>
        <p:txBody>
          <a:bodyPr/>
          <a:lstStyle/>
          <a:p>
            <a:pPr>
              <a:buNone/>
            </a:pPr>
            <a:r>
              <a:rPr lang="cs-CZ" sz="2400" b="1" dirty="0" smtClean="0"/>
              <a:t>Pokračování informací k obnově operátu-</a:t>
            </a:r>
            <a:r>
              <a:rPr lang="cs-CZ" sz="2400" b="1" dirty="0" err="1" smtClean="0"/>
              <a:t>katV</a:t>
            </a:r>
            <a:endParaRPr lang="cs-CZ" sz="2400" b="1" dirty="0"/>
          </a:p>
        </p:txBody>
      </p:sp>
      <p:sp>
        <p:nvSpPr>
          <p:cNvPr id="3" name="Zástupný symbol pro obsah 2"/>
          <p:cNvSpPr>
            <a:spLocks noGrp="1"/>
          </p:cNvSpPr>
          <p:nvPr>
            <p:ph idx="4294967295"/>
          </p:nvPr>
        </p:nvSpPr>
        <p:spPr>
          <a:xfrm>
            <a:off x="285720" y="785794"/>
            <a:ext cx="8358246" cy="5500726"/>
          </a:xfrm>
          <a:prstGeom prst="rect">
            <a:avLst/>
          </a:prstGeom>
        </p:spPr>
        <p:txBody>
          <a:bodyPr>
            <a:normAutofit/>
          </a:bodyPr>
          <a:lstStyle/>
          <a:p>
            <a:pPr>
              <a:buNone/>
            </a:pPr>
            <a:r>
              <a:rPr lang="cs-CZ" sz="1800" b="1" dirty="0" smtClean="0"/>
              <a:t>Vyhotovení nového souboru geodetických informací a nového souboru popisných informací</a:t>
            </a:r>
          </a:p>
          <a:p>
            <a:pPr>
              <a:buNone/>
            </a:pPr>
            <a:r>
              <a:rPr lang="cs-CZ" sz="1800" b="1" dirty="0" smtClean="0"/>
              <a:t> § 52</a:t>
            </a:r>
          </a:p>
          <a:p>
            <a:pPr>
              <a:buNone/>
            </a:pPr>
            <a:r>
              <a:rPr lang="cs-CZ" sz="1800" b="1" dirty="0" smtClean="0"/>
              <a:t> (1)</a:t>
            </a:r>
            <a:r>
              <a:rPr lang="cs-CZ" sz="1800" dirty="0" smtClean="0"/>
              <a:t> Při obnově katastrálního operátu novým mapováním může katastrální úřad  </a:t>
            </a:r>
            <a:r>
              <a:rPr lang="cs-CZ" sz="1800" dirty="0" smtClean="0">
                <a:solidFill>
                  <a:srgbClr val="FF0000"/>
                </a:solidFill>
              </a:rPr>
              <a:t>provést přečíslování parcel.</a:t>
            </a:r>
          </a:p>
          <a:p>
            <a:pPr>
              <a:buNone/>
            </a:pPr>
            <a:r>
              <a:rPr lang="cs-CZ" sz="1800" b="1" dirty="0" smtClean="0"/>
              <a:t>  (2)</a:t>
            </a:r>
            <a:r>
              <a:rPr lang="cs-CZ" sz="1800" dirty="0" smtClean="0"/>
              <a:t> Parcely se přečíslovávají v rámci katastrálního území. Při přečíslování se zpravidla parcely číslují průběžně v jedné číselné řadě bez rozlišení na stavební a pozemkové parcely. V případě potřeby lze přečíslovat pouze jednu z číselných řad parcel, popřípadě jen část katastrálního území.</a:t>
            </a:r>
          </a:p>
          <a:p>
            <a:pPr>
              <a:buNone/>
            </a:pPr>
            <a:r>
              <a:rPr lang="cs-CZ" sz="1800" b="1" dirty="0" smtClean="0"/>
              <a:t>  (3)</a:t>
            </a:r>
            <a:r>
              <a:rPr lang="cs-CZ" sz="1800" dirty="0" smtClean="0"/>
              <a:t> S přečíslováním se započne v zastavěném území, kde se všechny parcely přečíslují v průběžném sledu, a dále mimo zastavěné území tak, aby čísla parcel na sebe s ohledem na vzájemnou polohu nemovitostí pokud možno vhodně navazovala.</a:t>
            </a:r>
          </a:p>
          <a:p>
            <a:pPr>
              <a:buNone/>
            </a:pPr>
            <a:r>
              <a:rPr lang="cs-CZ" sz="1800" b="1" dirty="0" smtClean="0"/>
              <a:t> (4)</a:t>
            </a:r>
            <a:r>
              <a:rPr lang="cs-CZ" sz="1800" dirty="0" smtClean="0"/>
              <a:t> </a:t>
            </a:r>
            <a:r>
              <a:rPr lang="cs-CZ" sz="1800" dirty="0" smtClean="0">
                <a:solidFill>
                  <a:srgbClr val="FF0000"/>
                </a:solidFill>
              </a:rPr>
              <a:t>Součástí obnoveného katastrálního operátu je srovnávací sestavení parcel s porovnáním parcel dosavadního a obnoveného katastrálního operátu, a to podle jednotlivých listů vlastnictví.</a:t>
            </a:r>
          </a:p>
          <a:p>
            <a:endParaRPr lang="cs-CZ" sz="1800" b="1" dirty="0" smtClean="0"/>
          </a:p>
          <a:p>
            <a:pPr>
              <a:buNone/>
            </a:pPr>
            <a:endParaRPr lang="cs-CZ" sz="1800" dirty="0"/>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28663" y="214290"/>
            <a:ext cx="6715172" cy="642942"/>
          </a:xfrm>
        </p:spPr>
        <p:txBody>
          <a:bodyPr/>
          <a:lstStyle/>
          <a:p>
            <a:pPr>
              <a:buNone/>
            </a:pPr>
            <a:r>
              <a:rPr lang="cs-CZ" sz="2400" b="1" dirty="0" smtClean="0"/>
              <a:t>Pokračování informací k obnově operátu</a:t>
            </a:r>
            <a:endParaRPr lang="cs-CZ" sz="2400" b="1" dirty="0"/>
          </a:p>
        </p:txBody>
      </p:sp>
      <p:sp>
        <p:nvSpPr>
          <p:cNvPr id="3" name="Zástupný symbol pro obsah 2"/>
          <p:cNvSpPr>
            <a:spLocks noGrp="1"/>
          </p:cNvSpPr>
          <p:nvPr>
            <p:ph idx="4294967295"/>
          </p:nvPr>
        </p:nvSpPr>
        <p:spPr>
          <a:xfrm>
            <a:off x="857224" y="785794"/>
            <a:ext cx="7786742" cy="5500726"/>
          </a:xfrm>
          <a:prstGeom prst="rect">
            <a:avLst/>
          </a:prstGeom>
        </p:spPr>
        <p:txBody>
          <a:bodyPr>
            <a:normAutofit/>
          </a:bodyPr>
          <a:lstStyle/>
          <a:p>
            <a:pPr>
              <a:buNone/>
            </a:pPr>
            <a:r>
              <a:rPr lang="cs-CZ" sz="1800" b="1" dirty="0" smtClean="0"/>
              <a:t>§ 53 </a:t>
            </a:r>
            <a:r>
              <a:rPr lang="cs-CZ" sz="1800" b="1" dirty="0" err="1" smtClean="0"/>
              <a:t>katV</a:t>
            </a:r>
            <a:endParaRPr lang="cs-CZ" sz="1800" b="1" dirty="0" smtClean="0"/>
          </a:p>
          <a:p>
            <a:pPr>
              <a:buNone/>
            </a:pPr>
            <a:r>
              <a:rPr lang="cs-CZ" sz="1800" dirty="0" smtClean="0"/>
              <a:t> Obnovený soubor geodetických informací se vyhotoví na podkladě</a:t>
            </a:r>
          </a:p>
          <a:p>
            <a:pPr>
              <a:buNone/>
            </a:pPr>
            <a:r>
              <a:rPr lang="cs-CZ" sz="1800" b="1" dirty="0" smtClean="0"/>
              <a:t>  a</a:t>
            </a:r>
            <a:r>
              <a:rPr lang="cs-CZ" sz="1800" b="1" dirty="0" smtClean="0">
                <a:solidFill>
                  <a:srgbClr val="FF0000"/>
                </a:solidFill>
              </a:rPr>
              <a:t>)</a:t>
            </a:r>
            <a:r>
              <a:rPr lang="cs-CZ" sz="1800" dirty="0" smtClean="0">
                <a:solidFill>
                  <a:srgbClr val="FF0000"/>
                </a:solidFill>
              </a:rPr>
              <a:t> výsledků zjišťování hranic,</a:t>
            </a:r>
          </a:p>
          <a:p>
            <a:pPr>
              <a:buNone/>
            </a:pPr>
            <a:r>
              <a:rPr lang="cs-CZ" sz="1800" b="1" dirty="0" smtClean="0"/>
              <a:t>  b)</a:t>
            </a:r>
            <a:r>
              <a:rPr lang="cs-CZ" sz="1800" dirty="0" smtClean="0"/>
              <a:t> výsledků zeměměřických činností v polohovém bodovém poli a výsledků měření pro účely nového geometrického a polohového určení katastrálního území, pozemků, budov, vodních děl a dalších prvků polohopisu,</a:t>
            </a:r>
          </a:p>
          <a:p>
            <a:pPr>
              <a:buNone/>
            </a:pPr>
            <a:r>
              <a:rPr lang="cs-CZ" sz="1800" b="1" dirty="0" smtClean="0"/>
              <a:t>  c)</a:t>
            </a:r>
            <a:r>
              <a:rPr lang="cs-CZ" sz="1800" dirty="0" smtClean="0"/>
              <a:t> výsledků dřívějších zeměměřických činností dokumentovaných v katastru, pokud vyhovují z hlediska přesnosti a pokud je jejich využití účelné,</a:t>
            </a:r>
          </a:p>
          <a:p>
            <a:pPr>
              <a:buNone/>
            </a:pPr>
            <a:r>
              <a:rPr lang="cs-CZ" sz="1800" b="1" dirty="0" smtClean="0"/>
              <a:t>  d)</a:t>
            </a:r>
            <a:r>
              <a:rPr lang="cs-CZ" sz="1800" dirty="0" smtClean="0"/>
              <a:t> </a:t>
            </a:r>
            <a:r>
              <a:rPr lang="cs-CZ" sz="1800" dirty="0" smtClean="0">
                <a:solidFill>
                  <a:srgbClr val="FF0000"/>
                </a:solidFill>
              </a:rPr>
              <a:t>výsledků zeměměřických činností vyznačených v dosavadním souboru geodetických informací v průběhu obnovy katastrálního operátu novým mapováním,</a:t>
            </a:r>
          </a:p>
          <a:p>
            <a:pPr>
              <a:buNone/>
            </a:pPr>
            <a:r>
              <a:rPr lang="cs-CZ" sz="1800" b="1" dirty="0" smtClean="0"/>
              <a:t>  e)</a:t>
            </a:r>
            <a:r>
              <a:rPr lang="cs-CZ" sz="1800" dirty="0" smtClean="0"/>
              <a:t> dosavadní katastrální mapy a mapy dřívějších pozemkových evidencí,</a:t>
            </a:r>
          </a:p>
          <a:p>
            <a:pPr>
              <a:buNone/>
            </a:pPr>
            <a:r>
              <a:rPr lang="cs-CZ" sz="1800" b="1" dirty="0" smtClean="0"/>
              <a:t>  f)</a:t>
            </a:r>
            <a:r>
              <a:rPr lang="cs-CZ" sz="1800" dirty="0" smtClean="0"/>
              <a:t> přečíslování parcel, pokud bylo provedeno.</a:t>
            </a:r>
          </a:p>
          <a:p>
            <a:pPr>
              <a:buNone/>
            </a:pPr>
            <a:endParaRPr lang="cs-CZ" sz="1800" dirty="0"/>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28663" y="214290"/>
            <a:ext cx="6715172" cy="642942"/>
          </a:xfrm>
        </p:spPr>
        <p:txBody>
          <a:bodyPr/>
          <a:lstStyle/>
          <a:p>
            <a:pPr>
              <a:buNone/>
            </a:pPr>
            <a:r>
              <a:rPr lang="cs-CZ" sz="2400" b="1" dirty="0" smtClean="0"/>
              <a:t>Pokračování informací k obnově operátu</a:t>
            </a:r>
            <a:endParaRPr lang="cs-CZ" sz="2400" b="1" dirty="0"/>
          </a:p>
        </p:txBody>
      </p:sp>
      <p:sp>
        <p:nvSpPr>
          <p:cNvPr id="3" name="Zástupný symbol pro obsah 2"/>
          <p:cNvSpPr>
            <a:spLocks noGrp="1"/>
          </p:cNvSpPr>
          <p:nvPr>
            <p:ph idx="4294967295"/>
          </p:nvPr>
        </p:nvSpPr>
        <p:spPr>
          <a:xfrm>
            <a:off x="857224" y="785794"/>
            <a:ext cx="7786742" cy="5500726"/>
          </a:xfrm>
          <a:prstGeom prst="rect">
            <a:avLst/>
          </a:prstGeom>
        </p:spPr>
        <p:txBody>
          <a:bodyPr>
            <a:normAutofit/>
          </a:bodyPr>
          <a:lstStyle/>
          <a:p>
            <a:pPr>
              <a:buNone/>
            </a:pPr>
            <a:r>
              <a:rPr lang="cs-CZ" sz="1800" b="1" dirty="0" smtClean="0"/>
              <a:t>§ 54   </a:t>
            </a:r>
            <a:r>
              <a:rPr lang="cs-CZ" sz="1800" b="1" dirty="0" err="1" smtClean="0"/>
              <a:t>katV</a:t>
            </a:r>
            <a:endParaRPr lang="cs-CZ" sz="1800" b="1" dirty="0" smtClean="0"/>
          </a:p>
          <a:p>
            <a:pPr>
              <a:buNone/>
            </a:pPr>
            <a:r>
              <a:rPr lang="cs-CZ" sz="1800" dirty="0" smtClean="0"/>
              <a:t>   Obnovený soubor popisných informací se vyhotoví na podkladě dosavadního souboru popisných informací, v němž jsou zapsány změny údajů katastru uvedené v protokolu o výsledku zjišťování hranic a změny údajů o parcelách, vyplývající z obnoveného souboru geodetických informací.</a:t>
            </a:r>
          </a:p>
          <a:p>
            <a:pPr>
              <a:buNone/>
            </a:pPr>
            <a:endParaRPr lang="cs-CZ" sz="1800" dirty="0"/>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28663" y="214290"/>
            <a:ext cx="6715172" cy="642942"/>
          </a:xfrm>
        </p:spPr>
        <p:txBody>
          <a:bodyPr/>
          <a:lstStyle/>
          <a:p>
            <a:pPr>
              <a:buNone/>
            </a:pPr>
            <a:r>
              <a:rPr lang="cs-CZ" sz="2400" b="1" dirty="0" smtClean="0"/>
              <a:t>Pokračování informací k obnově operátu</a:t>
            </a:r>
            <a:endParaRPr lang="cs-CZ" sz="2400" b="1" dirty="0"/>
          </a:p>
        </p:txBody>
      </p:sp>
      <p:sp>
        <p:nvSpPr>
          <p:cNvPr id="3" name="Zástupný symbol pro obsah 2"/>
          <p:cNvSpPr>
            <a:spLocks noGrp="1"/>
          </p:cNvSpPr>
          <p:nvPr>
            <p:ph idx="4294967295"/>
          </p:nvPr>
        </p:nvSpPr>
        <p:spPr>
          <a:xfrm>
            <a:off x="857224" y="785794"/>
            <a:ext cx="7786742" cy="5500726"/>
          </a:xfrm>
          <a:prstGeom prst="rect">
            <a:avLst/>
          </a:prstGeom>
        </p:spPr>
        <p:txBody>
          <a:bodyPr>
            <a:normAutofit fontScale="92500"/>
          </a:bodyPr>
          <a:lstStyle/>
          <a:p>
            <a:pPr>
              <a:buNone/>
            </a:pPr>
            <a:r>
              <a:rPr lang="cs-CZ" sz="1900" b="1" dirty="0" smtClean="0"/>
              <a:t>Doporučení :Před vyhlášením platnosti digitální katastrální mapy</a:t>
            </a:r>
          </a:p>
          <a:p>
            <a:pPr>
              <a:buNone/>
            </a:pPr>
            <a:r>
              <a:rPr lang="cs-CZ" sz="1800" dirty="0" smtClean="0"/>
              <a:t>     - sledovat vyhlášení námitkového řízení</a:t>
            </a:r>
          </a:p>
          <a:p>
            <a:pPr>
              <a:buNone/>
            </a:pPr>
            <a:r>
              <a:rPr lang="cs-CZ" sz="1800" dirty="0" smtClean="0"/>
              <a:t>     - může dojít ke sloučení parcel téhož vlastníka,téhož druhu pozemku a způsobu využití/ pokud není jiný důvod/ bez souhlasu vlastníka a stavebního úřadu</a:t>
            </a:r>
          </a:p>
          <a:p>
            <a:pPr>
              <a:buNone/>
            </a:pPr>
            <a:r>
              <a:rPr lang="cs-CZ" sz="1800" dirty="0" smtClean="0"/>
              <a:t>     - druh pozemku se při doplnění ze zjednodušené evidence přebírá z údaje o pozemku evidovaného v katastru, ve kterém se pozemek doplňoval</a:t>
            </a:r>
          </a:p>
          <a:p>
            <a:pPr>
              <a:buNone/>
            </a:pPr>
            <a:r>
              <a:rPr lang="cs-CZ" sz="1800" dirty="0" smtClean="0"/>
              <a:t>     - vhodné sledovat informace na LV o obnově –upozornění</a:t>
            </a:r>
          </a:p>
          <a:p>
            <a:pPr>
              <a:buNone/>
            </a:pPr>
            <a:r>
              <a:rPr lang="cs-CZ" sz="1800" dirty="0" smtClean="0"/>
              <a:t>     - využívat nahlížení do katastru- přes k.</a:t>
            </a:r>
            <a:r>
              <a:rPr lang="cs-CZ" sz="1800" dirty="0" err="1" smtClean="0"/>
              <a:t>ú</a:t>
            </a:r>
            <a:r>
              <a:rPr lang="cs-CZ" sz="1800" dirty="0" smtClean="0"/>
              <a:t>. možnost najít porovnání parcel/ vkládá se trvale ,pozor ale na zastarávání údajů/</a:t>
            </a:r>
          </a:p>
          <a:p>
            <a:pPr>
              <a:buNone/>
            </a:pPr>
            <a:r>
              <a:rPr lang="cs-CZ" sz="1800" dirty="0" smtClean="0"/>
              <a:t>     - proč věnovat pozornost- judikatura se odvolává na právo podávat námitky</a:t>
            </a:r>
          </a:p>
          <a:p>
            <a:pPr>
              <a:buNone/>
            </a:pPr>
            <a:r>
              <a:rPr lang="cs-CZ" sz="1800" dirty="0" smtClean="0"/>
              <a:t>     - při obnově mapováním je možné v katastru vyznačit upozornění na spornou hranici</a:t>
            </a:r>
          </a:p>
          <a:p>
            <a:pPr>
              <a:buNone/>
            </a:pPr>
            <a:r>
              <a:rPr lang="cs-CZ" sz="1800" dirty="0" smtClean="0"/>
              <a:t>    - obecně platí, že</a:t>
            </a:r>
            <a:r>
              <a:rPr lang="cs-CZ" sz="1800" b="1" dirty="0" smtClean="0"/>
              <a:t> vlastník není  v průběhu obnovy omezen </a:t>
            </a:r>
            <a:r>
              <a:rPr lang="cs-CZ" sz="1800" dirty="0" smtClean="0"/>
              <a:t>v </a:t>
            </a:r>
            <a:r>
              <a:rPr lang="cs-CZ" sz="1800" b="1" dirty="0" smtClean="0"/>
              <a:t>nakládání-</a:t>
            </a:r>
            <a:r>
              <a:rPr lang="cs-CZ" sz="1800" dirty="0" smtClean="0"/>
              <a:t> </a:t>
            </a:r>
            <a:r>
              <a:rPr lang="cs-CZ" sz="1800" b="1" dirty="0" smtClean="0"/>
              <a:t>pozor-</a:t>
            </a:r>
            <a:r>
              <a:rPr lang="cs-CZ" sz="1800" dirty="0" smtClean="0"/>
              <a:t> možná změna ve výměře,změna v označení parcelním číslem-lze dědit,lze prodat, jen je nutné sledovat stádium obnovy z důvodu označení nemovitostí</a:t>
            </a:r>
            <a:endParaRPr lang="cs-CZ" sz="1800" dirty="0"/>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142852"/>
            <a:ext cx="3707405" cy="642942"/>
          </a:xfrm>
        </p:spPr>
        <p:txBody>
          <a:bodyPr/>
          <a:lstStyle/>
          <a:p>
            <a:pPr>
              <a:buNone/>
            </a:pPr>
            <a:r>
              <a:rPr lang="cs-CZ" sz="2400" dirty="0" smtClean="0"/>
              <a:t>Pokračování-</a:t>
            </a:r>
            <a:endParaRPr lang="cs-CZ" sz="2400" dirty="0"/>
          </a:p>
        </p:txBody>
      </p:sp>
      <p:sp>
        <p:nvSpPr>
          <p:cNvPr id="3" name="Zástupný symbol pro obsah 2"/>
          <p:cNvSpPr>
            <a:spLocks noGrp="1"/>
          </p:cNvSpPr>
          <p:nvPr>
            <p:ph idx="4294967295"/>
          </p:nvPr>
        </p:nvSpPr>
        <p:spPr>
          <a:xfrm>
            <a:off x="457200" y="1000108"/>
            <a:ext cx="8229600" cy="5643602"/>
          </a:xfrm>
          <a:prstGeom prst="rect">
            <a:avLst/>
          </a:prstGeom>
        </p:spPr>
        <p:txBody>
          <a:bodyPr>
            <a:normAutofit fontScale="92500" lnSpcReduction="20000"/>
          </a:bodyPr>
          <a:lstStyle/>
          <a:p>
            <a:pPr>
              <a:buNone/>
            </a:pPr>
            <a:r>
              <a:rPr lang="cs-CZ" b="1" dirty="0" smtClean="0"/>
              <a:t>Závěr k obnově katastrálního operátu</a:t>
            </a:r>
            <a:r>
              <a:rPr lang="cs-CZ" dirty="0" smtClean="0"/>
              <a:t>- změny v obsahu mapy</a:t>
            </a:r>
          </a:p>
          <a:p>
            <a:pPr>
              <a:buFontTx/>
              <a:buChar char="-"/>
            </a:pPr>
            <a:r>
              <a:rPr lang="cs-CZ" dirty="0" smtClean="0"/>
              <a:t>Do 31.12.2013 platilo </a:t>
            </a:r>
            <a:r>
              <a:rPr lang="cs-CZ" dirty="0" err="1" smtClean="0"/>
              <a:t>ust</a:t>
            </a:r>
            <a:r>
              <a:rPr lang="cs-CZ" dirty="0" smtClean="0"/>
              <a:t>. § 16 odst.6 </a:t>
            </a:r>
            <a:r>
              <a:rPr lang="cs-CZ" dirty="0" err="1" smtClean="0"/>
              <a:t>písm.g</a:t>
            </a:r>
            <a:r>
              <a:rPr lang="cs-CZ" dirty="0" smtClean="0"/>
              <a:t>/ </a:t>
            </a:r>
            <a:r>
              <a:rPr lang="cs-CZ" dirty="0" err="1" smtClean="0"/>
              <a:t>vyhl.č</a:t>
            </a:r>
            <a:r>
              <a:rPr lang="cs-CZ" dirty="0" smtClean="0"/>
              <a:t>. 26/2007 Sb.-v mapách byly zakresleny zvonice,pomníky,sochy,památníky,mohyly,kříže a boží muka-prvek polohopisu-mapová značka</a:t>
            </a:r>
          </a:p>
          <a:p>
            <a:pPr>
              <a:buFontTx/>
              <a:buChar char="-"/>
            </a:pPr>
            <a:r>
              <a:rPr lang="cs-CZ" dirty="0" smtClean="0"/>
              <a:t>Od 1.1.2014 Sb. jsou všechny takové prvky dle § 5 odst. 2 vyhlášky č. 357/2013 Sb. zrušeny a zůstanou v mapě do obnovy prováděné nyní, nebo při revizi, což jistě nastane po roce 2017</a:t>
            </a:r>
          </a:p>
          <a:p>
            <a:pPr>
              <a:buNone/>
            </a:pPr>
            <a:r>
              <a:rPr lang="cs-CZ" dirty="0" smtClean="0">
                <a:solidFill>
                  <a:srgbClr val="FF0000"/>
                </a:solidFill>
              </a:rPr>
              <a:t>Mění se obsah katastrálních map – jsou rušeny všechny nadbytečné prvky</a:t>
            </a:r>
          </a:p>
          <a:p>
            <a:pPr>
              <a:buFont typeface="Arial" pitchFamily="34" charset="0"/>
              <a:buChar char="•"/>
            </a:pPr>
            <a:r>
              <a:rPr lang="cs-CZ" sz="2000" dirty="0" smtClean="0"/>
              <a:t>Tzn. nadále nebudou v SGI </a:t>
            </a:r>
          </a:p>
          <a:p>
            <a:pPr lvl="1">
              <a:buFont typeface="Wingdings" pitchFamily="2" charset="2"/>
              <a:buChar char="ü"/>
            </a:pPr>
            <a:r>
              <a:rPr lang="cs-CZ" sz="1800" dirty="0" smtClean="0"/>
              <a:t> osy kolejí </a:t>
            </a:r>
          </a:p>
          <a:p>
            <a:pPr lvl="1">
              <a:buFont typeface="Wingdings" pitchFamily="2" charset="2"/>
              <a:buChar char="ü"/>
            </a:pPr>
            <a:r>
              <a:rPr lang="cs-CZ" sz="1800" dirty="0" smtClean="0"/>
              <a:t> hrana koruny, střední dělící pás silnice a dálnice </a:t>
            </a:r>
          </a:p>
          <a:p>
            <a:pPr lvl="1">
              <a:buFont typeface="Wingdings" pitchFamily="2" charset="2"/>
              <a:buChar char="ü"/>
            </a:pPr>
            <a:r>
              <a:rPr lang="cs-CZ" sz="1800" dirty="0" smtClean="0"/>
              <a:t> osa koryta vodního toku </a:t>
            </a:r>
          </a:p>
          <a:p>
            <a:pPr lvl="1">
              <a:buFont typeface="Wingdings" pitchFamily="2" charset="2"/>
              <a:buChar char="ü"/>
            </a:pPr>
            <a:r>
              <a:rPr lang="cs-CZ" sz="1800" dirty="0" smtClean="0"/>
              <a:t> nadzemní vedení vysokého a velmi vysokého napětí </a:t>
            </a:r>
          </a:p>
          <a:p>
            <a:pPr lvl="1">
              <a:buFont typeface="Wingdings" pitchFamily="2" charset="2"/>
              <a:buChar char="ü"/>
            </a:pPr>
            <a:r>
              <a:rPr lang="cs-CZ" sz="1800" dirty="0" smtClean="0"/>
              <a:t> zvonice, pomník, památník, mohyla, kříž a boží muka </a:t>
            </a:r>
          </a:p>
          <a:p>
            <a:pPr>
              <a:buFont typeface="Arial" pitchFamily="34" charset="0"/>
              <a:buChar char="•"/>
            </a:pPr>
            <a:r>
              <a:rPr lang="cs-CZ" sz="2000" dirty="0" smtClean="0"/>
              <a:t>úprava obsahu katastrální mapy při obnově katastrálního operátu, při revizi nově se již nevyznačují - § 96 odst. 1 kat. V.</a:t>
            </a:r>
            <a:endParaRPr lang="cs-CZ" dirty="0">
              <a:solidFill>
                <a:srgbClr val="FF0000"/>
              </a:solidFill>
            </a:endParaRP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73" y="142852"/>
            <a:ext cx="7643866" cy="642942"/>
          </a:xfrm>
        </p:spPr>
        <p:txBody>
          <a:bodyPr/>
          <a:lstStyle/>
          <a:p>
            <a:pPr>
              <a:buNone/>
            </a:pPr>
            <a:r>
              <a:rPr lang="cs-CZ" sz="2400" dirty="0" smtClean="0"/>
              <a:t>Leták- obnova katastrálního operátu</a:t>
            </a:r>
            <a:endParaRPr lang="cs-CZ" sz="2400" dirty="0"/>
          </a:p>
        </p:txBody>
      </p:sp>
      <p:pic>
        <p:nvPicPr>
          <p:cNvPr id="686082" name="Picture 2"/>
          <p:cNvPicPr>
            <a:picLocks noGrp="1" noChangeAspect="1" noChangeArrowheads="1"/>
          </p:cNvPicPr>
          <p:nvPr>
            <p:ph idx="4294967295"/>
          </p:nvPr>
        </p:nvPicPr>
        <p:blipFill>
          <a:blip r:embed="rId2"/>
          <a:srcRect/>
          <a:stretch>
            <a:fillRect/>
          </a:stretch>
        </p:blipFill>
        <p:spPr bwMode="auto">
          <a:xfrm>
            <a:off x="0" y="714356"/>
            <a:ext cx="8929718" cy="5929354"/>
          </a:xfrm>
          <a:prstGeom prst="rect">
            <a:avLst/>
          </a:prstGeom>
          <a:noFill/>
          <a:ln w="9525">
            <a:noFill/>
            <a:miter lim="800000"/>
            <a:headEnd/>
            <a:tailEnd/>
          </a:ln>
          <a:effectLst/>
        </p:spPr>
      </p:pic>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214290"/>
            <a:ext cx="5500725" cy="500066"/>
          </a:xfrm>
        </p:spPr>
        <p:txBody>
          <a:bodyPr/>
          <a:lstStyle/>
          <a:p>
            <a:pPr>
              <a:buNone/>
            </a:pPr>
            <a:r>
              <a:rPr lang="cs-CZ" sz="2800" dirty="0" smtClean="0"/>
              <a:t> </a:t>
            </a:r>
            <a:r>
              <a:rPr lang="cs-CZ" sz="2800" dirty="0" smtClean="0">
                <a:solidFill>
                  <a:srgbClr val="FF0000"/>
                </a:solidFill>
              </a:rPr>
              <a:t>Revize katastru</a:t>
            </a:r>
            <a:endParaRPr lang="cs-CZ" sz="2800" dirty="0">
              <a:solidFill>
                <a:srgbClr val="FF0000"/>
              </a:solidFill>
            </a:endParaRPr>
          </a:p>
        </p:txBody>
      </p:sp>
      <p:sp>
        <p:nvSpPr>
          <p:cNvPr id="5" name="Zástupný symbol pro obsah 4"/>
          <p:cNvSpPr>
            <a:spLocks noGrp="1"/>
          </p:cNvSpPr>
          <p:nvPr>
            <p:ph sz="quarter" idx="13"/>
          </p:nvPr>
        </p:nvSpPr>
        <p:spPr>
          <a:xfrm>
            <a:off x="357158" y="1000108"/>
            <a:ext cx="8286808" cy="5429288"/>
          </a:xfrm>
        </p:spPr>
        <p:txBody>
          <a:bodyPr>
            <a:normAutofit/>
          </a:bodyPr>
          <a:lstStyle/>
          <a:p>
            <a:pPr>
              <a:buNone/>
            </a:pPr>
            <a:r>
              <a:rPr lang="cs-CZ" sz="2400" dirty="0" smtClean="0"/>
              <a:t>  Dalším významným úkolem katastrálních úřadů je </a:t>
            </a:r>
            <a:r>
              <a:rPr lang="cs-CZ" sz="2400" b="1" dirty="0" smtClean="0"/>
              <a:t>zahájení</a:t>
            </a:r>
            <a:r>
              <a:rPr lang="cs-CZ" sz="2400" dirty="0" smtClean="0"/>
              <a:t> </a:t>
            </a:r>
            <a:r>
              <a:rPr lang="cs-CZ" sz="2400" b="1" dirty="0" smtClean="0"/>
              <a:t>revizí</a:t>
            </a:r>
            <a:r>
              <a:rPr lang="cs-CZ" sz="2400" dirty="0" smtClean="0"/>
              <a:t> </a:t>
            </a:r>
            <a:r>
              <a:rPr lang="cs-CZ" sz="2400" b="1" dirty="0" smtClean="0"/>
              <a:t>údajů</a:t>
            </a:r>
            <a:r>
              <a:rPr lang="cs-CZ" sz="2400" dirty="0" smtClean="0"/>
              <a:t> </a:t>
            </a:r>
            <a:r>
              <a:rPr lang="cs-CZ" sz="2400" b="1" dirty="0" smtClean="0"/>
              <a:t>katastru</a:t>
            </a:r>
            <a:r>
              <a:rPr lang="cs-CZ" sz="2400" dirty="0" smtClean="0"/>
              <a:t>, jejichž provádění je upraveno v ustanovení § 35 </a:t>
            </a:r>
            <a:r>
              <a:rPr lang="cs-CZ" sz="2400" dirty="0" err="1" smtClean="0"/>
              <a:t>KatZ</a:t>
            </a:r>
            <a:r>
              <a:rPr lang="cs-CZ" sz="2400" dirty="0" smtClean="0"/>
              <a:t>. </a:t>
            </a:r>
          </a:p>
          <a:p>
            <a:pPr>
              <a:buNone/>
            </a:pPr>
            <a:r>
              <a:rPr lang="cs-CZ" sz="2400" dirty="0" smtClean="0">
                <a:solidFill>
                  <a:srgbClr val="FF0000"/>
                </a:solidFill>
              </a:rPr>
              <a:t>  Cíl:</a:t>
            </a:r>
          </a:p>
          <a:p>
            <a:pPr>
              <a:buNone/>
            </a:pPr>
            <a:r>
              <a:rPr lang="cs-CZ" sz="2400" dirty="0" smtClean="0">
                <a:solidFill>
                  <a:srgbClr val="FF0000"/>
                </a:solidFill>
              </a:rPr>
              <a:t>  Revizí katastru je snaha o docílení souladu údajů katastru se skutečným stavem v terénu. Jako velmi potřebné jsou revize katastru vnímány zejména i ze strany Generálního finančního ředitelství. </a:t>
            </a:r>
          </a:p>
          <a:p>
            <a:pPr>
              <a:buNone/>
            </a:pPr>
            <a:endParaRPr lang="cs-CZ" sz="2400" dirty="0" smtClean="0">
              <a:solidFill>
                <a:schemeClr val="tx1"/>
              </a:solidFill>
            </a:endParaRPr>
          </a:p>
          <a:p>
            <a:pPr>
              <a:buNone/>
            </a:pPr>
            <a:r>
              <a:rPr lang="cs-CZ" sz="2400" dirty="0" smtClean="0">
                <a:solidFill>
                  <a:schemeClr val="tx1"/>
                </a:solidFill>
              </a:rPr>
              <a:t>Rozdíl proti obnově katastrálního operátu:</a:t>
            </a:r>
          </a:p>
          <a:p>
            <a:pPr>
              <a:buFontTx/>
              <a:buChar char="-"/>
            </a:pPr>
            <a:r>
              <a:rPr lang="cs-CZ" sz="2400" dirty="0" smtClean="0">
                <a:solidFill>
                  <a:schemeClr val="tx1"/>
                </a:solidFill>
              </a:rPr>
              <a:t>nejsou řešeny drobné posuny hranic</a:t>
            </a:r>
          </a:p>
          <a:p>
            <a:pPr>
              <a:buFontTx/>
              <a:buChar char="-"/>
            </a:pPr>
            <a:r>
              <a:rPr lang="cs-CZ" sz="2400" dirty="0" smtClean="0">
                <a:solidFill>
                  <a:schemeClr val="tx1"/>
                </a:solidFill>
              </a:rPr>
              <a:t>není zpřesňováno geometrické a polohové určení hranic</a:t>
            </a:r>
          </a:p>
          <a:p>
            <a:pPr>
              <a:buNone/>
            </a:pPr>
            <a:endParaRPr lang="cs-CZ" sz="2400" dirty="0"/>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214290"/>
            <a:ext cx="7429551" cy="500066"/>
          </a:xfrm>
        </p:spPr>
        <p:txBody>
          <a:bodyPr/>
          <a:lstStyle/>
          <a:p>
            <a:pPr>
              <a:buNone/>
            </a:pPr>
            <a:r>
              <a:rPr lang="cs-CZ" sz="2800" dirty="0" smtClean="0"/>
              <a:t> Revize katastru-posuny hranic lesů?</a:t>
            </a:r>
            <a:endParaRPr lang="cs-CZ" sz="2800" dirty="0"/>
          </a:p>
        </p:txBody>
      </p:sp>
      <p:pic>
        <p:nvPicPr>
          <p:cNvPr id="4" name="Zástupný symbol pro obsah 3"/>
          <p:cNvPicPr>
            <a:picLocks noGrp="1"/>
          </p:cNvPicPr>
          <p:nvPr>
            <p:ph sz="quarter" idx="13"/>
          </p:nvPr>
        </p:nvPicPr>
        <p:blipFill>
          <a:blip r:embed="rId3"/>
          <a:srcRect/>
          <a:stretch>
            <a:fillRect/>
          </a:stretch>
        </p:blipFill>
        <p:spPr bwMode="auto">
          <a:xfrm>
            <a:off x="357188" y="857232"/>
            <a:ext cx="8286750" cy="571504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500066"/>
          </a:xfrm>
        </p:spPr>
        <p:txBody>
          <a:bodyPr/>
          <a:lstStyle/>
          <a:p>
            <a:pPr>
              <a:buNone/>
            </a:pPr>
            <a:r>
              <a:rPr lang="cs-CZ" sz="2000" dirty="0" smtClean="0"/>
              <a:t>Ostatní </a:t>
            </a:r>
            <a:r>
              <a:rPr lang="cs-CZ" sz="2000" dirty="0" err="1" smtClean="0"/>
              <a:t>polocha</a:t>
            </a:r>
            <a:r>
              <a:rPr lang="cs-CZ" sz="2000" dirty="0" smtClean="0"/>
              <a:t>,</a:t>
            </a:r>
            <a:r>
              <a:rPr lang="cs-CZ" sz="2000" dirty="0" err="1" smtClean="0"/>
              <a:t>ost.komunikace</a:t>
            </a:r>
            <a:r>
              <a:rPr lang="cs-CZ" sz="2000" dirty="0" smtClean="0"/>
              <a:t>+pozemek určený k plnění funkcí lesa</a:t>
            </a:r>
            <a:endParaRPr lang="cs-CZ" sz="2000" dirty="0"/>
          </a:p>
        </p:txBody>
      </p:sp>
      <p:sp>
        <p:nvSpPr>
          <p:cNvPr id="5" name="Zástupný symbol pro obsah 4"/>
          <p:cNvSpPr>
            <a:spLocks noGrp="1"/>
          </p:cNvSpPr>
          <p:nvPr>
            <p:ph sz="quarter" idx="13"/>
          </p:nvPr>
        </p:nvSpPr>
        <p:spPr>
          <a:xfrm>
            <a:off x="285720" y="857232"/>
            <a:ext cx="8572560" cy="5715040"/>
          </a:xfrm>
        </p:spPr>
        <p:txBody>
          <a:bodyPr>
            <a:normAutofit/>
          </a:bodyPr>
          <a:lstStyle/>
          <a:p>
            <a:pPr>
              <a:buNone/>
            </a:pPr>
            <a:endParaRPr lang="cs-CZ" sz="2400" dirty="0" smtClean="0"/>
          </a:p>
          <a:p>
            <a:pPr>
              <a:buNone/>
            </a:pPr>
            <a:endParaRPr lang="cs-CZ" sz="2400" dirty="0"/>
          </a:p>
        </p:txBody>
      </p:sp>
      <p:pic>
        <p:nvPicPr>
          <p:cNvPr id="4" name="Obrázek 3"/>
          <p:cNvPicPr/>
          <p:nvPr/>
        </p:nvPicPr>
        <p:blipFill>
          <a:blip r:embed="rId2"/>
          <a:srcRect/>
          <a:stretch>
            <a:fillRect/>
          </a:stretch>
        </p:blipFill>
        <p:spPr bwMode="auto">
          <a:xfrm>
            <a:off x="428596" y="785794"/>
            <a:ext cx="8143932" cy="571504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7" y="357166"/>
            <a:ext cx="5429287" cy="857256"/>
          </a:xfrm>
        </p:spPr>
        <p:txBody>
          <a:bodyPr/>
          <a:lstStyle/>
          <a:p>
            <a:pPr>
              <a:buNone/>
            </a:pPr>
            <a:r>
              <a:rPr lang="cs-CZ" sz="2800" dirty="0" smtClean="0"/>
              <a:t>Pokračování- další novela</a:t>
            </a:r>
            <a:endParaRPr lang="cs-CZ" sz="2800" dirty="0"/>
          </a:p>
        </p:txBody>
      </p:sp>
      <p:sp>
        <p:nvSpPr>
          <p:cNvPr id="3" name="Zástupný symbol pro obsah 2"/>
          <p:cNvSpPr>
            <a:spLocks noGrp="1"/>
          </p:cNvSpPr>
          <p:nvPr>
            <p:ph idx="4294967295"/>
          </p:nvPr>
        </p:nvSpPr>
        <p:spPr>
          <a:xfrm>
            <a:off x="457200" y="1285861"/>
            <a:ext cx="8229600" cy="5143536"/>
          </a:xfrm>
          <a:prstGeom prst="rect">
            <a:avLst/>
          </a:prstGeom>
        </p:spPr>
        <p:txBody>
          <a:bodyPr>
            <a:normAutofit/>
          </a:bodyPr>
          <a:lstStyle/>
          <a:p>
            <a:pPr fontAlgn="t">
              <a:buNone/>
            </a:pPr>
            <a:r>
              <a:rPr lang="cs-CZ" b="1" dirty="0" smtClean="0"/>
              <a:t>Poznámka k </a:t>
            </a:r>
            <a:r>
              <a:rPr lang="cs-CZ" b="1" dirty="0" smtClean="0">
                <a:solidFill>
                  <a:srgbClr val="FF0000"/>
                </a:solidFill>
              </a:rPr>
              <a:t>z.č.298/2016 Sb</a:t>
            </a:r>
            <a:r>
              <a:rPr lang="cs-CZ" b="1" dirty="0" smtClean="0"/>
              <a:t>.- novela i zákona č. 256/2013 Sb.= souvisí s novelou zákona č. 297/2016 Sb. z</a:t>
            </a:r>
            <a:r>
              <a:rPr lang="cs-CZ" dirty="0" smtClean="0"/>
              <a:t>ákon, kterým se mění některé zákony v souvislosti s přijetím zákona o službách vytvářejících důvěru pro elektronické transakce, zákon č. 106/1999 Sb., o svobodném přístupu k informacím, ve znění pozdějších předpisů, a zákon č. 121/2000 Sb., o právu autorském, o právech souvisejících s právem autorským a o změně některých zákonů (autorský zákon), ve znění pozdějších předpisů</a:t>
            </a:r>
          </a:p>
          <a:p>
            <a:pPr fontAlgn="t">
              <a:buNone/>
            </a:pPr>
            <a:r>
              <a:rPr lang="cs-CZ" b="1" dirty="0" smtClean="0"/>
              <a:t>Částka</a:t>
            </a:r>
            <a:r>
              <a:rPr lang="cs-CZ" dirty="0" smtClean="0"/>
              <a:t>115 (19. 9. 2016)</a:t>
            </a:r>
          </a:p>
          <a:p>
            <a:pPr fontAlgn="t">
              <a:buNone/>
            </a:pPr>
            <a:r>
              <a:rPr lang="cs-CZ" b="1" dirty="0" smtClean="0"/>
              <a:t>Účinnost </a:t>
            </a:r>
            <a:r>
              <a:rPr lang="cs-CZ" dirty="0" smtClean="0"/>
              <a:t>od 19. 9. 2016</a:t>
            </a:r>
          </a:p>
          <a:p>
            <a:pPr fontAlgn="t">
              <a:buNone/>
            </a:pPr>
            <a:r>
              <a:rPr lang="cs-CZ" dirty="0" smtClean="0"/>
              <a:t>Novela se týká ustanovení </a:t>
            </a:r>
            <a:r>
              <a:rPr lang="cs-CZ" dirty="0" err="1" smtClean="0"/>
              <a:t>katZ</a:t>
            </a:r>
            <a:r>
              <a:rPr lang="cs-CZ" dirty="0" smtClean="0"/>
              <a:t> ,týkající se elektronických podpisů ,a to § 7</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214290"/>
            <a:ext cx="6786609" cy="500066"/>
          </a:xfrm>
        </p:spPr>
        <p:txBody>
          <a:bodyPr/>
          <a:lstStyle/>
          <a:p>
            <a:pPr>
              <a:buNone/>
            </a:pPr>
            <a:r>
              <a:rPr lang="cs-CZ" sz="2800" dirty="0" smtClean="0"/>
              <a:t>Pokračování- zmocnění resortu ČÚZK</a:t>
            </a:r>
            <a:endParaRPr lang="cs-CZ" sz="2800" dirty="0"/>
          </a:p>
        </p:txBody>
      </p:sp>
      <p:sp>
        <p:nvSpPr>
          <p:cNvPr id="5" name="Zástupný symbol pro obsah 4"/>
          <p:cNvSpPr>
            <a:spLocks noGrp="1"/>
          </p:cNvSpPr>
          <p:nvPr>
            <p:ph sz="quarter" idx="13"/>
          </p:nvPr>
        </p:nvSpPr>
        <p:spPr>
          <a:xfrm>
            <a:off x="357158" y="1142984"/>
            <a:ext cx="8286808" cy="5429288"/>
          </a:xfrm>
        </p:spPr>
        <p:txBody>
          <a:bodyPr>
            <a:normAutofit/>
          </a:bodyPr>
          <a:lstStyle/>
          <a:p>
            <a:pPr>
              <a:buNone/>
            </a:pPr>
            <a:r>
              <a:rPr lang="cs-CZ" sz="2400" dirty="0" smtClean="0">
                <a:hlinkClick r:id="rId2"/>
              </a:rPr>
              <a:t> § 35</a:t>
            </a:r>
            <a:r>
              <a:rPr lang="cs-CZ" sz="2400" dirty="0" smtClean="0"/>
              <a:t> </a:t>
            </a:r>
            <a:r>
              <a:rPr lang="cs-CZ" sz="2400" dirty="0" err="1" smtClean="0"/>
              <a:t>KatZ</a:t>
            </a:r>
            <a:endParaRPr lang="cs-CZ" sz="2400" dirty="0" smtClean="0"/>
          </a:p>
          <a:p>
            <a:pPr>
              <a:buNone/>
            </a:pPr>
            <a:r>
              <a:rPr lang="cs-CZ" sz="2400" b="1" dirty="0" smtClean="0"/>
              <a:t> Revize údajů katastru</a:t>
            </a:r>
          </a:p>
          <a:p>
            <a:pPr>
              <a:buNone/>
            </a:pPr>
            <a:r>
              <a:rPr lang="cs-CZ" sz="2400" dirty="0" smtClean="0"/>
              <a:t> (1) Katastrální úřad reviduje soulad údajů katastru se skutečným stavem v terénu. Revizi údajů katastru (dále jen "revize katastru") vyhlašuje příslušný katastrální úřad podle potřeby zajištění souladu údajů katastru s jejich skutečným stavem v terénu a provádí ji za součinnosti obcí, popřípadě též orgánů veřejné moci, a za účasti vlastníků a jiných oprávněných. Zjistí-li nesoulad v údajích katastru, projedná způsob jeho odstranění.</a:t>
            </a:r>
          </a:p>
          <a:p>
            <a:pPr>
              <a:buNone/>
            </a:pPr>
            <a:r>
              <a:rPr lang="cs-CZ" sz="2400" dirty="0" smtClean="0"/>
              <a:t> (2) O výsledku revize katastru sepíše katastrální úřad protokol</a:t>
            </a:r>
          </a:p>
          <a:p>
            <a:pPr>
              <a:buNone/>
            </a:pPr>
            <a:endParaRPr lang="cs-CZ" sz="2400" dirty="0"/>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214290"/>
            <a:ext cx="7572427" cy="500066"/>
          </a:xfrm>
        </p:spPr>
        <p:txBody>
          <a:bodyPr/>
          <a:lstStyle/>
          <a:p>
            <a:pPr>
              <a:buNone/>
            </a:pPr>
            <a:r>
              <a:rPr lang="cs-CZ" sz="2800" dirty="0" smtClean="0"/>
              <a:t>Příprava resortu ČÚZK nastala v roce 2017</a:t>
            </a:r>
            <a:endParaRPr lang="cs-CZ" sz="2800" dirty="0"/>
          </a:p>
        </p:txBody>
      </p:sp>
      <p:sp>
        <p:nvSpPr>
          <p:cNvPr id="5" name="Zástupný symbol pro obsah 4"/>
          <p:cNvSpPr>
            <a:spLocks noGrp="1"/>
          </p:cNvSpPr>
          <p:nvPr>
            <p:ph sz="quarter" idx="13"/>
          </p:nvPr>
        </p:nvSpPr>
        <p:spPr>
          <a:xfrm>
            <a:off x="357158" y="1142984"/>
            <a:ext cx="8286808" cy="5429288"/>
          </a:xfrm>
        </p:spPr>
        <p:txBody>
          <a:bodyPr>
            <a:normAutofit/>
          </a:bodyPr>
          <a:lstStyle/>
          <a:p>
            <a:pPr>
              <a:buNone/>
            </a:pPr>
            <a:r>
              <a:rPr lang="cs-CZ" sz="2400" dirty="0" smtClean="0"/>
              <a:t>Příprava na revizi:</a:t>
            </a:r>
          </a:p>
          <a:p>
            <a:pPr>
              <a:buNone/>
            </a:pPr>
            <a:r>
              <a:rPr lang="cs-CZ" sz="2400" dirty="0" smtClean="0"/>
              <a:t>a/ novelizace katastrální vyhlášky- § 43</a:t>
            </a:r>
          </a:p>
          <a:p>
            <a:pPr>
              <a:buNone/>
            </a:pPr>
            <a:r>
              <a:rPr lang="cs-CZ" sz="2400" dirty="0" smtClean="0"/>
              <a:t>b/ aktualizace návodu pro správu katastru z roku 2016 o dodatek č. 1 – účinnost od 15.8.2017</a:t>
            </a:r>
          </a:p>
          <a:p>
            <a:pPr>
              <a:buNone/>
            </a:pPr>
            <a:r>
              <a:rPr lang="cs-CZ" sz="2400" dirty="0" smtClean="0"/>
              <a:t>c/ uzavření meziresortních dohod s MMR a MŽP</a:t>
            </a:r>
          </a:p>
          <a:p>
            <a:pPr>
              <a:buNone/>
            </a:pPr>
            <a:r>
              <a:rPr lang="cs-CZ" sz="2400" dirty="0" smtClean="0"/>
              <a:t>d/ upraveno, doplněno „ Nahlížení do katastru „</a:t>
            </a:r>
          </a:p>
          <a:p>
            <a:pPr>
              <a:buNone/>
            </a:pPr>
            <a:r>
              <a:rPr lang="cs-CZ" sz="2400" dirty="0" smtClean="0"/>
              <a:t>e/ příprava informativního letáku</a:t>
            </a:r>
          </a:p>
          <a:p>
            <a:pPr>
              <a:buNone/>
            </a:pPr>
            <a:endParaRPr lang="cs-CZ" sz="2400" dirty="0" smtClean="0"/>
          </a:p>
          <a:p>
            <a:pPr>
              <a:buNone/>
            </a:pPr>
            <a:endParaRPr lang="cs-CZ" sz="2400" dirty="0" smtClean="0"/>
          </a:p>
          <a:p>
            <a:pPr>
              <a:buNone/>
            </a:pPr>
            <a:endParaRPr lang="cs-CZ" sz="2400" dirty="0" smtClean="0"/>
          </a:p>
          <a:p>
            <a:pPr>
              <a:buNone/>
            </a:pPr>
            <a:endParaRPr lang="cs-CZ" sz="2400" dirty="0" smtClean="0"/>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57290" y="1"/>
            <a:ext cx="7537328" cy="642918"/>
          </a:xfrm>
        </p:spPr>
        <p:txBody>
          <a:bodyPr/>
          <a:lstStyle/>
          <a:p>
            <a:pPr>
              <a:buNone/>
            </a:pPr>
            <a:r>
              <a:rPr lang="cs-CZ" sz="2800" dirty="0" smtClean="0"/>
              <a:t>Pokračování – z novely </a:t>
            </a:r>
            <a:r>
              <a:rPr lang="cs-CZ" sz="2800" dirty="0" err="1" smtClean="0"/>
              <a:t>katV</a:t>
            </a:r>
            <a:r>
              <a:rPr lang="cs-CZ" sz="2800" dirty="0" smtClean="0"/>
              <a:t>-revize katastru</a:t>
            </a:r>
            <a:endParaRPr lang="cs-CZ" sz="2800" dirty="0"/>
          </a:p>
        </p:txBody>
      </p:sp>
      <p:sp>
        <p:nvSpPr>
          <p:cNvPr id="3" name="Zástupný symbol pro obsah 2"/>
          <p:cNvSpPr>
            <a:spLocks noGrp="1"/>
          </p:cNvSpPr>
          <p:nvPr>
            <p:ph sz="quarter" idx="4294967295"/>
          </p:nvPr>
        </p:nvSpPr>
        <p:spPr>
          <a:xfrm>
            <a:off x="357158" y="731520"/>
            <a:ext cx="8286808" cy="5697876"/>
          </a:xfrm>
          <a:prstGeom prst="rect">
            <a:avLst/>
          </a:prstGeom>
        </p:spPr>
        <p:txBody>
          <a:bodyPr>
            <a:normAutofit fontScale="25000" lnSpcReduction="20000"/>
          </a:bodyPr>
          <a:lstStyle/>
          <a:p>
            <a:pPr>
              <a:buNone/>
            </a:pPr>
            <a:r>
              <a:rPr lang="cs-CZ" sz="6400" dirty="0" smtClean="0"/>
              <a:t>Zcela nová úprava- od 1.4.2017- novela č. 87/2017 Sb.</a:t>
            </a:r>
          </a:p>
          <a:p>
            <a:pPr>
              <a:buNone/>
            </a:pPr>
            <a:r>
              <a:rPr lang="cs-CZ" sz="6400" dirty="0" smtClean="0"/>
              <a:t>§ 43 </a:t>
            </a:r>
          </a:p>
          <a:p>
            <a:pPr>
              <a:buNone/>
            </a:pPr>
            <a:r>
              <a:rPr lang="cs-CZ" sz="6400" b="1" dirty="0" smtClean="0"/>
              <a:t>Revize katastru</a:t>
            </a:r>
            <a:endParaRPr lang="cs-CZ" sz="6400" dirty="0" smtClean="0"/>
          </a:p>
          <a:p>
            <a:pPr>
              <a:buNone/>
            </a:pPr>
            <a:r>
              <a:rPr lang="cs-CZ" sz="6400" b="1" dirty="0" smtClean="0"/>
              <a:t> </a:t>
            </a:r>
            <a:endParaRPr lang="cs-CZ" sz="6400" dirty="0" smtClean="0"/>
          </a:p>
          <a:p>
            <a:pPr>
              <a:buNone/>
            </a:pPr>
            <a:r>
              <a:rPr lang="cs-CZ" sz="6400" dirty="0" smtClean="0"/>
              <a:t>  (1) Katastrální úřad vede protokol, do kterého průběžně zaznamenává činnosti při revizi katastru. </a:t>
            </a:r>
          </a:p>
          <a:p>
            <a:pPr>
              <a:buNone/>
            </a:pPr>
            <a:r>
              <a:rPr lang="cs-CZ" sz="6400" u="sng" dirty="0" smtClean="0"/>
              <a:t> </a:t>
            </a:r>
          </a:p>
          <a:p>
            <a:pPr>
              <a:buNone/>
            </a:pPr>
            <a:r>
              <a:rPr lang="cs-CZ" sz="6400" u="sng" dirty="0" smtClean="0"/>
              <a:t>  (2) Vyhlášení revize katastru oznámí katastrální úřad nejpozději 2 měsíce před jejím zahájením obci, na jejímž území bude revize katastru prováděna. Současně určí územní a věcný rozsah, ve kterém bude revize prováděna.</a:t>
            </a:r>
            <a:endParaRPr lang="cs-CZ" sz="6400" dirty="0" smtClean="0"/>
          </a:p>
          <a:p>
            <a:pPr>
              <a:buNone/>
            </a:pPr>
            <a:r>
              <a:rPr lang="cs-CZ" sz="6400" u="sng" dirty="0" smtClean="0"/>
              <a:t>  </a:t>
            </a:r>
          </a:p>
          <a:p>
            <a:pPr>
              <a:buNone/>
            </a:pPr>
            <a:r>
              <a:rPr lang="cs-CZ" sz="6400" u="sng" dirty="0" smtClean="0"/>
              <a:t>  (3) Pokud je při revizi katastru nezbytná účast vlastníka, přizve jej katastrální úřad k revizi písemnou pozvánkou; jeho nepřítomnost však není provedení revize na překážku. </a:t>
            </a:r>
            <a:endParaRPr lang="cs-CZ" sz="6400" dirty="0" smtClean="0"/>
          </a:p>
          <a:p>
            <a:pPr>
              <a:buNone/>
            </a:pPr>
            <a:r>
              <a:rPr lang="cs-CZ" sz="6400" u="sng" dirty="0" smtClean="0"/>
              <a:t>  </a:t>
            </a:r>
          </a:p>
          <a:p>
            <a:pPr>
              <a:buNone/>
            </a:pPr>
            <a:r>
              <a:rPr lang="cs-CZ" sz="6400" u="sng" dirty="0" smtClean="0"/>
              <a:t> (4) Předmětem revize katastru jsou</a:t>
            </a:r>
            <a:endParaRPr lang="cs-CZ" sz="6400" dirty="0" smtClean="0"/>
          </a:p>
          <a:p>
            <a:pPr>
              <a:buNone/>
            </a:pPr>
            <a:r>
              <a:rPr lang="cs-CZ" sz="6400" u="sng" dirty="0" smtClean="0"/>
              <a:t>  a) hranice pozemků,</a:t>
            </a:r>
          </a:p>
          <a:p>
            <a:pPr>
              <a:buNone/>
            </a:pPr>
            <a:r>
              <a:rPr lang="cs-CZ" sz="6400" u="sng" dirty="0" smtClean="0"/>
              <a:t>  b) obvody budov a vodních děl </a:t>
            </a:r>
            <a:endParaRPr lang="cs-CZ" sz="6400" dirty="0" smtClean="0"/>
          </a:p>
          <a:p>
            <a:pPr>
              <a:buNone/>
            </a:pPr>
            <a:r>
              <a:rPr lang="cs-CZ" sz="6400" u="sng" dirty="0" smtClean="0"/>
              <a:t>  c) druh pozemku, způsob využití pozemku, </a:t>
            </a:r>
            <a:endParaRPr lang="cs-CZ" sz="6400" dirty="0" smtClean="0"/>
          </a:p>
          <a:p>
            <a:pPr>
              <a:buNone/>
            </a:pPr>
            <a:r>
              <a:rPr lang="cs-CZ" sz="6400" u="sng" dirty="0" smtClean="0"/>
              <a:t>  d) typ stavby a způsob využití stavby, pokud katastrální úřad při přípravě revize zjistí, že je třeba prověřit rozdíly mezi evidovanými údaji a skutečným stavem, a </a:t>
            </a:r>
            <a:endParaRPr lang="cs-CZ" sz="6400" dirty="0" smtClean="0"/>
          </a:p>
          <a:p>
            <a:pPr>
              <a:buNone/>
            </a:pPr>
            <a:r>
              <a:rPr lang="cs-CZ" sz="6400" u="sng" dirty="0" smtClean="0"/>
              <a:t>  e) zápisy v záznamu pro další řízení z hlediska potřebnosti jejich dalšího evidování, sledování a řešení.</a:t>
            </a:r>
            <a:endParaRPr lang="cs-CZ" sz="6400" dirty="0" smtClean="0"/>
          </a:p>
          <a:p>
            <a:pPr>
              <a:buNone/>
            </a:pPr>
            <a:r>
              <a:rPr lang="cs-CZ" sz="2400" u="sng" dirty="0" smtClean="0"/>
              <a:t> </a:t>
            </a:r>
            <a:endParaRPr lang="cs-CZ" sz="2400" dirty="0" smtClean="0"/>
          </a:p>
          <a:p>
            <a:pPr>
              <a:buNone/>
            </a:pPr>
            <a:endParaRPr lang="cs-CZ" sz="2400" dirty="0"/>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57291" y="1"/>
            <a:ext cx="6948510" cy="642918"/>
          </a:xfrm>
        </p:spPr>
        <p:txBody>
          <a:bodyPr/>
          <a:lstStyle/>
          <a:p>
            <a:pPr>
              <a:buNone/>
            </a:pPr>
            <a:r>
              <a:rPr lang="cs-CZ" sz="2800" dirty="0" smtClean="0"/>
              <a:t>Pokračování – z novely </a:t>
            </a:r>
            <a:r>
              <a:rPr lang="cs-CZ" sz="2800" dirty="0" err="1" smtClean="0"/>
              <a:t>katV</a:t>
            </a:r>
            <a:r>
              <a:rPr lang="cs-CZ" sz="2800" dirty="0" smtClean="0"/>
              <a:t>- revize</a:t>
            </a:r>
            <a:endParaRPr lang="cs-CZ" sz="2800" dirty="0"/>
          </a:p>
        </p:txBody>
      </p:sp>
      <p:sp>
        <p:nvSpPr>
          <p:cNvPr id="3" name="Zástupný symbol pro obsah 2"/>
          <p:cNvSpPr>
            <a:spLocks noGrp="1"/>
          </p:cNvSpPr>
          <p:nvPr>
            <p:ph sz="quarter" idx="4294967295"/>
          </p:nvPr>
        </p:nvSpPr>
        <p:spPr>
          <a:xfrm>
            <a:off x="357158" y="731520"/>
            <a:ext cx="8286808" cy="5697876"/>
          </a:xfrm>
          <a:prstGeom prst="rect">
            <a:avLst/>
          </a:prstGeom>
        </p:spPr>
        <p:txBody>
          <a:bodyPr>
            <a:normAutofit fontScale="70000" lnSpcReduction="20000"/>
          </a:bodyPr>
          <a:lstStyle/>
          <a:p>
            <a:pPr>
              <a:buNone/>
            </a:pPr>
            <a:r>
              <a:rPr lang="cs-CZ" sz="2400" dirty="0" smtClean="0"/>
              <a:t>Pokračování § 43 </a:t>
            </a:r>
            <a:r>
              <a:rPr lang="cs-CZ" sz="2400" dirty="0" err="1" smtClean="0"/>
              <a:t>katV</a:t>
            </a:r>
            <a:endParaRPr lang="cs-CZ" sz="2400" dirty="0" smtClean="0"/>
          </a:p>
          <a:p>
            <a:pPr>
              <a:buNone/>
            </a:pPr>
            <a:endParaRPr lang="cs-CZ" sz="2400" dirty="0" smtClean="0"/>
          </a:p>
          <a:p>
            <a:pPr>
              <a:buNone/>
            </a:pPr>
            <a:r>
              <a:rPr lang="cs-CZ" sz="2400" u="sng" dirty="0" smtClean="0"/>
              <a:t>  5) Podle potřeby se dále revidují i  </a:t>
            </a:r>
            <a:endParaRPr lang="cs-CZ" sz="2400" dirty="0" smtClean="0"/>
          </a:p>
          <a:p>
            <a:pPr>
              <a:buNone/>
            </a:pPr>
            <a:r>
              <a:rPr lang="cs-CZ" sz="2400" u="sng" dirty="0" smtClean="0"/>
              <a:t>   a) hranice katastrálního území,  </a:t>
            </a:r>
            <a:endParaRPr lang="cs-CZ" sz="2400" dirty="0" smtClean="0"/>
          </a:p>
          <a:p>
            <a:pPr>
              <a:buNone/>
            </a:pPr>
            <a:r>
              <a:rPr lang="cs-CZ" sz="2400" u="sng" dirty="0" smtClean="0"/>
              <a:t>   b) zhušťovací body, podrobné polohové a výškové bodové pole, </a:t>
            </a:r>
            <a:endParaRPr lang="cs-CZ" sz="2400" dirty="0" smtClean="0"/>
          </a:p>
          <a:p>
            <a:pPr>
              <a:buNone/>
            </a:pPr>
            <a:r>
              <a:rPr lang="cs-CZ" sz="2400" u="sng" dirty="0" smtClean="0"/>
              <a:t>   c) další prvky polohopisu a </a:t>
            </a:r>
            <a:endParaRPr lang="cs-CZ" sz="2400" dirty="0" smtClean="0"/>
          </a:p>
          <a:p>
            <a:pPr>
              <a:buNone/>
            </a:pPr>
            <a:r>
              <a:rPr lang="cs-CZ" sz="2400" u="sng" dirty="0" smtClean="0"/>
              <a:t>   d) místní názvy a pomístní jména. </a:t>
            </a:r>
            <a:endParaRPr lang="cs-CZ" sz="2400" dirty="0" smtClean="0"/>
          </a:p>
          <a:p>
            <a:pPr>
              <a:buNone/>
            </a:pPr>
            <a:r>
              <a:rPr lang="cs-CZ" sz="2400" u="sng" dirty="0" smtClean="0"/>
              <a:t> </a:t>
            </a:r>
            <a:endParaRPr lang="cs-CZ" sz="2400" dirty="0" smtClean="0"/>
          </a:p>
          <a:p>
            <a:pPr>
              <a:buNone/>
            </a:pPr>
            <a:r>
              <a:rPr lang="cs-CZ" sz="2400" u="sng" dirty="0" smtClean="0"/>
              <a:t>  (6) Protokol o výsledku revize katastru obsahuje datum, rozsah a způsob provedené revize katastru, dále jméno, popřípadě jména, příjmení a podpis zaměstnance pověřeného provedením revize a zástupce obce, který se revize katastru zúčastnil. Zjištěné změny a nesoulady se zaznamenávají v přílohách protokolu.</a:t>
            </a:r>
            <a:endParaRPr lang="cs-CZ" sz="2400" dirty="0" smtClean="0"/>
          </a:p>
          <a:p>
            <a:pPr>
              <a:buNone/>
            </a:pPr>
            <a:r>
              <a:rPr lang="cs-CZ" sz="2400" u="sng" dirty="0" smtClean="0"/>
              <a:t> </a:t>
            </a:r>
            <a:endParaRPr lang="cs-CZ" sz="2400" dirty="0" smtClean="0"/>
          </a:p>
          <a:p>
            <a:pPr>
              <a:buNone/>
            </a:pPr>
            <a:r>
              <a:rPr lang="cs-CZ" sz="2400" u="sng" dirty="0" smtClean="0"/>
              <a:t>    (7) U změny vyžadující doložení příslušnou listinou se s vlastníkem projedná způsob odstranění zjištěného nesouladu v údajích katastru. V případě, že listina není při revizi doložena, vyznačí se do příloh protokolu o výsledku revize katastru také lhůta pro její předložení. Je-li to možné, vyžádá si katastrální úřad potvrzení příslušného orgánu veřejné moci podle § 39 písm. c) katastrálního zákona.</a:t>
            </a:r>
            <a:endParaRPr lang="cs-CZ" sz="2400" dirty="0" smtClean="0"/>
          </a:p>
          <a:p>
            <a:pPr>
              <a:buNone/>
            </a:pPr>
            <a:endParaRPr lang="cs-CZ" sz="2400" dirty="0"/>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57291" y="1"/>
            <a:ext cx="6948510" cy="642918"/>
          </a:xfrm>
        </p:spPr>
        <p:txBody>
          <a:bodyPr/>
          <a:lstStyle/>
          <a:p>
            <a:pPr>
              <a:buNone/>
            </a:pPr>
            <a:r>
              <a:rPr lang="cs-CZ" sz="2800" dirty="0" smtClean="0"/>
              <a:t>Pokračování – z novely </a:t>
            </a:r>
            <a:r>
              <a:rPr lang="cs-CZ" sz="2800" dirty="0" err="1" smtClean="0"/>
              <a:t>katV</a:t>
            </a:r>
            <a:r>
              <a:rPr lang="cs-CZ" sz="2800" dirty="0" smtClean="0"/>
              <a:t>- revize</a:t>
            </a:r>
            <a:endParaRPr lang="cs-CZ" sz="2800" dirty="0"/>
          </a:p>
        </p:txBody>
      </p:sp>
      <p:sp>
        <p:nvSpPr>
          <p:cNvPr id="3" name="Zástupný symbol pro obsah 2"/>
          <p:cNvSpPr>
            <a:spLocks noGrp="1"/>
          </p:cNvSpPr>
          <p:nvPr>
            <p:ph sz="quarter" idx="4294967295"/>
          </p:nvPr>
        </p:nvSpPr>
        <p:spPr>
          <a:xfrm>
            <a:off x="357158" y="731520"/>
            <a:ext cx="8286808" cy="5697876"/>
          </a:xfrm>
          <a:prstGeom prst="rect">
            <a:avLst/>
          </a:prstGeom>
        </p:spPr>
        <p:txBody>
          <a:bodyPr>
            <a:normAutofit fontScale="92500" lnSpcReduction="10000"/>
          </a:bodyPr>
          <a:lstStyle/>
          <a:p>
            <a:pPr>
              <a:buNone/>
            </a:pPr>
            <a:r>
              <a:rPr lang="cs-CZ" sz="2400" dirty="0" smtClean="0"/>
              <a:t>Pokračování § 43 </a:t>
            </a:r>
            <a:r>
              <a:rPr lang="cs-CZ" sz="2400" dirty="0" err="1" smtClean="0"/>
              <a:t>katV</a:t>
            </a:r>
            <a:endParaRPr lang="cs-CZ" sz="2400" dirty="0" smtClean="0"/>
          </a:p>
          <a:p>
            <a:pPr>
              <a:buNone/>
            </a:pPr>
            <a:r>
              <a:rPr lang="cs-CZ" sz="2400" u="sng" dirty="0" smtClean="0"/>
              <a:t>  (8) V příloze protokolu o výsledku revize katastru vlastník podpisem potvrdí, že byl seznámen se změnami, které budou na základě revize provedeny v katastru, případně že byl vyzván k předložení listin umožňujících zjištěné změny v katastru provést. Vlastník, který není revizi katastru přítomen, se písemně vyrozumí o změnách, které byly na základě revize provedeny v katastru, případně se písemně vyzve k předložení listin umožňujících zjištěné změny v katastru provést, a to včetně stanovení lhůty pro jejich předložení. V případě marného uplynutí lhůty pro předložení listin pro vyznačení změny v katastru se založí záznam pro další řízení.</a:t>
            </a:r>
            <a:endParaRPr lang="cs-CZ" sz="2400" dirty="0" smtClean="0"/>
          </a:p>
          <a:p>
            <a:pPr>
              <a:buNone/>
            </a:pPr>
            <a:r>
              <a:rPr lang="cs-CZ" sz="2400" u="sng" dirty="0" smtClean="0"/>
              <a:t>  </a:t>
            </a:r>
            <a:r>
              <a:rPr lang="cs-CZ" sz="2400" u="sng" dirty="0" smtClean="0">
                <a:solidFill>
                  <a:srgbClr val="FF0000"/>
                </a:solidFill>
              </a:rPr>
              <a:t>(9) Informace o neodstraněných nesouladech zveřejní Úřad na svých internetových stránkách.</a:t>
            </a:r>
            <a:endParaRPr lang="cs-CZ" sz="2400" dirty="0" smtClean="0">
              <a:solidFill>
                <a:srgbClr val="FF0000"/>
              </a:solidFill>
            </a:endParaRPr>
          </a:p>
          <a:p>
            <a:pPr>
              <a:buNone/>
            </a:pPr>
            <a:r>
              <a:rPr lang="cs-CZ" sz="2400" u="sng" dirty="0" smtClean="0">
                <a:solidFill>
                  <a:srgbClr val="FF0000"/>
                </a:solidFill>
              </a:rPr>
              <a:t>K postupům při revizích jsou dostupné na webových stránkách ČUZK společné pokyny s MMR a MŽP</a:t>
            </a:r>
            <a:r>
              <a:rPr lang="cs-CZ" sz="2400" u="sng" dirty="0" smtClean="0"/>
              <a:t>  </a:t>
            </a:r>
            <a:endParaRPr lang="cs-CZ" sz="2400" dirty="0" smtClean="0"/>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214290"/>
            <a:ext cx="5286411" cy="500066"/>
          </a:xfrm>
        </p:spPr>
        <p:txBody>
          <a:bodyPr/>
          <a:lstStyle/>
          <a:p>
            <a:pPr>
              <a:buNone/>
            </a:pPr>
            <a:r>
              <a:rPr lang="cs-CZ" sz="2800" dirty="0" smtClean="0"/>
              <a:t>Informativní leták</a:t>
            </a:r>
            <a:endParaRPr lang="cs-CZ" sz="2800" dirty="0"/>
          </a:p>
        </p:txBody>
      </p:sp>
      <p:pic>
        <p:nvPicPr>
          <p:cNvPr id="1026" name="Picture 2"/>
          <p:cNvPicPr>
            <a:picLocks noGrp="1" noChangeAspect="1" noChangeArrowheads="1"/>
          </p:cNvPicPr>
          <p:nvPr>
            <p:ph sz="quarter" idx="13"/>
          </p:nvPr>
        </p:nvPicPr>
        <p:blipFill>
          <a:blip r:embed="rId2"/>
          <a:srcRect/>
          <a:stretch>
            <a:fillRect/>
          </a:stretch>
        </p:blipFill>
        <p:spPr bwMode="auto">
          <a:xfrm>
            <a:off x="500034" y="857232"/>
            <a:ext cx="7786742" cy="5429288"/>
          </a:xfrm>
          <a:prstGeom prst="rect">
            <a:avLst/>
          </a:prstGeom>
          <a:noFill/>
          <a:ln w="9525">
            <a:noFill/>
            <a:miter lim="800000"/>
            <a:headEnd/>
            <a:tailEnd/>
          </a:ln>
          <a:effectLst/>
        </p:spPr>
      </p:pic>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207471" cy="642942"/>
          </a:xfrm>
        </p:spPr>
        <p:txBody>
          <a:bodyPr/>
          <a:lstStyle/>
          <a:p>
            <a:pPr>
              <a:buNone/>
            </a:pPr>
            <a:r>
              <a:rPr lang="cs-CZ" sz="2400" dirty="0" smtClean="0"/>
              <a:t>Pokračování-</a:t>
            </a:r>
            <a:endParaRPr lang="cs-CZ" sz="2400" dirty="0"/>
          </a:p>
        </p:txBody>
      </p:sp>
      <p:sp>
        <p:nvSpPr>
          <p:cNvPr id="3" name="Zástupný symbol pro obsah 2"/>
          <p:cNvSpPr>
            <a:spLocks noGrp="1"/>
          </p:cNvSpPr>
          <p:nvPr>
            <p:ph idx="4294967295"/>
          </p:nvPr>
        </p:nvSpPr>
        <p:spPr>
          <a:xfrm>
            <a:off x="457200" y="678872"/>
            <a:ext cx="8229600" cy="5893400"/>
          </a:xfrm>
          <a:prstGeom prst="rect">
            <a:avLst/>
          </a:prstGeom>
        </p:spPr>
        <p:txBody>
          <a:bodyPr>
            <a:normAutofit fontScale="92500"/>
          </a:bodyPr>
          <a:lstStyle/>
          <a:p>
            <a:pPr>
              <a:buNone/>
            </a:pPr>
            <a:endParaRPr lang="cs-CZ" dirty="0" smtClean="0"/>
          </a:p>
          <a:p>
            <a:pPr>
              <a:buNone/>
            </a:pPr>
            <a:r>
              <a:rPr lang="cs-CZ" b="1" dirty="0" smtClean="0"/>
              <a:t>Základním cílem revize</a:t>
            </a:r>
            <a:r>
              <a:rPr lang="cs-CZ" dirty="0" smtClean="0"/>
              <a:t> je tedy řešení nesouladů zjevných a </a:t>
            </a:r>
            <a:r>
              <a:rPr lang="cs-CZ" dirty="0" smtClean="0">
                <a:solidFill>
                  <a:srgbClr val="FF0000"/>
                </a:solidFill>
              </a:rPr>
              <a:t>významných</a:t>
            </a:r>
            <a:r>
              <a:rPr lang="cs-CZ" dirty="0" smtClean="0"/>
              <a:t>, které proti evidovanému stavu vznikly v terénu vlivem lidské činnosti a přitom nedošlo ke splnění zákonné povinnosti dané v ustanovení § 37 odst. 1 písm. d) </a:t>
            </a:r>
            <a:r>
              <a:rPr lang="cs-CZ" dirty="0" err="1" smtClean="0"/>
              <a:t>KatZ</a:t>
            </a:r>
            <a:r>
              <a:rPr lang="cs-CZ" dirty="0" smtClean="0"/>
              <a:t>. </a:t>
            </a:r>
          </a:p>
          <a:p>
            <a:pPr>
              <a:buNone/>
            </a:pPr>
            <a:r>
              <a:rPr lang="cs-CZ" b="1" dirty="0" smtClean="0"/>
              <a:t>Povinností vlastníků a jiných oprávněných dle tohoto ustanovení je ohlásit katastrálnímu úřadu změny údajů katastru týkající se jejich nemovitostí, a to </a:t>
            </a:r>
            <a:r>
              <a:rPr lang="cs-CZ" b="1" dirty="0" smtClean="0">
                <a:solidFill>
                  <a:srgbClr val="FF0000"/>
                </a:solidFill>
              </a:rPr>
              <a:t>do</a:t>
            </a:r>
            <a:r>
              <a:rPr lang="cs-CZ" b="1" dirty="0" smtClean="0"/>
              <a:t> </a:t>
            </a:r>
            <a:r>
              <a:rPr lang="cs-CZ" b="1" dirty="0" smtClean="0">
                <a:solidFill>
                  <a:srgbClr val="FF0000"/>
                </a:solidFill>
              </a:rPr>
              <a:t>30</a:t>
            </a:r>
            <a:r>
              <a:rPr lang="cs-CZ" b="1" dirty="0" smtClean="0"/>
              <a:t> </a:t>
            </a:r>
            <a:r>
              <a:rPr lang="cs-CZ" b="1" dirty="0" smtClean="0">
                <a:solidFill>
                  <a:srgbClr val="FF0000"/>
                </a:solidFill>
              </a:rPr>
              <a:t>dnů</a:t>
            </a:r>
            <a:r>
              <a:rPr lang="cs-CZ" b="1" dirty="0" smtClean="0"/>
              <a:t> </a:t>
            </a:r>
            <a:r>
              <a:rPr lang="cs-CZ" b="1" dirty="0" smtClean="0">
                <a:solidFill>
                  <a:srgbClr val="FF0000"/>
                </a:solidFill>
              </a:rPr>
              <a:t>ode</a:t>
            </a:r>
            <a:r>
              <a:rPr lang="cs-CZ" b="1" dirty="0" smtClean="0"/>
              <a:t> </a:t>
            </a:r>
            <a:r>
              <a:rPr lang="cs-CZ" b="1" dirty="0" smtClean="0">
                <a:solidFill>
                  <a:srgbClr val="FF0000"/>
                </a:solidFill>
              </a:rPr>
              <a:t>dne jejich vzniku, a předložit listinu, která</a:t>
            </a:r>
            <a:r>
              <a:rPr lang="cs-CZ" b="1" dirty="0" smtClean="0"/>
              <a:t> </a:t>
            </a:r>
            <a:r>
              <a:rPr lang="cs-CZ" b="1" dirty="0" smtClean="0">
                <a:solidFill>
                  <a:srgbClr val="FF0000"/>
                </a:solidFill>
              </a:rPr>
              <a:t>změnu</a:t>
            </a:r>
            <a:r>
              <a:rPr lang="cs-CZ" b="1" dirty="0" smtClean="0"/>
              <a:t> </a:t>
            </a:r>
            <a:r>
              <a:rPr lang="cs-CZ" b="1" dirty="0" smtClean="0">
                <a:solidFill>
                  <a:srgbClr val="FF0000"/>
                </a:solidFill>
              </a:rPr>
              <a:t>dokládá</a:t>
            </a:r>
            <a:r>
              <a:rPr lang="cs-CZ" b="1" dirty="0" smtClean="0"/>
              <a:t>. </a:t>
            </a:r>
          </a:p>
          <a:p>
            <a:pPr>
              <a:buNone/>
            </a:pPr>
            <a:endParaRPr lang="cs-CZ" b="1" dirty="0" smtClean="0"/>
          </a:p>
          <a:p>
            <a:pPr>
              <a:buNone/>
            </a:pPr>
            <a:r>
              <a:rPr lang="cs-CZ" b="1" dirty="0" smtClean="0"/>
              <a:t>Povinnost nebyla dlouhodobě plněna a hlavně kontrolována ze strany katastrálních úřadů pro jiné významnější úkoly katastrálních úřadů- digitalizace písemného operátu</a:t>
            </a:r>
          </a:p>
          <a:p>
            <a:pPr>
              <a:buNone/>
            </a:pPr>
            <a:r>
              <a:rPr lang="cs-CZ" b="1" dirty="0" smtClean="0"/>
              <a:t>                                 - doplnění BPEJ    </a:t>
            </a:r>
          </a:p>
          <a:p>
            <a:pPr>
              <a:buNone/>
            </a:pPr>
            <a:r>
              <a:rPr lang="cs-CZ" b="1" dirty="0" smtClean="0"/>
              <a:t>                                 - digitalizace grafického operátu</a:t>
            </a:r>
          </a:p>
          <a:p>
            <a:pPr>
              <a:buNone/>
            </a:pPr>
            <a:r>
              <a:rPr lang="cs-CZ" b="1" dirty="0" smtClean="0"/>
              <a:t>                                 - digitalizace sbírky listin</a:t>
            </a:r>
            <a:endParaRPr lang="cs-CZ" b="1" dirty="0"/>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28663" y="285728"/>
            <a:ext cx="7377138" cy="642942"/>
          </a:xfrm>
        </p:spPr>
        <p:txBody>
          <a:bodyPr>
            <a:normAutofit/>
          </a:bodyPr>
          <a:lstStyle/>
          <a:p>
            <a:pPr>
              <a:buNone/>
            </a:pPr>
            <a:r>
              <a:rPr lang="cs-CZ" sz="2800" dirty="0" smtClean="0"/>
              <a:t>Pokračování- informace na stránkách ČUZK</a:t>
            </a:r>
            <a:endParaRPr lang="cs-CZ" sz="2800" dirty="0"/>
          </a:p>
        </p:txBody>
      </p:sp>
      <p:sp>
        <p:nvSpPr>
          <p:cNvPr id="4" name="Zástupný symbol pro obsah 3"/>
          <p:cNvSpPr>
            <a:spLocks noGrp="1"/>
          </p:cNvSpPr>
          <p:nvPr>
            <p:ph idx="4294967295"/>
          </p:nvPr>
        </p:nvSpPr>
        <p:spPr>
          <a:xfrm>
            <a:off x="457200" y="1000108"/>
            <a:ext cx="8229600" cy="5429288"/>
          </a:xfrm>
          <a:prstGeom prst="rect">
            <a:avLst/>
          </a:prstGeom>
        </p:spPr>
        <p:txBody>
          <a:bodyPr>
            <a:normAutofit fontScale="77500" lnSpcReduction="20000"/>
          </a:bodyPr>
          <a:lstStyle/>
          <a:p>
            <a:pPr>
              <a:buNone/>
            </a:pPr>
            <a:r>
              <a:rPr lang="cs-CZ" sz="2900" b="1" dirty="0" smtClean="0"/>
              <a:t>   Oznámení změn</a:t>
            </a:r>
          </a:p>
          <a:p>
            <a:pPr>
              <a:buNone/>
            </a:pPr>
            <a:r>
              <a:rPr lang="cs-CZ" sz="2400" dirty="0" smtClean="0"/>
              <a:t>  Vlastníci a jiní oprávnění jsou povinni ohlásit katastrálnímu úřadu změny údajů katastru týkající se jejich nemovitostí, a to do 30 dnů ode dne jejich vzniku, a předložit listinu, která změnu dokládá (§ 37 odst. 1 písm. d) zákona č. 256/2013 Sb., o katastru nemovitostí (katastrální zákon), v platném znění.</a:t>
            </a:r>
          </a:p>
          <a:p>
            <a:pPr>
              <a:buNone/>
            </a:pPr>
            <a:r>
              <a:rPr lang="cs-CZ" sz="2400" dirty="0" smtClean="0"/>
              <a:t/>
            </a:r>
            <a:br>
              <a:rPr lang="cs-CZ" sz="2400" dirty="0" smtClean="0"/>
            </a:br>
            <a:r>
              <a:rPr lang="cs-CZ" sz="2400" dirty="0" smtClean="0"/>
              <a:t>Ohlášení změn se týká zejména  změny obvodu stavby, způsobu využití stavby/pozemku, zánik stavby apod.</a:t>
            </a:r>
          </a:p>
          <a:p>
            <a:pPr>
              <a:buNone/>
            </a:pPr>
            <a:r>
              <a:rPr lang="cs-CZ" sz="2400" dirty="0" smtClean="0"/>
              <a:t/>
            </a:r>
            <a:br>
              <a:rPr lang="cs-CZ" sz="2400" dirty="0" smtClean="0"/>
            </a:br>
            <a:r>
              <a:rPr lang="cs-CZ" sz="2400" dirty="0" smtClean="0"/>
              <a:t>Ohlášení změn je třeba doložit listinou, která změnu dokládá (např. územním rozhodnutím stavebního úřadu, souhlasem orgánu ochrany zemědělského půdního fondu, rozhodnutím orgánu státní správy lesů, geometrickým plánem).</a:t>
            </a:r>
          </a:p>
          <a:p>
            <a:pPr>
              <a:buNone/>
            </a:pPr>
            <a:r>
              <a:rPr lang="cs-CZ" sz="2400" b="1" dirty="0" smtClean="0"/>
              <a:t>   vlastníci a jiní oprávnění u změny adresy trvalého pobytu a změny jména a příjmení evidované osoby</a:t>
            </a:r>
            <a:r>
              <a:rPr lang="cs-CZ" sz="2400" dirty="0" smtClean="0"/>
              <a:t>, která je evidována v evidenci obyvatel, a dále pak </a:t>
            </a:r>
            <a:br>
              <a:rPr lang="cs-CZ" sz="2400" dirty="0" smtClean="0"/>
            </a:br>
            <a:r>
              <a:rPr lang="cs-CZ" sz="2400" dirty="0" smtClean="0"/>
              <a:t>Povinnost ohlášení změn </a:t>
            </a:r>
            <a:r>
              <a:rPr lang="cs-CZ" sz="2400" b="1" dirty="0" smtClean="0"/>
              <a:t>nemají </a:t>
            </a:r>
            <a:r>
              <a:rPr lang="cs-CZ" sz="2400" dirty="0" smtClean="0"/>
              <a:t>u změn katastru, vyplývajících z listin, které jsou příslušné státní orgány povinny zasílat katastrálnímu úřadu přímo k zápisu do katastru.</a:t>
            </a:r>
          </a:p>
          <a:p>
            <a:pPr>
              <a:buNone/>
            </a:pPr>
            <a:endParaRPr lang="cs-CZ" sz="2400" dirty="0"/>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214290"/>
            <a:ext cx="4929221" cy="500066"/>
          </a:xfrm>
        </p:spPr>
        <p:txBody>
          <a:bodyPr/>
          <a:lstStyle/>
          <a:p>
            <a:pPr>
              <a:buNone/>
            </a:pPr>
            <a:r>
              <a:rPr lang="cs-CZ" sz="2800" dirty="0" smtClean="0"/>
              <a:t>Pokračování-</a:t>
            </a:r>
            <a:endParaRPr lang="cs-CZ" sz="2800" dirty="0"/>
          </a:p>
        </p:txBody>
      </p:sp>
      <p:sp>
        <p:nvSpPr>
          <p:cNvPr id="5" name="Zástupný symbol pro obsah 4"/>
          <p:cNvSpPr>
            <a:spLocks noGrp="1"/>
          </p:cNvSpPr>
          <p:nvPr>
            <p:ph sz="quarter" idx="13"/>
          </p:nvPr>
        </p:nvSpPr>
        <p:spPr>
          <a:xfrm>
            <a:off x="357158" y="1142984"/>
            <a:ext cx="8286808" cy="5429288"/>
          </a:xfrm>
        </p:spPr>
        <p:txBody>
          <a:bodyPr>
            <a:normAutofit fontScale="92500" lnSpcReduction="20000"/>
          </a:bodyPr>
          <a:lstStyle/>
          <a:p>
            <a:pPr>
              <a:buNone/>
            </a:pPr>
            <a:r>
              <a:rPr lang="cs-CZ" sz="2400" b="1" dirty="0" smtClean="0"/>
              <a:t>Předmětem revize jsou zejména: </a:t>
            </a:r>
          </a:p>
          <a:p>
            <a:pPr>
              <a:buNone/>
            </a:pPr>
            <a:r>
              <a:rPr lang="cs-CZ" sz="2400" dirty="0" smtClean="0"/>
              <a:t>  a/ hranice pozemků </a:t>
            </a:r>
          </a:p>
          <a:p>
            <a:pPr>
              <a:buNone/>
            </a:pPr>
            <a:r>
              <a:rPr lang="cs-CZ" sz="2400" dirty="0" smtClean="0"/>
              <a:t>  b/ obvody budov a vodních děl </a:t>
            </a:r>
          </a:p>
          <a:p>
            <a:pPr>
              <a:buNone/>
            </a:pPr>
            <a:r>
              <a:rPr lang="cs-CZ" sz="2400" dirty="0" smtClean="0"/>
              <a:t>  c/ druhy pozemků, způsoby využití pozemků </a:t>
            </a:r>
          </a:p>
          <a:p>
            <a:pPr>
              <a:buNone/>
            </a:pPr>
            <a:r>
              <a:rPr lang="cs-CZ" sz="2400" dirty="0" smtClean="0"/>
              <a:t>  d/ typ stavby a způsob využití stavby </a:t>
            </a:r>
          </a:p>
          <a:p>
            <a:pPr>
              <a:buNone/>
            </a:pPr>
            <a:r>
              <a:rPr lang="cs-CZ" sz="2400" dirty="0" smtClean="0"/>
              <a:t>Jedná se o tzv. </a:t>
            </a:r>
            <a:r>
              <a:rPr lang="cs-CZ" sz="2400" b="1" dirty="0" smtClean="0"/>
              <a:t>jiné</a:t>
            </a:r>
            <a:r>
              <a:rPr lang="cs-CZ" sz="2400" dirty="0" smtClean="0"/>
              <a:t> </a:t>
            </a:r>
            <a:r>
              <a:rPr lang="cs-CZ" sz="2400" b="1" dirty="0" smtClean="0"/>
              <a:t>údaje</a:t>
            </a:r>
            <a:r>
              <a:rPr lang="cs-CZ" sz="2400" dirty="0" smtClean="0"/>
              <a:t> </a:t>
            </a:r>
            <a:r>
              <a:rPr lang="cs-CZ" sz="2400" b="1" dirty="0" smtClean="0"/>
              <a:t>katastru</a:t>
            </a:r>
            <a:r>
              <a:rPr lang="cs-CZ" sz="2400" dirty="0" smtClean="0"/>
              <a:t>, které se evidují dle ustanovení § 10 katastrální vyhlášky k pozemkům a dle § 11 vyhlášky k budovám a vodním dílům.</a:t>
            </a:r>
          </a:p>
          <a:p>
            <a:pPr>
              <a:buNone/>
            </a:pPr>
            <a:r>
              <a:rPr lang="cs-CZ" sz="2400" dirty="0" smtClean="0"/>
              <a:t> Druhy pozemků evidované v katastru jsou uvedeny v ustanovení § 3 </a:t>
            </a:r>
            <a:r>
              <a:rPr lang="cs-CZ" sz="2400" dirty="0" err="1" smtClean="0"/>
              <a:t>KatZ</a:t>
            </a:r>
            <a:r>
              <a:rPr lang="cs-CZ" sz="2400" dirty="0" smtClean="0"/>
              <a:t> a k 1. 1. 2014 nedošlo k žádné změně.</a:t>
            </a:r>
          </a:p>
          <a:p>
            <a:pPr>
              <a:buNone/>
            </a:pPr>
            <a:r>
              <a:rPr lang="cs-CZ" sz="2400" dirty="0" smtClean="0"/>
              <a:t>Nově je jejich charakteristika upravena v příloze č. 1 katastrální vyhlášky po novele k 1. 4. 2017 a je nutné k těmto charakteristikám při posuzování nesouladů přihlížet.</a:t>
            </a:r>
          </a:p>
          <a:p>
            <a:pPr>
              <a:buNone/>
            </a:pPr>
            <a:r>
              <a:rPr lang="cs-CZ" sz="2400" dirty="0" smtClean="0"/>
              <a:t> Způsoby využití pozemků jsou vyjmenovány v příloze č. 2 katastrální vyhlášky. </a:t>
            </a:r>
            <a:endParaRPr lang="cs-CZ" sz="2400" dirty="0"/>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 y="0"/>
            <a:ext cx="8715404" cy="692727"/>
          </a:xfrm>
        </p:spPr>
        <p:txBody>
          <a:bodyPr>
            <a:normAutofit fontScale="90000"/>
          </a:bodyPr>
          <a:lstStyle/>
          <a:p>
            <a:pPr>
              <a:buNone/>
            </a:pPr>
            <a:r>
              <a:rPr lang="cs-CZ" sz="2800" dirty="0" smtClean="0"/>
              <a:t>Pokračování- co jsou „jiné údaje katastru“-připomenutí</a:t>
            </a:r>
            <a:endParaRPr lang="cs-CZ" sz="2800" dirty="0"/>
          </a:p>
        </p:txBody>
      </p:sp>
      <p:sp>
        <p:nvSpPr>
          <p:cNvPr id="4" name="Zástupný symbol pro obsah 3"/>
          <p:cNvSpPr>
            <a:spLocks noGrp="1"/>
          </p:cNvSpPr>
          <p:nvPr>
            <p:ph idx="4294967295"/>
          </p:nvPr>
        </p:nvSpPr>
        <p:spPr>
          <a:xfrm>
            <a:off x="457200" y="642918"/>
            <a:ext cx="8229600" cy="5500725"/>
          </a:xfrm>
          <a:prstGeom prst="rect">
            <a:avLst/>
          </a:prstGeom>
        </p:spPr>
        <p:txBody>
          <a:bodyPr>
            <a:normAutofit fontScale="92500" lnSpcReduction="10000"/>
          </a:bodyPr>
          <a:lstStyle/>
          <a:p>
            <a:pPr>
              <a:buNone/>
            </a:pPr>
            <a:r>
              <a:rPr lang="cs-CZ" sz="2400" b="1" dirty="0" smtClean="0">
                <a:solidFill>
                  <a:srgbClr val="FF0000"/>
                </a:solidFill>
              </a:rPr>
              <a:t>Co jsou jiné údaje</a:t>
            </a:r>
            <a:r>
              <a:rPr lang="cs-CZ" sz="2400" dirty="0" smtClean="0"/>
              <a:t> – jedná se o údaje, které v souladu s § 4 </a:t>
            </a:r>
            <a:r>
              <a:rPr lang="cs-CZ" sz="2400" dirty="0" err="1" smtClean="0"/>
              <a:t>katZ</a:t>
            </a:r>
            <a:r>
              <a:rPr lang="cs-CZ" sz="2400" dirty="0" smtClean="0"/>
              <a:t> jsou obsahem katastru, ale nejedná se o údaje o právech.</a:t>
            </a:r>
          </a:p>
          <a:p>
            <a:pPr>
              <a:buNone/>
            </a:pPr>
            <a:r>
              <a:rPr lang="cs-CZ" sz="2400" dirty="0" smtClean="0"/>
              <a:t>Jinými údaji jsou zejména:</a:t>
            </a:r>
          </a:p>
          <a:p>
            <a:pPr>
              <a:buNone/>
            </a:pPr>
            <a:r>
              <a:rPr lang="cs-CZ" sz="2400" dirty="0" smtClean="0"/>
              <a:t>        - údaj o druhu pozemku</a:t>
            </a:r>
          </a:p>
          <a:p>
            <a:pPr>
              <a:buNone/>
            </a:pPr>
            <a:r>
              <a:rPr lang="cs-CZ" sz="2400" dirty="0" smtClean="0"/>
              <a:t>        - údaj o způsobu a využití pozemku</a:t>
            </a:r>
          </a:p>
          <a:p>
            <a:pPr>
              <a:buNone/>
            </a:pPr>
            <a:r>
              <a:rPr lang="cs-CZ" sz="2400" dirty="0" smtClean="0"/>
              <a:t>        - údaj o typu a způsobu využití stavby</a:t>
            </a:r>
          </a:p>
          <a:p>
            <a:pPr>
              <a:buNone/>
            </a:pPr>
            <a:r>
              <a:rPr lang="cs-CZ" sz="2400" dirty="0" smtClean="0"/>
              <a:t>        - údaj o typu a způsobu využití jednotky</a:t>
            </a:r>
          </a:p>
          <a:p>
            <a:pPr>
              <a:buNone/>
            </a:pPr>
            <a:r>
              <a:rPr lang="cs-CZ" sz="2400" dirty="0" smtClean="0"/>
              <a:t>        - údaj o typu a způsobu ochrany nemovitostí</a:t>
            </a:r>
          </a:p>
          <a:p>
            <a:pPr>
              <a:buNone/>
            </a:pPr>
            <a:r>
              <a:rPr lang="cs-CZ" sz="2400" dirty="0" smtClean="0"/>
              <a:t>        - údaje o vlastníku a jiném oprávněném</a:t>
            </a:r>
          </a:p>
          <a:p>
            <a:pPr>
              <a:buNone/>
            </a:pPr>
            <a:r>
              <a:rPr lang="cs-CZ" sz="2400" dirty="0" smtClean="0"/>
              <a:t>        - geometrické určení a polohové určení nemovitostí a katastrálního území </a:t>
            </a:r>
          </a:p>
          <a:p>
            <a:pPr>
              <a:buNone/>
            </a:pPr>
            <a:r>
              <a:rPr lang="cs-CZ" sz="2400" dirty="0" smtClean="0"/>
              <a:t> </a:t>
            </a:r>
            <a:r>
              <a:rPr lang="cs-CZ" sz="2400" b="1" dirty="0" smtClean="0"/>
              <a:t>Zápisy změn těchto údajů se obecně provádí zápisem jiných údajů dle § 28 a </a:t>
            </a:r>
            <a:r>
              <a:rPr lang="cs-CZ" sz="2400" b="1" dirty="0" err="1" smtClean="0"/>
              <a:t>násl</a:t>
            </a:r>
            <a:r>
              <a:rPr lang="cs-CZ" sz="2400" b="1" dirty="0" smtClean="0"/>
              <a:t>. </a:t>
            </a:r>
            <a:r>
              <a:rPr lang="cs-CZ" sz="2400" b="1" dirty="0" err="1" smtClean="0"/>
              <a:t>katZ</a:t>
            </a:r>
            <a:endParaRPr lang="cs-CZ" sz="2400" b="1" dirty="0" smtClean="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357166"/>
            <a:ext cx="6072230" cy="642942"/>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4294967295"/>
          </p:nvPr>
        </p:nvSpPr>
        <p:spPr>
          <a:xfrm>
            <a:off x="500034" y="857232"/>
            <a:ext cx="8072494" cy="5715040"/>
          </a:xfrm>
          <a:prstGeom prst="rect">
            <a:avLst/>
          </a:prstGeom>
        </p:spPr>
        <p:txBody>
          <a:bodyPr>
            <a:normAutofit fontScale="92500" lnSpcReduction="10000"/>
          </a:bodyPr>
          <a:lstStyle/>
          <a:p>
            <a:pPr>
              <a:buNone/>
            </a:pPr>
            <a:r>
              <a:rPr lang="cs-CZ" dirty="0" smtClean="0"/>
              <a:t>§ 7 </a:t>
            </a:r>
            <a:r>
              <a:rPr lang="cs-CZ" dirty="0" err="1" smtClean="0"/>
              <a:t>katZ</a:t>
            </a:r>
            <a:r>
              <a:rPr lang="cs-CZ" dirty="0" smtClean="0"/>
              <a:t> celé znění po novele </a:t>
            </a:r>
          </a:p>
          <a:p>
            <a:pPr>
              <a:buNone/>
            </a:pPr>
            <a:r>
              <a:rPr lang="cs-CZ" dirty="0" smtClean="0"/>
              <a:t>  (1) Zápisy práv se do katastru provádějí na základě písemností v listinné podobě nebo v elektronické podobě (dále jen „listina“). Pokud je listina vyhotovena v elektronické podobě, musí být též opatřena kvalifikovaným elektronickým časovým razítkem. Je-li listina v elektronické podobě podepsána elektronickým podpisem, musí být k podepsání použit uznávaný elektronický podpis. </a:t>
            </a:r>
            <a:r>
              <a:rPr lang="cs-CZ" dirty="0" smtClean="0">
                <a:solidFill>
                  <a:srgbClr val="FF0000"/>
                </a:solidFill>
              </a:rPr>
              <a:t>Je-li písemnost v elektronické podobě zapečetěna elektronickou pečetí, musí být k pečetění použita uznávaná elektronická pečeť. </a:t>
            </a:r>
          </a:p>
          <a:p>
            <a:pPr>
              <a:buNone/>
            </a:pPr>
            <a:r>
              <a:rPr lang="cs-CZ" dirty="0" smtClean="0"/>
              <a:t>  (2) </a:t>
            </a:r>
            <a:r>
              <a:rPr lang="cs-CZ" dirty="0" smtClean="0">
                <a:solidFill>
                  <a:srgbClr val="FF0000"/>
                </a:solidFill>
              </a:rPr>
              <a:t>Nejsou-li podpisy na soukromé listině úředně ověřeny, musí ten, kdo zápis </a:t>
            </a:r>
            <a:r>
              <a:rPr lang="cs-CZ" dirty="0" smtClean="0">
                <a:solidFill>
                  <a:schemeClr val="tx1"/>
                </a:solidFill>
              </a:rPr>
              <a:t>navrhuje</a:t>
            </a:r>
            <a:r>
              <a:rPr lang="cs-CZ" dirty="0" smtClean="0">
                <a:solidFill>
                  <a:srgbClr val="FF0000"/>
                </a:solidFill>
              </a:rPr>
              <a:t>, prokázat jejich pravost. Nebude-li pravost podpisů prokázána ve lhůtě 30 dnů od podání návrhu na zápis, katastrální úřad řízení o povolení vkladu zastaví nebo vrátí listinu předloženou k zápisu záznamem či poznámkou tomu, kdo listinu předložil. </a:t>
            </a:r>
          </a:p>
          <a:p>
            <a:pPr>
              <a:buNone/>
            </a:pPr>
            <a:r>
              <a:rPr lang="cs-CZ" dirty="0" smtClean="0"/>
              <a:t>  (3) (2) Týká-li se právo, které má být na základě listiny zapsáno do katastru, jen části pozemku evidovaného v katastru, musí být s listinou spojen geometrický plán, který část pozemku vymezuje. Geometrický plán se považuje za součást listiny. </a:t>
            </a:r>
          </a:p>
          <a:p>
            <a:endParaRPr lang="cs-CZ" dirty="0"/>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3778843" cy="714380"/>
          </a:xfrm>
        </p:spPr>
        <p:txBody>
          <a:bodyPr>
            <a:normAutofit/>
          </a:bodyPr>
          <a:lstStyle/>
          <a:p>
            <a:pPr>
              <a:buNone/>
            </a:pPr>
            <a:r>
              <a:rPr lang="cs-CZ" sz="2800" dirty="0" smtClean="0"/>
              <a:t>Pokračování-</a:t>
            </a:r>
            <a:endParaRPr lang="cs-CZ" sz="2800" dirty="0"/>
          </a:p>
        </p:txBody>
      </p:sp>
      <p:sp>
        <p:nvSpPr>
          <p:cNvPr id="4" name="Zástupný symbol pro obsah 3"/>
          <p:cNvSpPr>
            <a:spLocks noGrp="1"/>
          </p:cNvSpPr>
          <p:nvPr>
            <p:ph idx="4294967295"/>
          </p:nvPr>
        </p:nvSpPr>
        <p:spPr>
          <a:xfrm>
            <a:off x="457200" y="1000108"/>
            <a:ext cx="8229600" cy="5214973"/>
          </a:xfrm>
          <a:prstGeom prst="rect">
            <a:avLst/>
          </a:prstGeom>
        </p:spPr>
        <p:txBody>
          <a:bodyPr>
            <a:normAutofit fontScale="92500" lnSpcReduction="20000"/>
          </a:bodyPr>
          <a:lstStyle/>
          <a:p>
            <a:pPr>
              <a:buNone/>
            </a:pPr>
            <a:r>
              <a:rPr lang="cs-CZ" sz="2400" dirty="0" smtClean="0"/>
              <a:t>Které druhy pozemků jsou předmětem evidence-</a:t>
            </a:r>
          </a:p>
          <a:p>
            <a:pPr>
              <a:buNone/>
            </a:pPr>
            <a:r>
              <a:rPr lang="cs-CZ" sz="2400" dirty="0" smtClean="0"/>
              <a:t>§ 3 </a:t>
            </a:r>
            <a:r>
              <a:rPr lang="cs-CZ" sz="2400" dirty="0" err="1" smtClean="0"/>
              <a:t>katZ</a:t>
            </a:r>
            <a:endParaRPr lang="cs-CZ" sz="2400" dirty="0" smtClean="0"/>
          </a:p>
          <a:p>
            <a:pPr>
              <a:buNone/>
            </a:pPr>
            <a:r>
              <a:rPr lang="cs-CZ" sz="2400" i="1" dirty="0" smtClean="0"/>
              <a:t>Odst.2)</a:t>
            </a:r>
            <a:r>
              <a:rPr lang="cs-CZ" sz="2400" dirty="0" smtClean="0"/>
              <a:t> Pozemky se člení podle druhů na </a:t>
            </a:r>
            <a:r>
              <a:rPr lang="cs-CZ" sz="2400" b="1" dirty="0" smtClean="0"/>
              <a:t>ornou půdu, chmelnice, vinice, zahrady, ovocné sady, trvalé travní porosty, lesní pozemky, vodní plochy, zastavěné plochy a nádvoří a ostatní plochy.</a:t>
            </a:r>
            <a:r>
              <a:rPr lang="cs-CZ" sz="2400" dirty="0" smtClean="0"/>
              <a:t> Orná půda, chmelnice, vinice, zahrady, ovocné sady a trvalé travní porosty jsou zemědělskými pozemky</a:t>
            </a:r>
          </a:p>
          <a:p>
            <a:pPr>
              <a:buNone/>
            </a:pPr>
            <a:r>
              <a:rPr lang="cs-CZ" sz="2400" b="1" dirty="0" smtClean="0"/>
              <a:t>Charakteristika druhu pozemku</a:t>
            </a:r>
            <a:r>
              <a:rPr lang="cs-CZ" sz="2400" dirty="0" smtClean="0"/>
              <a:t> je nově popsána v příloze č. 1 </a:t>
            </a:r>
            <a:r>
              <a:rPr lang="cs-CZ" sz="2400" dirty="0" err="1" smtClean="0"/>
              <a:t>katV</a:t>
            </a:r>
            <a:r>
              <a:rPr lang="cs-CZ" sz="2400" dirty="0" smtClean="0"/>
              <a:t>- zrušen novelou kat.vyhlášky odkaz na zákon o zemědělství</a:t>
            </a:r>
          </a:p>
          <a:p>
            <a:pPr>
              <a:buNone/>
            </a:pPr>
            <a:r>
              <a:rPr lang="cs-CZ" sz="2400" dirty="0" smtClean="0"/>
              <a:t>              - nově je v příloze č. 1 doplněno, že u zemědělských pozemků se eviduje beze změny druhu pozemku údaj, že byl pozemek pro nezemědělské účely </a:t>
            </a:r>
            <a:r>
              <a:rPr lang="cs-CZ" sz="2400" b="1" dirty="0" smtClean="0">
                <a:solidFill>
                  <a:srgbClr val="FF0000"/>
                </a:solidFill>
              </a:rPr>
              <a:t>dočasně</a:t>
            </a:r>
            <a:r>
              <a:rPr lang="cs-CZ" sz="2400" dirty="0" smtClean="0"/>
              <a:t> odňat ze zemědělského půdního fondu, v příloze č.7 je doplněno </a:t>
            </a:r>
            <a:r>
              <a:rPr lang="cs-CZ" sz="2400" dirty="0" smtClean="0">
                <a:solidFill>
                  <a:srgbClr val="FF0000"/>
                </a:solidFill>
              </a:rPr>
              <a:t>–pozemek k plnění funkce lesa – dočasné odnětí</a:t>
            </a:r>
            <a:endParaRPr lang="cs-CZ" sz="2400" dirty="0"/>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73" y="221673"/>
            <a:ext cx="7715304" cy="492683"/>
          </a:xfrm>
        </p:spPr>
        <p:txBody>
          <a:bodyPr>
            <a:normAutofit fontScale="90000"/>
          </a:bodyPr>
          <a:lstStyle/>
          <a:p>
            <a:pPr>
              <a:buNone/>
            </a:pPr>
            <a:r>
              <a:rPr lang="cs-CZ" sz="2800" dirty="0" smtClean="0"/>
              <a:t>Pokračování- řešení tzv. </a:t>
            </a:r>
            <a:r>
              <a:rPr lang="cs-CZ" sz="2800" dirty="0" err="1" smtClean="0"/>
              <a:t>přídomních</a:t>
            </a:r>
            <a:r>
              <a:rPr lang="cs-CZ" sz="2800" dirty="0" smtClean="0"/>
              <a:t> zahrad</a:t>
            </a:r>
            <a:endParaRPr lang="cs-CZ" sz="2800" dirty="0"/>
          </a:p>
        </p:txBody>
      </p:sp>
      <p:pic>
        <p:nvPicPr>
          <p:cNvPr id="4" name="Picture 4" descr="http://www.bonsai-dnes.cz/jirik%202/big/zahrada%2008%20016.jpg"/>
          <p:cNvPicPr>
            <a:picLocks noGrp="1" noChangeAspect="1" noChangeArrowheads="1"/>
          </p:cNvPicPr>
          <p:nvPr>
            <p:ph idx="4294967295"/>
          </p:nvPr>
        </p:nvPicPr>
        <p:blipFill>
          <a:blip r:embed="rId2">
            <a:extLst>
              <a:ext uri="{28A0092B-C50C-407E-A947-70E740481C1C}">
                <a14:useLocalDpi xmlns:a14="http://schemas.microsoft.com/office/drawing/2010/main" xmlns="" val="0"/>
              </a:ext>
            </a:extLst>
          </a:blip>
          <a:srcRect/>
          <a:stretch>
            <a:fillRect/>
          </a:stretch>
        </p:blipFill>
        <p:spPr bwMode="auto">
          <a:xfrm>
            <a:off x="609600" y="857232"/>
            <a:ext cx="7820052" cy="571504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976" y="214290"/>
            <a:ext cx="6858047" cy="500066"/>
          </a:xfrm>
        </p:spPr>
        <p:txBody>
          <a:bodyPr>
            <a:normAutofit fontScale="90000"/>
          </a:bodyPr>
          <a:lstStyle/>
          <a:p>
            <a:pPr>
              <a:buNone/>
            </a:pPr>
            <a:r>
              <a:rPr lang="cs-CZ" sz="2800" dirty="0" smtClean="0"/>
              <a:t>Pokračování- způsob využití pozemku</a:t>
            </a:r>
            <a:endParaRPr lang="cs-CZ" sz="2800" dirty="0"/>
          </a:p>
        </p:txBody>
      </p:sp>
      <p:sp>
        <p:nvSpPr>
          <p:cNvPr id="4" name="Zástupný symbol pro obsah 3"/>
          <p:cNvSpPr>
            <a:spLocks noGrp="1"/>
          </p:cNvSpPr>
          <p:nvPr>
            <p:ph idx="4294967295"/>
          </p:nvPr>
        </p:nvSpPr>
        <p:spPr>
          <a:xfrm>
            <a:off x="457200" y="928670"/>
            <a:ext cx="8229600" cy="5429287"/>
          </a:xfrm>
          <a:prstGeom prst="rect">
            <a:avLst/>
          </a:prstGeom>
        </p:spPr>
        <p:txBody>
          <a:bodyPr>
            <a:normAutofit fontScale="92500" lnSpcReduction="10000"/>
          </a:bodyPr>
          <a:lstStyle/>
          <a:p>
            <a:pPr>
              <a:buNone/>
            </a:pPr>
            <a:r>
              <a:rPr lang="cs-CZ" sz="2400" b="1" dirty="0" smtClean="0"/>
              <a:t>Druhy pozemků a způsoby využití byly zapsány dle předpisů</a:t>
            </a:r>
          </a:p>
          <a:p>
            <a:pPr>
              <a:buNone/>
            </a:pPr>
            <a:r>
              <a:rPr lang="cs-CZ" sz="2400" b="1" dirty="0" smtClean="0"/>
              <a:t>platných za evidence nemovitostí , od roku 1989 nebyly tyto údaje předmětem „kontroly“</a:t>
            </a:r>
          </a:p>
          <a:p>
            <a:pPr>
              <a:buNone/>
            </a:pPr>
            <a:endParaRPr lang="cs-CZ" sz="2400" b="1" dirty="0" smtClean="0"/>
          </a:p>
          <a:p>
            <a:pPr>
              <a:buNone/>
            </a:pPr>
            <a:r>
              <a:rPr lang="cs-CZ" sz="2400" b="1" dirty="0" smtClean="0"/>
              <a:t>Způsoby využití pozemku</a:t>
            </a:r>
            <a:r>
              <a:rPr lang="cs-CZ" sz="2400" dirty="0" smtClean="0"/>
              <a:t>- jsou uvedeny v příloze č.2 </a:t>
            </a:r>
            <a:r>
              <a:rPr lang="cs-CZ" sz="2400" dirty="0" err="1" smtClean="0"/>
              <a:t>katV</a:t>
            </a:r>
            <a:endParaRPr lang="cs-CZ" sz="2400" dirty="0" smtClean="0"/>
          </a:p>
          <a:p>
            <a:pPr>
              <a:buNone/>
            </a:pPr>
            <a:r>
              <a:rPr lang="cs-CZ" sz="2400" dirty="0" smtClean="0"/>
              <a:t>V závěru přílohy je uvedeno:</a:t>
            </a:r>
          </a:p>
          <a:p>
            <a:pPr>
              <a:buNone/>
            </a:pPr>
            <a:r>
              <a:rPr lang="cs-CZ" sz="2400" dirty="0" smtClean="0"/>
              <a:t>Parcela s druhem pozemku vodní plocha, ostatní plocha, zastavěná plocha a nádvoří bez připojené budovy nebo vodního díla </a:t>
            </a:r>
            <a:r>
              <a:rPr lang="cs-CZ" sz="2400" dirty="0" smtClean="0">
                <a:solidFill>
                  <a:srgbClr val="FF0000"/>
                </a:solidFill>
              </a:rPr>
              <a:t>musí mít vyznačen</a:t>
            </a:r>
            <a:r>
              <a:rPr lang="cs-CZ" sz="2400" dirty="0" smtClean="0"/>
              <a:t> </a:t>
            </a:r>
            <a:r>
              <a:rPr lang="cs-CZ" sz="2400" b="1" dirty="0" smtClean="0"/>
              <a:t>způsob využití pozemku.</a:t>
            </a:r>
          </a:p>
          <a:p>
            <a:pPr>
              <a:buNone/>
            </a:pPr>
            <a:r>
              <a:rPr lang="cs-CZ" sz="2400" dirty="0" smtClean="0"/>
              <a:t>Bez uvedení těchto údajů nelze provést příslušnou změnu v katastru jen pro druh pozemku.</a:t>
            </a:r>
          </a:p>
          <a:p>
            <a:pPr>
              <a:buNone/>
            </a:pPr>
            <a:r>
              <a:rPr lang="cs-CZ" sz="2400" dirty="0" smtClean="0"/>
              <a:t>Z přílohy č.2 rovněž vyplývají změny týkající se jen způsobu využití bez změny druhů pozemků-</a:t>
            </a:r>
            <a:r>
              <a:rPr lang="cs-CZ" sz="2400" b="1" dirty="0" smtClean="0"/>
              <a:t> skleníky, školky, </a:t>
            </a:r>
            <a:r>
              <a:rPr lang="cs-CZ" sz="2400" b="1" dirty="0" err="1" smtClean="0">
                <a:solidFill>
                  <a:srgbClr val="FF0000"/>
                </a:solidFill>
              </a:rPr>
              <a:t>fotovoltaické</a:t>
            </a:r>
            <a:r>
              <a:rPr lang="cs-CZ" sz="2400" b="1" dirty="0" smtClean="0">
                <a:solidFill>
                  <a:srgbClr val="FF0000"/>
                </a:solidFill>
              </a:rPr>
              <a:t> elektrárny, meze ,stráně-nové pojmy dle novely </a:t>
            </a:r>
            <a:r>
              <a:rPr lang="cs-CZ" sz="2400" b="1" dirty="0" err="1" smtClean="0">
                <a:solidFill>
                  <a:srgbClr val="FF0000"/>
                </a:solidFill>
              </a:rPr>
              <a:t>katV</a:t>
            </a:r>
            <a:r>
              <a:rPr lang="cs-CZ" sz="2400" b="1" dirty="0" smtClean="0">
                <a:solidFill>
                  <a:srgbClr val="FF0000"/>
                </a:solidFill>
              </a:rPr>
              <a:t> k 1-4-2017</a:t>
            </a:r>
            <a:endParaRPr lang="cs-CZ" sz="2400" b="1" dirty="0">
              <a:solidFill>
                <a:srgbClr val="FF0000"/>
              </a:solidFill>
            </a:endParaRP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7" y="357166"/>
            <a:ext cx="5429287" cy="857256"/>
          </a:xfrm>
        </p:spPr>
        <p:txBody>
          <a:bodyPr/>
          <a:lstStyle/>
          <a:p>
            <a:pPr>
              <a:buNone/>
            </a:pPr>
            <a:r>
              <a:rPr lang="cs-CZ" sz="2800" dirty="0" smtClean="0"/>
              <a:t>Pokračování-</a:t>
            </a:r>
            <a:r>
              <a:rPr lang="cs-CZ" sz="2800" dirty="0" err="1" smtClean="0"/>
              <a:t>fotovoltaická</a:t>
            </a:r>
            <a:r>
              <a:rPr lang="cs-CZ" sz="2800" dirty="0" smtClean="0"/>
              <a:t> el.</a:t>
            </a:r>
            <a:endParaRPr lang="cs-CZ" sz="2800" dirty="0"/>
          </a:p>
        </p:txBody>
      </p:sp>
      <p:pic>
        <p:nvPicPr>
          <p:cNvPr id="4" name="Zástupný symbol pro obsah 3" descr="fotov.jpg"/>
          <p:cNvPicPr>
            <a:picLocks noGrp="1" noChangeAspect="1"/>
          </p:cNvPicPr>
          <p:nvPr>
            <p:ph idx="4294967295"/>
          </p:nvPr>
        </p:nvPicPr>
        <p:blipFill>
          <a:blip r:embed="rId2" cstate="print"/>
          <a:stretch>
            <a:fillRect/>
          </a:stretch>
        </p:blipFill>
        <p:spPr>
          <a:xfrm>
            <a:off x="764104" y="1357313"/>
            <a:ext cx="7701518" cy="5143500"/>
          </a:xfrm>
          <a:prstGeom prst="rect">
            <a:avLst/>
          </a:prstGeom>
        </p:spPr>
      </p:pic>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6512511" cy="571480"/>
          </a:xfrm>
        </p:spPr>
        <p:txBody>
          <a:bodyPr>
            <a:normAutofit/>
          </a:bodyPr>
          <a:lstStyle/>
          <a:p>
            <a:pPr>
              <a:buNone/>
            </a:pPr>
            <a:r>
              <a:rPr lang="cs-CZ" sz="2800" dirty="0" smtClean="0"/>
              <a:t>Meze,stráně- nové způsoby využití</a:t>
            </a:r>
            <a:endParaRPr lang="cs-CZ" sz="2800" dirty="0"/>
          </a:p>
        </p:txBody>
      </p:sp>
      <p:pic>
        <p:nvPicPr>
          <p:cNvPr id="215042" name="Picture 2" descr="D:\Pictures\meze,stráně.jpg"/>
          <p:cNvPicPr>
            <a:picLocks noGrp="1" noChangeAspect="1" noChangeArrowheads="1"/>
          </p:cNvPicPr>
          <p:nvPr>
            <p:ph idx="4294967295"/>
          </p:nvPr>
        </p:nvPicPr>
        <p:blipFill>
          <a:blip r:embed="rId2"/>
          <a:srcRect/>
          <a:stretch>
            <a:fillRect/>
          </a:stretch>
        </p:blipFill>
        <p:spPr bwMode="auto">
          <a:xfrm>
            <a:off x="714348" y="1000108"/>
            <a:ext cx="7558780" cy="5500726"/>
          </a:xfrm>
          <a:prstGeom prst="rect">
            <a:avLst/>
          </a:prstGeom>
          <a:noFill/>
        </p:spPr>
      </p:pic>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5207603" cy="642942"/>
          </a:xfrm>
        </p:spPr>
        <p:txBody>
          <a:bodyPr>
            <a:normAutofit/>
          </a:bodyPr>
          <a:lstStyle/>
          <a:p>
            <a:pPr>
              <a:buNone/>
            </a:pPr>
            <a:r>
              <a:rPr lang="cs-CZ" sz="2800" dirty="0" smtClean="0"/>
              <a:t>Pokračování-revize</a:t>
            </a:r>
            <a:endParaRPr lang="cs-CZ" sz="2800" dirty="0"/>
          </a:p>
        </p:txBody>
      </p:sp>
      <p:sp>
        <p:nvSpPr>
          <p:cNvPr id="3" name="Zástupný symbol pro obsah 2"/>
          <p:cNvSpPr>
            <a:spLocks noGrp="1"/>
          </p:cNvSpPr>
          <p:nvPr>
            <p:ph idx="4294967295"/>
          </p:nvPr>
        </p:nvSpPr>
        <p:spPr>
          <a:xfrm>
            <a:off x="457200" y="1000108"/>
            <a:ext cx="8229600" cy="5357849"/>
          </a:xfrm>
          <a:prstGeom prst="rect">
            <a:avLst/>
          </a:prstGeom>
        </p:spPr>
        <p:txBody>
          <a:bodyPr>
            <a:normAutofit fontScale="92500" lnSpcReduction="20000"/>
          </a:bodyPr>
          <a:lstStyle/>
          <a:p>
            <a:pPr>
              <a:buNone/>
            </a:pPr>
            <a:r>
              <a:rPr lang="cs-CZ" sz="2400" b="1" dirty="0" smtClean="0">
                <a:solidFill>
                  <a:srgbClr val="FF0000"/>
                </a:solidFill>
              </a:rPr>
              <a:t>Předpokládaný postup katastrálních úřadů při revizi :</a:t>
            </a:r>
          </a:p>
          <a:p>
            <a:pPr>
              <a:buNone/>
            </a:pPr>
            <a:r>
              <a:rPr lang="cs-CZ" sz="2400" dirty="0" smtClean="0"/>
              <a:t>     KÚ nejdříve předběžně zjistí nesoulady s využitím </a:t>
            </a:r>
            <a:r>
              <a:rPr lang="cs-CZ" sz="2400" dirty="0" err="1" smtClean="0"/>
              <a:t>ortofota</a:t>
            </a:r>
            <a:r>
              <a:rPr lang="cs-CZ" sz="2400" dirty="0" smtClean="0"/>
              <a:t> a pochůzky v terénu a poté projedná možné způsoby jejich odstranění se stavebním úřadem a dalšími příslušnými OVM.  </a:t>
            </a:r>
          </a:p>
          <a:p>
            <a:pPr>
              <a:buNone/>
            </a:pPr>
            <a:r>
              <a:rPr lang="cs-CZ" sz="2400" dirty="0" smtClean="0"/>
              <a:t>     Následně bude KÚ řešit s dotčenými vlastníky způsob odstranění nesouladů.</a:t>
            </a:r>
          </a:p>
          <a:p>
            <a:pPr marL="514350" indent="-514350">
              <a:buNone/>
            </a:pPr>
            <a:r>
              <a:rPr lang="cs-CZ" sz="2800" dirty="0" smtClean="0"/>
              <a:t>    </a:t>
            </a:r>
            <a:r>
              <a:rPr lang="cs-CZ" sz="2600" dirty="0" smtClean="0"/>
              <a:t>Výsledkem revize bude protokol o revizi a jeho přílohy, ve kterých jsou popsány jednotlivé nesoulady:</a:t>
            </a:r>
          </a:p>
          <a:p>
            <a:pPr marL="914400" lvl="1" indent="-514350">
              <a:buFont typeface="Arial" pitchFamily="34" charset="0"/>
              <a:buChar char="•"/>
            </a:pPr>
            <a:r>
              <a:rPr lang="cs-CZ" sz="2600" dirty="0" smtClean="0"/>
              <a:t>řešitelné bez součinnosti-např. výmaz zbourané stavby</a:t>
            </a:r>
          </a:p>
          <a:p>
            <a:pPr marL="914400" lvl="1" indent="-514350">
              <a:buFont typeface="Arial" pitchFamily="34" charset="0"/>
              <a:buChar char="•"/>
            </a:pPr>
            <a:r>
              <a:rPr lang="cs-CZ" sz="2600" dirty="0" smtClean="0"/>
              <a:t>vyžadující součinnost jiných OVM</a:t>
            </a:r>
          </a:p>
          <a:p>
            <a:pPr marL="914400" lvl="1" indent="-514350">
              <a:buFont typeface="Arial" pitchFamily="34" charset="0"/>
              <a:buChar char="•"/>
            </a:pPr>
            <a:r>
              <a:rPr lang="cs-CZ" sz="2600" dirty="0" smtClean="0"/>
              <a:t>vyžadující doložení listin vlastníkem (nedořešené se zveřejní)</a:t>
            </a:r>
          </a:p>
          <a:p>
            <a:pPr marL="914400" lvl="1" indent="-514350">
              <a:buNone/>
            </a:pPr>
            <a:r>
              <a:rPr lang="cs-CZ" sz="2600" dirty="0" smtClean="0"/>
              <a:t>Závěr-očekává se významná spolupráce s obcemi!</a:t>
            </a:r>
          </a:p>
          <a:p>
            <a:pPr marL="514350" indent="-514350">
              <a:buFont typeface="+mj-lt"/>
              <a:buAutoNum type="arabicPeriod" startAt="9"/>
            </a:pPr>
            <a:endParaRPr lang="cs-CZ" sz="2600" dirty="0" smtClean="0">
              <a:solidFill>
                <a:srgbClr val="C00000"/>
              </a:solidFill>
            </a:endParaRPr>
          </a:p>
          <a:p>
            <a:pPr>
              <a:buNone/>
            </a:pPr>
            <a:endParaRPr lang="cs-CZ" sz="2600" dirty="0" smtClean="0"/>
          </a:p>
          <a:p>
            <a:endParaRPr lang="cs-CZ" dirty="0"/>
          </a:p>
        </p:txBody>
      </p:sp>
      <p:sp>
        <p:nvSpPr>
          <p:cNvPr id="4" name="Obdélník 3"/>
          <p:cNvSpPr/>
          <p:nvPr/>
        </p:nvSpPr>
        <p:spPr>
          <a:xfrm>
            <a:off x="928662" y="2690336"/>
            <a:ext cx="5929338" cy="369332"/>
          </a:xfrm>
          <a:prstGeom prst="rect">
            <a:avLst/>
          </a:prstGeom>
        </p:spPr>
        <p:txBody>
          <a:bodyPr wrap="square">
            <a:spAutoFit/>
          </a:bodyPr>
          <a:lstStyle/>
          <a:p>
            <a:pPr marL="514350" indent="-514350"/>
            <a:endParaRPr lang="cs-CZ" dirty="0" smtClean="0"/>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214290"/>
            <a:ext cx="6072229" cy="500066"/>
          </a:xfrm>
        </p:spPr>
        <p:txBody>
          <a:bodyPr/>
          <a:lstStyle/>
          <a:p>
            <a:pPr>
              <a:buNone/>
            </a:pPr>
            <a:r>
              <a:rPr lang="cs-CZ" sz="2800" dirty="0" smtClean="0"/>
              <a:t>Pokračování- revize</a:t>
            </a:r>
            <a:endParaRPr lang="cs-CZ" sz="2800" dirty="0"/>
          </a:p>
        </p:txBody>
      </p:sp>
      <p:sp>
        <p:nvSpPr>
          <p:cNvPr id="5" name="Zástupný symbol pro obsah 4"/>
          <p:cNvSpPr>
            <a:spLocks noGrp="1"/>
          </p:cNvSpPr>
          <p:nvPr>
            <p:ph sz="quarter" idx="13"/>
          </p:nvPr>
        </p:nvSpPr>
        <p:spPr>
          <a:xfrm>
            <a:off x="357158" y="1071546"/>
            <a:ext cx="8286808" cy="5500726"/>
          </a:xfrm>
        </p:spPr>
        <p:txBody>
          <a:bodyPr>
            <a:normAutofit fontScale="92500"/>
          </a:bodyPr>
          <a:lstStyle/>
          <a:p>
            <a:pPr>
              <a:buNone/>
            </a:pPr>
            <a:r>
              <a:rPr lang="cs-CZ" sz="2400" b="1" dirty="0" smtClean="0"/>
              <a:t>Co má tedy přinést revize katastru</a:t>
            </a:r>
            <a:r>
              <a:rPr lang="cs-CZ" sz="2400" dirty="0" smtClean="0"/>
              <a:t>? </a:t>
            </a:r>
          </a:p>
          <a:p>
            <a:pPr>
              <a:buNone/>
            </a:pPr>
            <a:r>
              <a:rPr lang="cs-CZ" sz="2400" dirty="0" smtClean="0"/>
              <a:t>  Dle vize ČÚZK má dojít do roku 2030 k novému mapování, při kterém je rovněž řešen nesoulad jiných údajů katastru, anebo </a:t>
            </a:r>
            <a:r>
              <a:rPr lang="cs-CZ" sz="2400" dirty="0" smtClean="0">
                <a:solidFill>
                  <a:srgbClr val="FF0000"/>
                </a:solidFill>
              </a:rPr>
              <a:t>k samostatné revizi </a:t>
            </a:r>
            <a:r>
              <a:rPr lang="cs-CZ" sz="2400" dirty="0" smtClean="0"/>
              <a:t>a takto budou prováděny zejména tyto změny: </a:t>
            </a:r>
          </a:p>
          <a:p>
            <a:pPr>
              <a:buNone/>
            </a:pPr>
            <a:r>
              <a:rPr lang="cs-CZ" sz="2400" dirty="0" smtClean="0"/>
              <a:t>   - budou odstraňovány nesoulady v druzích pozemků </a:t>
            </a:r>
          </a:p>
          <a:p>
            <a:pPr>
              <a:buNone/>
            </a:pPr>
            <a:r>
              <a:rPr lang="cs-CZ" sz="2400" dirty="0" smtClean="0"/>
              <a:t>   - dojde ke slučování parcel a tím ke zrušení parcel </a:t>
            </a:r>
          </a:p>
          <a:p>
            <a:pPr>
              <a:buNone/>
            </a:pPr>
            <a:r>
              <a:rPr lang="cs-CZ" sz="2400" dirty="0" smtClean="0"/>
              <a:t>   - budou rušeny zápisy budov </a:t>
            </a:r>
          </a:p>
          <a:p>
            <a:pPr>
              <a:buNone/>
            </a:pPr>
            <a:r>
              <a:rPr lang="cs-CZ" sz="2400" dirty="0" smtClean="0"/>
              <a:t>   - budou odstraňovány nesoulady ve způsobu využití pozemků </a:t>
            </a:r>
          </a:p>
          <a:p>
            <a:pPr>
              <a:buNone/>
            </a:pPr>
            <a:r>
              <a:rPr lang="cs-CZ" sz="2400" dirty="0" smtClean="0"/>
              <a:t>   - budou odstraňovány nesoulady ve způsobu využití stavby </a:t>
            </a:r>
          </a:p>
          <a:p>
            <a:pPr>
              <a:buNone/>
            </a:pPr>
            <a:r>
              <a:rPr lang="cs-CZ" sz="2400" dirty="0" smtClean="0"/>
              <a:t>   - budou řešeny nesoulady v zobrazení obvodu staveb </a:t>
            </a:r>
          </a:p>
          <a:p>
            <a:pPr>
              <a:buNone/>
            </a:pPr>
            <a:r>
              <a:rPr lang="cs-CZ" sz="2400" dirty="0" smtClean="0"/>
              <a:t>   - budou řešeny dosud nezapsané stavby v katastru </a:t>
            </a:r>
          </a:p>
          <a:p>
            <a:pPr>
              <a:buNone/>
            </a:pPr>
            <a:r>
              <a:rPr lang="cs-CZ" sz="2400" dirty="0" smtClean="0"/>
              <a:t>   - budou slučovány pozemky pro stanovení zastavěné plochy</a:t>
            </a:r>
            <a:endParaRPr lang="cs-CZ" sz="2400" dirty="0"/>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4294967295"/>
          </p:nvPr>
        </p:nvSpPr>
        <p:spPr>
          <a:xfrm>
            <a:off x="1240825" y="1272003"/>
            <a:ext cx="7824518" cy="4851567"/>
          </a:xfrm>
        </p:spPr>
        <p:txBody>
          <a:bodyPr/>
          <a:lstStyle/>
          <a:p>
            <a:pPr marL="381000" indent="0" eaLnBrk="1" hangingPunct="1">
              <a:lnSpc>
                <a:spcPct val="40000"/>
              </a:lnSpc>
              <a:buClr>
                <a:schemeClr val="tx1"/>
              </a:buClr>
              <a:buFontTx/>
              <a:buNone/>
              <a:defRPr/>
            </a:pPr>
            <a:endParaRPr lang="cs-CZ" sz="2000" dirty="0" smtClean="0">
              <a:solidFill>
                <a:srgbClr val="C00000"/>
              </a:solidFill>
            </a:endParaRPr>
          </a:p>
          <a:p>
            <a:pPr marL="381000" indent="0" eaLnBrk="1" hangingPunct="1">
              <a:lnSpc>
                <a:spcPct val="40000"/>
              </a:lnSpc>
              <a:buClr>
                <a:schemeClr val="tx1"/>
              </a:buClr>
              <a:buFontTx/>
              <a:buNone/>
              <a:defRPr/>
            </a:pPr>
            <a:endParaRPr lang="cs-CZ" sz="2000" dirty="0" smtClean="0">
              <a:solidFill>
                <a:srgbClr val="C00000"/>
              </a:solidFill>
            </a:endParaRPr>
          </a:p>
          <a:p>
            <a:pPr marL="381000" indent="0" eaLnBrk="1" hangingPunct="1">
              <a:lnSpc>
                <a:spcPct val="40000"/>
              </a:lnSpc>
              <a:buClr>
                <a:schemeClr val="tx1"/>
              </a:buClr>
              <a:buFontTx/>
              <a:buNone/>
              <a:defRPr/>
            </a:pPr>
            <a:endParaRPr lang="cs-CZ" sz="2000" dirty="0" smtClean="0">
              <a:solidFill>
                <a:srgbClr val="C00000"/>
              </a:solidFill>
            </a:endParaRPr>
          </a:p>
          <a:p>
            <a:pPr marL="381000" indent="0" eaLnBrk="1" hangingPunct="1">
              <a:lnSpc>
                <a:spcPct val="40000"/>
              </a:lnSpc>
              <a:buClr>
                <a:schemeClr val="tx1"/>
              </a:buClr>
              <a:buFontTx/>
              <a:buNone/>
              <a:defRPr/>
            </a:pPr>
            <a:r>
              <a:rPr lang="cs-CZ" sz="3600" dirty="0" smtClean="0">
                <a:solidFill>
                  <a:srgbClr val="C00000"/>
                </a:solidFill>
              </a:rPr>
              <a:t> </a:t>
            </a:r>
          </a:p>
        </p:txBody>
      </p:sp>
      <p:sp>
        <p:nvSpPr>
          <p:cNvPr id="4" name="TextovéPole 3"/>
          <p:cNvSpPr txBox="1">
            <a:spLocks noChangeArrowheads="1"/>
          </p:cNvSpPr>
          <p:nvPr/>
        </p:nvSpPr>
        <p:spPr bwMode="auto">
          <a:xfrm>
            <a:off x="1071539" y="349953"/>
            <a:ext cx="6434162" cy="830997"/>
          </a:xfrm>
          <a:prstGeom prst="rect">
            <a:avLst/>
          </a:prstGeom>
          <a:noFill/>
          <a:ln w="9525">
            <a:noFill/>
            <a:miter lim="800000"/>
            <a:headEnd/>
            <a:tailEnd/>
          </a:ln>
        </p:spPr>
        <p:txBody>
          <a:bodyPr wrap="square">
            <a:spAutoFit/>
          </a:bodyPr>
          <a:lstStyle/>
          <a:p>
            <a:pPr marL="971550" lvl="1" indent="-514350"/>
            <a:r>
              <a:rPr lang="cs-CZ" sz="2800" dirty="0" smtClean="0">
                <a:latin typeface="Arial" charset="0"/>
              </a:rPr>
              <a:t>Začínající revize - osvěta </a:t>
            </a:r>
            <a:endParaRPr lang="cs-CZ" sz="2800" dirty="0">
              <a:latin typeface="Arial" charset="0"/>
            </a:endParaRPr>
          </a:p>
          <a:p>
            <a:pPr marL="514350" indent="-514350">
              <a:buFont typeface="Arial" pitchFamily="34" charset="0"/>
              <a:buChar char="•"/>
            </a:pPr>
            <a:endParaRPr lang="cs-CZ" dirty="0">
              <a:solidFill>
                <a:srgbClr val="C98203"/>
              </a:solidFill>
            </a:endParaRPr>
          </a:p>
        </p:txBody>
      </p:sp>
      <p:sp>
        <p:nvSpPr>
          <p:cNvPr id="5" name="Rectangle 2"/>
          <p:cNvSpPr txBox="1">
            <a:spLocks noChangeArrowheads="1"/>
          </p:cNvSpPr>
          <p:nvPr/>
        </p:nvSpPr>
        <p:spPr bwMode="auto">
          <a:xfrm>
            <a:off x="285720" y="928671"/>
            <a:ext cx="8702206" cy="55007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B4CCE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B4CCE2"/>
              </a:buClr>
              <a:buChar char="–"/>
              <a:defRPr sz="2000">
                <a:solidFill>
                  <a:schemeClr val="tx1"/>
                </a:solidFill>
                <a:latin typeface="+mn-lt"/>
              </a:defRPr>
            </a:lvl2pPr>
            <a:lvl3pPr marL="1143000" indent="-228600" algn="l" rtl="0" eaLnBrk="0" fontAlgn="base" hangingPunct="0">
              <a:spcBef>
                <a:spcPct val="20000"/>
              </a:spcBef>
              <a:spcAft>
                <a:spcPct val="0"/>
              </a:spcAft>
              <a:buClr>
                <a:srgbClr val="B4CCE2"/>
              </a:buClr>
              <a:buChar char="•"/>
              <a:defRPr>
                <a:solidFill>
                  <a:schemeClr val="tx1"/>
                </a:solidFill>
                <a:latin typeface="+mn-lt"/>
              </a:defRPr>
            </a:lvl3pPr>
            <a:lvl4pPr marL="1600200" indent="-228600" algn="l" rtl="0" eaLnBrk="0" fontAlgn="base" hangingPunct="0">
              <a:spcBef>
                <a:spcPct val="20000"/>
              </a:spcBef>
              <a:spcAft>
                <a:spcPct val="0"/>
              </a:spcAft>
              <a:buClr>
                <a:srgbClr val="B4CCE2"/>
              </a:buClr>
              <a:buChar char="–"/>
              <a:defRPr sz="1600">
                <a:solidFill>
                  <a:schemeClr val="tx1"/>
                </a:solidFill>
                <a:latin typeface="+mn-lt"/>
              </a:defRPr>
            </a:lvl4pPr>
            <a:lvl5pPr marL="2057400" indent="-228600" algn="l" rtl="0" eaLnBrk="0" fontAlgn="base" hangingPunct="0">
              <a:spcBef>
                <a:spcPct val="20000"/>
              </a:spcBef>
              <a:spcAft>
                <a:spcPct val="0"/>
              </a:spcAft>
              <a:buClr>
                <a:srgbClr val="B4CCE2"/>
              </a:buClr>
              <a:buChar char="»"/>
              <a:defRPr sz="1600">
                <a:solidFill>
                  <a:schemeClr val="tx1"/>
                </a:solidFill>
                <a:latin typeface="+mn-lt"/>
              </a:defRPr>
            </a:lvl5pPr>
            <a:lvl6pPr marL="2514600" indent="-228600" algn="l" rtl="0" fontAlgn="base">
              <a:spcBef>
                <a:spcPct val="20000"/>
              </a:spcBef>
              <a:spcAft>
                <a:spcPct val="0"/>
              </a:spcAft>
              <a:buClr>
                <a:srgbClr val="B4CCE2"/>
              </a:buClr>
              <a:buChar char="»"/>
              <a:defRPr sz="1600">
                <a:solidFill>
                  <a:schemeClr val="tx1"/>
                </a:solidFill>
                <a:latin typeface="+mn-lt"/>
              </a:defRPr>
            </a:lvl6pPr>
            <a:lvl7pPr marL="2971800" indent="-228600" algn="l" rtl="0" fontAlgn="base">
              <a:spcBef>
                <a:spcPct val="20000"/>
              </a:spcBef>
              <a:spcAft>
                <a:spcPct val="0"/>
              </a:spcAft>
              <a:buClr>
                <a:srgbClr val="B4CCE2"/>
              </a:buClr>
              <a:buChar char="»"/>
              <a:defRPr sz="1600">
                <a:solidFill>
                  <a:schemeClr val="tx1"/>
                </a:solidFill>
                <a:latin typeface="+mn-lt"/>
              </a:defRPr>
            </a:lvl7pPr>
            <a:lvl8pPr marL="3429000" indent="-228600" algn="l" rtl="0" fontAlgn="base">
              <a:spcBef>
                <a:spcPct val="20000"/>
              </a:spcBef>
              <a:spcAft>
                <a:spcPct val="0"/>
              </a:spcAft>
              <a:buClr>
                <a:srgbClr val="B4CCE2"/>
              </a:buClr>
              <a:buChar char="»"/>
              <a:defRPr sz="1600">
                <a:solidFill>
                  <a:schemeClr val="tx1"/>
                </a:solidFill>
                <a:latin typeface="+mn-lt"/>
              </a:defRPr>
            </a:lvl8pPr>
            <a:lvl9pPr marL="3886200" indent="-228600" algn="l" rtl="0" fontAlgn="base">
              <a:spcBef>
                <a:spcPct val="20000"/>
              </a:spcBef>
              <a:spcAft>
                <a:spcPct val="0"/>
              </a:spcAft>
              <a:buClr>
                <a:srgbClr val="B4CCE2"/>
              </a:buClr>
              <a:buChar char="»"/>
              <a:defRPr sz="1600">
                <a:solidFill>
                  <a:schemeClr val="tx1"/>
                </a:solidFill>
                <a:latin typeface="+mn-lt"/>
              </a:defRPr>
            </a:lvl9pPr>
          </a:lstStyle>
          <a:p>
            <a:pPr marL="265113" indent="-265113">
              <a:buFont typeface="Arial" pitchFamily="34" charset="0"/>
              <a:buChar char="•"/>
              <a:defRPr/>
            </a:pPr>
            <a:r>
              <a:rPr lang="cs-CZ" b="0" kern="0" dirty="0" smtClean="0">
                <a:cs typeface="Arial" charset="0"/>
              </a:rPr>
              <a:t>Vlastníci by měli vědět,proč je důležité, aby údaje katastru odpovídaly skutečnosti/ způsob využití staveb,</a:t>
            </a:r>
            <a:r>
              <a:rPr lang="cs-CZ" b="0" kern="0" dirty="0" err="1" smtClean="0">
                <a:cs typeface="Arial" charset="0"/>
              </a:rPr>
              <a:t>fotovoltaická</a:t>
            </a:r>
            <a:r>
              <a:rPr lang="cs-CZ" b="0" kern="0" dirty="0" smtClean="0">
                <a:cs typeface="Arial" charset="0"/>
              </a:rPr>
              <a:t> elektrárna…/</a:t>
            </a:r>
          </a:p>
          <a:p>
            <a:pPr marL="265113" indent="-265113">
              <a:buFont typeface="Arial" pitchFamily="34" charset="0"/>
              <a:buChar char="•"/>
              <a:defRPr/>
            </a:pPr>
            <a:r>
              <a:rPr lang="cs-CZ" kern="0" dirty="0" smtClean="0">
                <a:cs typeface="Arial" charset="0"/>
              </a:rPr>
              <a:t>Při revizích by se neměly jen plnit protokoly ZDŘ na základě zasílaných výzev/ zveřejnění na internetu/</a:t>
            </a:r>
          </a:p>
          <a:p>
            <a:pPr marL="265113" indent="-265113">
              <a:buFont typeface="Arial" pitchFamily="34" charset="0"/>
              <a:buChar char="•"/>
              <a:defRPr/>
            </a:pPr>
            <a:r>
              <a:rPr lang="cs-CZ" kern="0" dirty="0" smtClean="0">
                <a:cs typeface="Arial" charset="0"/>
              </a:rPr>
              <a:t>Při revizi by neměly být dávány jen pokuty</a:t>
            </a:r>
          </a:p>
          <a:p>
            <a:pPr marL="265113" indent="-265113">
              <a:buFont typeface="Arial" pitchFamily="34" charset="0"/>
              <a:buChar char="•"/>
              <a:defRPr/>
            </a:pPr>
            <a:r>
              <a:rPr lang="cs-CZ" kern="0" dirty="0" smtClean="0">
                <a:cs typeface="Arial" charset="0"/>
              </a:rPr>
              <a:t>Má být zdůrazněn dopad na sazby daně z nemovitosti při neohlášených změnách druhů /způsobu využití/pozemků-vazba na FU</a:t>
            </a:r>
          </a:p>
          <a:p>
            <a:pPr marL="265113" lvl="1" indent="-265113">
              <a:buFont typeface="Arial" pitchFamily="34" charset="0"/>
              <a:buChar char="•"/>
              <a:defRPr/>
            </a:pPr>
            <a:r>
              <a:rPr lang="cs-CZ" sz="2400" dirty="0" smtClean="0"/>
              <a:t>/Budou řešeny zejména významné rozdíly v druzích pozemků a způsobech využití pozemku, a dále se jako nesoulady  budou evidovat zcela zjevné a významné (s ohledem na znalost kvality katastrální mapy) rozdíly v poloze existující stabilizace vlastnických hranic.  /</a:t>
            </a:r>
          </a:p>
          <a:p>
            <a:pPr marL="265113" lvl="1" indent="-265113">
              <a:buNone/>
              <a:defRPr/>
            </a:pPr>
            <a:endParaRPr lang="cs-CZ" sz="2400" dirty="0" smtClean="0">
              <a:solidFill>
                <a:srgbClr val="C00000"/>
              </a:solidFill>
            </a:endParaRPr>
          </a:p>
          <a:p>
            <a:pPr marL="265113" indent="-265113">
              <a:buFont typeface="Arial" pitchFamily="34" charset="0"/>
              <a:buChar char="•"/>
              <a:defRPr/>
            </a:pPr>
            <a:endParaRPr lang="cs-CZ" kern="0" dirty="0" smtClean="0">
              <a:cs typeface="Arial" charset="0"/>
            </a:endParaRPr>
          </a:p>
          <a:p>
            <a:pPr marL="265113" indent="-265113">
              <a:buNone/>
              <a:defRPr/>
            </a:pPr>
            <a:endParaRPr lang="cs-CZ" sz="2000" b="0" kern="0" dirty="0" smtClean="0"/>
          </a:p>
          <a:p>
            <a:pPr marL="381000" indent="0" eaLnBrk="1" hangingPunct="1">
              <a:lnSpc>
                <a:spcPct val="40000"/>
              </a:lnSpc>
              <a:buClr>
                <a:schemeClr val="tx1"/>
              </a:buClr>
              <a:buFontTx/>
              <a:buNone/>
              <a:defRPr/>
            </a:pPr>
            <a:endParaRPr lang="cs-CZ" sz="2000" b="0" kern="0" dirty="0" smtClean="0"/>
          </a:p>
          <a:p>
            <a:pPr marL="381000" indent="0" eaLnBrk="1" hangingPunct="1">
              <a:lnSpc>
                <a:spcPct val="40000"/>
              </a:lnSpc>
              <a:buClr>
                <a:schemeClr val="tx1"/>
              </a:buClr>
              <a:buFontTx/>
              <a:buNone/>
              <a:defRPr/>
            </a:pPr>
            <a:endParaRPr lang="cs-CZ" sz="2000" b="0" kern="0" dirty="0" smtClean="0"/>
          </a:p>
          <a:p>
            <a:pPr marL="381000" indent="0" eaLnBrk="1" hangingPunct="1">
              <a:lnSpc>
                <a:spcPct val="40000"/>
              </a:lnSpc>
              <a:buClr>
                <a:schemeClr val="tx1"/>
              </a:buClr>
              <a:buFontTx/>
              <a:buNone/>
              <a:defRPr/>
            </a:pPr>
            <a:endParaRPr lang="cs-CZ" sz="2000" b="0" kern="0" dirty="0" smtClean="0">
              <a:solidFill>
                <a:srgbClr val="C00000"/>
              </a:solidFill>
            </a:endParaRPr>
          </a:p>
          <a:p>
            <a:pPr marL="381000" indent="0" eaLnBrk="1" hangingPunct="1">
              <a:lnSpc>
                <a:spcPct val="40000"/>
              </a:lnSpc>
              <a:buClr>
                <a:schemeClr val="tx1"/>
              </a:buClr>
              <a:buFontTx/>
              <a:buNone/>
              <a:defRPr/>
            </a:pPr>
            <a:r>
              <a:rPr lang="cs-CZ" sz="3600" b="0" kern="0" dirty="0" smtClean="0">
                <a:solidFill>
                  <a:srgbClr val="C00000"/>
                </a:solidFill>
              </a:rPr>
              <a:t> </a:t>
            </a:r>
          </a:p>
        </p:txBody>
      </p:sp>
    </p:spTree>
    <p:extLst>
      <p:ext uri="{BB962C8B-B14F-4D97-AF65-F5344CB8AC3E}">
        <p14:creationId xmlns="" xmlns:p14="http://schemas.microsoft.com/office/powerpoint/2010/main" val="3125241858"/>
      </p:ext>
    </p:extLst>
  </p:cSld>
  <p:clrMapOvr>
    <a:masterClrMapping/>
  </p:clrMapOvr>
  <p:timing>
    <p:tnLst>
      <p:par>
        <p:cTn id="1" dur="indefinite" restart="never" nodeType="tmRoot"/>
      </p:par>
    </p:tnLst>
  </p:timing>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214290"/>
            <a:ext cx="5357849" cy="500066"/>
          </a:xfrm>
        </p:spPr>
        <p:txBody>
          <a:bodyPr/>
          <a:lstStyle/>
          <a:p>
            <a:pPr>
              <a:buNone/>
            </a:pPr>
            <a:r>
              <a:rPr lang="cs-CZ" sz="2800" dirty="0" smtClean="0"/>
              <a:t>Pokračování-</a:t>
            </a:r>
            <a:endParaRPr lang="cs-CZ" sz="2800" dirty="0"/>
          </a:p>
        </p:txBody>
      </p:sp>
      <p:sp>
        <p:nvSpPr>
          <p:cNvPr id="5" name="Zástupný symbol pro obsah 4"/>
          <p:cNvSpPr>
            <a:spLocks noGrp="1"/>
          </p:cNvSpPr>
          <p:nvPr>
            <p:ph sz="quarter" idx="13"/>
          </p:nvPr>
        </p:nvSpPr>
        <p:spPr>
          <a:xfrm>
            <a:off x="357158" y="928670"/>
            <a:ext cx="8286808" cy="5643602"/>
          </a:xfrm>
        </p:spPr>
        <p:txBody>
          <a:bodyPr>
            <a:normAutofit fontScale="92500" lnSpcReduction="10000"/>
          </a:bodyPr>
          <a:lstStyle/>
          <a:p>
            <a:pPr>
              <a:buNone/>
            </a:pPr>
            <a:r>
              <a:rPr lang="cs-CZ" sz="2400" dirty="0" smtClean="0"/>
              <a:t> Pokud jsou při revizích zjištěny nesoulady, které vyžadují spolupráci s vlastníky nebo jinými oprávněnými, budou zveřejněny v Nahlížení do katastru, a to v písemných i grafických údajích katastru. Aplikace Nahlížení do katastru byla nově doplněna o tzv. upozornění ZDŘ (záznam pro další řízení) dle ustanovení § 21 odst. 1 písm. c) katastrální vyhlášky. </a:t>
            </a:r>
          </a:p>
          <a:p>
            <a:endParaRPr lang="cs-CZ" sz="2400" dirty="0" smtClean="0"/>
          </a:p>
          <a:p>
            <a:pPr>
              <a:buNone/>
            </a:pPr>
            <a:r>
              <a:rPr lang="cs-CZ" sz="2400" dirty="0" smtClean="0"/>
              <a:t> V aplikaci budou zveřejňovány tyto typy nesouladů: </a:t>
            </a:r>
          </a:p>
          <a:p>
            <a:pPr>
              <a:buNone/>
            </a:pPr>
            <a:r>
              <a:rPr lang="cs-CZ" sz="2400" dirty="0" smtClean="0"/>
              <a:t>   - nesoulad druhu pozemku se skutečným stavem </a:t>
            </a:r>
          </a:p>
          <a:p>
            <a:pPr>
              <a:buNone/>
            </a:pPr>
            <a:r>
              <a:rPr lang="cs-CZ" sz="2400" dirty="0" smtClean="0"/>
              <a:t>   - nesoulad způsobu využití pozemku se skutečným stavem </a:t>
            </a:r>
          </a:p>
          <a:p>
            <a:pPr>
              <a:buNone/>
            </a:pPr>
            <a:r>
              <a:rPr lang="cs-CZ" sz="2400" dirty="0" smtClean="0"/>
              <a:t>   - nesoulad způsobu využití stavby se skutečným stavem </a:t>
            </a:r>
          </a:p>
          <a:p>
            <a:pPr>
              <a:buNone/>
            </a:pPr>
            <a:r>
              <a:rPr lang="cs-CZ" sz="2400" dirty="0" smtClean="0"/>
              <a:t>   - nesoulad zobrazení obvodu budovy se skutečným stavem </a:t>
            </a:r>
          </a:p>
          <a:p>
            <a:pPr>
              <a:buNone/>
            </a:pPr>
            <a:r>
              <a:rPr lang="cs-CZ" sz="2400" dirty="0" smtClean="0"/>
              <a:t>   - nesoulad se skutečným stavem- doplnění bližším textem </a:t>
            </a:r>
          </a:p>
          <a:p>
            <a:pPr>
              <a:buNone/>
            </a:pPr>
            <a:r>
              <a:rPr lang="cs-CZ" sz="2400" dirty="0" smtClean="0"/>
              <a:t>   - nesoulad se skutečným stavem- nezapsaná stavba </a:t>
            </a:r>
          </a:p>
          <a:p>
            <a:pPr>
              <a:buNone/>
            </a:pPr>
            <a:endParaRPr lang="cs-CZ" sz="2400" dirty="0"/>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5850545" cy="642918"/>
          </a:xfrm>
        </p:spPr>
        <p:txBody>
          <a:bodyPr>
            <a:normAutofit/>
          </a:bodyPr>
          <a:lstStyle/>
          <a:p>
            <a:pPr>
              <a:buNone/>
            </a:pPr>
            <a:r>
              <a:rPr lang="cs-CZ" sz="2800" dirty="0" smtClean="0"/>
              <a:t>Informace o parcele po revizi</a:t>
            </a:r>
            <a:endParaRPr lang="cs-CZ" sz="2800" dirty="0"/>
          </a:p>
        </p:txBody>
      </p:sp>
      <p:pic>
        <p:nvPicPr>
          <p:cNvPr id="3074" name="Picture 2"/>
          <p:cNvPicPr>
            <a:picLocks noGrp="1" noChangeAspect="1" noChangeArrowheads="1"/>
          </p:cNvPicPr>
          <p:nvPr>
            <p:ph idx="4294967295"/>
          </p:nvPr>
        </p:nvPicPr>
        <p:blipFill>
          <a:blip r:embed="rId2"/>
          <a:srcRect/>
          <a:stretch>
            <a:fillRect/>
          </a:stretch>
        </p:blipFill>
        <p:spPr bwMode="auto">
          <a:xfrm>
            <a:off x="285720" y="571480"/>
            <a:ext cx="8572560" cy="6286520"/>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7" y="357166"/>
            <a:ext cx="5429287" cy="857256"/>
          </a:xfrm>
        </p:spPr>
        <p:txBody>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500034" y="928670"/>
            <a:ext cx="8229600" cy="5929330"/>
          </a:xfrm>
          <a:prstGeom prst="rect">
            <a:avLst/>
          </a:prstGeom>
        </p:spPr>
        <p:txBody>
          <a:bodyPr>
            <a:normAutofit lnSpcReduction="10000"/>
          </a:bodyPr>
          <a:lstStyle/>
          <a:p>
            <a:pPr fontAlgn="t">
              <a:buNone/>
            </a:pPr>
            <a:r>
              <a:rPr lang="cs-CZ" dirty="0" smtClean="0"/>
              <a:t>Dle uvedené novely je povinností prokázat pravost podpisu na soukromé listině v plném </a:t>
            </a:r>
            <a:r>
              <a:rPr lang="cs-CZ" dirty="0" smtClean="0">
                <a:solidFill>
                  <a:srgbClr val="FF0000"/>
                </a:solidFill>
              </a:rPr>
              <a:t>rozsahu přenesena na osobu, která zápis navrhuje, a t</a:t>
            </a:r>
            <a:r>
              <a:rPr lang="cs-CZ" dirty="0" smtClean="0"/>
              <a:t>o v souladu s ustanovením § 565 občanského zákoníku. - NAVRHOVATELE</a:t>
            </a:r>
          </a:p>
          <a:p>
            <a:pPr fontAlgn="t">
              <a:buNone/>
            </a:pPr>
            <a:r>
              <a:rPr lang="cs-CZ" b="1" dirty="0" smtClean="0"/>
              <a:t>Tuto povinnost má osoba, která zápis navrhuje, je povinna prokázat splnění ve lhůtě do 30 dnů, její nesplnění je pak důvodem k zastavení řízení nebo vrácení listin</a:t>
            </a:r>
          </a:p>
          <a:p>
            <a:pPr fontAlgn="t">
              <a:buNone/>
            </a:pPr>
            <a:endParaRPr lang="cs-CZ" dirty="0" smtClean="0"/>
          </a:p>
          <a:p>
            <a:pPr fontAlgn="t">
              <a:buNone/>
            </a:pPr>
            <a:r>
              <a:rPr lang="cs-CZ" dirty="0" smtClean="0"/>
              <a:t>Katastrální úřad tedy </a:t>
            </a:r>
            <a:r>
              <a:rPr lang="cs-CZ" dirty="0" smtClean="0">
                <a:solidFill>
                  <a:srgbClr val="FF0000"/>
                </a:solidFill>
              </a:rPr>
              <a:t>navrhovatele</a:t>
            </a:r>
            <a:r>
              <a:rPr lang="cs-CZ" dirty="0" smtClean="0"/>
              <a:t> ke splnění této povinnosti aktivně vyzve , a to pokud možno co nejdříve po podání návrhu na vklad či zápis poznámky. </a:t>
            </a:r>
          </a:p>
          <a:p>
            <a:pPr fontAlgn="t">
              <a:buNone/>
            </a:pPr>
            <a:r>
              <a:rPr lang="cs-CZ" b="1" dirty="0" smtClean="0">
                <a:solidFill>
                  <a:srgbClr val="FF0000"/>
                </a:solidFill>
              </a:rPr>
              <a:t>Povinnou osobou  je pouze navrhovatel</a:t>
            </a:r>
            <a:r>
              <a:rPr lang="cs-CZ" dirty="0" smtClean="0"/>
              <a:t>, resp. navrhovatelé, ostatní účastníky řízení nelze ke splnění této povinnosti vyzývat; mohou však být upozorněni, že bez jejich součinnosti spočívající zejména v uznání pravosti jejich podpisu bude řízení zastaveno.</a:t>
            </a:r>
          </a:p>
          <a:p>
            <a:pPr fontAlgn="t">
              <a:buNone/>
            </a:pPr>
            <a:r>
              <a:rPr lang="cs-CZ" dirty="0" smtClean="0"/>
              <a:t>/Je možné očekávat dodatek k Jednacímu řádu/</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2844" y="0"/>
            <a:ext cx="8572560" cy="857232"/>
          </a:xfrm>
        </p:spPr>
        <p:txBody>
          <a:bodyPr>
            <a:normAutofit fontScale="90000"/>
          </a:bodyPr>
          <a:lstStyle/>
          <a:p>
            <a:pPr>
              <a:buNone/>
            </a:pPr>
            <a:r>
              <a:rPr lang="cs-CZ" sz="2800" dirty="0" smtClean="0"/>
              <a:t>Snímek z katastrální mapy s vyznačeným nesouladem</a:t>
            </a:r>
            <a:endParaRPr lang="cs-CZ" sz="2800" dirty="0"/>
          </a:p>
        </p:txBody>
      </p:sp>
      <p:pic>
        <p:nvPicPr>
          <p:cNvPr id="4" name="Zástupný symbol pro obsah 3"/>
          <p:cNvPicPr>
            <a:picLocks noGrp="1"/>
          </p:cNvPicPr>
          <p:nvPr>
            <p:ph idx="4294967295"/>
          </p:nvPr>
        </p:nvPicPr>
        <p:blipFill>
          <a:blip r:embed="rId2"/>
          <a:srcRect/>
          <a:stretch>
            <a:fillRect/>
          </a:stretch>
        </p:blipFill>
        <p:spPr bwMode="auto">
          <a:xfrm>
            <a:off x="214282" y="857232"/>
            <a:ext cx="8643998" cy="6000768"/>
          </a:xfrm>
          <a:prstGeom prst="rect">
            <a:avLst/>
          </a:prstGeom>
          <a:noFill/>
          <a:ln w="9525">
            <a:noFill/>
            <a:miter lim="800000"/>
            <a:headEnd/>
            <a:tailEnd/>
          </a:ln>
        </p:spPr>
      </p:pic>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70" y="0"/>
            <a:ext cx="8229600" cy="500042"/>
          </a:xfrm>
        </p:spPr>
        <p:txBody>
          <a:bodyPr>
            <a:normAutofit fontScale="90000"/>
          </a:bodyPr>
          <a:lstStyle/>
          <a:p>
            <a:pPr>
              <a:buNone/>
            </a:pPr>
            <a:r>
              <a:rPr lang="cs-CZ" sz="2800" dirty="0" smtClean="0"/>
              <a:t>Informace o nesouladu zjištěného při revizi</a:t>
            </a:r>
            <a:endParaRPr lang="cs-CZ" sz="2800" dirty="0"/>
          </a:p>
        </p:txBody>
      </p:sp>
      <p:pic>
        <p:nvPicPr>
          <p:cNvPr id="1026" name="Picture 2"/>
          <p:cNvPicPr>
            <a:picLocks noGrp="1" noChangeAspect="1" noChangeArrowheads="1"/>
          </p:cNvPicPr>
          <p:nvPr>
            <p:ph idx="4294967295"/>
          </p:nvPr>
        </p:nvPicPr>
        <p:blipFill>
          <a:blip r:embed="rId2"/>
          <a:srcRect/>
          <a:stretch>
            <a:fillRect/>
          </a:stretch>
        </p:blipFill>
        <p:spPr bwMode="auto">
          <a:xfrm>
            <a:off x="214282" y="500042"/>
            <a:ext cx="8643997" cy="6357958"/>
          </a:xfrm>
          <a:prstGeom prst="rect">
            <a:avLst/>
          </a:prstGeom>
          <a:noFill/>
          <a:ln w="9525">
            <a:noFill/>
            <a:miter lim="800000"/>
            <a:headEnd/>
            <a:tailEnd/>
          </a:ln>
          <a:effectLst/>
        </p:spPr>
      </p:pic>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707537" cy="500042"/>
          </a:xfrm>
        </p:spPr>
        <p:txBody>
          <a:bodyPr>
            <a:normAutofit fontScale="90000"/>
          </a:bodyPr>
          <a:lstStyle/>
          <a:p>
            <a:pPr>
              <a:buNone/>
            </a:pPr>
            <a:r>
              <a:rPr lang="cs-CZ" sz="2800" dirty="0" smtClean="0"/>
              <a:t>Opakování- ZDŘ </a:t>
            </a:r>
            <a:endParaRPr lang="cs-CZ" sz="2800" dirty="0"/>
          </a:p>
        </p:txBody>
      </p:sp>
      <p:sp>
        <p:nvSpPr>
          <p:cNvPr id="3" name="Zástupný symbol pro obsah 2"/>
          <p:cNvSpPr>
            <a:spLocks noGrp="1"/>
          </p:cNvSpPr>
          <p:nvPr>
            <p:ph idx="4294967295"/>
          </p:nvPr>
        </p:nvSpPr>
        <p:spPr>
          <a:xfrm>
            <a:off x="457200" y="1071546"/>
            <a:ext cx="8229600" cy="5429287"/>
          </a:xfrm>
          <a:prstGeom prst="rect">
            <a:avLst/>
          </a:prstGeom>
        </p:spPr>
        <p:txBody>
          <a:bodyPr>
            <a:normAutofit/>
          </a:bodyPr>
          <a:lstStyle/>
          <a:p>
            <a:pPr>
              <a:buNone/>
            </a:pPr>
            <a:r>
              <a:rPr lang="cs-CZ" sz="2400" b="1" dirty="0" smtClean="0">
                <a:solidFill>
                  <a:srgbClr val="FF0000"/>
                </a:solidFill>
              </a:rPr>
              <a:t>Vyznačené upozornění na ZDŘ nebrání dalšímu nakládání  s dotčenými nemovitostmi , jen nový vlastník bude povinen doložit doklady pro odstranění zjištěných nesouladů !!!</a:t>
            </a:r>
          </a:p>
          <a:p>
            <a:pPr>
              <a:buNone/>
            </a:pPr>
            <a:endParaRPr lang="cs-CZ" sz="2400" dirty="0" smtClean="0"/>
          </a:p>
          <a:p>
            <a:pPr>
              <a:buNone/>
            </a:pPr>
            <a:r>
              <a:rPr lang="cs-CZ" sz="2400" b="1" dirty="0" smtClean="0"/>
              <a:t>Co je dobré vědět:</a:t>
            </a:r>
          </a:p>
          <a:p>
            <a:pPr>
              <a:buNone/>
            </a:pPr>
            <a:r>
              <a:rPr lang="cs-CZ" sz="2400" dirty="0" smtClean="0"/>
              <a:t>Při zjištění nesouladů katastrální pracoviště vede protokoly s vyznačenými nesoulady i s výsledkem po projednání s dotčenými orgány</a:t>
            </a:r>
          </a:p>
          <a:p>
            <a:pPr>
              <a:buNone/>
            </a:pPr>
            <a:r>
              <a:rPr lang="cs-CZ" sz="2400" dirty="0" smtClean="0"/>
              <a:t>Z protokolů vyplývá, jaké doklady má dotčený vlastník doložit ke změně druhu pozemku, případně zda je nutný geometrický plán</a:t>
            </a:r>
            <a:endParaRPr lang="cs-CZ" sz="2400" dirty="0"/>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707537" cy="500042"/>
          </a:xfrm>
        </p:spPr>
        <p:txBody>
          <a:bodyPr>
            <a:normAutofit fontScale="90000"/>
          </a:bodyPr>
          <a:lstStyle/>
          <a:p>
            <a:pPr>
              <a:buNone/>
            </a:pPr>
            <a:r>
              <a:rPr lang="cs-CZ" sz="2800" dirty="0" smtClean="0"/>
              <a:t>Velmi častý nesoulad </a:t>
            </a:r>
            <a:endParaRPr lang="cs-CZ" sz="2800" dirty="0"/>
          </a:p>
        </p:txBody>
      </p:sp>
      <p:pic>
        <p:nvPicPr>
          <p:cNvPr id="4" name="Zástupný symbol pro obsah 3"/>
          <p:cNvPicPr>
            <a:picLocks noGrp="1"/>
          </p:cNvPicPr>
          <p:nvPr>
            <p:ph idx="4294967295"/>
          </p:nvPr>
        </p:nvPicPr>
        <p:blipFill>
          <a:blip r:embed="rId2"/>
          <a:srcRect/>
          <a:stretch>
            <a:fillRect/>
          </a:stretch>
        </p:blipFill>
        <p:spPr bwMode="auto">
          <a:xfrm>
            <a:off x="214282" y="642918"/>
            <a:ext cx="8715436" cy="5929354"/>
          </a:xfrm>
          <a:prstGeom prst="rect">
            <a:avLst/>
          </a:prstGeom>
          <a:noFill/>
          <a:ln w="9525">
            <a:noFill/>
            <a:miter lim="800000"/>
            <a:headEnd/>
            <a:tailEnd/>
          </a:ln>
        </p:spPr>
      </p:pic>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214290"/>
            <a:ext cx="8001056" cy="857256"/>
          </a:xfrm>
        </p:spPr>
        <p:txBody>
          <a:bodyPr/>
          <a:lstStyle/>
          <a:p>
            <a:pPr>
              <a:buNone/>
            </a:pPr>
            <a:r>
              <a:rPr lang="cs-CZ" sz="2800" dirty="0" smtClean="0"/>
              <a:t>Proč věnovat pozornost revizím?</a:t>
            </a:r>
            <a:endParaRPr lang="cs-CZ" sz="2800" dirty="0"/>
          </a:p>
        </p:txBody>
      </p:sp>
      <p:sp>
        <p:nvSpPr>
          <p:cNvPr id="3" name="Zástupný symbol pro obsah 2"/>
          <p:cNvSpPr>
            <a:spLocks noGrp="1"/>
          </p:cNvSpPr>
          <p:nvPr>
            <p:ph sz="quarter" idx="13"/>
          </p:nvPr>
        </p:nvSpPr>
        <p:spPr>
          <a:xfrm>
            <a:off x="428596" y="928670"/>
            <a:ext cx="8215370" cy="5429288"/>
          </a:xfrm>
        </p:spPr>
        <p:txBody>
          <a:bodyPr>
            <a:normAutofit lnSpcReduction="10000"/>
          </a:bodyPr>
          <a:lstStyle/>
          <a:p>
            <a:pPr>
              <a:buNone/>
            </a:pPr>
            <a:r>
              <a:rPr lang="cs-CZ" dirty="0" smtClean="0"/>
              <a:t> Média:</a:t>
            </a:r>
          </a:p>
          <a:p>
            <a:pPr>
              <a:buNone/>
            </a:pPr>
            <a:r>
              <a:rPr lang="cs-CZ" dirty="0" smtClean="0"/>
              <a:t>  1.</a:t>
            </a:r>
            <a:r>
              <a:rPr lang="cs-CZ" b="1" dirty="0" smtClean="0"/>
              <a:t> Katastrální úřady masivně kontrolují stavby a pozemky. Hlásí statisíce chyb /</a:t>
            </a:r>
            <a:r>
              <a:rPr lang="cs-CZ" dirty="0" smtClean="0"/>
              <a:t>4. 12. 2022/</a:t>
            </a:r>
          </a:p>
          <a:p>
            <a:pPr>
              <a:buNone/>
            </a:pPr>
            <a:r>
              <a:rPr lang="cs-CZ" b="1" dirty="0" smtClean="0"/>
              <a:t>  Katastrální úřady po </a:t>
            </a:r>
            <a:r>
              <a:rPr lang="cs-CZ" b="1" dirty="0" err="1" smtClean="0"/>
              <a:t>covidové</a:t>
            </a:r>
            <a:r>
              <a:rPr lang="cs-CZ" b="1" dirty="0" smtClean="0"/>
              <a:t> přestávce pokračují po celé zemi s masivními revizemi staveb a pozemků. Za pět let zatím stihly zkontrolovat zhruba pětinu republiky a zjistily, že 637 tisíc staveb neodpovídá oficiálním záznamům. </a:t>
            </a:r>
            <a:endParaRPr lang="cs-CZ" dirty="0" smtClean="0"/>
          </a:p>
          <a:p>
            <a:pPr>
              <a:buNone/>
            </a:pPr>
            <a:r>
              <a:rPr lang="cs-CZ" dirty="0" smtClean="0"/>
              <a:t>  Černé stavby, špatně označené pozemky. </a:t>
            </a:r>
          </a:p>
          <a:p>
            <a:pPr>
              <a:buNone/>
            </a:pPr>
            <a:r>
              <a:rPr lang="cs-CZ" dirty="0" smtClean="0"/>
              <a:t>  2. </a:t>
            </a:r>
            <a:r>
              <a:rPr lang="cs-CZ" b="1" dirty="0" smtClean="0"/>
              <a:t>Co se stane s „černými stavbami“ po účinnosti nového stavebního zákona? /</a:t>
            </a:r>
            <a:r>
              <a:rPr lang="cs-CZ" dirty="0" smtClean="0"/>
              <a:t>11.01.2022 /</a:t>
            </a:r>
            <a:endParaRPr lang="cs-CZ" b="1" dirty="0" smtClean="0"/>
          </a:p>
          <a:p>
            <a:pPr>
              <a:buNone/>
            </a:pPr>
            <a:r>
              <a:rPr lang="cs-CZ" b="1" dirty="0" smtClean="0"/>
              <a:t>   Nový zákon obsahuje zpřísňující ustanovení vůči nelegální výstavbě bez příslušného povolení, tzv. „černým stavbám“. Není ale jednoznačné, jak se nový zákon vztahuje na černé stavby dokončené před jeho účinností. Co se s nimi tedy stane?</a:t>
            </a:r>
            <a:endParaRPr lang="cs-CZ" dirty="0" smtClean="0"/>
          </a:p>
          <a:p>
            <a:endParaRPr lang="cs-CZ" dirty="0" smtClean="0"/>
          </a:p>
          <a:p>
            <a:endParaRPr lang="cs-CZ" dirty="0"/>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214290"/>
            <a:ext cx="8358246" cy="857256"/>
          </a:xfrm>
        </p:spPr>
        <p:txBody>
          <a:bodyPr/>
          <a:lstStyle/>
          <a:p>
            <a:pPr>
              <a:buNone/>
            </a:pPr>
            <a:r>
              <a:rPr lang="cs-CZ" sz="2800" dirty="0" smtClean="0"/>
              <a:t>Proč věnovat pozornost revizím?</a:t>
            </a:r>
            <a:endParaRPr lang="cs-CZ" sz="2800" dirty="0"/>
          </a:p>
        </p:txBody>
      </p:sp>
      <p:sp>
        <p:nvSpPr>
          <p:cNvPr id="3" name="Zástupný symbol pro obsah 2"/>
          <p:cNvSpPr>
            <a:spLocks noGrp="1"/>
          </p:cNvSpPr>
          <p:nvPr>
            <p:ph sz="quarter" idx="13"/>
          </p:nvPr>
        </p:nvSpPr>
        <p:spPr>
          <a:xfrm>
            <a:off x="428596" y="928670"/>
            <a:ext cx="8215370" cy="5429288"/>
          </a:xfrm>
        </p:spPr>
        <p:txBody>
          <a:bodyPr>
            <a:normAutofit fontScale="92500"/>
          </a:bodyPr>
          <a:lstStyle/>
          <a:p>
            <a:pPr>
              <a:buNone/>
            </a:pPr>
            <a:r>
              <a:rPr lang="cs-CZ" dirty="0" smtClean="0"/>
              <a:t> Média:</a:t>
            </a:r>
          </a:p>
          <a:p>
            <a:pPr>
              <a:buNone/>
            </a:pPr>
            <a:r>
              <a:rPr lang="cs-CZ" b="1" dirty="0" smtClean="0">
                <a:hlinkClick r:id="rId2"/>
              </a:rPr>
              <a:t> 3.Stát hledá majitele a dědice desítek staveb. Můžete být mezi nimi i vy </a:t>
            </a:r>
            <a:endParaRPr lang="cs-CZ" b="1" dirty="0" smtClean="0"/>
          </a:p>
          <a:p>
            <a:pPr>
              <a:buNone/>
            </a:pPr>
            <a:r>
              <a:rPr lang="cs-CZ" dirty="0" smtClean="0"/>
              <a:t> Staveb, které neodpovídají tomu, co je zakresleno v katastrálních mapách, budou v Česku miliony. "Od roku 2017 do konce roku 2021 jsme zjistili více než 637 tisíc nesouladů. Podařilo se nám jich odstranit 575 tisíc,…</a:t>
            </a:r>
          </a:p>
          <a:p>
            <a:pPr>
              <a:buNone/>
            </a:pPr>
            <a:r>
              <a:rPr lang="cs-CZ" dirty="0" smtClean="0"/>
              <a:t> Jen pro představu. V Česku je přes 13 tisíc katastrálních území. Každý rok se zkontroluje několik stovek z nich. K 17.11.2022 prošla revizí pětina území republiky. ČUZK říká: "Rádi bychom je dokončili ve všech katastrálních územích do konce roku 2030," …</a:t>
            </a:r>
          </a:p>
          <a:p>
            <a:pPr>
              <a:buNone/>
            </a:pPr>
            <a:r>
              <a:rPr lang="cs-CZ" dirty="0" smtClean="0"/>
              <a:t> Tomu, kdo na dopis nebude reagovat, zakreslí katastrální úřad do veřejné mapy závadu/ZDŘ/. A tím se můžete dostat do problémů třeba s finančním úřadem kvůli nezaplacené dani z nemovitosti nebo se stavebním úřadem, kde to může v případě černých staveb skončit i nařízením demolice</a:t>
            </a:r>
          </a:p>
          <a:p>
            <a:endParaRPr lang="cs-CZ" dirty="0" smtClean="0"/>
          </a:p>
          <a:p>
            <a:endParaRPr lang="cs-CZ" dirty="0" smtClean="0"/>
          </a:p>
          <a:p>
            <a:endParaRPr lang="cs-CZ" dirty="0"/>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214290"/>
            <a:ext cx="5214974" cy="642942"/>
          </a:xfrm>
        </p:spPr>
        <p:txBody>
          <a:bodyPr>
            <a:normAutofit/>
          </a:bodyPr>
          <a:lstStyle/>
          <a:p>
            <a:pPr>
              <a:buNone/>
            </a:pPr>
            <a:r>
              <a:rPr lang="cs-CZ" sz="2800" dirty="0" smtClean="0"/>
              <a:t> Závěr k revizím-připomenutí</a:t>
            </a:r>
            <a:endParaRPr lang="cs-CZ" sz="2800" dirty="0"/>
          </a:p>
        </p:txBody>
      </p:sp>
      <p:sp>
        <p:nvSpPr>
          <p:cNvPr id="4" name="Zástupný symbol pro obsah 3"/>
          <p:cNvSpPr>
            <a:spLocks noGrp="1"/>
          </p:cNvSpPr>
          <p:nvPr>
            <p:ph idx="4294967295"/>
          </p:nvPr>
        </p:nvSpPr>
        <p:spPr>
          <a:xfrm>
            <a:off x="457200" y="1132765"/>
            <a:ext cx="8229600" cy="4993400"/>
          </a:xfrm>
          <a:prstGeom prst="rect">
            <a:avLst/>
          </a:prstGeom>
        </p:spPr>
        <p:txBody>
          <a:bodyPr>
            <a:normAutofit fontScale="92500" lnSpcReduction="10000"/>
          </a:bodyPr>
          <a:lstStyle/>
          <a:p>
            <a:pPr>
              <a:buNone/>
            </a:pPr>
            <a:r>
              <a:rPr lang="cs-CZ" sz="2400" b="1" dirty="0" smtClean="0"/>
              <a:t>Jak vznikl nesoulad mezi druhy pozemků a způsoby využití pozemků a staveb?</a:t>
            </a:r>
          </a:p>
          <a:p>
            <a:pPr>
              <a:buNone/>
            </a:pPr>
            <a:r>
              <a:rPr lang="cs-CZ" sz="2400" dirty="0" smtClean="0"/>
              <a:t>1/ První údaje o druzích pozemků a způsobech využití se začaly zapisovat do </a:t>
            </a:r>
            <a:r>
              <a:rPr lang="cs-CZ" sz="2400" dirty="0" smtClean="0">
                <a:solidFill>
                  <a:srgbClr val="FF0000"/>
                </a:solidFill>
              </a:rPr>
              <a:t>evidence nemovitostí dle z.č.22/1964 Sb. a vyhlášky č. 23/1964 Sb.,a to v souladu s příslušnými zákony.</a:t>
            </a:r>
          </a:p>
          <a:p>
            <a:pPr>
              <a:buNone/>
            </a:pPr>
            <a:r>
              <a:rPr lang="cs-CZ" sz="2400" dirty="0" smtClean="0"/>
              <a:t>2/ Vlastníci neohlašovali příslušné změny týkající se pozemků a staveb/ mnohdy právo užívání v minulosti bylo silnější než právo vlastnické/</a:t>
            </a:r>
          </a:p>
          <a:p>
            <a:pPr>
              <a:buNone/>
            </a:pPr>
            <a:r>
              <a:rPr lang="cs-CZ" sz="2400" dirty="0" smtClean="0"/>
              <a:t>3/ Postupně se měnili vlastníci, hromadně po roce 1991- dle restitučních zákonů,docházelo k dělení pozemků a staveb a skutečnému druhu či způsobu využití nebyla věnována příslušná pozornost</a:t>
            </a:r>
          </a:p>
          <a:p>
            <a:pPr>
              <a:buNone/>
            </a:pPr>
            <a:r>
              <a:rPr lang="cs-CZ" sz="2400" dirty="0" smtClean="0"/>
              <a:t>4/ Po roce 1989 nebyly již prováděny revize katastru/dříve „přehlídky“/</a:t>
            </a:r>
          </a:p>
          <a:p>
            <a:pPr>
              <a:buNone/>
            </a:pPr>
            <a:endParaRPr lang="cs-CZ" sz="2400" dirty="0"/>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278909" cy="642942"/>
          </a:xfrm>
        </p:spPr>
        <p:txBody>
          <a:bodyPr>
            <a:normAutofit/>
          </a:bodyPr>
          <a:lstStyle/>
          <a:p>
            <a:pPr>
              <a:buNone/>
            </a:pPr>
            <a:r>
              <a:rPr lang="cs-CZ" sz="2800" dirty="0" smtClean="0"/>
              <a:t>Pokračování-</a:t>
            </a:r>
            <a:endParaRPr lang="cs-CZ" sz="2800" dirty="0"/>
          </a:p>
        </p:txBody>
      </p:sp>
      <p:sp>
        <p:nvSpPr>
          <p:cNvPr id="4" name="Zástupný symbol pro obsah 3"/>
          <p:cNvSpPr>
            <a:spLocks noGrp="1"/>
          </p:cNvSpPr>
          <p:nvPr>
            <p:ph idx="4294967295"/>
          </p:nvPr>
        </p:nvSpPr>
        <p:spPr>
          <a:xfrm>
            <a:off x="457200" y="928670"/>
            <a:ext cx="8229600" cy="5715039"/>
          </a:xfrm>
          <a:prstGeom prst="rect">
            <a:avLst/>
          </a:prstGeom>
        </p:spPr>
        <p:txBody>
          <a:bodyPr>
            <a:normAutofit lnSpcReduction="10000"/>
          </a:bodyPr>
          <a:lstStyle/>
          <a:p>
            <a:pPr>
              <a:buNone/>
            </a:pPr>
            <a:r>
              <a:rPr lang="cs-CZ" sz="2400" dirty="0" smtClean="0"/>
              <a:t>5/Dochází, docházelo k výstavbě nových staveb a je následně řešen jen pozemek související se stavbou, ale již nejsou řešeny okolní související pozemky</a:t>
            </a:r>
          </a:p>
          <a:p>
            <a:pPr>
              <a:buFontTx/>
              <a:buChar char="-"/>
            </a:pPr>
            <a:r>
              <a:rPr lang="cs-CZ" sz="2400" dirty="0" smtClean="0"/>
              <a:t>stavby RD na orné půdě a do zastavěné plochy a nádvoří je změněn pouze pozemek pod stavbou</a:t>
            </a:r>
          </a:p>
          <a:p>
            <a:pPr>
              <a:buFontTx/>
              <a:buChar char="-"/>
            </a:pPr>
            <a:r>
              <a:rPr lang="cs-CZ" sz="2400" dirty="0" smtClean="0"/>
              <a:t>jsou zaměřovány  v terénu hranice komunikací, pozornost je věnována toliko pozemku pod samotnou  komunikací</a:t>
            </a:r>
          </a:p>
          <a:p>
            <a:pPr>
              <a:buFontTx/>
              <a:buChar char="-"/>
            </a:pPr>
            <a:r>
              <a:rPr lang="cs-CZ" sz="2400" dirty="0" smtClean="0"/>
              <a:t>nejsou dořešeny druhy pozemků ani způsoby využití u komunikací uvnitř nové bytové zástavby </a:t>
            </a:r>
          </a:p>
          <a:p>
            <a:pPr>
              <a:buNone/>
            </a:pPr>
            <a:r>
              <a:rPr lang="cs-CZ" sz="2400" dirty="0" smtClean="0"/>
              <a:t>Poznámka- dříve při zápisu staveb do evidence nemovitostí byl mj. vyžadován i doklad o trvalém odnětí ze ZPF, kde se většinou věnovala pozornost i pozemkům vzniklým po zaměření samotné stavby a zápisu do evidence nemovitostí</a:t>
            </a:r>
            <a:endParaRPr lang="cs-CZ" sz="2400" dirty="0"/>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5493355" cy="642918"/>
          </a:xfrm>
        </p:spPr>
        <p:txBody>
          <a:bodyPr>
            <a:normAutofit/>
          </a:bodyPr>
          <a:lstStyle/>
          <a:p>
            <a:pPr>
              <a:buNone/>
            </a:pPr>
            <a:r>
              <a:rPr lang="cs-CZ" sz="2800" dirty="0" smtClean="0"/>
              <a:t>Pokračování- příklad nesouladu</a:t>
            </a:r>
            <a:endParaRPr lang="cs-CZ" sz="2800" dirty="0"/>
          </a:p>
        </p:txBody>
      </p:sp>
      <p:pic>
        <p:nvPicPr>
          <p:cNvPr id="321538" name="Picture 2"/>
          <p:cNvPicPr>
            <a:picLocks noGrp="1" noChangeAspect="1" noChangeArrowheads="1"/>
          </p:cNvPicPr>
          <p:nvPr>
            <p:ph idx="4294967295"/>
          </p:nvPr>
        </p:nvPicPr>
        <p:blipFill>
          <a:blip r:embed="rId2"/>
          <a:srcRect/>
          <a:stretch>
            <a:fillRect/>
          </a:stretch>
        </p:blipFill>
        <p:spPr bwMode="auto">
          <a:xfrm>
            <a:off x="285720" y="642918"/>
            <a:ext cx="8572560" cy="6215082"/>
          </a:xfrm>
          <a:prstGeom prst="rect">
            <a:avLst/>
          </a:prstGeom>
          <a:noFill/>
          <a:ln w="9525">
            <a:noFill/>
            <a:miter lim="800000"/>
            <a:headEnd/>
            <a:tailEnd/>
          </a:ln>
          <a:effectLst/>
        </p:spPr>
      </p:pic>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6512511" cy="571504"/>
          </a:xfrm>
        </p:spPr>
        <p:txBody>
          <a:bodyPr>
            <a:normAutofit fontScale="90000"/>
          </a:bodyPr>
          <a:lstStyle/>
          <a:p>
            <a:pPr>
              <a:buNone/>
            </a:pPr>
            <a:r>
              <a:rPr lang="cs-CZ" sz="2800" dirty="0" smtClean="0"/>
              <a:t>Pokračování- příklad nesouladu v mapě</a:t>
            </a:r>
            <a:endParaRPr lang="cs-CZ" sz="2800" dirty="0"/>
          </a:p>
        </p:txBody>
      </p:sp>
      <p:pic>
        <p:nvPicPr>
          <p:cNvPr id="322562" name="Picture 2"/>
          <p:cNvPicPr>
            <a:picLocks noGrp="1" noChangeAspect="1" noChangeArrowheads="1"/>
          </p:cNvPicPr>
          <p:nvPr>
            <p:ph idx="4294967295"/>
          </p:nvPr>
        </p:nvPicPr>
        <p:blipFill>
          <a:blip r:embed="rId2"/>
          <a:srcRect/>
          <a:stretch>
            <a:fillRect/>
          </a:stretch>
        </p:blipFill>
        <p:spPr bwMode="auto">
          <a:xfrm>
            <a:off x="285720" y="785794"/>
            <a:ext cx="8715436" cy="5929354"/>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88640"/>
            <a:ext cx="9144000" cy="1008112"/>
          </a:xfrm>
        </p:spPr>
        <p:txBody>
          <a:bodyPr>
            <a:normAutofit/>
          </a:bodyPr>
          <a:lstStyle/>
          <a:p>
            <a:pPr marL="0" algn="ctr" eaLnBrk="1" fontAlgn="auto" hangingPunct="1">
              <a:spcAft>
                <a:spcPts val="0"/>
              </a:spcAft>
              <a:buNone/>
              <a:defRPr/>
            </a:pPr>
            <a:r>
              <a:rPr lang="cs-CZ" sz="2800" b="1" dirty="0">
                <a:solidFill>
                  <a:schemeClr val="tx2">
                    <a:lumMod val="75000"/>
                  </a:schemeClr>
                </a:solidFill>
              </a:rPr>
              <a:t>Účastníci</a:t>
            </a:r>
            <a:r>
              <a:rPr lang="cs-CZ" sz="2800" b="1" kern="1600" dirty="0">
                <a:ln w="13970">
                  <a:solidFill>
                    <a:schemeClr val="accent1">
                      <a:lumMod val="75000"/>
                    </a:schemeClr>
                  </a:solidFill>
                </a:ln>
                <a:solidFill>
                  <a:schemeClr val="tx2">
                    <a:lumMod val="90000"/>
                  </a:schemeClr>
                </a:solidFill>
              </a:rPr>
              <a:t> </a:t>
            </a:r>
            <a:r>
              <a:rPr lang="cs-CZ" sz="2800" b="1" dirty="0">
                <a:solidFill>
                  <a:schemeClr val="tx2">
                    <a:lumMod val="75000"/>
                  </a:schemeClr>
                </a:solidFill>
              </a:rPr>
              <a:t>řízení</a:t>
            </a:r>
          </a:p>
        </p:txBody>
      </p:sp>
      <p:sp>
        <p:nvSpPr>
          <p:cNvPr id="4099" name="Zástupný symbol pro obsah 2"/>
          <p:cNvSpPr>
            <a:spLocks noGrp="1"/>
          </p:cNvSpPr>
          <p:nvPr>
            <p:ph idx="4294967295"/>
          </p:nvPr>
        </p:nvSpPr>
        <p:spPr>
          <a:xfrm>
            <a:off x="428597" y="1428736"/>
            <a:ext cx="8258204" cy="5168615"/>
          </a:xfrm>
          <a:prstGeom prst="rect">
            <a:avLst/>
          </a:prstGeom>
        </p:spPr>
        <p:txBody>
          <a:bodyPr>
            <a:normAutofit lnSpcReduction="10000"/>
          </a:bodyPr>
          <a:lstStyle/>
          <a:p>
            <a:pPr marL="548640" lvl="1" indent="-411480">
              <a:spcBef>
                <a:spcPts val="700"/>
              </a:spcBef>
              <a:buClr>
                <a:schemeClr val="tx2">
                  <a:lumMod val="90000"/>
                </a:schemeClr>
              </a:buClr>
              <a:buNone/>
              <a:defRPr/>
            </a:pPr>
            <a:r>
              <a:rPr lang="cs-CZ" sz="3000" b="1" dirty="0" smtClean="0">
                <a:solidFill>
                  <a:srgbClr val="002060"/>
                </a:solidFill>
              </a:rPr>
              <a:t>Účastníci řízení x </a:t>
            </a:r>
            <a:r>
              <a:rPr lang="cs-CZ" sz="3000" b="1" dirty="0" smtClean="0">
                <a:solidFill>
                  <a:srgbClr val="FF0000"/>
                </a:solidFill>
              </a:rPr>
              <a:t>navrhovatelé</a:t>
            </a:r>
          </a:p>
          <a:p>
            <a:pPr lvl="1">
              <a:buNone/>
              <a:defRPr/>
            </a:pPr>
            <a:r>
              <a:rPr lang="cs-CZ" sz="2600" dirty="0" smtClean="0">
                <a:solidFill>
                  <a:srgbClr val="002060"/>
                </a:solidFill>
              </a:rPr>
              <a:t> -návrh na vklad může podat kterýkoliv z účastníků řízení </a:t>
            </a:r>
            <a:r>
              <a:rPr lang="cs-CZ" sz="2600" b="1" dirty="0" smtClean="0">
                <a:solidFill>
                  <a:srgbClr val="002060"/>
                </a:solidFill>
              </a:rPr>
              <a:t>samostatně </a:t>
            </a:r>
            <a:r>
              <a:rPr lang="cs-CZ" sz="2600" dirty="0" smtClean="0">
                <a:solidFill>
                  <a:srgbClr val="002060"/>
                </a:solidFill>
              </a:rPr>
              <a:t>nebo někteří z nich či všichni </a:t>
            </a:r>
            <a:r>
              <a:rPr lang="cs-CZ" sz="2600" b="1" dirty="0" smtClean="0">
                <a:solidFill>
                  <a:srgbClr val="002060"/>
                </a:solidFill>
              </a:rPr>
              <a:t>společně</a:t>
            </a:r>
          </a:p>
          <a:p>
            <a:pPr lvl="1">
              <a:buNone/>
              <a:defRPr/>
            </a:pPr>
            <a:r>
              <a:rPr lang="cs-CZ" sz="2600" b="1" dirty="0" smtClean="0">
                <a:solidFill>
                  <a:srgbClr val="002060"/>
                </a:solidFill>
              </a:rPr>
              <a:t> - je-li podán samostatný návrh na vklad</a:t>
            </a:r>
          </a:p>
          <a:p>
            <a:pPr marL="1262063" lvl="2" indent="-361950">
              <a:buNone/>
              <a:defRPr/>
            </a:pPr>
            <a:r>
              <a:rPr lang="cs-CZ" sz="2600" dirty="0" smtClean="0"/>
              <a:t> -KÚ musí vyrozumět ostatní účastníky o zahájení řízení, dát jim možnost seznámit se s podklady pro rozhodnutí</a:t>
            </a:r>
          </a:p>
          <a:p>
            <a:pPr lvl="1">
              <a:buNone/>
              <a:defRPr/>
            </a:pPr>
            <a:r>
              <a:rPr lang="cs-CZ" sz="2600" b="1" dirty="0" smtClean="0">
                <a:solidFill>
                  <a:srgbClr val="002060"/>
                </a:solidFill>
              </a:rPr>
              <a:t> - je-li podán společný </a:t>
            </a:r>
            <a:r>
              <a:rPr lang="cs-CZ" sz="2600" b="1" dirty="0">
                <a:solidFill>
                  <a:srgbClr val="002060"/>
                </a:solidFill>
              </a:rPr>
              <a:t>návrh na vklad</a:t>
            </a:r>
          </a:p>
          <a:p>
            <a:pPr marL="1262063" lvl="2" indent="-361950">
              <a:buNone/>
              <a:defRPr/>
            </a:pPr>
            <a:r>
              <a:rPr lang="cs-CZ" sz="2600" dirty="0" smtClean="0"/>
              <a:t> -KÚ </a:t>
            </a:r>
            <a:r>
              <a:rPr lang="cs-CZ" sz="2600" dirty="0"/>
              <a:t>nevyrozumívá o zahájení </a:t>
            </a:r>
            <a:r>
              <a:rPr lang="cs-CZ" sz="2600" dirty="0" smtClean="0"/>
              <a:t>řízení, v případě povolení vkladu neseznamuje účastníky </a:t>
            </a:r>
            <a:r>
              <a:rPr lang="cs-CZ" sz="2600" dirty="0"/>
              <a:t>s podklady pro </a:t>
            </a:r>
            <a:r>
              <a:rPr lang="cs-CZ" sz="2600" dirty="0" smtClean="0"/>
              <a:t>rozhodnutí</a:t>
            </a:r>
            <a:endParaRPr lang="cs-CZ" sz="2600" dirty="0"/>
          </a:p>
        </p:txBody>
      </p:sp>
    </p:spTree>
    <p:extLst>
      <p:ext uri="{BB962C8B-B14F-4D97-AF65-F5344CB8AC3E}">
        <p14:creationId xmlns="" xmlns:p14="http://schemas.microsoft.com/office/powerpoint/2010/main" val="857659417"/>
      </p:ext>
    </p:extLst>
  </p:cSld>
  <p:clrMapOvr>
    <a:masterClrMapping/>
  </p:clrMapOvr>
  <p:timing>
    <p:tnLst>
      <p:par>
        <p:cTn id="1" dur="indefinite" restart="never" nodeType="tmRoot"/>
      </p:par>
    </p:tnLst>
  </p:timing>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3921719" cy="571504"/>
          </a:xfrm>
        </p:spPr>
        <p:txBody>
          <a:bodyPr>
            <a:normAutofit/>
          </a:bodyPr>
          <a:lstStyle/>
          <a:p>
            <a:pPr>
              <a:buNone/>
            </a:pPr>
            <a:r>
              <a:rPr lang="cs-CZ" sz="2800" dirty="0" smtClean="0"/>
              <a:t>Pokračování-</a:t>
            </a:r>
            <a:endParaRPr lang="cs-CZ" sz="2800" dirty="0"/>
          </a:p>
        </p:txBody>
      </p:sp>
      <p:sp>
        <p:nvSpPr>
          <p:cNvPr id="4" name="Zástupný symbol pro obsah 3"/>
          <p:cNvSpPr>
            <a:spLocks noGrp="1"/>
          </p:cNvSpPr>
          <p:nvPr>
            <p:ph idx="4294967295"/>
          </p:nvPr>
        </p:nvSpPr>
        <p:spPr>
          <a:xfrm>
            <a:off x="457200" y="1600200"/>
            <a:ext cx="8229600" cy="4614881"/>
          </a:xfrm>
          <a:prstGeom prst="rect">
            <a:avLst/>
          </a:prstGeom>
        </p:spPr>
        <p:txBody>
          <a:bodyPr>
            <a:normAutofit/>
          </a:bodyPr>
          <a:lstStyle/>
          <a:p>
            <a:pPr>
              <a:buNone/>
            </a:pPr>
            <a:r>
              <a:rPr lang="cs-CZ" sz="2400" dirty="0" smtClean="0"/>
              <a:t>6/ Při realizaci nástavby,či stavebních úprav např. RD nebylo řešeno, zda nedochází již ke změně způsobu využití RD na bytový dům</a:t>
            </a:r>
          </a:p>
          <a:p>
            <a:pPr>
              <a:buNone/>
            </a:pPr>
            <a:r>
              <a:rPr lang="cs-CZ" sz="2400" dirty="0" err="1" smtClean="0"/>
              <a:t>Dopl</a:t>
            </a:r>
            <a:r>
              <a:rPr lang="cs-CZ" sz="2400" dirty="0" smtClean="0"/>
              <a:t>. -charakteristika RD dle přílohy č.4 </a:t>
            </a:r>
            <a:r>
              <a:rPr lang="cs-CZ" sz="2400" dirty="0" err="1" smtClean="0"/>
              <a:t>katV</a:t>
            </a:r>
            <a:endParaRPr lang="cs-CZ" sz="2400" dirty="0" smtClean="0"/>
          </a:p>
          <a:p>
            <a:pPr>
              <a:buNone/>
            </a:pPr>
            <a:r>
              <a:rPr lang="cs-CZ" sz="2400" dirty="0" smtClean="0"/>
              <a:t>   - rodinný dům -stavba pro bydlení, ve které více než polovina podlahové plochy odpovídá požadavkům na trvalé rodinné bydlení a je k tomuto účelu určena; rodinný dům může mít </a:t>
            </a:r>
            <a:r>
              <a:rPr lang="cs-CZ" sz="2400" dirty="0" err="1" smtClean="0"/>
              <a:t>nejvýš</a:t>
            </a:r>
            <a:r>
              <a:rPr lang="cs-CZ" sz="2400" dirty="0" smtClean="0"/>
              <a:t>e tři samostatné byty, </a:t>
            </a:r>
            <a:r>
              <a:rPr lang="cs-CZ" sz="2400" dirty="0" err="1" smtClean="0"/>
              <a:t>nejvýš</a:t>
            </a:r>
            <a:r>
              <a:rPr lang="cs-CZ" sz="2400" dirty="0" smtClean="0"/>
              <a:t>e dvě nadzemní podlaží a jedno podzemní podlaží a podkroví [§ 2 písm. a) bod 2 </a:t>
            </a:r>
            <a:r>
              <a:rPr lang="cs-CZ" sz="2400" dirty="0" err="1" smtClean="0"/>
              <a:t>vyhláš</a:t>
            </a:r>
            <a:r>
              <a:rPr lang="cs-CZ" sz="2400" dirty="0" smtClean="0"/>
              <a:t></a:t>
            </a:r>
            <a:r>
              <a:rPr lang="cs-CZ" sz="2400" dirty="0" err="1" smtClean="0"/>
              <a:t>ky</a:t>
            </a:r>
            <a:endParaRPr lang="cs-CZ" sz="2400" dirty="0" smtClean="0"/>
          </a:p>
          <a:p>
            <a:pPr>
              <a:buNone/>
            </a:pPr>
            <a:r>
              <a:rPr lang="cs-CZ" sz="2400" dirty="0" smtClean="0"/>
              <a:t>  č. 501/2006 Sb.].	</a:t>
            </a:r>
            <a:endParaRPr lang="cs-CZ" sz="2400" dirty="0"/>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278909" cy="642942"/>
          </a:xfrm>
        </p:spPr>
        <p:txBody>
          <a:bodyPr>
            <a:normAutofit/>
          </a:bodyPr>
          <a:lstStyle/>
          <a:p>
            <a:pPr>
              <a:buNone/>
            </a:pPr>
            <a:r>
              <a:rPr lang="cs-CZ" sz="2800" dirty="0" smtClean="0"/>
              <a:t>Pokračování-</a:t>
            </a:r>
            <a:endParaRPr lang="cs-CZ" sz="2800" dirty="0"/>
          </a:p>
        </p:txBody>
      </p:sp>
      <p:sp>
        <p:nvSpPr>
          <p:cNvPr id="4" name="Zástupný symbol pro obsah 3"/>
          <p:cNvSpPr>
            <a:spLocks noGrp="1"/>
          </p:cNvSpPr>
          <p:nvPr>
            <p:ph idx="4294967295"/>
          </p:nvPr>
        </p:nvSpPr>
        <p:spPr>
          <a:xfrm>
            <a:off x="457200" y="1285860"/>
            <a:ext cx="8229600" cy="4929221"/>
          </a:xfrm>
          <a:prstGeom prst="rect">
            <a:avLst/>
          </a:prstGeom>
        </p:spPr>
        <p:txBody>
          <a:bodyPr>
            <a:normAutofit/>
          </a:bodyPr>
          <a:lstStyle/>
          <a:p>
            <a:pPr>
              <a:buNone/>
            </a:pPr>
            <a:r>
              <a:rPr lang="cs-CZ" sz="2400" b="1" dirty="0" smtClean="0"/>
              <a:t>Proč je nutné dále ohlašovat změny druhů pozemků , způsobu využití pozemků, způsobu využití staveb, jednotek?</a:t>
            </a:r>
          </a:p>
          <a:p>
            <a:pPr>
              <a:buNone/>
            </a:pPr>
            <a:r>
              <a:rPr lang="cs-CZ" sz="2400" dirty="0" smtClean="0"/>
              <a:t>1/Povinnost ohlašování  změn u nemovitostí evidovaných v katastru stanoví </a:t>
            </a:r>
            <a:r>
              <a:rPr lang="cs-CZ" sz="2400" dirty="0" err="1" smtClean="0"/>
              <a:t>katZ</a:t>
            </a:r>
            <a:r>
              <a:rPr lang="cs-CZ" sz="2400" dirty="0" smtClean="0"/>
              <a:t> v § 37 tak, aby bylo naplněno </a:t>
            </a:r>
            <a:r>
              <a:rPr lang="cs-CZ" sz="2400" dirty="0" err="1" smtClean="0"/>
              <a:t>ust.§</a:t>
            </a:r>
            <a:r>
              <a:rPr lang="cs-CZ" sz="2400" dirty="0" smtClean="0"/>
              <a:t> 1 </a:t>
            </a:r>
            <a:r>
              <a:rPr lang="cs-CZ" sz="2400" dirty="0" err="1" smtClean="0"/>
              <a:t>katZ</a:t>
            </a:r>
            <a:r>
              <a:rPr lang="cs-CZ" sz="2400" dirty="0" smtClean="0"/>
              <a:t>- tzn. v jakému účelu katastr slouží</a:t>
            </a:r>
          </a:p>
          <a:p>
            <a:pPr>
              <a:buNone/>
            </a:pPr>
            <a:r>
              <a:rPr lang="cs-CZ" sz="2400" dirty="0" smtClean="0"/>
              <a:t>2/Mj. slouží podklady z KN pro finanční úřady k vyměřování daní z nemovitostí</a:t>
            </a:r>
          </a:p>
          <a:p>
            <a:pPr>
              <a:buNone/>
            </a:pPr>
            <a:r>
              <a:rPr lang="cs-CZ" sz="2400" dirty="0" smtClean="0"/>
              <a:t>Pozn.- pro oceňování by neměl být nesoulad problémem, znalec má oceňovat nemovitosti v případě zjištěného rozporu dle skutečnosti </a:t>
            </a:r>
            <a:endParaRPr lang="cs-CZ" sz="2400" dirty="0"/>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72" y="0"/>
            <a:ext cx="5143536" cy="714356"/>
          </a:xfrm>
        </p:spPr>
        <p:txBody>
          <a:bodyPr>
            <a:normAutofit/>
          </a:bodyPr>
          <a:lstStyle/>
          <a:p>
            <a:pPr>
              <a:buNone/>
            </a:pPr>
            <a:r>
              <a:rPr lang="cs-CZ" sz="2800" dirty="0" smtClean="0"/>
              <a:t>Pokračování-</a:t>
            </a:r>
            <a:endParaRPr lang="cs-CZ" sz="2800" dirty="0"/>
          </a:p>
        </p:txBody>
      </p:sp>
      <p:sp>
        <p:nvSpPr>
          <p:cNvPr id="4" name="Zástupný symbol pro obsah 3"/>
          <p:cNvSpPr>
            <a:spLocks noGrp="1"/>
          </p:cNvSpPr>
          <p:nvPr>
            <p:ph idx="4294967295"/>
          </p:nvPr>
        </p:nvSpPr>
        <p:spPr>
          <a:xfrm>
            <a:off x="457200" y="928670"/>
            <a:ext cx="8229600" cy="5929330"/>
          </a:xfrm>
          <a:prstGeom prst="rect">
            <a:avLst/>
          </a:prstGeom>
        </p:spPr>
        <p:txBody>
          <a:bodyPr>
            <a:normAutofit fontScale="92500" lnSpcReduction="10000"/>
          </a:bodyPr>
          <a:lstStyle/>
          <a:p>
            <a:pPr>
              <a:buNone/>
            </a:pPr>
            <a:r>
              <a:rPr lang="cs-CZ" sz="2400" dirty="0" smtClean="0"/>
              <a:t>3/Soulad údajů katastru a dle skutečnosti zajistí zejména nabyvateli méně možných problémů při dalších plánovaných změnách – nejen u pozemků</a:t>
            </a:r>
          </a:p>
          <a:p>
            <a:pPr>
              <a:buNone/>
            </a:pPr>
            <a:r>
              <a:rPr lang="cs-CZ" sz="2400" dirty="0" smtClean="0"/>
              <a:t>                 -  i u staveb- pozor na přístavby ,nástavby,změny balkónů na lodžie a spojení s terénem, arkýře- je nutné sledovat, jakou změnu údajů katastru toto vyvolá v souladu s ČS normou</a:t>
            </a:r>
          </a:p>
          <a:p>
            <a:pPr>
              <a:buNone/>
            </a:pPr>
            <a:r>
              <a:rPr lang="cs-CZ" sz="2400" dirty="0" smtClean="0"/>
              <a:t>4/Způsoby využití- např. </a:t>
            </a:r>
            <a:r>
              <a:rPr lang="cs-CZ" sz="2400" dirty="0" err="1" smtClean="0"/>
              <a:t>fotovoltaická</a:t>
            </a:r>
            <a:r>
              <a:rPr lang="cs-CZ" sz="2400" dirty="0" smtClean="0"/>
              <a:t> elektrárna může ovlivnit plánované činnosti na okolních pozemcích / ochranné pásmo/</a:t>
            </a:r>
          </a:p>
          <a:p>
            <a:pPr>
              <a:buNone/>
            </a:pPr>
            <a:r>
              <a:rPr lang="cs-CZ" sz="2400" dirty="0" smtClean="0"/>
              <a:t>5/Změna na účelové komunikaci může vyvolat soudní spory pro přístup na okolní pozemky</a:t>
            </a:r>
          </a:p>
          <a:p>
            <a:pPr>
              <a:buNone/>
            </a:pPr>
            <a:r>
              <a:rPr lang="cs-CZ" sz="2400" dirty="0" smtClean="0"/>
              <a:t>6/Skutečný způsob využití stavby může mít vliv-</a:t>
            </a:r>
          </a:p>
          <a:p>
            <a:pPr>
              <a:buNone/>
            </a:pPr>
            <a:r>
              <a:rPr lang="cs-CZ" sz="2400" dirty="0" smtClean="0"/>
              <a:t> - na získání možných dotací z EU</a:t>
            </a:r>
          </a:p>
          <a:p>
            <a:pPr>
              <a:buNone/>
            </a:pPr>
            <a:r>
              <a:rPr lang="cs-CZ" sz="2400" dirty="0" smtClean="0"/>
              <a:t> - na získání půjčky u příslušné banky</a:t>
            </a:r>
          </a:p>
          <a:p>
            <a:pPr>
              <a:buNone/>
            </a:pPr>
            <a:r>
              <a:rPr lang="cs-CZ" sz="2400" dirty="0" smtClean="0"/>
              <a:t> - na získání příspěvku na bydlení</a:t>
            </a:r>
          </a:p>
          <a:p>
            <a:pPr>
              <a:buNone/>
            </a:pPr>
            <a:r>
              <a:rPr lang="cs-CZ" sz="2400" dirty="0" smtClean="0"/>
              <a:t>   </a:t>
            </a:r>
            <a:endParaRPr lang="cs-CZ" sz="2400" dirty="0"/>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207471" cy="642918"/>
          </a:xfrm>
        </p:spPr>
        <p:txBody>
          <a:bodyPr>
            <a:normAutofit/>
          </a:bodyPr>
          <a:lstStyle/>
          <a:p>
            <a:pPr>
              <a:buNone/>
            </a:pPr>
            <a:r>
              <a:rPr lang="cs-CZ" sz="2800" dirty="0" smtClean="0"/>
              <a:t>Pokračování-</a:t>
            </a:r>
            <a:endParaRPr lang="cs-CZ" sz="2800" dirty="0"/>
          </a:p>
        </p:txBody>
      </p:sp>
      <p:sp>
        <p:nvSpPr>
          <p:cNvPr id="4" name="Zástupný symbol pro obsah 3"/>
          <p:cNvSpPr>
            <a:spLocks noGrp="1"/>
          </p:cNvSpPr>
          <p:nvPr>
            <p:ph idx="4294967295"/>
          </p:nvPr>
        </p:nvSpPr>
        <p:spPr>
          <a:xfrm>
            <a:off x="457200" y="1142984"/>
            <a:ext cx="8229600" cy="5072097"/>
          </a:xfrm>
          <a:prstGeom prst="rect">
            <a:avLst/>
          </a:prstGeom>
        </p:spPr>
        <p:txBody>
          <a:bodyPr>
            <a:normAutofit fontScale="92500" lnSpcReduction="10000"/>
          </a:bodyPr>
          <a:lstStyle/>
          <a:p>
            <a:pPr>
              <a:buNone/>
            </a:pPr>
            <a:r>
              <a:rPr lang="cs-CZ" sz="2400" dirty="0" smtClean="0"/>
              <a:t>7/Je vhodné věnovat pozornost při dalším nakládání s pozemky ,zda jsou přístupné z veřejné komunikace, hranice v mapě ne vždy jsou zobrazeny v katastrální mapě se souhlasem stavebního úřadu</a:t>
            </a:r>
          </a:p>
          <a:p>
            <a:pPr>
              <a:buNone/>
            </a:pPr>
            <a:r>
              <a:rPr lang="cs-CZ" sz="2400" dirty="0" smtClean="0"/>
              <a:t>8/ Připomínám i znění </a:t>
            </a:r>
            <a:r>
              <a:rPr lang="cs-CZ" sz="2400" dirty="0" err="1" smtClean="0"/>
              <a:t>ust.§</a:t>
            </a:r>
            <a:r>
              <a:rPr lang="cs-CZ" sz="2400" dirty="0" smtClean="0"/>
              <a:t> 39 písm. c/- pokud pro zápis změny v katastru není nutné překládat žádné rozhodnutí, ale postačí jen  příslušný souhlas orgánu veřejné moci, pak tento souhlas je vydán vlastníkovi nebo i příslušnému katastrálnímu úřadu jako orgánu státní správy</a:t>
            </a:r>
          </a:p>
          <a:p>
            <a:pPr>
              <a:buNone/>
            </a:pPr>
            <a:r>
              <a:rPr lang="cs-CZ" sz="2400" b="1" dirty="0" smtClean="0"/>
              <a:t>§ 39 Povinnosti orgánů veřejné moci</a:t>
            </a:r>
          </a:p>
          <a:p>
            <a:pPr>
              <a:buNone/>
            </a:pPr>
            <a:r>
              <a:rPr lang="cs-CZ" sz="2400" i="1" dirty="0" smtClean="0"/>
              <a:t>Písm. c)</a:t>
            </a:r>
            <a:r>
              <a:rPr lang="cs-CZ" sz="2400" dirty="0" smtClean="0"/>
              <a:t> potvrzují, že údaje v návrhu na zápis do katastru, které se týkají jejich působnosti, odpovídají skutečnosti, pokud k navrhovanému zápisu není vyžadováno rozhodnutí nebo jiné opatření orgánu veřejné moci,</a:t>
            </a:r>
            <a:endParaRPr lang="cs-CZ" sz="2400" dirty="0"/>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858280" cy="928694"/>
          </a:xfrm>
        </p:spPr>
        <p:txBody>
          <a:bodyPr>
            <a:normAutofit fontScale="90000"/>
          </a:bodyPr>
          <a:lstStyle/>
          <a:p>
            <a:pPr>
              <a:buNone/>
            </a:pPr>
            <a:r>
              <a:rPr lang="cs-CZ" sz="2800" dirty="0" smtClean="0"/>
              <a:t>Upozornění- Proč je nutné sledovat nové činnosti katastrálních úřadů</a:t>
            </a:r>
            <a:endParaRPr lang="cs-CZ" sz="2800" dirty="0"/>
          </a:p>
        </p:txBody>
      </p:sp>
      <p:sp>
        <p:nvSpPr>
          <p:cNvPr id="3" name="Zástupný symbol pro obsah 2"/>
          <p:cNvSpPr>
            <a:spLocks noGrp="1"/>
          </p:cNvSpPr>
          <p:nvPr>
            <p:ph idx="4294967295"/>
          </p:nvPr>
        </p:nvSpPr>
        <p:spPr>
          <a:xfrm>
            <a:off x="457200" y="1600200"/>
            <a:ext cx="8229600" cy="4543444"/>
          </a:xfrm>
          <a:prstGeom prst="rect">
            <a:avLst/>
          </a:prstGeom>
        </p:spPr>
        <p:txBody>
          <a:bodyPr>
            <a:normAutofit lnSpcReduction="10000"/>
          </a:bodyPr>
          <a:lstStyle/>
          <a:p>
            <a:pPr>
              <a:buNone/>
            </a:pPr>
            <a:r>
              <a:rPr lang="cs-CZ" sz="2400" dirty="0" smtClean="0">
                <a:solidFill>
                  <a:srgbClr val="FF0000"/>
                </a:solidFill>
              </a:rPr>
              <a:t>Proč je nutné sledovat?</a:t>
            </a:r>
            <a:endParaRPr lang="cs-CZ" sz="2400" b="1" dirty="0" smtClean="0">
              <a:solidFill>
                <a:srgbClr val="FF0000"/>
              </a:solidFill>
            </a:endParaRPr>
          </a:p>
          <a:p>
            <a:pPr>
              <a:buNone/>
            </a:pPr>
            <a:r>
              <a:rPr lang="cs-CZ" sz="2400" b="1" dirty="0" smtClean="0"/>
              <a:t>Revize katastru a II. Etapa obnovy katastrálního operátu</a:t>
            </a:r>
          </a:p>
          <a:p>
            <a:pPr>
              <a:buNone/>
            </a:pPr>
            <a:r>
              <a:rPr lang="cs-CZ" sz="2400" dirty="0" smtClean="0"/>
              <a:t> Dochází ke změnám údajů k nemovitostem, které mají vliv i na daňová přiznání-</a:t>
            </a:r>
          </a:p>
          <a:p>
            <a:pPr>
              <a:buFontTx/>
              <a:buChar char="-"/>
            </a:pPr>
            <a:r>
              <a:rPr lang="cs-CZ" sz="2400" dirty="0" smtClean="0"/>
              <a:t>změny druhu pozemku</a:t>
            </a:r>
          </a:p>
          <a:p>
            <a:pPr>
              <a:buFontTx/>
              <a:buChar char="-"/>
            </a:pPr>
            <a:r>
              <a:rPr lang="cs-CZ" sz="2400" dirty="0" smtClean="0"/>
              <a:t>změna způsobu využití pozemku</a:t>
            </a:r>
          </a:p>
          <a:p>
            <a:pPr>
              <a:buFontTx/>
              <a:buChar char="-"/>
            </a:pPr>
            <a:r>
              <a:rPr lang="cs-CZ" sz="2400" dirty="0" smtClean="0"/>
              <a:t>změna využití budovy</a:t>
            </a:r>
          </a:p>
          <a:p>
            <a:pPr>
              <a:buFontTx/>
              <a:buChar char="-"/>
            </a:pPr>
            <a:r>
              <a:rPr lang="cs-CZ" sz="2400" dirty="0" smtClean="0"/>
              <a:t>změna využití jednotek /mj. i skupiny bytů, skupiny nebytových prostor, skupiny bytových a nebytových prostor/</a:t>
            </a:r>
            <a:endParaRPr lang="cs-CZ" sz="2400" dirty="0"/>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207471" cy="642942"/>
          </a:xfrm>
        </p:spPr>
        <p:txBody>
          <a:bodyPr/>
          <a:lstStyle/>
          <a:p>
            <a:pPr>
              <a:buNone/>
            </a:pPr>
            <a:r>
              <a:rPr lang="cs-CZ" sz="2400" dirty="0" smtClean="0"/>
              <a:t>Pokračování-</a:t>
            </a:r>
            <a:endParaRPr lang="cs-CZ" sz="2400" dirty="0"/>
          </a:p>
        </p:txBody>
      </p:sp>
      <p:sp>
        <p:nvSpPr>
          <p:cNvPr id="3" name="Zástupný symbol pro obsah 2"/>
          <p:cNvSpPr>
            <a:spLocks noGrp="1"/>
          </p:cNvSpPr>
          <p:nvPr>
            <p:ph idx="4294967295"/>
          </p:nvPr>
        </p:nvSpPr>
        <p:spPr>
          <a:xfrm>
            <a:off x="457200" y="1600201"/>
            <a:ext cx="8229600" cy="2543180"/>
          </a:xfrm>
          <a:prstGeom prst="rect">
            <a:avLst/>
          </a:prstGeom>
        </p:spPr>
        <p:txBody>
          <a:bodyPr>
            <a:normAutofit/>
          </a:bodyPr>
          <a:lstStyle/>
          <a:p>
            <a:pPr>
              <a:buNone/>
            </a:pPr>
            <a:r>
              <a:rPr lang="cs-CZ" dirty="0" smtClean="0">
                <a:solidFill>
                  <a:srgbClr val="FF0000"/>
                </a:solidFill>
              </a:rPr>
              <a:t>Upozornění:</a:t>
            </a:r>
            <a:r>
              <a:rPr lang="cs-CZ" dirty="0" smtClean="0"/>
              <a:t> V daňovém přiznání pro vyměření daně z nemovitosti je nutné do 31. ledna v následujícím roce po dokončení obnovy katastrálního operátu nebo po revizi uvést nastalé změny- např. změnu ve výměře, označení parcelních čísel, tzn. údaje, které mohou mít vliv na změnu v dani.</a:t>
            </a:r>
          </a:p>
          <a:p>
            <a:endParaRPr lang="cs-CZ" dirty="0"/>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214290"/>
            <a:ext cx="8001055" cy="500066"/>
          </a:xfrm>
        </p:spPr>
        <p:txBody>
          <a:bodyPr/>
          <a:lstStyle/>
          <a:p>
            <a:pPr>
              <a:buNone/>
            </a:pPr>
            <a:r>
              <a:rPr lang="cs-CZ" sz="2800" dirty="0" smtClean="0"/>
              <a:t>Povinnost vlastníka vůči finančnímu úřadu</a:t>
            </a:r>
            <a:endParaRPr lang="cs-CZ" sz="2800" dirty="0"/>
          </a:p>
        </p:txBody>
      </p:sp>
      <p:pic>
        <p:nvPicPr>
          <p:cNvPr id="4" name="Picture 2"/>
          <p:cNvPicPr>
            <a:picLocks noGrp="1" noChangeAspect="1" noChangeArrowheads="1"/>
          </p:cNvPicPr>
          <p:nvPr>
            <p:ph sz="quarter" idx="13"/>
          </p:nvPr>
        </p:nvPicPr>
        <p:blipFill>
          <a:blip r:embed="rId2"/>
          <a:srcRect/>
          <a:stretch>
            <a:fillRect/>
          </a:stretch>
        </p:blipFill>
        <p:spPr bwMode="auto">
          <a:xfrm>
            <a:off x="714348" y="857232"/>
            <a:ext cx="7500989" cy="5786478"/>
          </a:xfrm>
          <a:prstGeom prst="rect">
            <a:avLst/>
          </a:prstGeom>
          <a:noFill/>
          <a:ln w="9525">
            <a:noFill/>
            <a:miter lim="800000"/>
            <a:headEnd/>
            <a:tailEnd/>
          </a:ln>
          <a:effectLst/>
        </p:spPr>
      </p:pic>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7" y="214290"/>
            <a:ext cx="7877204" cy="571504"/>
          </a:xfrm>
        </p:spPr>
        <p:txBody>
          <a:bodyPr/>
          <a:lstStyle/>
          <a:p>
            <a:pPr>
              <a:buNone/>
            </a:pPr>
            <a:r>
              <a:rPr lang="cs-CZ" sz="2800" dirty="0" smtClean="0">
                <a:solidFill>
                  <a:srgbClr val="FF0000"/>
                </a:solidFill>
              </a:rPr>
              <a:t>9/Oprava chyby v katastru nemovitostí</a:t>
            </a:r>
            <a:endParaRPr lang="cs-CZ" sz="2800" dirty="0">
              <a:solidFill>
                <a:srgbClr val="FF0000"/>
              </a:solidFill>
            </a:endParaRPr>
          </a:p>
        </p:txBody>
      </p:sp>
      <p:sp>
        <p:nvSpPr>
          <p:cNvPr id="3" name="Zástupný symbol pro obsah 2"/>
          <p:cNvSpPr>
            <a:spLocks noGrp="1"/>
          </p:cNvSpPr>
          <p:nvPr>
            <p:ph sz="quarter" idx="13"/>
          </p:nvPr>
        </p:nvSpPr>
        <p:spPr>
          <a:xfrm>
            <a:off x="428596" y="1000108"/>
            <a:ext cx="8215370" cy="5500726"/>
          </a:xfrm>
        </p:spPr>
        <p:txBody>
          <a:bodyPr>
            <a:normAutofit/>
          </a:bodyPr>
          <a:lstStyle/>
          <a:p>
            <a:pPr>
              <a:buNone/>
            </a:pPr>
            <a:r>
              <a:rPr lang="cs-CZ" sz="2400" dirty="0" smtClean="0"/>
              <a:t>Při první etapě obnovy katastrálního operátu byly opravou chyby řešeny jen „rozpory ve výměrách“</a:t>
            </a:r>
          </a:p>
          <a:p>
            <a:pPr>
              <a:buFontTx/>
              <a:buChar char="-"/>
            </a:pPr>
            <a:r>
              <a:rPr lang="cs-CZ" sz="2400" dirty="0" smtClean="0"/>
              <a:t>Při doplňování pozemků vedených ve zjednodušené evidenci- výměry , duplicitní zápisy vlastnictví</a:t>
            </a:r>
          </a:p>
          <a:p>
            <a:pPr>
              <a:buFontTx/>
              <a:buChar char="-"/>
            </a:pPr>
            <a:r>
              <a:rPr lang="cs-CZ" sz="2400" dirty="0" smtClean="0"/>
              <a:t>Opravou chyby se nyní řeší – chybné zápisy provedené dle předložených listin</a:t>
            </a:r>
          </a:p>
          <a:p>
            <a:pPr>
              <a:buNone/>
            </a:pPr>
            <a:r>
              <a:rPr lang="cs-CZ" sz="2400" dirty="0" smtClean="0"/>
              <a:t>     - zjištěné chyby ze zákresu v mapách, které nejsou v souladu s předloženou listinou/zejména z minulosti/</a:t>
            </a:r>
          </a:p>
          <a:p>
            <a:pPr>
              <a:buNone/>
            </a:pPr>
            <a:r>
              <a:rPr lang="cs-CZ" sz="2400" dirty="0" smtClean="0"/>
              <a:t>     - z podnětu zeměměřiče, pokud zjistí, že nebyly do obnoveného operátu využity výsledky dřívějších měření</a:t>
            </a:r>
          </a:p>
          <a:p>
            <a:pPr>
              <a:buNone/>
            </a:pPr>
            <a:r>
              <a:rPr lang="cs-CZ" sz="2400" dirty="0" smtClean="0"/>
              <a:t>     - z podnětu zeměměřiče, pokud prokazatelně zjistí chybné zaměření při původním měření</a:t>
            </a:r>
            <a:endParaRPr lang="cs-CZ" sz="2400" dirty="0"/>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412" y="214290"/>
            <a:ext cx="7877204" cy="571504"/>
          </a:xfrm>
        </p:spPr>
        <p:txBody>
          <a:bodyPr/>
          <a:lstStyle/>
          <a:p>
            <a:pPr>
              <a:buNone/>
            </a:pPr>
            <a:r>
              <a:rPr lang="cs-CZ" sz="2800" dirty="0" smtClean="0"/>
              <a:t>Jak probíhá oprava chyby</a:t>
            </a:r>
            <a:endParaRPr lang="cs-CZ" sz="2800" dirty="0"/>
          </a:p>
        </p:txBody>
      </p:sp>
      <p:sp>
        <p:nvSpPr>
          <p:cNvPr id="3" name="Zástupný symbol pro obsah 2"/>
          <p:cNvSpPr>
            <a:spLocks noGrp="1"/>
          </p:cNvSpPr>
          <p:nvPr>
            <p:ph sz="quarter" idx="13"/>
          </p:nvPr>
        </p:nvSpPr>
        <p:spPr>
          <a:xfrm>
            <a:off x="428596" y="1000108"/>
            <a:ext cx="8215370" cy="5715040"/>
          </a:xfrm>
        </p:spPr>
        <p:txBody>
          <a:bodyPr>
            <a:normAutofit fontScale="92500" lnSpcReduction="20000"/>
          </a:bodyPr>
          <a:lstStyle/>
          <a:p>
            <a:pPr>
              <a:buNone/>
            </a:pPr>
            <a:r>
              <a:rPr lang="cs-CZ" sz="2400" dirty="0" smtClean="0"/>
              <a:t>Veřejnost po obnově katastrálního operátu sporuje výměry pozemků.</a:t>
            </a:r>
          </a:p>
          <a:p>
            <a:pPr>
              <a:buNone/>
            </a:pPr>
            <a:r>
              <a:rPr lang="cs-CZ" sz="2400" dirty="0" smtClean="0"/>
              <a:t>Výměra pozemků není závazným údajem, je nutné sporovat pouze „průběh hranic“.</a:t>
            </a:r>
          </a:p>
          <a:p>
            <a:pPr>
              <a:buNone/>
            </a:pPr>
            <a:r>
              <a:rPr lang="cs-CZ" sz="2400" dirty="0" smtClean="0">
                <a:solidFill>
                  <a:srgbClr val="FF0000"/>
                </a:solidFill>
              </a:rPr>
              <a:t>Nelze ale vše řešit opravou chyby.</a:t>
            </a:r>
          </a:p>
          <a:p>
            <a:pPr>
              <a:buNone/>
            </a:pPr>
            <a:r>
              <a:rPr lang="cs-CZ" sz="2400" dirty="0" smtClean="0"/>
              <a:t>(Podle rozsudku Nejvyššího správního soudu ze dne 17. 1. 2008, </a:t>
            </a:r>
            <a:r>
              <a:rPr lang="cs-CZ" sz="2400" dirty="0" err="1" smtClean="0"/>
              <a:t>čj</a:t>
            </a:r>
            <a:r>
              <a:rPr lang="cs-CZ" sz="2400" dirty="0" smtClean="0"/>
              <a:t>. 1 As 40/2007-103)</a:t>
            </a:r>
          </a:p>
          <a:p>
            <a:pPr>
              <a:buNone/>
            </a:pPr>
            <a:r>
              <a:rPr lang="cs-CZ" sz="2400" dirty="0" smtClean="0"/>
              <a:t> </a:t>
            </a:r>
            <a:r>
              <a:rPr lang="cs-CZ" sz="2400" dirty="0" err="1" smtClean="0"/>
              <a:t>Prejudikatura</a:t>
            </a:r>
            <a:r>
              <a:rPr lang="cs-CZ" sz="2400" dirty="0" smtClean="0"/>
              <a:t>: č. 781/2006 Sb. NSS, č. 1045/2007 Sb. NSS a č. 1246/2007 Sb. NSS.</a:t>
            </a:r>
          </a:p>
          <a:p>
            <a:pPr lvl="1">
              <a:buNone/>
            </a:pPr>
            <a:r>
              <a:rPr lang="cs-CZ" dirty="0" smtClean="0"/>
              <a:t>II. Nebyl-li zápis uvedený v pozemkové knize a v podkladové listině převzat do evidence nemovitostí (podle zákona č. 22/1964 Sb., o evidenci nemovitostí, a jeho prováděcí vyhlášky č. 23/1964 Sb.), nemuselo se jednat pouze o opomenutí pracovníka tehdejšího střediska geodézie, ale i o výsledek šetření skutečného stavu věci, kdy mohlo vyjít najevo, že příslušný zápis již nemá opodstatnění. Z rozporu mezi zápisem v pozemkové knize (a listinou jej potvrzující) a zápisem v katastru nemovitostí jako nástupcem evidence nemovitostí proto nelze bez dalšího dovozovat zřejmý omyl při obnově a vedení katastru nemovitostí ve smyslu § 8 odst. 1 písm. a) zákona č. 344/1992 Sb., o katastru nemovitostí České republiky.</a:t>
            </a:r>
          </a:p>
          <a:p>
            <a:pPr>
              <a:buNone/>
            </a:pPr>
            <a:endParaRPr lang="cs-CZ" sz="2400" dirty="0"/>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358214" cy="500066"/>
          </a:xfrm>
        </p:spPr>
        <p:txBody>
          <a:bodyPr/>
          <a:lstStyle/>
          <a:p>
            <a:pPr>
              <a:buNone/>
            </a:pPr>
            <a:r>
              <a:rPr lang="cs-CZ" sz="2800" dirty="0" smtClean="0"/>
              <a:t>Postup při opravě chyby v katastrálním operátu</a:t>
            </a:r>
            <a:endParaRPr lang="cs-CZ" sz="2800" dirty="0"/>
          </a:p>
        </p:txBody>
      </p:sp>
      <p:sp>
        <p:nvSpPr>
          <p:cNvPr id="3" name="Zástupný symbol pro obsah 2"/>
          <p:cNvSpPr>
            <a:spLocks noGrp="1"/>
          </p:cNvSpPr>
          <p:nvPr>
            <p:ph sz="quarter" idx="13"/>
          </p:nvPr>
        </p:nvSpPr>
        <p:spPr>
          <a:xfrm>
            <a:off x="0" y="857232"/>
            <a:ext cx="9144000" cy="6000768"/>
          </a:xfrm>
        </p:spPr>
        <p:txBody>
          <a:bodyPr>
            <a:normAutofit fontScale="85000" lnSpcReduction="20000"/>
          </a:bodyPr>
          <a:lstStyle/>
          <a:p>
            <a:pPr>
              <a:buNone/>
            </a:pPr>
            <a:r>
              <a:rPr lang="cs-CZ" sz="2400" dirty="0" smtClean="0">
                <a:solidFill>
                  <a:srgbClr val="FF0000"/>
                </a:solidFill>
              </a:rPr>
              <a:t>„ rozhodnutí o opravě chyby v katastrálním operátu“ ?</a:t>
            </a:r>
          </a:p>
          <a:p>
            <a:pPr>
              <a:buNone/>
            </a:pPr>
            <a:r>
              <a:rPr lang="cs-CZ" sz="2400" b="1" dirty="0" smtClean="0"/>
              <a:t> § 36  </a:t>
            </a:r>
            <a:r>
              <a:rPr lang="cs-CZ" sz="2400" b="1" dirty="0" err="1" smtClean="0"/>
              <a:t>katZ</a:t>
            </a:r>
            <a:endParaRPr lang="cs-CZ" sz="2400" b="1" dirty="0" smtClean="0"/>
          </a:p>
          <a:p>
            <a:pPr>
              <a:buNone/>
            </a:pPr>
            <a:r>
              <a:rPr lang="cs-CZ" sz="2400" b="1" dirty="0" smtClean="0"/>
              <a:t> Oprava chyby v katastrálním operátu</a:t>
            </a:r>
          </a:p>
          <a:p>
            <a:pPr>
              <a:buNone/>
            </a:pPr>
            <a:r>
              <a:rPr lang="cs-CZ" sz="2400" b="1" dirty="0" smtClean="0"/>
              <a:t>  (1</a:t>
            </a:r>
            <a:r>
              <a:rPr lang="cs-CZ" sz="2400" b="1" dirty="0" smtClean="0">
                <a:solidFill>
                  <a:srgbClr val="FF0000"/>
                </a:solidFill>
              </a:rPr>
              <a:t>)</a:t>
            </a:r>
            <a:r>
              <a:rPr lang="cs-CZ" sz="2400" dirty="0" smtClean="0">
                <a:solidFill>
                  <a:srgbClr val="FF0000"/>
                </a:solidFill>
              </a:rPr>
              <a:t> Na písemný návrh vlastníka nebo jiného oprávněného nebo i bez návrhu opraví katastrální úřad chybné údaje katastru, které vznikly</a:t>
            </a:r>
          </a:p>
          <a:p>
            <a:pPr>
              <a:buNone/>
            </a:pPr>
            <a:r>
              <a:rPr lang="cs-CZ" sz="2400" b="1" dirty="0" smtClean="0">
                <a:solidFill>
                  <a:srgbClr val="FF0000"/>
                </a:solidFill>
              </a:rPr>
              <a:t>  a)</a:t>
            </a:r>
            <a:r>
              <a:rPr lang="cs-CZ" sz="2400" dirty="0" smtClean="0">
                <a:solidFill>
                  <a:srgbClr val="FF0000"/>
                </a:solidFill>
              </a:rPr>
              <a:t> zřejmým omylem při vedení a obnově katastru,</a:t>
            </a:r>
          </a:p>
          <a:p>
            <a:pPr>
              <a:buNone/>
            </a:pPr>
            <a:r>
              <a:rPr lang="cs-CZ" sz="2400" b="1" dirty="0" smtClean="0">
                <a:solidFill>
                  <a:srgbClr val="FF0000"/>
                </a:solidFill>
              </a:rPr>
              <a:t>  b)</a:t>
            </a:r>
            <a:r>
              <a:rPr lang="cs-CZ" sz="2400" dirty="0" smtClean="0">
                <a:solidFill>
                  <a:srgbClr val="FF0000"/>
                </a:solidFill>
              </a:rPr>
              <a:t> nepřesností při podrobném měření, zobrazení předmětu měření v katastrální mapě a při výpočtu výměr parcel, pokud byly překročeny mezní odchylky stanovené prováděcím právním předpisem.</a:t>
            </a:r>
          </a:p>
          <a:p>
            <a:pPr>
              <a:buNone/>
            </a:pPr>
            <a:r>
              <a:rPr lang="cs-CZ" sz="2400" b="1" dirty="0" smtClean="0"/>
              <a:t>  (2) Opravu na základě návrhu podle odstavce 1 provede katastrální úřad do 30 dnů, ve zvlášť odůvodněných případech do 60 dnů, ode dne doručení návrhu.</a:t>
            </a:r>
          </a:p>
          <a:p>
            <a:pPr>
              <a:buNone/>
            </a:pPr>
            <a:r>
              <a:rPr lang="cs-CZ" sz="2400" b="1" dirty="0" smtClean="0"/>
              <a:t>  (3)</a:t>
            </a:r>
            <a:r>
              <a:rPr lang="cs-CZ" sz="2400" dirty="0" smtClean="0"/>
              <a:t> Oznámení o provedené opravě nebo o tom, že opravu na návrh neprovedl, protože se nejedná o chybu, doručí katastrální úřad vlastníkovi a jinému oprávněnému. Současně je poučí o možnosti postupu podle odstavce 4.</a:t>
            </a:r>
          </a:p>
          <a:p>
            <a:pPr>
              <a:buNone/>
            </a:pPr>
            <a:r>
              <a:rPr lang="cs-CZ" sz="2400" b="1" dirty="0" smtClean="0"/>
              <a:t>  (4)</a:t>
            </a:r>
            <a:r>
              <a:rPr lang="cs-CZ" sz="2400" dirty="0" smtClean="0"/>
              <a:t> Sdělí-li do 30 dnů od doručení oznámení vlastník nebo jiný oprávněný katastrálnímu úřadu, že s provedenou opravou nebo s tím, že se nejedná o chybu, nesouhlasí, vydá katastrální úřad rozhodnutí ve věci.</a:t>
            </a:r>
          </a:p>
          <a:p>
            <a:pPr>
              <a:buNone/>
            </a:pPr>
            <a:endParaRPr lang="cs-CZ" sz="2400" dirty="0" smtClean="0">
              <a:solidFill>
                <a:schemeClr val="tx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357167"/>
            <a:ext cx="9144000" cy="839586"/>
          </a:xfrm>
        </p:spPr>
        <p:txBody>
          <a:bodyPr>
            <a:normAutofit/>
          </a:bodyPr>
          <a:lstStyle/>
          <a:p>
            <a:pPr marL="0" algn="ctr">
              <a:buNone/>
              <a:defRPr/>
            </a:pPr>
            <a:r>
              <a:rPr lang="cs-CZ" sz="2800" b="1" dirty="0">
                <a:solidFill>
                  <a:schemeClr val="tx2">
                    <a:lumMod val="75000"/>
                  </a:schemeClr>
                </a:solidFill>
              </a:rPr>
              <a:t>Účastníci</a:t>
            </a:r>
            <a:r>
              <a:rPr lang="cs-CZ" sz="2800" b="1" kern="1600" dirty="0">
                <a:ln w="13970">
                  <a:solidFill>
                    <a:schemeClr val="accent1">
                      <a:lumMod val="75000"/>
                    </a:schemeClr>
                  </a:solidFill>
                </a:ln>
                <a:solidFill>
                  <a:schemeClr val="tx2">
                    <a:lumMod val="90000"/>
                  </a:schemeClr>
                </a:solidFill>
              </a:rPr>
              <a:t> </a:t>
            </a:r>
            <a:r>
              <a:rPr lang="cs-CZ" sz="2800" b="1" dirty="0">
                <a:solidFill>
                  <a:schemeClr val="tx2">
                    <a:lumMod val="75000"/>
                  </a:schemeClr>
                </a:solidFill>
              </a:rPr>
              <a:t>řízení</a:t>
            </a:r>
          </a:p>
        </p:txBody>
      </p:sp>
      <p:sp>
        <p:nvSpPr>
          <p:cNvPr id="4099" name="Zástupný symbol pro obsah 2"/>
          <p:cNvSpPr>
            <a:spLocks noGrp="1"/>
          </p:cNvSpPr>
          <p:nvPr>
            <p:ph idx="4294967295"/>
          </p:nvPr>
        </p:nvSpPr>
        <p:spPr>
          <a:xfrm>
            <a:off x="428597" y="1428736"/>
            <a:ext cx="8258204" cy="5240623"/>
          </a:xfrm>
          <a:prstGeom prst="rect">
            <a:avLst/>
          </a:prstGeom>
        </p:spPr>
        <p:txBody>
          <a:bodyPr>
            <a:normAutofit/>
          </a:bodyPr>
          <a:lstStyle/>
          <a:p>
            <a:pPr marL="548640" lvl="1" indent="-411480">
              <a:spcBef>
                <a:spcPts val="700"/>
              </a:spcBef>
              <a:buClr>
                <a:schemeClr val="tx2">
                  <a:lumMod val="90000"/>
                </a:schemeClr>
              </a:buClr>
              <a:buNone/>
              <a:defRPr/>
            </a:pPr>
            <a:r>
              <a:rPr lang="cs-CZ" sz="2400" b="1" dirty="0" smtClean="0">
                <a:solidFill>
                  <a:schemeClr val="tx1"/>
                </a:solidFill>
              </a:rPr>
              <a:t>Účastníci řízení x navrhovatelé</a:t>
            </a:r>
          </a:p>
          <a:p>
            <a:pPr lvl="1">
              <a:buNone/>
              <a:defRPr/>
            </a:pPr>
            <a:r>
              <a:rPr lang="cs-CZ" sz="2400" b="1" dirty="0" smtClean="0">
                <a:solidFill>
                  <a:schemeClr val="tx1"/>
                </a:solidFill>
              </a:rPr>
              <a:t>Navrhovatel</a:t>
            </a:r>
          </a:p>
          <a:p>
            <a:pPr marL="1262063" lvl="2" indent="-361950">
              <a:buNone/>
              <a:defRPr/>
            </a:pPr>
            <a:r>
              <a:rPr lang="cs-CZ" sz="2600" dirty="0" smtClean="0"/>
              <a:t>-může doplnit návrh na vklad</a:t>
            </a:r>
          </a:p>
          <a:p>
            <a:pPr marL="1262063" lvl="2" indent="-361950">
              <a:buNone/>
              <a:defRPr/>
            </a:pPr>
            <a:r>
              <a:rPr lang="cs-CZ" sz="2600" dirty="0" smtClean="0"/>
              <a:t>-je povinen uhradit správní poplatek za přijetí návrhu na vklad ze strany KÚ</a:t>
            </a:r>
          </a:p>
          <a:p>
            <a:pPr marL="1262063" lvl="2" indent="-361950">
              <a:buNone/>
              <a:defRPr/>
            </a:pPr>
            <a:r>
              <a:rPr lang="cs-CZ" sz="2600" dirty="0" smtClean="0"/>
              <a:t>-může požádat o přerušení řízení podle § 64 odst. 2 SŘ</a:t>
            </a:r>
          </a:p>
          <a:p>
            <a:pPr marL="1262063" lvl="2" indent="-361950">
              <a:buNone/>
              <a:defRPr/>
            </a:pPr>
            <a:r>
              <a:rPr lang="cs-CZ" sz="2600" dirty="0" smtClean="0"/>
              <a:t>-může vzít návrh na vklad zpět nebo jej zúžit, k zastavení řízení však KÚ potřebuje souhlas ostatních účastníků řízení</a:t>
            </a:r>
          </a:p>
          <a:p>
            <a:pPr marL="1262063" lvl="2" indent="-361950">
              <a:buNone/>
              <a:defRPr/>
            </a:pPr>
            <a:endParaRPr lang="cs-CZ" sz="2600" dirty="0" smtClean="0"/>
          </a:p>
        </p:txBody>
      </p:sp>
    </p:spTree>
    <p:extLst>
      <p:ext uri="{BB962C8B-B14F-4D97-AF65-F5344CB8AC3E}">
        <p14:creationId xmlns="" xmlns:p14="http://schemas.microsoft.com/office/powerpoint/2010/main" val="569618284"/>
      </p:ext>
    </p:extLst>
  </p:cSld>
  <p:clrMapOvr>
    <a:masterClrMapping/>
  </p:clrMapOvr>
  <p:timing>
    <p:tnLst>
      <p:par>
        <p:cTn id="1" dur="indefinite" restart="never" nodeType="tmRoot"/>
      </p:par>
    </p:tnLst>
  </p:timing>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358214" cy="428604"/>
          </a:xfrm>
        </p:spPr>
        <p:txBody>
          <a:bodyPr/>
          <a:lstStyle/>
          <a:p>
            <a:pPr>
              <a:buNone/>
            </a:pPr>
            <a:r>
              <a:rPr lang="cs-CZ" sz="2800" dirty="0" smtClean="0"/>
              <a:t>Co může katastrální úřad opravit ?</a:t>
            </a:r>
            <a:br>
              <a:rPr lang="cs-CZ" sz="2800" dirty="0" smtClean="0"/>
            </a:br>
            <a:endParaRPr lang="cs-CZ" sz="2800" dirty="0"/>
          </a:p>
        </p:txBody>
      </p:sp>
      <p:sp>
        <p:nvSpPr>
          <p:cNvPr id="3" name="Zástupný symbol pro obsah 2"/>
          <p:cNvSpPr>
            <a:spLocks noGrp="1"/>
          </p:cNvSpPr>
          <p:nvPr>
            <p:ph sz="quarter" idx="13"/>
          </p:nvPr>
        </p:nvSpPr>
        <p:spPr>
          <a:xfrm>
            <a:off x="0" y="571480"/>
            <a:ext cx="9144000" cy="6643734"/>
          </a:xfrm>
        </p:spPr>
        <p:txBody>
          <a:bodyPr>
            <a:normAutofit fontScale="70000" lnSpcReduction="20000"/>
          </a:bodyPr>
          <a:lstStyle/>
          <a:p>
            <a:pPr>
              <a:buNone/>
            </a:pPr>
            <a:endParaRPr lang="cs-CZ" sz="2500" b="1" dirty="0" smtClean="0"/>
          </a:p>
          <a:p>
            <a:pPr>
              <a:buNone/>
            </a:pPr>
            <a:r>
              <a:rPr lang="cs-CZ" sz="2500" b="1" dirty="0" smtClean="0"/>
              <a:t> § 44  Oprava chyby v katastrálním operátu  </a:t>
            </a:r>
            <a:r>
              <a:rPr lang="cs-CZ" sz="2500" b="1" dirty="0" err="1" smtClean="0"/>
              <a:t>katV</a:t>
            </a:r>
            <a:endParaRPr lang="cs-CZ" sz="2500" b="1" dirty="0" smtClean="0"/>
          </a:p>
          <a:p>
            <a:pPr>
              <a:buNone/>
            </a:pPr>
            <a:endParaRPr lang="cs-CZ" sz="2500" b="1" dirty="0" smtClean="0"/>
          </a:p>
          <a:p>
            <a:pPr>
              <a:buNone/>
            </a:pPr>
            <a:r>
              <a:rPr lang="cs-CZ" sz="2500" b="1" dirty="0" smtClean="0"/>
              <a:t>   (1)</a:t>
            </a:r>
            <a:r>
              <a:rPr lang="cs-CZ" sz="2500" dirty="0" smtClean="0"/>
              <a:t> Katastrální úřad vede protokol, do kterého průběžně zaznamenává činnosti při opravě chyby v katastrálním operátu.</a:t>
            </a:r>
          </a:p>
          <a:p>
            <a:pPr>
              <a:buNone/>
            </a:pPr>
            <a:r>
              <a:rPr lang="cs-CZ" sz="2500" b="1" dirty="0" smtClean="0"/>
              <a:t>   (2</a:t>
            </a:r>
            <a:r>
              <a:rPr lang="cs-CZ" sz="2900" b="1" dirty="0" smtClean="0">
                <a:solidFill>
                  <a:srgbClr val="FF0000"/>
                </a:solidFill>
              </a:rPr>
              <a:t>)</a:t>
            </a:r>
            <a:r>
              <a:rPr lang="cs-CZ" sz="2900" dirty="0" smtClean="0">
                <a:solidFill>
                  <a:srgbClr val="FF0000"/>
                </a:solidFill>
              </a:rPr>
              <a:t> Chybné údaje katastru, které vznikly zřejmým omylem při vedení a obnově katastru, a to geometrické a polohové určení, číslo parcely, údaj o právu, upozornění, druh pozemku, způsob ochrany nemovitosti, způsob využití nemovitosti, údaj o budově včetně údaje o její dočasnosti, údaj o jednotce, cenový údaj a údaj pro daňové účely katastrální úřad opraví na základě původního výsledku zeměměřické činnosti nebo listiny, která byla podkladem pro zápis tohoto údaje do katastru, a v případě chyby vzniklé zřejmým omylem při obnově katastrálního operátu i na základě výsledků zjišťování hranic.</a:t>
            </a:r>
          </a:p>
          <a:p>
            <a:pPr>
              <a:buNone/>
            </a:pPr>
            <a:r>
              <a:rPr lang="cs-CZ" sz="2900" b="1" dirty="0" smtClean="0">
                <a:solidFill>
                  <a:srgbClr val="FF0000"/>
                </a:solidFill>
              </a:rPr>
              <a:t>   (3)</a:t>
            </a:r>
            <a:r>
              <a:rPr lang="cs-CZ" sz="2900" dirty="0" smtClean="0">
                <a:solidFill>
                  <a:srgbClr val="FF0000"/>
                </a:solidFill>
              </a:rPr>
              <a:t> Chybné geometrické a polohové určení, které vzniklo nepřesností při podrobném měření a zobrazení předmětu měření v katastrální mapě, nejde-li o případy podle odstavce 2, opraví katastrální úřad na základě</a:t>
            </a:r>
          </a:p>
          <a:p>
            <a:pPr>
              <a:buNone/>
            </a:pPr>
            <a:r>
              <a:rPr lang="cs-CZ" sz="2900" b="1" dirty="0" smtClean="0">
                <a:solidFill>
                  <a:srgbClr val="FF0000"/>
                </a:solidFill>
              </a:rPr>
              <a:t>   a)</a:t>
            </a:r>
            <a:r>
              <a:rPr lang="cs-CZ" sz="2900" dirty="0" smtClean="0">
                <a:solidFill>
                  <a:srgbClr val="FF0000"/>
                </a:solidFill>
              </a:rPr>
              <a:t> výsledku zeměměřických činností, který je využíván pro vyznačení příslušného předmětu polohopisu do katastrální mapy, a</a:t>
            </a:r>
          </a:p>
          <a:p>
            <a:pPr>
              <a:buNone/>
            </a:pPr>
            <a:r>
              <a:rPr lang="cs-CZ" sz="2900" b="1" dirty="0" smtClean="0">
                <a:solidFill>
                  <a:srgbClr val="FF0000"/>
                </a:solidFill>
              </a:rPr>
              <a:t>   b)</a:t>
            </a:r>
            <a:r>
              <a:rPr lang="cs-CZ" sz="2900" dirty="0" smtClean="0">
                <a:solidFill>
                  <a:srgbClr val="FF0000"/>
                </a:solidFill>
              </a:rPr>
              <a:t> písemného prohlášení vlastníků pozemků, že hranice pozemků nebyla jimi měněna, není sporná ani nebyla zpochybněna.</a:t>
            </a:r>
          </a:p>
          <a:p>
            <a:pPr>
              <a:buNone/>
            </a:pPr>
            <a:r>
              <a:rPr lang="cs-CZ" sz="2500" dirty="0" smtClean="0"/>
              <a:t>.</a:t>
            </a:r>
          </a:p>
          <a:p>
            <a:pPr>
              <a:buNone/>
            </a:pPr>
            <a:endParaRPr lang="cs-CZ" sz="2400" dirty="0" smtClean="0">
              <a:solidFill>
                <a:schemeClr val="tx1"/>
              </a:solidFill>
            </a:endParaRP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358214" cy="428604"/>
          </a:xfrm>
        </p:spPr>
        <p:txBody>
          <a:bodyPr/>
          <a:lstStyle/>
          <a:p>
            <a:pPr>
              <a:buNone/>
            </a:pPr>
            <a:r>
              <a:rPr lang="cs-CZ" sz="2800" dirty="0" smtClean="0"/>
              <a:t>Co může katastrální úřad opravit ?</a:t>
            </a:r>
            <a:br>
              <a:rPr lang="cs-CZ" sz="2800" dirty="0" smtClean="0"/>
            </a:br>
            <a:endParaRPr lang="cs-CZ" sz="2800" dirty="0"/>
          </a:p>
        </p:txBody>
      </p:sp>
      <p:sp>
        <p:nvSpPr>
          <p:cNvPr id="3" name="Zástupný symbol pro obsah 2"/>
          <p:cNvSpPr>
            <a:spLocks noGrp="1"/>
          </p:cNvSpPr>
          <p:nvPr>
            <p:ph sz="quarter" idx="13"/>
          </p:nvPr>
        </p:nvSpPr>
        <p:spPr>
          <a:xfrm>
            <a:off x="0" y="571480"/>
            <a:ext cx="9144000" cy="6643734"/>
          </a:xfrm>
        </p:spPr>
        <p:txBody>
          <a:bodyPr>
            <a:normAutofit fontScale="62500" lnSpcReduction="20000"/>
          </a:bodyPr>
          <a:lstStyle/>
          <a:p>
            <a:pPr>
              <a:buNone/>
            </a:pPr>
            <a:endParaRPr lang="cs-CZ" sz="2500" b="1" dirty="0" smtClean="0"/>
          </a:p>
          <a:p>
            <a:pPr>
              <a:buNone/>
            </a:pPr>
            <a:r>
              <a:rPr lang="cs-CZ" sz="2500" b="1" dirty="0" smtClean="0"/>
              <a:t> § 44  Oprava chyby v katastrálním operátu  </a:t>
            </a:r>
            <a:r>
              <a:rPr lang="cs-CZ" sz="2500" b="1" dirty="0" err="1" smtClean="0"/>
              <a:t>katV</a:t>
            </a:r>
            <a:r>
              <a:rPr lang="cs-CZ" sz="2500" b="1" dirty="0" smtClean="0"/>
              <a:t>- pokračování</a:t>
            </a:r>
          </a:p>
          <a:p>
            <a:pPr>
              <a:buNone/>
            </a:pPr>
            <a:endParaRPr lang="cs-CZ" sz="2500" b="1" dirty="0" smtClean="0"/>
          </a:p>
          <a:p>
            <a:pPr>
              <a:buNone/>
            </a:pPr>
            <a:r>
              <a:rPr lang="cs-CZ" sz="2500" b="1" dirty="0" smtClean="0"/>
              <a:t>   (Podpisy na písemném prohlášení podle písmene b) musí být úředně ověřeny; to neplatí, pokud ověřovatel, který ověřil výsledek zeměměřické činnosti podle písmene a), na tomto prohlášení písemně potvrdil, že vlastníci dotčených pozemků, jejichž totožnost zjistil, před ním prohlášení podepsali. V potvrzení o zjištění totožnosti ověřovatel uvede druh a číslo průkazu totožnosti, na jehož základě byla totožnost zjištěna. Průkazem totožnosti se pro tyto účely rozumí doklad, který je veřejnou listinou, v němž je uvedeno jméno a příjmení, datum narození nebo rodné číslo, popřípadě místo trvalého pobytu nebo bydliště mimo území České republiky a z něhož je patrná i podoba, popřípadě jiný údaj umožňující identifikovat osobu, která doklad předkládá, jako jeho oprávněného držitele.</a:t>
            </a:r>
          </a:p>
          <a:p>
            <a:pPr>
              <a:buNone/>
            </a:pPr>
            <a:r>
              <a:rPr lang="cs-CZ" sz="2500" b="1" dirty="0" smtClean="0"/>
              <a:t>  (4)</a:t>
            </a:r>
            <a:r>
              <a:rPr lang="cs-CZ" sz="2500" dirty="0" smtClean="0"/>
              <a:t> Opravou geometrického a polohového určení pozemku dochází zároveň k opravě geometrického a polohového určení rozsahu věcného břemene k části změnou dotčeného pozemku, pokud byl rozsah vymezen určujícími mírami od hranice parcely.</a:t>
            </a:r>
          </a:p>
          <a:p>
            <a:pPr>
              <a:buNone/>
            </a:pPr>
            <a:r>
              <a:rPr lang="cs-CZ" sz="2500" b="1" dirty="0" smtClean="0"/>
              <a:t>  (5)</a:t>
            </a:r>
            <a:r>
              <a:rPr lang="cs-CZ" sz="2500" dirty="0" smtClean="0"/>
              <a:t> Chybné určení výměry parcely opraví katastrální úřad podle platného geometrického určení.</a:t>
            </a:r>
          </a:p>
          <a:p>
            <a:pPr>
              <a:buNone/>
            </a:pPr>
            <a:endParaRPr lang="cs-CZ" sz="2500" b="1" dirty="0" smtClean="0"/>
          </a:p>
          <a:p>
            <a:pPr>
              <a:buNone/>
            </a:pPr>
            <a:r>
              <a:rPr lang="cs-CZ" sz="2500" b="1" dirty="0" smtClean="0"/>
              <a:t> § 45</a:t>
            </a:r>
          </a:p>
          <a:p>
            <a:pPr>
              <a:buNone/>
            </a:pPr>
            <a:r>
              <a:rPr lang="cs-CZ" sz="2500" b="1" dirty="0" smtClean="0"/>
              <a:t>  (1)</a:t>
            </a:r>
            <a:r>
              <a:rPr lang="cs-CZ" sz="2500" dirty="0" smtClean="0"/>
              <a:t> Jiné nepřesnosti v údajích katastru, které nejsou uvedeny v § 44, například údaj o bodu podrobného bodového pole, místní název nebo pomístní jméno, kód kvality podrobného bodu, se nepovažují za chyby; správný údaj se po jeho zjištění zapíše z moci úřední.</a:t>
            </a:r>
          </a:p>
          <a:p>
            <a:pPr>
              <a:buNone/>
            </a:pPr>
            <a:r>
              <a:rPr lang="cs-CZ" sz="2500" b="1" dirty="0" smtClean="0"/>
              <a:t>  (2)</a:t>
            </a:r>
            <a:r>
              <a:rPr lang="cs-CZ" sz="2500" dirty="0" smtClean="0"/>
              <a:t> Chyba v určení hranice pozemku, která je současně státní hranicí, se opraví na podkladě dokumentárního díla státní hranice.</a:t>
            </a:r>
          </a:p>
          <a:p>
            <a:pPr>
              <a:buNone/>
            </a:pPr>
            <a:endParaRPr lang="cs-CZ" sz="2400" dirty="0" smtClean="0">
              <a:solidFill>
                <a:schemeClr val="tx1"/>
              </a:solidFill>
            </a:endParaRP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358214" cy="500066"/>
          </a:xfrm>
        </p:spPr>
        <p:txBody>
          <a:bodyPr/>
          <a:lstStyle/>
          <a:p>
            <a:pPr>
              <a:buNone/>
            </a:pPr>
            <a:r>
              <a:rPr lang="cs-CZ" sz="2800" dirty="0" smtClean="0"/>
              <a:t>Postup při opravě chyby v katastrálním operátu</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lnSpcReduction="10000"/>
          </a:bodyPr>
          <a:lstStyle/>
          <a:p>
            <a:pPr>
              <a:buNone/>
            </a:pPr>
            <a:r>
              <a:rPr lang="cs-CZ" sz="2400" dirty="0" smtClean="0">
                <a:solidFill>
                  <a:schemeClr val="tx1"/>
                </a:solidFill>
              </a:rPr>
              <a:t>První -Fáze opravy jsou odlišné od správního řádu, je postupováno podle </a:t>
            </a:r>
            <a:r>
              <a:rPr lang="cs-CZ" sz="2400" dirty="0" err="1" smtClean="0">
                <a:solidFill>
                  <a:schemeClr val="tx1"/>
                </a:solidFill>
              </a:rPr>
              <a:t>katZ</a:t>
            </a:r>
            <a:r>
              <a:rPr lang="cs-CZ" sz="2400" dirty="0" smtClean="0">
                <a:solidFill>
                  <a:schemeClr val="tx1"/>
                </a:solidFill>
              </a:rPr>
              <a:t>-je-li podán návrh na opravu, dochází :</a:t>
            </a:r>
          </a:p>
          <a:p>
            <a:pPr>
              <a:buNone/>
            </a:pPr>
            <a:r>
              <a:rPr lang="cs-CZ" sz="2400" dirty="0" smtClean="0">
                <a:solidFill>
                  <a:schemeClr val="tx1"/>
                </a:solidFill>
              </a:rPr>
              <a:t>1/založení OR, založen spis</a:t>
            </a:r>
          </a:p>
          <a:p>
            <a:pPr>
              <a:buNone/>
            </a:pPr>
            <a:r>
              <a:rPr lang="cs-CZ" sz="2400" dirty="0" smtClean="0">
                <a:solidFill>
                  <a:schemeClr val="tx1"/>
                </a:solidFill>
              </a:rPr>
              <a:t>2/ prověření návrhu-lhůta je 30 dnů,ve složitých případech až 60 dnů / dle § 36 </a:t>
            </a:r>
            <a:r>
              <a:rPr lang="cs-CZ" sz="2400" dirty="0" err="1" smtClean="0">
                <a:solidFill>
                  <a:schemeClr val="tx1"/>
                </a:solidFill>
              </a:rPr>
              <a:t>katZ</a:t>
            </a:r>
            <a:r>
              <a:rPr lang="cs-CZ" sz="2400" dirty="0" smtClean="0">
                <a:solidFill>
                  <a:schemeClr val="tx1"/>
                </a:solidFill>
              </a:rPr>
              <a:t>/</a:t>
            </a:r>
          </a:p>
          <a:p>
            <a:pPr>
              <a:buNone/>
            </a:pPr>
            <a:r>
              <a:rPr lang="cs-CZ" sz="2400" dirty="0" smtClean="0">
                <a:solidFill>
                  <a:schemeClr val="tx1"/>
                </a:solidFill>
              </a:rPr>
              <a:t>      - odesláno jen navrhovateli oznámení o neprovedení opravy s uvedením důvodů proč nelze opravu provést a uvede se poučení o možnosti podat nesouhlas</a:t>
            </a:r>
          </a:p>
          <a:p>
            <a:pPr>
              <a:buNone/>
            </a:pPr>
            <a:r>
              <a:rPr lang="cs-CZ" sz="2400" dirty="0" smtClean="0">
                <a:solidFill>
                  <a:schemeClr val="tx1"/>
                </a:solidFill>
              </a:rPr>
              <a:t>      - odesláno všem dotčeným vlastníkům nebo oprávněným oznámení o provedené opravě a oprava je provedena i katastrálním operátu- v oznámení o provedené opravě jsou osoby poučeny o možném podání nesouhlasu s provedenou opravou a to se lhůtou do 30 dnů ode dne doručení oznámení</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715140" cy="500066"/>
          </a:xfrm>
        </p:spPr>
        <p:txBody>
          <a:bodyPr/>
          <a:lstStyle/>
          <a:p>
            <a:pPr>
              <a:buNone/>
            </a:pPr>
            <a:r>
              <a:rPr lang="cs-CZ" sz="2800" smtClean="0"/>
              <a:t>Náležitost oznámení </a:t>
            </a:r>
            <a:endParaRPr lang="cs-CZ" sz="2800" dirty="0"/>
          </a:p>
        </p:txBody>
      </p:sp>
      <p:sp>
        <p:nvSpPr>
          <p:cNvPr id="3" name="Zástupný symbol pro obsah 2"/>
          <p:cNvSpPr>
            <a:spLocks noGrp="1"/>
          </p:cNvSpPr>
          <p:nvPr>
            <p:ph sz="quarter" idx="13"/>
          </p:nvPr>
        </p:nvSpPr>
        <p:spPr>
          <a:xfrm>
            <a:off x="0" y="857232"/>
            <a:ext cx="8786842" cy="5715040"/>
          </a:xfrm>
        </p:spPr>
        <p:txBody>
          <a:bodyPr>
            <a:normAutofit/>
          </a:bodyPr>
          <a:lstStyle/>
          <a:p>
            <a:endParaRPr lang="cs-CZ" sz="2400" dirty="0" smtClean="0"/>
          </a:p>
          <a:p>
            <a:pPr>
              <a:buNone/>
            </a:pPr>
            <a:r>
              <a:rPr lang="cs-CZ" sz="2400" dirty="0" smtClean="0"/>
              <a:t> V oznámení se uvede, podle kterého ustanovení právních předpisů byla chyba opravena, zda na základě návrhu nebo z úřední povinnosti, které údaje byly chybné, stav údajů katastru po opravě a poučení o možnosti do 30 dnů od doručení oznámení podat nesouhlas s takovou opravou údajů katastru – viz § 36 </a:t>
            </a:r>
            <a:r>
              <a:rPr lang="cs-CZ" sz="2400" dirty="0" err="1" smtClean="0"/>
              <a:t>katZ</a:t>
            </a:r>
            <a:endParaRPr lang="cs-CZ" sz="2400" dirty="0" smtClean="0"/>
          </a:p>
          <a:p>
            <a:pPr>
              <a:buNone/>
            </a:pPr>
            <a:endParaRPr lang="cs-CZ" sz="2400" dirty="0" smtClean="0">
              <a:solidFill>
                <a:schemeClr val="tx1"/>
              </a:solidFill>
            </a:endParaRP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358214" cy="500066"/>
          </a:xfrm>
        </p:spPr>
        <p:txBody>
          <a:bodyPr/>
          <a:lstStyle/>
          <a:p>
            <a:pPr>
              <a:buNone/>
            </a:pPr>
            <a:r>
              <a:rPr lang="cs-CZ" sz="2800" dirty="0" smtClean="0"/>
              <a:t>Postup při opravě chyby v katastrálním operátu</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fontScale="92500"/>
          </a:bodyPr>
          <a:lstStyle/>
          <a:p>
            <a:pPr>
              <a:buNone/>
            </a:pPr>
            <a:r>
              <a:rPr lang="cs-CZ" sz="2400" dirty="0" smtClean="0">
                <a:solidFill>
                  <a:schemeClr val="tx1"/>
                </a:solidFill>
              </a:rPr>
              <a:t>Druhá- Fáze opravy se již řídí správním řádem</a:t>
            </a:r>
          </a:p>
          <a:p>
            <a:pPr>
              <a:buNone/>
            </a:pPr>
            <a:r>
              <a:rPr lang="cs-CZ" sz="2400" dirty="0" smtClean="0">
                <a:solidFill>
                  <a:schemeClr val="tx1"/>
                </a:solidFill>
              </a:rPr>
              <a:t>3/pokud je vysloven nesouhlas s neprovedením opravy, musí být </a:t>
            </a:r>
            <a:r>
              <a:rPr lang="cs-CZ" sz="2400" dirty="0" smtClean="0">
                <a:solidFill>
                  <a:srgbClr val="FF0000"/>
                </a:solidFill>
              </a:rPr>
              <a:t>zahájeno řízení o opravě </a:t>
            </a:r>
            <a:r>
              <a:rPr lang="cs-CZ" sz="2400" dirty="0" smtClean="0">
                <a:solidFill>
                  <a:schemeClr val="tx1"/>
                </a:solidFill>
              </a:rPr>
              <a:t>chyby, které končí rozhodnutím</a:t>
            </a:r>
          </a:p>
          <a:p>
            <a:pPr>
              <a:buNone/>
            </a:pPr>
            <a:r>
              <a:rPr lang="cs-CZ" sz="2400" b="1" dirty="0" smtClean="0"/>
              <a:t>Zahájení správního řízení o opravě chyby v katastrálním operátu </a:t>
            </a:r>
          </a:p>
          <a:p>
            <a:pPr>
              <a:buNone/>
            </a:pPr>
            <a:r>
              <a:rPr lang="cs-CZ" sz="2400" dirty="0" smtClean="0"/>
              <a:t> (1) Správní řízení o opravě údajů katastru je zahájeno dnem, kdy je katastrálnímu úřadu doručen nesouhlas s provedenou opravou nebo s tím, že se nejedná o chybu v katastru. </a:t>
            </a:r>
          </a:p>
          <a:p>
            <a:pPr>
              <a:buNone/>
            </a:pPr>
            <a:endParaRPr lang="cs-CZ" sz="2400" dirty="0" smtClean="0">
              <a:solidFill>
                <a:schemeClr val="tx1"/>
              </a:solidFill>
            </a:endParaRPr>
          </a:p>
          <a:p>
            <a:pPr>
              <a:buNone/>
            </a:pPr>
            <a:r>
              <a:rPr lang="cs-CZ" sz="2400" dirty="0" smtClean="0">
                <a:solidFill>
                  <a:schemeClr val="tx1"/>
                </a:solidFill>
              </a:rPr>
              <a:t>Před vydáním rozhodnutí jsou nutné úkony:</a:t>
            </a:r>
          </a:p>
          <a:p>
            <a:pPr>
              <a:buFontTx/>
              <a:buChar char="-"/>
            </a:pPr>
            <a:r>
              <a:rPr lang="cs-CZ" sz="2400" dirty="0" smtClean="0">
                <a:solidFill>
                  <a:schemeClr val="tx1"/>
                </a:solidFill>
              </a:rPr>
              <a:t>Oznámení o zahájení řízení všem možným dotčeným vlastníkům s poučením o možnosti se vyjádřit do stanovené lhůty</a:t>
            </a:r>
          </a:p>
          <a:p>
            <a:pPr>
              <a:buFontTx/>
              <a:buChar char="-"/>
            </a:pPr>
            <a:endParaRPr lang="cs-CZ" sz="2400" dirty="0" smtClean="0">
              <a:solidFill>
                <a:schemeClr val="tx1"/>
              </a:solidFill>
            </a:endParaRPr>
          </a:p>
          <a:p>
            <a:pPr>
              <a:buFontTx/>
              <a:buChar char="-"/>
            </a:pPr>
            <a:endParaRPr lang="cs-CZ" sz="2400" dirty="0" smtClean="0">
              <a:solidFill>
                <a:schemeClr val="tx1"/>
              </a:solidFill>
            </a:endParaRP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643966" cy="500066"/>
          </a:xfrm>
        </p:spPr>
        <p:txBody>
          <a:bodyPr/>
          <a:lstStyle/>
          <a:p>
            <a:pPr>
              <a:buNone/>
            </a:pPr>
            <a:r>
              <a:rPr lang="cs-CZ" sz="2800" dirty="0" smtClean="0"/>
              <a:t>Postup při opravě chyby v katastrálním operátu</a:t>
            </a:r>
            <a:endParaRPr lang="cs-CZ" sz="2800" dirty="0"/>
          </a:p>
        </p:txBody>
      </p:sp>
      <p:sp>
        <p:nvSpPr>
          <p:cNvPr id="3" name="Zástupný symbol pro obsah 2"/>
          <p:cNvSpPr>
            <a:spLocks noGrp="1"/>
          </p:cNvSpPr>
          <p:nvPr>
            <p:ph sz="quarter" idx="13"/>
          </p:nvPr>
        </p:nvSpPr>
        <p:spPr>
          <a:xfrm>
            <a:off x="285720" y="714356"/>
            <a:ext cx="8358246" cy="6143644"/>
          </a:xfrm>
        </p:spPr>
        <p:txBody>
          <a:bodyPr>
            <a:normAutofit fontScale="77500" lnSpcReduction="20000"/>
          </a:bodyPr>
          <a:lstStyle/>
          <a:p>
            <a:pPr>
              <a:buNone/>
            </a:pPr>
            <a:r>
              <a:rPr lang="cs-CZ" sz="2400" dirty="0" smtClean="0"/>
              <a:t> Doručování !!!</a:t>
            </a:r>
          </a:p>
          <a:p>
            <a:pPr>
              <a:buNone/>
            </a:pPr>
            <a:r>
              <a:rPr lang="cs-CZ" sz="2400" dirty="0" smtClean="0"/>
              <a:t>  Osobám neznámého pobytu nebo sídla a osobám, jimž se prokazatelně nedaří doručovat, jakož i osobám, které nejsou známy, se zahájení řízení oznámí veřejnou vyhláškou. V případě, že je vyrozumění o zahájení správního řízení zasíláno v listinné podobě, zvolí katastrální úřad poštovní službu doporučená zásilka s dispozicí odesílatele „nevracet, vložit do schránky </a:t>
            </a:r>
          </a:p>
          <a:p>
            <a:pPr>
              <a:buNone/>
            </a:pPr>
            <a:r>
              <a:rPr lang="cs-CZ" sz="2400" dirty="0" smtClean="0">
                <a:solidFill>
                  <a:srgbClr val="FF0000"/>
                </a:solidFill>
              </a:rPr>
              <a:t>Před vydáním rozhodnutí jsou nutné úkony:-pokračování</a:t>
            </a:r>
          </a:p>
          <a:p>
            <a:pPr>
              <a:buNone/>
            </a:pPr>
            <a:endParaRPr lang="cs-CZ" sz="2400" dirty="0" smtClean="0"/>
          </a:p>
          <a:p>
            <a:pPr>
              <a:buNone/>
            </a:pPr>
            <a:r>
              <a:rPr lang="cs-CZ" sz="2400" dirty="0" smtClean="0"/>
              <a:t> - Katastrální úřad při správním řízení znovu prověří všechny důvody, které vedly k opravě chyby v katastru resp. k tomu, že oprava nebyla provedena s přihlédnutím ke skutečnostem uvedeným v podaném nesouhlasu</a:t>
            </a:r>
            <a:r>
              <a:rPr lang="cs-CZ" sz="2400" dirty="0" smtClean="0">
                <a:solidFill>
                  <a:srgbClr val="FF0000"/>
                </a:solidFill>
              </a:rPr>
              <a:t>. Katastrální úřad je povinen zjistit stav věci, o němž nejsou důvodné pochybnosti, a to v rozsahu, který je nezbytný pro soulad opravy chyby s požadavky uvedenými v § 2 správního řádu</a:t>
            </a:r>
            <a:r>
              <a:rPr lang="cs-CZ" sz="2400" dirty="0" smtClean="0"/>
              <a:t>. Katastrální úřad není vázán návrhy účastníků řízení, ale je povinen opatřit si všechny podklady potřebné pro správné rozhodnutí, přitom je v jeho kompetenci určit rozsah a způsob zjišťování těchto podkladů v souladu s ustanoveními správního řádu. </a:t>
            </a:r>
          </a:p>
          <a:p>
            <a:pPr>
              <a:buNone/>
            </a:pPr>
            <a:r>
              <a:rPr lang="cs-CZ" sz="2400" dirty="0" smtClean="0"/>
              <a:t> - Vyžaduje-li to povaha a složitost věci, </a:t>
            </a:r>
            <a:r>
              <a:rPr lang="cs-CZ" sz="2400" dirty="0" smtClean="0">
                <a:solidFill>
                  <a:srgbClr val="FF0000"/>
                </a:solidFill>
              </a:rPr>
              <a:t>katastrální úřad nařídí ústní jednání před vydáním rozhodnutí, z</a:t>
            </a:r>
            <a:r>
              <a:rPr lang="cs-CZ" sz="2400" dirty="0" smtClean="0"/>
              <a:t>ejména lze-li očekávat, že přítomnost předvolaných účastníků řízení přispěje k potřebnému objasnění věci </a:t>
            </a:r>
            <a:endParaRPr lang="cs-CZ" sz="2400" dirty="0" smtClean="0">
              <a:solidFill>
                <a:schemeClr val="tx1"/>
              </a:solidFill>
            </a:endParaRPr>
          </a:p>
          <a:p>
            <a:pPr>
              <a:buNone/>
            </a:pPr>
            <a:endParaRPr lang="cs-CZ" sz="2400" dirty="0" smtClean="0"/>
          </a:p>
          <a:p>
            <a:pPr>
              <a:buNone/>
            </a:pPr>
            <a:endParaRPr lang="cs-CZ" sz="2400" dirty="0" smtClean="0">
              <a:solidFill>
                <a:schemeClr val="tx1"/>
              </a:solidFill>
            </a:endParaRP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643966" cy="500066"/>
          </a:xfrm>
        </p:spPr>
        <p:txBody>
          <a:bodyPr/>
          <a:lstStyle/>
          <a:p>
            <a:pPr>
              <a:buNone/>
            </a:pPr>
            <a:r>
              <a:rPr lang="cs-CZ" sz="2800" dirty="0" smtClean="0"/>
              <a:t>Postup při opravě chyby v katastrálním operátu</a:t>
            </a:r>
            <a:endParaRPr lang="cs-CZ" sz="2800" dirty="0"/>
          </a:p>
        </p:txBody>
      </p:sp>
      <p:sp>
        <p:nvSpPr>
          <p:cNvPr id="3" name="Zástupný symbol pro obsah 2"/>
          <p:cNvSpPr>
            <a:spLocks noGrp="1"/>
          </p:cNvSpPr>
          <p:nvPr>
            <p:ph sz="quarter" idx="13"/>
          </p:nvPr>
        </p:nvSpPr>
        <p:spPr>
          <a:xfrm>
            <a:off x="285720" y="714356"/>
            <a:ext cx="8358246" cy="6143644"/>
          </a:xfrm>
        </p:spPr>
        <p:txBody>
          <a:bodyPr>
            <a:normAutofit/>
          </a:bodyPr>
          <a:lstStyle/>
          <a:p>
            <a:pPr>
              <a:buNone/>
            </a:pPr>
            <a:r>
              <a:rPr lang="cs-CZ" sz="2400" dirty="0" smtClean="0"/>
              <a:t>Co je povinností-</a:t>
            </a:r>
          </a:p>
          <a:p>
            <a:pPr>
              <a:buNone/>
            </a:pPr>
            <a:r>
              <a:rPr lang="cs-CZ" sz="2400" dirty="0" smtClean="0"/>
              <a:t> O ústním jednání se pořizuje protokol, který má náležitosti stanovené v § 18 správního řádu. </a:t>
            </a:r>
          </a:p>
          <a:p>
            <a:pPr>
              <a:buNone/>
            </a:pPr>
            <a:r>
              <a:rPr lang="cs-CZ" sz="2400" dirty="0" smtClean="0"/>
              <a:t>  Protokol podepisuje oprávněná úřední osoba, popřípadě osoba, která byla pověřena sepsáním protokolu, a dále všechny osoby, které se jednání nebo provedení úkonu zúčastnily. Odepření podpisu, důvody odepření a námitky proti obsahu protokolu se v protokolu zaznamenají. </a:t>
            </a:r>
          </a:p>
          <a:p>
            <a:pPr>
              <a:buNone/>
            </a:pPr>
            <a:r>
              <a:rPr lang="cs-CZ" sz="2400" dirty="0" smtClean="0">
                <a:solidFill>
                  <a:schemeClr val="tx1"/>
                </a:solidFill>
              </a:rPr>
              <a:t> </a:t>
            </a:r>
            <a:endParaRPr lang="cs-CZ" sz="2400" dirty="0" smtClean="0"/>
          </a:p>
          <a:p>
            <a:pPr>
              <a:buNone/>
            </a:pPr>
            <a:r>
              <a:rPr lang="cs-CZ" sz="2400" dirty="0" smtClean="0"/>
              <a:t> - </a:t>
            </a:r>
            <a:r>
              <a:rPr lang="cs-CZ" sz="2400" dirty="0" smtClean="0">
                <a:solidFill>
                  <a:srgbClr val="FF0000"/>
                </a:solidFill>
              </a:rPr>
              <a:t>Před vydáním rozhodnutí </a:t>
            </a:r>
            <a:r>
              <a:rPr lang="cs-CZ" sz="2400" dirty="0" smtClean="0"/>
              <a:t>oznámí katastrální úřad všem účastníkům řízení, že se mohou ve stanovené lhůtě </a:t>
            </a:r>
            <a:r>
              <a:rPr lang="cs-CZ" sz="2400" dirty="0" smtClean="0">
                <a:solidFill>
                  <a:srgbClr val="FF0000"/>
                </a:solidFill>
              </a:rPr>
              <a:t>seznámit s podklady pro připravované rozhodnutí</a:t>
            </a:r>
            <a:r>
              <a:rPr lang="cs-CZ" sz="2400" dirty="0" smtClean="0"/>
              <a:t>, popř. navrhnout nové důkazy (§ 36 odst. 3 správního řádu). </a:t>
            </a:r>
          </a:p>
          <a:p>
            <a:pPr>
              <a:buNone/>
            </a:pPr>
            <a:endParaRPr lang="cs-CZ" sz="2400" dirty="0" smtClean="0">
              <a:solidFill>
                <a:schemeClr val="tx1"/>
              </a:solidFill>
            </a:endParaRPr>
          </a:p>
          <a:p>
            <a:pPr>
              <a:buNone/>
            </a:pPr>
            <a:endParaRPr lang="cs-CZ" sz="2400" dirty="0" smtClean="0">
              <a:solidFill>
                <a:schemeClr val="tx1"/>
              </a:solidFill>
            </a:endParaRPr>
          </a:p>
          <a:p>
            <a:pPr>
              <a:buNone/>
            </a:pPr>
            <a:endParaRPr lang="cs-CZ" sz="2400" dirty="0" smtClean="0">
              <a:solidFill>
                <a:schemeClr val="tx1"/>
              </a:solidFill>
            </a:endParaRPr>
          </a:p>
          <a:p>
            <a:pPr>
              <a:buNone/>
            </a:pPr>
            <a:endParaRPr lang="cs-CZ" sz="2400" dirty="0" smtClean="0">
              <a:solidFill>
                <a:schemeClr val="tx1"/>
              </a:solidFill>
            </a:endParaRPr>
          </a:p>
          <a:p>
            <a:pPr>
              <a:buNone/>
            </a:pPr>
            <a:endParaRPr lang="cs-CZ" sz="2400" dirty="0" smtClean="0"/>
          </a:p>
          <a:p>
            <a:pPr>
              <a:buNone/>
            </a:pPr>
            <a:endParaRPr lang="cs-CZ" sz="2400" dirty="0" smtClean="0">
              <a:solidFill>
                <a:schemeClr val="tx1"/>
              </a:solidFill>
            </a:endParaRP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643966" cy="500066"/>
          </a:xfrm>
        </p:spPr>
        <p:txBody>
          <a:bodyPr/>
          <a:lstStyle/>
          <a:p>
            <a:pPr>
              <a:buNone/>
            </a:pPr>
            <a:r>
              <a:rPr lang="cs-CZ" sz="2800" dirty="0" smtClean="0"/>
              <a:t>Postup při opravě chyby v katastrálním operátu</a:t>
            </a:r>
            <a:endParaRPr lang="cs-CZ" sz="2800" dirty="0"/>
          </a:p>
        </p:txBody>
      </p:sp>
      <p:sp>
        <p:nvSpPr>
          <p:cNvPr id="3" name="Zástupný symbol pro obsah 2"/>
          <p:cNvSpPr>
            <a:spLocks noGrp="1"/>
          </p:cNvSpPr>
          <p:nvPr>
            <p:ph sz="quarter" idx="13"/>
          </p:nvPr>
        </p:nvSpPr>
        <p:spPr>
          <a:xfrm>
            <a:off x="0" y="714356"/>
            <a:ext cx="9144000" cy="6143644"/>
          </a:xfrm>
        </p:spPr>
        <p:txBody>
          <a:bodyPr>
            <a:normAutofit fontScale="77500" lnSpcReduction="20000"/>
          </a:bodyPr>
          <a:lstStyle/>
          <a:p>
            <a:pPr>
              <a:buNone/>
            </a:pPr>
            <a:r>
              <a:rPr lang="cs-CZ" sz="2400" dirty="0" smtClean="0">
                <a:solidFill>
                  <a:srgbClr val="FF0000"/>
                </a:solidFill>
              </a:rPr>
              <a:t>Náležitosti rozhodnutí -</a:t>
            </a:r>
          </a:p>
          <a:p>
            <a:pPr>
              <a:buNone/>
            </a:pPr>
            <a:r>
              <a:rPr lang="cs-CZ" sz="2400" dirty="0" smtClean="0"/>
              <a:t>- Katastrální úřad vydá rozhodnutí o opravě chyby ve lhůtě stanovené v § 71 správního řádu. </a:t>
            </a:r>
          </a:p>
          <a:p>
            <a:pPr>
              <a:buNone/>
            </a:pPr>
            <a:r>
              <a:rPr lang="cs-CZ" sz="2400" dirty="0" smtClean="0"/>
              <a:t> (2) Rozhodnutí o opravě chyby musí splňovat obecné náležitosti stanovené v § 67 a následující správního řádu. </a:t>
            </a:r>
            <a:r>
              <a:rPr lang="cs-CZ" sz="2400" dirty="0" smtClean="0">
                <a:solidFill>
                  <a:srgbClr val="FF0000"/>
                </a:solidFill>
              </a:rPr>
              <a:t>Ve výroku rozhodnutí musí </a:t>
            </a:r>
            <a:r>
              <a:rPr lang="cs-CZ" sz="2400" dirty="0" smtClean="0"/>
              <a:t>být uvedeno výčtem, které údaje budou po nabytí právní moci rozhodnutí opraveny a jaký je jejich nový stav. Ve výrokové části se také uvede na základě jakého ustanovení a právního předpisu katastrální úřad rozhodl, označení účastníků řízení podle § 27 odst. 1 správního řádu a další náležitosti stanovené správním řádem (§ 68 odst. 2 správního řádu). </a:t>
            </a:r>
          </a:p>
          <a:p>
            <a:pPr>
              <a:buNone/>
            </a:pPr>
            <a:r>
              <a:rPr lang="cs-CZ" sz="2400" dirty="0" smtClean="0"/>
              <a:t> (3) </a:t>
            </a:r>
            <a:r>
              <a:rPr lang="cs-CZ" sz="2400" dirty="0" smtClean="0">
                <a:solidFill>
                  <a:srgbClr val="FF0000"/>
                </a:solidFill>
              </a:rPr>
              <a:t>V odůvodnění katastrální úřad </a:t>
            </a:r>
            <a:r>
              <a:rPr lang="cs-CZ" sz="2400" dirty="0" smtClean="0"/>
              <a:t>uvede důvody výroku nebo výroků rozhodnutí, podklady pro jeho vydání, úvahy, kterými se řídil při jejich hodnocení a při výkladu právních předpisů, a informace o tom, jak se vypořádal s návrhy a námitkami účastníků řízení a s jejich vyjádřením k podkladům rozhodnutí (§ 68 odst. 3 správního řádu). </a:t>
            </a:r>
          </a:p>
          <a:p>
            <a:pPr>
              <a:buNone/>
            </a:pPr>
            <a:r>
              <a:rPr lang="cs-CZ" sz="2400" dirty="0" smtClean="0"/>
              <a:t> (4) V textu </a:t>
            </a:r>
            <a:r>
              <a:rPr lang="cs-CZ" sz="2400" dirty="0" smtClean="0">
                <a:solidFill>
                  <a:srgbClr val="FF0000"/>
                </a:solidFill>
              </a:rPr>
              <a:t>poučení o odvolání se uvede, že proti rozhodnutí katastrálního úřadu lze podat odvolání ve lhůtě do 15 dnů od jeho oznámení k příslušnému zeměměřickému a katastrálnímu inspektorátu </a:t>
            </a:r>
            <a:r>
              <a:rPr lang="cs-CZ" sz="2400" dirty="0" smtClean="0"/>
              <a:t>a že odvolání se podává prostřednictvím katastrálního úřadu, který napadené rozhodnutí vydal (§ 68 odst. 5 správního řádu), v počtu vyhotovení odpovídajícím počtu účastníků řízení (§ 82 odst. 2 správního řádu). </a:t>
            </a:r>
          </a:p>
          <a:p>
            <a:pPr>
              <a:buNone/>
            </a:pPr>
            <a:r>
              <a:rPr lang="cs-CZ" sz="2400" dirty="0" smtClean="0"/>
              <a:t> (5) Rozhodnutí o opravě chyby se doručí účastníkům řízení do vlastních rukou (§ 72 správního řádu). </a:t>
            </a:r>
          </a:p>
          <a:p>
            <a:pPr>
              <a:buNone/>
            </a:pPr>
            <a:endParaRPr lang="cs-CZ" sz="2400" dirty="0" smtClean="0">
              <a:solidFill>
                <a:schemeClr val="tx1"/>
              </a:solidFill>
            </a:endParaRP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643966" cy="500066"/>
          </a:xfrm>
        </p:spPr>
        <p:txBody>
          <a:bodyPr/>
          <a:lstStyle/>
          <a:p>
            <a:pPr>
              <a:buNone/>
            </a:pPr>
            <a:r>
              <a:rPr lang="cs-CZ" sz="2800" dirty="0" smtClean="0"/>
              <a:t>Postup při opravě chyby v katastrálním operátu</a:t>
            </a:r>
            <a:endParaRPr lang="cs-CZ" sz="2800" dirty="0"/>
          </a:p>
        </p:txBody>
      </p:sp>
      <p:sp>
        <p:nvSpPr>
          <p:cNvPr id="3" name="Zástupný symbol pro obsah 2"/>
          <p:cNvSpPr>
            <a:spLocks noGrp="1"/>
          </p:cNvSpPr>
          <p:nvPr>
            <p:ph sz="quarter" idx="13"/>
          </p:nvPr>
        </p:nvSpPr>
        <p:spPr>
          <a:xfrm>
            <a:off x="0" y="714356"/>
            <a:ext cx="9144000" cy="6143644"/>
          </a:xfrm>
        </p:spPr>
        <p:txBody>
          <a:bodyPr>
            <a:normAutofit fontScale="92500" lnSpcReduction="10000"/>
          </a:bodyPr>
          <a:lstStyle/>
          <a:p>
            <a:pPr>
              <a:buNone/>
            </a:pPr>
            <a:r>
              <a:rPr lang="cs-CZ" sz="2400" dirty="0" smtClean="0"/>
              <a:t>- </a:t>
            </a:r>
            <a:r>
              <a:rPr lang="cs-CZ" sz="2400" dirty="0" smtClean="0">
                <a:solidFill>
                  <a:srgbClr val="FF0000"/>
                </a:solidFill>
              </a:rPr>
              <a:t>Pokud v zákonné odvolací lhůtě není podáno odvolání</a:t>
            </a:r>
            <a:r>
              <a:rPr lang="cs-CZ" sz="2400" dirty="0" smtClean="0"/>
              <a:t>, vyznačí se na rozhodnutí, které zůstává součástí spisu, doložka o nabytí právní moci s uvedením data nabytí právní moci a zároveň se vyznačí den, kdy bylo rozhodnutí předáno k doručení </a:t>
            </a:r>
          </a:p>
          <a:p>
            <a:pPr>
              <a:buNone/>
            </a:pPr>
            <a:r>
              <a:rPr lang="cs-CZ" sz="2400" dirty="0" smtClean="0">
                <a:solidFill>
                  <a:schemeClr val="tx1"/>
                </a:solidFill>
              </a:rPr>
              <a:t>-</a:t>
            </a:r>
            <a:r>
              <a:rPr lang="cs-CZ" sz="2400" dirty="0" smtClean="0">
                <a:solidFill>
                  <a:srgbClr val="FF0000"/>
                </a:solidFill>
              </a:rPr>
              <a:t>Je-li proti rozhodnutí o opravě chyby podáno odvolání</a:t>
            </a:r>
            <a:r>
              <a:rPr lang="cs-CZ" sz="2400" dirty="0" smtClean="0"/>
              <a:t>, Katastrální úřad znovu důsledně ověří s přihlédnutím k obsahu podaného odvolání důvody, které ho vedly k vydání rozhodnutí ve věci, přitom může o odvolání rozhodnout sám v rámci </a:t>
            </a:r>
            <a:r>
              <a:rPr lang="cs-CZ" sz="2400" dirty="0" err="1" smtClean="0"/>
              <a:t>autoremedury</a:t>
            </a:r>
            <a:r>
              <a:rPr lang="cs-CZ" sz="2400" dirty="0" smtClean="0"/>
              <a:t>, pokud tím plně vyhoví odvolání a jestliže tím nemůže být způsobena újma žádnému z účastníků řízení, ledaže s tím všichni, kterých se to týká, vyslovili souhlas. Proti rozhodnutí vydanému v rámci </a:t>
            </a:r>
            <a:r>
              <a:rPr lang="cs-CZ" sz="2400" dirty="0" err="1" smtClean="0"/>
              <a:t>autoremedury</a:t>
            </a:r>
            <a:r>
              <a:rPr lang="cs-CZ" sz="2400" dirty="0" smtClean="0"/>
              <a:t> lze podat odvolání. </a:t>
            </a:r>
          </a:p>
          <a:p>
            <a:pPr>
              <a:buNone/>
            </a:pPr>
            <a:r>
              <a:rPr lang="cs-CZ" sz="2400" dirty="0" smtClean="0">
                <a:solidFill>
                  <a:schemeClr val="tx1"/>
                </a:solidFill>
              </a:rPr>
              <a:t>-</a:t>
            </a:r>
            <a:r>
              <a:rPr lang="cs-CZ" sz="2400" dirty="0" smtClean="0">
                <a:solidFill>
                  <a:srgbClr val="FF0000"/>
                </a:solidFill>
              </a:rPr>
              <a:t>Pokud katastrální úřad nerozhodne o odvolání v rámci </a:t>
            </a:r>
            <a:r>
              <a:rPr lang="cs-CZ" sz="2400" dirty="0" err="1" smtClean="0">
                <a:solidFill>
                  <a:srgbClr val="FF0000"/>
                </a:solidFill>
              </a:rPr>
              <a:t>autoremedury</a:t>
            </a:r>
            <a:r>
              <a:rPr lang="cs-CZ" sz="2400" dirty="0" smtClean="0"/>
              <a:t>, předloží místně příslušnému zeměměřickému a katastrálnímu inspektorátu odvolání do 30 dnů ode dne doručení odvolání posledním účastníkem řízení. Spolu s odvoláním mu zašle v originále celý spis (zejména včetně originálů doručenek prokazujících doručení rozhodnutí a vyjádření včetně účastníků řízení) se svým stanoviskem k odvolání. </a:t>
            </a:r>
            <a:r>
              <a:rPr lang="cs-CZ" sz="2400" dirty="0" smtClean="0">
                <a:solidFill>
                  <a:srgbClr val="FF0000"/>
                </a:solidFill>
              </a:rPr>
              <a:t>Přitom postupuje podle § 88 správního řádu</a:t>
            </a:r>
            <a:r>
              <a:rPr lang="cs-CZ" sz="2400" dirty="0" smtClean="0"/>
              <a:t>. </a:t>
            </a:r>
            <a:endParaRPr lang="cs-CZ" sz="2400" dirty="0" smtClean="0">
              <a:solidFill>
                <a:schemeClr val="tx1"/>
              </a:solidFill>
            </a:endParaRP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643966" cy="500066"/>
          </a:xfrm>
        </p:spPr>
        <p:txBody>
          <a:bodyPr/>
          <a:lstStyle/>
          <a:p>
            <a:pPr>
              <a:buNone/>
            </a:pPr>
            <a:r>
              <a:rPr lang="cs-CZ" sz="2800" dirty="0" smtClean="0"/>
              <a:t>Postup při opravě chyby v katastrálním operátu</a:t>
            </a:r>
            <a:endParaRPr lang="cs-CZ" sz="2800" dirty="0"/>
          </a:p>
        </p:txBody>
      </p:sp>
      <p:sp>
        <p:nvSpPr>
          <p:cNvPr id="3" name="Zástupný symbol pro obsah 2"/>
          <p:cNvSpPr>
            <a:spLocks noGrp="1"/>
          </p:cNvSpPr>
          <p:nvPr>
            <p:ph sz="quarter" idx="13"/>
          </p:nvPr>
        </p:nvSpPr>
        <p:spPr>
          <a:xfrm>
            <a:off x="0" y="714356"/>
            <a:ext cx="9144000" cy="6143644"/>
          </a:xfrm>
        </p:spPr>
        <p:txBody>
          <a:bodyPr>
            <a:normAutofit fontScale="92500" lnSpcReduction="20000"/>
          </a:bodyPr>
          <a:lstStyle/>
          <a:p>
            <a:pPr>
              <a:buNone/>
            </a:pPr>
            <a:r>
              <a:rPr lang="cs-CZ" sz="2400" dirty="0" smtClean="0"/>
              <a:t> -Zeměměřický a katastrální inspektorát jako odvolací orgán napadené rozhodnutí               - potvrdí</a:t>
            </a:r>
          </a:p>
          <a:p>
            <a:pPr>
              <a:buNone/>
            </a:pPr>
            <a:r>
              <a:rPr lang="cs-CZ" sz="2400" dirty="0" smtClean="0"/>
              <a:t>                                  - nebo pokud je odvolací řízení zastaveno dnem </a:t>
            </a:r>
            <a:r>
              <a:rPr lang="cs-CZ" sz="2400" dirty="0" err="1" smtClean="0"/>
              <a:t>zpětvzetí</a:t>
            </a:r>
            <a:r>
              <a:rPr lang="cs-CZ" sz="2400" dirty="0" smtClean="0"/>
              <a:t> odvolání, přičemž k tomuto dni již uplynula lhůta pro podání odvolání všem účastníkům řízení, vyznačí na rozhodnutí katastrálního úřadu doložku právní moci „Právní moc nastala dnem ........... .", s připojeným datem a podpisem oprávněné úřední osoby</a:t>
            </a:r>
          </a:p>
          <a:p>
            <a:pPr>
              <a:buNone/>
            </a:pPr>
            <a:r>
              <a:rPr lang="cs-CZ" sz="2400" dirty="0" smtClean="0"/>
              <a:t>                                 </a:t>
            </a:r>
          </a:p>
          <a:p>
            <a:pPr>
              <a:buNone/>
            </a:pPr>
            <a:r>
              <a:rPr lang="cs-CZ" sz="2400" dirty="0" smtClean="0"/>
              <a:t>                                 - ZKI napadené rozhodnutí zruší a vrátí katastrálnímu úřadu k novému rozhodnutí s uvedeným poučením , kterým je katastrální úřad vázán a znovu se vede celé řízení</a:t>
            </a:r>
          </a:p>
          <a:p>
            <a:pPr>
              <a:buNone/>
            </a:pPr>
            <a:endParaRPr lang="cs-CZ" sz="2400" dirty="0" smtClean="0"/>
          </a:p>
          <a:p>
            <a:pPr>
              <a:buNone/>
            </a:pPr>
            <a:r>
              <a:rPr lang="cs-CZ" sz="2400" dirty="0" smtClean="0"/>
              <a:t> V rozhodnutí,kterým bylo napadené rozhodnutí potvrzeno, ZKI uvede poučení, že se nelze k rozhodnutí odvolat, ale jsou možné mimořádné opravné prostředky- dovolání k NSS nebo ústavní stížnost</a:t>
            </a:r>
          </a:p>
          <a:p>
            <a:pPr>
              <a:buNone/>
            </a:pPr>
            <a:r>
              <a:rPr lang="cs-CZ" sz="2400" dirty="0" smtClean="0"/>
              <a:t>/  Soudní kontrola - Žaloba podle s.</a:t>
            </a:r>
            <a:r>
              <a:rPr lang="cs-CZ" sz="2400" dirty="0" err="1" smtClean="0"/>
              <a:t>ř.s</a:t>
            </a:r>
            <a:r>
              <a:rPr lang="cs-CZ" sz="2400" dirty="0" smtClean="0"/>
              <a:t>. –soudní řád správní/</a:t>
            </a:r>
          </a:p>
          <a:p>
            <a:pPr>
              <a:buNone/>
            </a:pPr>
            <a:endParaRPr lang="cs-CZ" sz="2400" dirty="0" smtClean="0"/>
          </a:p>
          <a:p>
            <a:pPr>
              <a:buNone/>
            </a:pPr>
            <a:r>
              <a:rPr lang="cs-CZ" sz="2400" dirty="0" smtClean="0"/>
              <a:t> V katastru se do doby vyřešení může objevit upozornění !!!</a:t>
            </a:r>
          </a:p>
          <a:p>
            <a:pPr>
              <a:buNone/>
            </a:pPr>
            <a:r>
              <a:rPr lang="cs-CZ" sz="2400" dirty="0" smtClean="0">
                <a:solidFill>
                  <a:schemeClr val="tx1"/>
                </a:solidFill>
              </a:rPr>
              <a:t>                                -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214290"/>
            <a:ext cx="8091518" cy="500066"/>
          </a:xfrm>
        </p:spPr>
        <p:txBody>
          <a:bodyPr/>
          <a:lstStyle/>
          <a:p>
            <a:pPr>
              <a:buNone/>
            </a:pPr>
            <a:r>
              <a:rPr lang="cs-CZ" sz="2800" dirty="0" smtClean="0"/>
              <a:t>Novela kat. zákona –</a:t>
            </a:r>
            <a:r>
              <a:rPr lang="cs-CZ" dirty="0" smtClean="0"/>
              <a:t> </a:t>
            </a:r>
            <a:r>
              <a:rPr lang="cs-CZ" sz="2800" dirty="0" smtClean="0"/>
              <a:t>ve spojitosti NOZ</a:t>
            </a:r>
            <a:endParaRPr lang="cs-CZ" sz="2800" dirty="0">
              <a:solidFill>
                <a:srgbClr val="FF0000"/>
              </a:solidFill>
            </a:endParaRPr>
          </a:p>
        </p:txBody>
      </p:sp>
      <p:sp>
        <p:nvSpPr>
          <p:cNvPr id="3" name="Zástupný symbol pro obsah 2"/>
          <p:cNvSpPr>
            <a:spLocks noGrp="1"/>
          </p:cNvSpPr>
          <p:nvPr>
            <p:ph sz="quarter" idx="13"/>
          </p:nvPr>
        </p:nvSpPr>
        <p:spPr>
          <a:xfrm>
            <a:off x="428596" y="857232"/>
            <a:ext cx="8358246" cy="5715040"/>
          </a:xfrm>
        </p:spPr>
        <p:txBody>
          <a:bodyPr>
            <a:normAutofit lnSpcReduction="10000"/>
          </a:bodyPr>
          <a:lstStyle/>
          <a:p>
            <a:pPr>
              <a:buNone/>
            </a:pPr>
            <a:endParaRPr lang="cs-CZ" sz="2400" b="1" dirty="0" smtClean="0"/>
          </a:p>
          <a:p>
            <a:pPr>
              <a:buNone/>
            </a:pPr>
            <a:r>
              <a:rPr lang="cs-CZ" sz="2300" b="1" dirty="0" smtClean="0"/>
              <a:t> První změna - novely NOZ č.</a:t>
            </a:r>
            <a:r>
              <a:rPr lang="cs-CZ" sz="2300" b="1" dirty="0" smtClean="0">
                <a:solidFill>
                  <a:srgbClr val="FF0000"/>
                </a:solidFill>
              </a:rPr>
              <a:t>460/2016 </a:t>
            </a:r>
            <a:r>
              <a:rPr lang="cs-CZ" sz="2300" b="1" dirty="0" smtClean="0"/>
              <a:t>Sb. s účinností od 1.1.2018- </a:t>
            </a:r>
            <a:r>
              <a:rPr lang="cs-CZ" sz="2300" dirty="0" smtClean="0"/>
              <a:t>návrat zákonného předkupního práva spoluvlastníka a možnost zápisu poznámky dle </a:t>
            </a:r>
            <a:r>
              <a:rPr lang="cs-CZ" sz="2300" dirty="0" err="1" smtClean="0"/>
              <a:t>katZ</a:t>
            </a:r>
            <a:endParaRPr lang="cs-CZ" sz="2300" b="1" dirty="0" smtClean="0"/>
          </a:p>
          <a:p>
            <a:pPr>
              <a:buNone/>
            </a:pPr>
            <a:r>
              <a:rPr lang="cs-CZ" sz="2400" i="1" dirty="0" smtClean="0">
                <a:solidFill>
                  <a:srgbClr val="FF0000"/>
                </a:solidFill>
              </a:rPr>
              <a:t> </a:t>
            </a:r>
            <a:r>
              <a:rPr lang="cs-CZ" sz="2400" i="1" dirty="0" err="1" smtClean="0">
                <a:solidFill>
                  <a:srgbClr val="FF0000"/>
                </a:solidFill>
              </a:rPr>
              <a:t>zb</a:t>
            </a:r>
            <a:r>
              <a:rPr lang="cs-CZ" sz="2400" i="1" dirty="0" smtClean="0">
                <a:solidFill>
                  <a:srgbClr val="FF0000"/>
                </a:solidFill>
              </a:rPr>
              <a:t>)</a:t>
            </a:r>
            <a:r>
              <a:rPr lang="cs-CZ" sz="2400" dirty="0" smtClean="0">
                <a:solidFill>
                  <a:srgbClr val="FF0000"/>
                </a:solidFill>
              </a:rPr>
              <a:t> vzdání se předkupního práva spoluvlastníka.</a:t>
            </a:r>
            <a:endParaRPr lang="cs-CZ" sz="2800" dirty="0" smtClean="0">
              <a:solidFill>
                <a:srgbClr val="FF0000"/>
              </a:solidFill>
            </a:endParaRPr>
          </a:p>
          <a:p>
            <a:pPr>
              <a:buNone/>
            </a:pPr>
            <a:endParaRPr lang="cs-CZ" sz="2400" b="1" dirty="0" smtClean="0"/>
          </a:p>
          <a:p>
            <a:pPr>
              <a:buNone/>
            </a:pPr>
            <a:r>
              <a:rPr lang="cs-CZ" sz="2400" b="1" dirty="0" smtClean="0"/>
              <a:t>Druhá změna – novely NOZ č. </a:t>
            </a:r>
            <a:r>
              <a:rPr lang="cs-CZ" sz="2400" b="1" dirty="0" smtClean="0">
                <a:solidFill>
                  <a:srgbClr val="FF0000"/>
                </a:solidFill>
              </a:rPr>
              <a:t>163/2020 S</a:t>
            </a:r>
            <a:r>
              <a:rPr lang="cs-CZ" sz="2400" b="1" dirty="0" smtClean="0"/>
              <a:t>b. s účinností od  1.7.2020- zrušení překupního zákonného práva spoluvlastníka</a:t>
            </a:r>
          </a:p>
          <a:p>
            <a:pPr>
              <a:buNone/>
            </a:pPr>
            <a:endParaRPr lang="cs-CZ" sz="2400" b="1" dirty="0" smtClean="0"/>
          </a:p>
          <a:p>
            <a:pPr>
              <a:buNone/>
            </a:pPr>
            <a:r>
              <a:rPr lang="cs-CZ" sz="2400" b="1" dirty="0" smtClean="0"/>
              <a:t>V § 23 </a:t>
            </a:r>
            <a:r>
              <a:rPr lang="cs-CZ" sz="2400" b="1" dirty="0" err="1" smtClean="0"/>
              <a:t>katZ</a:t>
            </a:r>
            <a:r>
              <a:rPr lang="cs-CZ" sz="2400" b="1" dirty="0" smtClean="0"/>
              <a:t> zrušena poznámky</a:t>
            </a:r>
          </a:p>
          <a:p>
            <a:pPr>
              <a:buNone/>
            </a:pPr>
            <a:r>
              <a:rPr lang="cs-CZ" sz="2400" i="1" dirty="0" smtClean="0">
                <a:solidFill>
                  <a:srgbClr val="FF0000"/>
                </a:solidFill>
              </a:rPr>
              <a:t> </a:t>
            </a:r>
            <a:r>
              <a:rPr lang="cs-CZ" sz="2400" i="1" dirty="0" err="1" smtClean="0">
                <a:solidFill>
                  <a:srgbClr val="FF0000"/>
                </a:solidFill>
              </a:rPr>
              <a:t>zb</a:t>
            </a:r>
            <a:r>
              <a:rPr lang="cs-CZ" sz="2400" i="1" dirty="0" smtClean="0">
                <a:solidFill>
                  <a:srgbClr val="FF0000"/>
                </a:solidFill>
              </a:rPr>
              <a:t>)</a:t>
            </a:r>
            <a:r>
              <a:rPr lang="cs-CZ" sz="2400" dirty="0" smtClean="0">
                <a:solidFill>
                  <a:srgbClr val="FF0000"/>
                </a:solidFill>
              </a:rPr>
              <a:t> vzdání se předkupního práva spoluvlastníka</a:t>
            </a:r>
            <a:endParaRPr lang="cs-CZ" sz="2400" b="1" dirty="0" smtClean="0"/>
          </a:p>
          <a:p>
            <a:pPr>
              <a:buNone/>
            </a:pPr>
            <a:r>
              <a:rPr lang="cs-CZ" sz="2400" dirty="0" smtClean="0"/>
              <a:t>Souvisí s novelou § 1124 a § 1125 NOZ.</a:t>
            </a:r>
          </a:p>
          <a:p>
            <a:pPr>
              <a:buNone/>
            </a:pPr>
            <a:endParaRPr lang="cs-CZ" sz="2400" dirty="0" smtClean="0"/>
          </a:p>
          <a:p>
            <a:pPr>
              <a:buNone/>
            </a:pPr>
            <a:endParaRPr lang="cs-CZ" sz="2400" dirty="0"/>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715140" cy="500066"/>
          </a:xfrm>
        </p:spPr>
        <p:txBody>
          <a:bodyPr/>
          <a:lstStyle/>
          <a:p>
            <a:pPr>
              <a:buNone/>
            </a:pPr>
            <a:r>
              <a:rPr lang="cs-CZ" sz="2800" dirty="0" smtClean="0"/>
              <a:t>Vzor oznámení o opravě</a:t>
            </a:r>
            <a:endParaRPr lang="cs-CZ" sz="2800" dirty="0"/>
          </a:p>
        </p:txBody>
      </p:sp>
      <p:sp>
        <p:nvSpPr>
          <p:cNvPr id="3" name="Zástupný symbol pro obsah 2"/>
          <p:cNvSpPr>
            <a:spLocks noGrp="1"/>
          </p:cNvSpPr>
          <p:nvPr>
            <p:ph sz="quarter" idx="13"/>
          </p:nvPr>
        </p:nvSpPr>
        <p:spPr>
          <a:xfrm>
            <a:off x="0" y="714356"/>
            <a:ext cx="9144000" cy="6143644"/>
          </a:xfrm>
        </p:spPr>
        <p:txBody>
          <a:bodyPr>
            <a:normAutofit fontScale="55000" lnSpcReduction="20000"/>
          </a:bodyPr>
          <a:lstStyle/>
          <a:p>
            <a:pPr>
              <a:buNone/>
            </a:pPr>
            <a:r>
              <a:rPr lang="cs-CZ" sz="2400" dirty="0" smtClean="0"/>
              <a:t>OR-198/2018-702                                   19.04.2018</a:t>
            </a:r>
          </a:p>
          <a:p>
            <a:pPr>
              <a:buNone/>
            </a:pPr>
            <a:r>
              <a:rPr lang="cs-CZ" sz="2400" b="1" dirty="0" smtClean="0"/>
              <a:t>Oznámení o opravě chyby v údajích katastru nemovitostí</a:t>
            </a:r>
          </a:p>
          <a:p>
            <a:pPr>
              <a:buNone/>
            </a:pPr>
            <a:r>
              <a:rPr lang="cs-CZ" sz="2400" dirty="0" smtClean="0"/>
              <a:t>  Katastrální úřad pro Jihomoravský kraj, Katastrální pracoviště Brno-město (dále jen „katastrální úřad“)</a:t>
            </a:r>
          </a:p>
          <a:p>
            <a:pPr>
              <a:buNone/>
            </a:pPr>
            <a:r>
              <a:rPr lang="cs-CZ" sz="2400" dirty="0" smtClean="0"/>
              <a:t>  Vám v souladu s § 36 odst. 3 zákona č. 256/2013 Sb., o katastru nemovitostí (katastrální zákon),</a:t>
            </a:r>
          </a:p>
          <a:p>
            <a:pPr>
              <a:buNone/>
            </a:pPr>
            <a:r>
              <a:rPr lang="cs-CZ" sz="2400" dirty="0" smtClean="0"/>
              <a:t>  oznamuje, že v katastrálním operátu katastrálního území Staré Brno provedl tuto opravu údajů katastru</a:t>
            </a:r>
          </a:p>
          <a:p>
            <a:pPr>
              <a:buNone/>
            </a:pPr>
            <a:r>
              <a:rPr lang="cs-CZ" sz="2400" dirty="0" smtClean="0"/>
              <a:t>  nemovitostí:</a:t>
            </a:r>
          </a:p>
          <a:p>
            <a:pPr>
              <a:buNone/>
            </a:pPr>
            <a:r>
              <a:rPr lang="cs-CZ" sz="2400" b="1" dirty="0" smtClean="0"/>
              <a:t>    </a:t>
            </a:r>
            <a:r>
              <a:rPr lang="cs-CZ" sz="2400" b="1" dirty="0" smtClean="0">
                <a:solidFill>
                  <a:srgbClr val="FF0000"/>
                </a:solidFill>
              </a:rPr>
              <a:t>Jednotka č. 70/18 vymezená v budově </a:t>
            </a:r>
            <a:r>
              <a:rPr lang="cs-CZ" sz="2400" b="1" dirty="0" err="1" smtClean="0">
                <a:solidFill>
                  <a:srgbClr val="FF0000"/>
                </a:solidFill>
              </a:rPr>
              <a:t>č.p</a:t>
            </a:r>
            <a:r>
              <a:rPr lang="cs-CZ" sz="2400" b="1" dirty="0" smtClean="0">
                <a:solidFill>
                  <a:srgbClr val="FF0000"/>
                </a:solidFill>
              </a:rPr>
              <a:t>. 70 na pozemku </a:t>
            </a:r>
            <a:r>
              <a:rPr lang="cs-CZ" sz="2400" b="1" dirty="0" err="1" smtClean="0">
                <a:solidFill>
                  <a:srgbClr val="FF0000"/>
                </a:solidFill>
              </a:rPr>
              <a:t>p.č</a:t>
            </a:r>
            <a:r>
              <a:rPr lang="cs-CZ" sz="2400" b="1" dirty="0" smtClean="0">
                <a:solidFill>
                  <a:srgbClr val="FF0000"/>
                </a:solidFill>
              </a:rPr>
              <a:t>. 1495 je nově evidována</a:t>
            </a:r>
          </a:p>
          <a:p>
            <a:pPr>
              <a:buNone/>
            </a:pPr>
            <a:r>
              <a:rPr lang="cs-CZ" sz="2400" b="1" dirty="0" smtClean="0">
                <a:solidFill>
                  <a:srgbClr val="FF0000"/>
                </a:solidFill>
              </a:rPr>
              <a:t>     se způsobem využití jako rozestavěná jednotka, a to v souladu se Změnou prohlášení vlastníka</a:t>
            </a:r>
          </a:p>
          <a:p>
            <a:pPr>
              <a:buNone/>
            </a:pPr>
            <a:r>
              <a:rPr lang="pl-PL" sz="2400" b="1" dirty="0" smtClean="0">
                <a:solidFill>
                  <a:srgbClr val="FF0000"/>
                </a:solidFill>
              </a:rPr>
              <a:t>     z dne 07.12.2017 (řízení spis.zn. V-1745/2018-702).</a:t>
            </a:r>
          </a:p>
          <a:p>
            <a:pPr>
              <a:buNone/>
            </a:pPr>
            <a:r>
              <a:rPr lang="cs-CZ" sz="2400" b="1" dirty="0" smtClean="0"/>
              <a:t>  </a:t>
            </a:r>
            <a:r>
              <a:rPr lang="cs-CZ" sz="2400" b="1" dirty="0" smtClean="0">
                <a:solidFill>
                  <a:srgbClr val="FF0000"/>
                </a:solidFill>
              </a:rPr>
              <a:t>Odůvodnění:</a:t>
            </a:r>
          </a:p>
          <a:p>
            <a:pPr>
              <a:buNone/>
            </a:pPr>
            <a:r>
              <a:rPr lang="cs-CZ" sz="2400" dirty="0" smtClean="0"/>
              <a:t>    Katastrální úřad na základě písemného podnětu vlastníka jednotky č. 70/18 prověřil zápis Změny</a:t>
            </a:r>
          </a:p>
          <a:p>
            <a:pPr>
              <a:buNone/>
            </a:pPr>
            <a:r>
              <a:rPr lang="cs-CZ" sz="2400" dirty="0" smtClean="0"/>
              <a:t>    prohlášení vlastníka v budově </a:t>
            </a:r>
            <a:r>
              <a:rPr lang="cs-CZ" sz="2400" dirty="0" err="1" smtClean="0"/>
              <a:t>č.p</a:t>
            </a:r>
            <a:r>
              <a:rPr lang="cs-CZ" sz="2400" dirty="0" smtClean="0"/>
              <a:t>. 70 na pozemku </a:t>
            </a:r>
            <a:r>
              <a:rPr lang="cs-CZ" sz="2400" dirty="0" err="1" smtClean="0"/>
              <a:t>p.č</a:t>
            </a:r>
            <a:r>
              <a:rPr lang="cs-CZ" sz="2400" dirty="0" smtClean="0"/>
              <a:t>. 1495 a zjistil následující.</a:t>
            </a:r>
          </a:p>
          <a:p>
            <a:pPr>
              <a:buNone/>
            </a:pPr>
            <a:r>
              <a:rPr lang="cs-CZ" sz="2400" dirty="0" smtClean="0"/>
              <a:t>    Při zápisu vymezení nových jednotek v budově </a:t>
            </a:r>
            <a:r>
              <a:rPr lang="cs-CZ" sz="2400" dirty="0" err="1" smtClean="0"/>
              <a:t>č.p</a:t>
            </a:r>
            <a:r>
              <a:rPr lang="cs-CZ" sz="2400" dirty="0" smtClean="0"/>
              <a:t>. 70 na pozemku </a:t>
            </a:r>
            <a:r>
              <a:rPr lang="cs-CZ" sz="2400" dirty="0" err="1" smtClean="0"/>
              <a:t>p.č</a:t>
            </a:r>
            <a:r>
              <a:rPr lang="cs-CZ" sz="2400" dirty="0" smtClean="0"/>
              <a:t>. 1495 došlo zřejmým omylem</a:t>
            </a:r>
          </a:p>
          <a:p>
            <a:pPr>
              <a:buNone/>
            </a:pPr>
            <a:r>
              <a:rPr lang="cs-CZ" sz="2400" dirty="0" smtClean="0"/>
              <a:t>    při vedení katastru nemovitostí k chybě, když u nově vymezené jednotky č. 70/18 byl chybně zapsán</a:t>
            </a:r>
          </a:p>
          <a:p>
            <a:pPr>
              <a:buNone/>
            </a:pPr>
            <a:r>
              <a:rPr lang="cs-CZ" sz="2400" dirty="0" smtClean="0"/>
              <a:t>    způsob jejího využití – garáž. Z návrhu na vklad i ze Změny prohlášení vlastníka ze dne 07.12.2017</a:t>
            </a:r>
          </a:p>
          <a:p>
            <a:pPr>
              <a:buNone/>
            </a:pPr>
            <a:r>
              <a:rPr lang="pl-PL" sz="2400" dirty="0" smtClean="0"/>
              <a:t>    jednoznačně vyplývá, že jednotka č. 70/18 je jednotkou rozestavěnou.</a:t>
            </a:r>
          </a:p>
          <a:p>
            <a:pPr>
              <a:buNone/>
            </a:pPr>
            <a:r>
              <a:rPr lang="cs-CZ" sz="2400" dirty="0" smtClean="0"/>
              <a:t>    Katastrální úřad provedl tuto opravu, neboť z uvedeného zjištění je zřejmé, že se jedná o chybu</a:t>
            </a:r>
          </a:p>
          <a:p>
            <a:pPr>
              <a:buNone/>
            </a:pPr>
            <a:r>
              <a:rPr lang="pl-PL" sz="2400" dirty="0" smtClean="0"/>
              <a:t>    v údajích katastru podle § 36 odst. 1 písm. a) katastrálního zákona.</a:t>
            </a:r>
          </a:p>
          <a:p>
            <a:pPr>
              <a:buNone/>
            </a:pPr>
            <a:r>
              <a:rPr lang="cs-CZ" sz="2400" b="1" dirty="0" smtClean="0"/>
              <a:t>  </a:t>
            </a:r>
            <a:r>
              <a:rPr lang="cs-CZ" sz="2400" b="1" dirty="0" smtClean="0">
                <a:solidFill>
                  <a:srgbClr val="FF0000"/>
                </a:solidFill>
              </a:rPr>
              <a:t>Poučení:</a:t>
            </a:r>
          </a:p>
          <a:p>
            <a:pPr>
              <a:buNone/>
            </a:pPr>
            <a:r>
              <a:rPr lang="cs-CZ" sz="2400" dirty="0" smtClean="0"/>
              <a:t>    Sdělíte-li katastrálnímu úřadu do 30 dnů od doručení tohoto oznámení, že s provedenou opravou chyby</a:t>
            </a:r>
          </a:p>
          <a:p>
            <a:pPr>
              <a:buNone/>
            </a:pPr>
            <a:r>
              <a:rPr lang="cs-CZ" sz="2400" dirty="0" smtClean="0"/>
              <a:t>    nesouhlasíte, zahájí katastrální úřad v souladu s § 36 odst. 4 katastrálního zákona ve věci správní</a:t>
            </a:r>
          </a:p>
          <a:p>
            <a:pPr>
              <a:buNone/>
            </a:pPr>
            <a:r>
              <a:rPr lang="cs-CZ" sz="2400" dirty="0" smtClean="0"/>
              <a:t>    řízení a vydá rozhodnutí podle správního řádu.</a:t>
            </a:r>
          </a:p>
          <a:p>
            <a:pPr>
              <a:buNone/>
            </a:pPr>
            <a:r>
              <a:rPr lang="cs-CZ" sz="2400" dirty="0" smtClean="0"/>
              <a:t>   </a:t>
            </a:r>
            <a:r>
              <a:rPr lang="cs-CZ" sz="2400" dirty="0" err="1" smtClean="0"/>
              <a:t>Ing</a:t>
            </a:r>
            <a:r>
              <a:rPr lang="cs-CZ" sz="2400" dirty="0" smtClean="0"/>
              <a:t>    Zdenka</a:t>
            </a:r>
          </a:p>
          <a:p>
            <a:pPr>
              <a:buNone/>
            </a:pPr>
            <a:endParaRPr lang="cs-CZ" sz="2400" dirty="0" smtClean="0">
              <a:solidFill>
                <a:schemeClr val="tx1"/>
              </a:solidFill>
            </a:endParaRPr>
          </a:p>
          <a:p>
            <a:pPr>
              <a:buNone/>
            </a:pPr>
            <a:r>
              <a:rPr lang="cs-CZ" sz="2400" dirty="0" smtClean="0">
                <a:solidFill>
                  <a:srgbClr val="FF0000"/>
                </a:solidFill>
              </a:rPr>
              <a:t>Rozdělovník :</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143900" cy="500066"/>
          </a:xfrm>
        </p:spPr>
        <p:txBody>
          <a:bodyPr/>
          <a:lstStyle/>
          <a:p>
            <a:pPr>
              <a:buNone/>
            </a:pPr>
            <a:r>
              <a:rPr lang="cs-CZ" sz="2800" dirty="0" smtClean="0"/>
              <a:t>Vzor souhlasného prohlášení provedení opravy</a:t>
            </a:r>
            <a:endParaRPr lang="cs-CZ" sz="2800" dirty="0"/>
          </a:p>
        </p:txBody>
      </p:sp>
      <p:sp>
        <p:nvSpPr>
          <p:cNvPr id="3" name="Zástupný symbol pro obsah 2"/>
          <p:cNvSpPr>
            <a:spLocks noGrp="1"/>
          </p:cNvSpPr>
          <p:nvPr>
            <p:ph sz="quarter" idx="13"/>
          </p:nvPr>
        </p:nvSpPr>
        <p:spPr>
          <a:xfrm>
            <a:off x="0" y="714356"/>
            <a:ext cx="9144000" cy="6143644"/>
          </a:xfrm>
        </p:spPr>
        <p:txBody>
          <a:bodyPr>
            <a:normAutofit fontScale="92500" lnSpcReduction="10000"/>
          </a:bodyPr>
          <a:lstStyle/>
          <a:p>
            <a:pPr>
              <a:buNone/>
            </a:pPr>
            <a:r>
              <a:rPr lang="cs-CZ" sz="2400" dirty="0" smtClean="0">
                <a:solidFill>
                  <a:schemeClr val="tx1"/>
                </a:solidFill>
              </a:rPr>
              <a:t>Pokud je oprava hranic prováděná dle příslušného geometrického plánu, musí být k ohlášení změny vlastníkem doložené i prohlášení.</a:t>
            </a:r>
          </a:p>
          <a:p>
            <a:pPr>
              <a:buNone/>
            </a:pPr>
            <a:r>
              <a:rPr lang="cs-CZ" sz="2400" dirty="0" smtClean="0">
                <a:solidFill>
                  <a:schemeClr val="tx1"/>
                </a:solidFill>
              </a:rPr>
              <a:t>Řízení o opravě další se nevede.</a:t>
            </a:r>
          </a:p>
          <a:p>
            <a:pPr>
              <a:buNone/>
            </a:pPr>
            <a:r>
              <a:rPr lang="cs-CZ" sz="2400" dirty="0" smtClean="0">
                <a:solidFill>
                  <a:schemeClr val="tx1"/>
                </a:solidFill>
              </a:rPr>
              <a:t>Vzor prohlášení byl v </a:t>
            </a:r>
            <a:r>
              <a:rPr lang="cs-CZ" sz="2400" dirty="0" err="1" smtClean="0">
                <a:solidFill>
                  <a:schemeClr val="tx1"/>
                </a:solidFill>
              </a:rPr>
              <a:t>katV</a:t>
            </a:r>
            <a:r>
              <a:rPr lang="cs-CZ" sz="2400" dirty="0" smtClean="0">
                <a:solidFill>
                  <a:schemeClr val="tx1"/>
                </a:solidFill>
              </a:rPr>
              <a:t>- od 1.1.2023 je příloha odstraněna</a:t>
            </a:r>
          </a:p>
          <a:p>
            <a:pPr>
              <a:buNone/>
            </a:pPr>
            <a:endParaRPr lang="cs-CZ" sz="2400" dirty="0" smtClean="0">
              <a:solidFill>
                <a:schemeClr val="tx1"/>
              </a:solidFill>
            </a:endParaRPr>
          </a:p>
          <a:p>
            <a:pPr>
              <a:buNone/>
            </a:pPr>
            <a:r>
              <a:rPr lang="cs-CZ" sz="2400" dirty="0" smtClean="0">
                <a:solidFill>
                  <a:schemeClr val="tx1"/>
                </a:solidFill>
              </a:rPr>
              <a:t>Viz § 44</a:t>
            </a:r>
          </a:p>
          <a:p>
            <a:pPr>
              <a:buNone/>
            </a:pPr>
            <a:r>
              <a:rPr lang="cs-CZ" sz="2400" dirty="0" smtClean="0"/>
              <a:t> Podpisy na písemném prohlášení podle písmene b) musí být úředně ověřeny; to neplatí, pokud ověřovatel, který ověřil výsledek zeměměřické činnosti podle písmene a), na tomto prohlášení písemně potvrdil, že vlastníci dotčených pozemků, jejichž totožnost zjistil, před ním prohlášení podepsali. V potvrzení o zjištění totožnosti ověřovatel uvede druh a číslo průkazu totožnosti, na jehož základě byla totožnost zjištěna. Průkazem totožnosti se pro tyto účely rozumí doklad, který je veřejnou listinou, v němž je uvedeno jméno a příjmení, datum narození nebo rodné číslo, popřípadě místo trvalého pobytu nebo bydliště mimo území České republiky a z něhož je patrná i podoba, popřípadě jiný údaj umožňující identifikovat osobu, která doklad předkládá, jako jeho oprávněného držitele.</a:t>
            </a:r>
            <a:endParaRPr lang="cs-CZ" sz="2400" dirty="0" smtClean="0">
              <a:solidFill>
                <a:schemeClr val="tx1"/>
              </a:solidFill>
            </a:endParaRP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143900" cy="500066"/>
          </a:xfrm>
        </p:spPr>
        <p:txBody>
          <a:bodyPr/>
          <a:lstStyle/>
          <a:p>
            <a:pPr>
              <a:buNone/>
            </a:pPr>
            <a:r>
              <a:rPr lang="cs-CZ" sz="2800" dirty="0" smtClean="0"/>
              <a:t>Vzor souhlasného prohlášení provedení opravy</a:t>
            </a:r>
            <a:endParaRPr lang="cs-CZ" sz="2800" dirty="0"/>
          </a:p>
        </p:txBody>
      </p:sp>
      <p:pic>
        <p:nvPicPr>
          <p:cNvPr id="1026" name="Picture 2"/>
          <p:cNvPicPr>
            <a:picLocks noGrp="1" noChangeAspect="1" noChangeArrowheads="1"/>
          </p:cNvPicPr>
          <p:nvPr>
            <p:ph sz="quarter" idx="13"/>
          </p:nvPr>
        </p:nvPicPr>
        <p:blipFill>
          <a:blip r:embed="rId3"/>
          <a:srcRect/>
          <a:stretch>
            <a:fillRect/>
          </a:stretch>
        </p:blipFill>
        <p:spPr bwMode="auto">
          <a:xfrm>
            <a:off x="0" y="785794"/>
            <a:ext cx="9144000" cy="6072206"/>
          </a:xfrm>
          <a:prstGeom prst="rect">
            <a:avLst/>
          </a:prstGeom>
          <a:noFill/>
          <a:ln w="9525">
            <a:noFill/>
            <a:miter lim="800000"/>
            <a:headEnd/>
            <a:tailEnd/>
          </a:ln>
          <a:effectLst/>
        </p:spPr>
      </p:pic>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714356"/>
          </a:xfrm>
        </p:spPr>
        <p:txBody>
          <a:bodyPr/>
          <a:lstStyle/>
          <a:p>
            <a:pPr>
              <a:buNone/>
            </a:pPr>
            <a:r>
              <a:rPr lang="cs-CZ" sz="2800" dirty="0" smtClean="0"/>
              <a:t>Řízení o námitce- obdoba řízení o opravě chyby</a:t>
            </a:r>
            <a:endParaRPr lang="cs-CZ" sz="2800" dirty="0"/>
          </a:p>
        </p:txBody>
      </p:sp>
      <p:sp>
        <p:nvSpPr>
          <p:cNvPr id="3" name="Zástupný symbol pro obsah 2"/>
          <p:cNvSpPr>
            <a:spLocks noGrp="1"/>
          </p:cNvSpPr>
          <p:nvPr>
            <p:ph sz="quarter" idx="13"/>
          </p:nvPr>
        </p:nvSpPr>
        <p:spPr>
          <a:xfrm>
            <a:off x="0" y="857232"/>
            <a:ext cx="9144000" cy="6000768"/>
          </a:xfrm>
        </p:spPr>
        <p:txBody>
          <a:bodyPr>
            <a:normAutofit fontScale="70000" lnSpcReduction="20000"/>
          </a:bodyPr>
          <a:lstStyle/>
          <a:p>
            <a:pPr>
              <a:buNone/>
            </a:pPr>
            <a:r>
              <a:rPr lang="cs-CZ" sz="2900" dirty="0" smtClean="0">
                <a:solidFill>
                  <a:srgbClr val="FF0000"/>
                </a:solidFill>
              </a:rPr>
              <a:t>„ rozhodnutí o námitce- souvisí s obnovou kat.operátu“</a:t>
            </a:r>
          </a:p>
          <a:p>
            <a:pPr>
              <a:buNone/>
            </a:pPr>
            <a:r>
              <a:rPr lang="cs-CZ" sz="2400" b="1" dirty="0" smtClean="0"/>
              <a:t>§ 45  </a:t>
            </a:r>
            <a:r>
              <a:rPr lang="cs-CZ" sz="2400" b="1" dirty="0" err="1" smtClean="0"/>
              <a:t>katZ</a:t>
            </a:r>
            <a:endParaRPr lang="cs-CZ" sz="2400" b="1" dirty="0" smtClean="0"/>
          </a:p>
          <a:p>
            <a:pPr>
              <a:buNone/>
            </a:pPr>
            <a:r>
              <a:rPr lang="cs-CZ" sz="2400" b="1" dirty="0" smtClean="0"/>
              <a:t>  (1)</a:t>
            </a:r>
            <a:r>
              <a:rPr lang="cs-CZ" sz="2400" dirty="0" smtClean="0"/>
              <a:t> Katastrální úřad vyloží na dobu nejméně 10 pracovních dnů obnovený katastrální operát v obci, ve které se obnovuje katastrální operát, k veřejnému nahlédnutí.</a:t>
            </a:r>
          </a:p>
          <a:p>
            <a:pPr>
              <a:buNone/>
            </a:pPr>
            <a:r>
              <a:rPr lang="cs-CZ" sz="2400" b="1" dirty="0" smtClean="0"/>
              <a:t>  (2)</a:t>
            </a:r>
            <a:r>
              <a:rPr lang="cs-CZ" sz="2400" dirty="0" smtClean="0"/>
              <a:t> Obec na úřední desce, popřípadě též způsobem v místě obvyklým, oznámí termín a dobu vyložení obnoveného katastrálního operátu nejméně 30 dnů před jeho vyložením. Současně oznámí, že obnovený katastrální operát nabude platnosti dnem, který určí katastrální úřad, a že věcná břemena, jejichž zápis byl do katastru převzat z bývalé pozemkové knihy, zemských desek nebo železniční knihy, která jsou zapsána ve prospěch osob s údaji neumožňujícími jejich dostatečnou identifikaci, se do obnoveného katastrálního operátu nepřevezmou, pokud se osoba oprávněná z takového věcného břemene nepřihlásí katastrálnímu úřadu do 15 dnů ode dne, kdy skončilo vyložení obnoveného katastrálního operátu. Vlastníkům a jiným oprávněným, kteří nemají v obci trvalý pobyt nebo sídlo, zašle katastrální úřad oznámení o těchto skutečnostech nejméně 30 dnů před vyložením obnoveného katastrálního operátu.</a:t>
            </a:r>
          </a:p>
          <a:p>
            <a:pPr>
              <a:buNone/>
            </a:pPr>
            <a:r>
              <a:rPr lang="cs-CZ" sz="2400" b="1" dirty="0" smtClean="0"/>
              <a:t>  (3</a:t>
            </a:r>
            <a:r>
              <a:rPr lang="cs-CZ" sz="2400" b="1" dirty="0" smtClean="0">
                <a:solidFill>
                  <a:srgbClr val="FF0000"/>
                </a:solidFill>
              </a:rPr>
              <a:t>)</a:t>
            </a:r>
            <a:r>
              <a:rPr lang="cs-CZ" sz="2400" dirty="0" smtClean="0">
                <a:solidFill>
                  <a:srgbClr val="FF0000"/>
                </a:solidFill>
              </a:rPr>
              <a:t> Vlastníci a jiní oprávnění mohou během vyložení obnoveného katastrálního operátu a ve lhůtě 15 dnů ode dne, kdy skončilo jeho vyložení, podat námitky proti obsahu obnoveného katastrálního operátu. </a:t>
            </a:r>
            <a:r>
              <a:rPr lang="cs-CZ" sz="2400" b="1" dirty="0" smtClean="0">
                <a:solidFill>
                  <a:srgbClr val="FF0000"/>
                </a:solidFill>
              </a:rPr>
              <a:t>O podaných námitkách rozhoduje katastrální úřad</a:t>
            </a:r>
            <a:r>
              <a:rPr lang="cs-CZ" sz="2400" dirty="0" smtClean="0">
                <a:solidFill>
                  <a:srgbClr val="FF0000"/>
                </a:solidFill>
              </a:rPr>
              <a:t>.</a:t>
            </a:r>
          </a:p>
          <a:p>
            <a:pPr>
              <a:buNone/>
            </a:pPr>
            <a:r>
              <a:rPr lang="cs-CZ" sz="2400" b="1" dirty="0" smtClean="0"/>
              <a:t> § 46</a:t>
            </a:r>
          </a:p>
          <a:p>
            <a:pPr>
              <a:buNone/>
            </a:pPr>
            <a:r>
              <a:rPr lang="cs-CZ" sz="2400" b="1" dirty="0" smtClean="0"/>
              <a:t> (1)</a:t>
            </a:r>
            <a:r>
              <a:rPr lang="cs-CZ" sz="2400" dirty="0" smtClean="0"/>
              <a:t> Katastrální úřad vyhlásí platnost obnoveného katastrálního operátu, pokud ve stanovené lhůtě nebyly proti obsahu obnoveného operátu podány námitky, nebo bylo o námitkách pravomocně rozhodnuto. Jestliže o některých námitkách nebylo dosud pravomocně rozhodnuto, může katastrální úřad vyhlásit platnost obnoveného katastrálního operátu pouze za předpokladu, že tuto okolnost vyznačí v katastru. Po nabytí právní moci rozhodnutí o námitkách katastrální úřad toto vyznačení odstraní.</a:t>
            </a:r>
          </a:p>
          <a:p>
            <a:pPr>
              <a:buNone/>
            </a:pPr>
            <a:endParaRPr lang="cs-CZ" sz="2400" dirty="0" smtClean="0">
              <a:solidFill>
                <a:schemeClr val="tx1"/>
              </a:solidFill>
            </a:endParaRPr>
          </a:p>
          <a:p>
            <a:pPr>
              <a:buNone/>
            </a:pPr>
            <a:endParaRPr lang="cs-CZ" sz="2400" dirty="0" smtClean="0">
              <a:solidFill>
                <a:schemeClr val="tx1"/>
              </a:solidFill>
            </a:endParaRP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715404" cy="500066"/>
          </a:xfrm>
        </p:spPr>
        <p:txBody>
          <a:bodyPr/>
          <a:lstStyle/>
          <a:p>
            <a:pPr>
              <a:buNone/>
            </a:pPr>
            <a:r>
              <a:rPr lang="cs-CZ" sz="2800" dirty="0" smtClean="0"/>
              <a:t>Řízení o námitce- obdoba řízení o opravě chyby</a:t>
            </a:r>
            <a:endParaRPr lang="cs-CZ" sz="2800" dirty="0"/>
          </a:p>
        </p:txBody>
      </p:sp>
      <p:sp>
        <p:nvSpPr>
          <p:cNvPr id="3" name="Zástupný symbol pro obsah 2"/>
          <p:cNvSpPr>
            <a:spLocks noGrp="1"/>
          </p:cNvSpPr>
          <p:nvPr>
            <p:ph sz="quarter" idx="13"/>
          </p:nvPr>
        </p:nvSpPr>
        <p:spPr>
          <a:xfrm>
            <a:off x="285720" y="714356"/>
            <a:ext cx="8358246" cy="5715040"/>
          </a:xfrm>
        </p:spPr>
        <p:txBody>
          <a:bodyPr>
            <a:normAutofit fontScale="85000" lnSpcReduction="10000"/>
          </a:bodyPr>
          <a:lstStyle/>
          <a:p>
            <a:endParaRPr lang="cs-CZ" sz="2400" dirty="0" smtClean="0"/>
          </a:p>
          <a:p>
            <a:pPr>
              <a:buNone/>
            </a:pPr>
            <a:r>
              <a:rPr lang="cs-CZ" sz="2400" dirty="0" smtClean="0"/>
              <a:t>  V řízení o námitce proti obsahu obnoveného katastrálního operátu postupuje katastrální úřad podle § 45 katastrálního zákona a podle správního řádu. </a:t>
            </a:r>
          </a:p>
          <a:p>
            <a:pPr>
              <a:buNone/>
            </a:pPr>
            <a:r>
              <a:rPr lang="cs-CZ" sz="2400" dirty="0" smtClean="0"/>
              <a:t>  Námitku proti obsahu obnoveného katastrálního operátu může podat vlastník nebo jiný oprávněný (jiným oprávněným může být </a:t>
            </a:r>
            <a:r>
              <a:rPr lang="cs-CZ" sz="2400" dirty="0" smtClean="0">
                <a:solidFill>
                  <a:srgbClr val="FF0000"/>
                </a:solidFill>
              </a:rPr>
              <a:t>pouze osoba oprávněná z práva, které se zapisuje do katastru) během vyložení obnoveného katastrálního operátu a ve lhůtě 15 dnů ode dne, kdy skončilo jeho vyložení</a:t>
            </a:r>
            <a:r>
              <a:rPr lang="cs-CZ" sz="2400" dirty="0" smtClean="0"/>
              <a:t>. Z podané písemné námitky musí být zřejmé, která osoba návrh předkládá, vůči kterému údaji katastru námitka směřuje a jaký údaj má být správný. Pokud námitka nemá náležitosti podle § 37 odst. 2 správního řádu, zejm. pokud není nepochybné, co se navrhuje, vyzve katastrální úřad navrhovatele podle § 37 odst. 3 správního řádu k odstranění nedostatků návrhu a poskytne mu k tomu přiměřenou lhůtu. Pokud navrhovatel nedostatky návrhu ve stanovené lhůtě neodstraní, katastrální úřad správní řízení zastaví </a:t>
            </a:r>
          </a:p>
          <a:p>
            <a:pPr>
              <a:buNone/>
            </a:pPr>
            <a:r>
              <a:rPr lang="cs-CZ" sz="2400" dirty="0" smtClean="0"/>
              <a:t>Pozor- není možná námitka k výměře, ale musí být namítána hranice!!!</a:t>
            </a:r>
          </a:p>
          <a:p>
            <a:pPr>
              <a:buNone/>
            </a:pPr>
            <a:endParaRPr lang="cs-CZ" sz="2400" dirty="0" smtClean="0">
              <a:solidFill>
                <a:schemeClr val="tx1"/>
              </a:solidFill>
            </a:endParaRP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7286644" cy="500066"/>
          </a:xfrm>
        </p:spPr>
        <p:txBody>
          <a:bodyPr/>
          <a:lstStyle/>
          <a:p>
            <a:pPr>
              <a:buNone/>
            </a:pPr>
            <a:r>
              <a:rPr lang="cs-CZ" sz="2800" dirty="0" smtClean="0"/>
              <a:t>Postup při řízení o námitce</a:t>
            </a:r>
            <a:endParaRPr lang="cs-CZ" sz="2800" dirty="0"/>
          </a:p>
        </p:txBody>
      </p:sp>
      <p:sp>
        <p:nvSpPr>
          <p:cNvPr id="3" name="Zástupný symbol pro obsah 2"/>
          <p:cNvSpPr>
            <a:spLocks noGrp="1"/>
          </p:cNvSpPr>
          <p:nvPr>
            <p:ph sz="quarter" idx="13"/>
          </p:nvPr>
        </p:nvSpPr>
        <p:spPr>
          <a:xfrm>
            <a:off x="428596" y="857232"/>
            <a:ext cx="8358246" cy="6000768"/>
          </a:xfrm>
        </p:spPr>
        <p:txBody>
          <a:bodyPr>
            <a:normAutofit fontScale="92500" lnSpcReduction="20000"/>
          </a:bodyPr>
          <a:lstStyle/>
          <a:p>
            <a:pPr>
              <a:buNone/>
            </a:pPr>
            <a:endParaRPr lang="cs-CZ" sz="2400" dirty="0" smtClean="0"/>
          </a:p>
          <a:p>
            <a:pPr>
              <a:buNone/>
            </a:pPr>
            <a:r>
              <a:rPr lang="cs-CZ" sz="2400" dirty="0" smtClean="0"/>
              <a:t> - Je zasíláno oznámení o zahájení správního řízení</a:t>
            </a:r>
            <a:endParaRPr lang="cs-CZ" sz="2400" i="1" dirty="0" smtClean="0"/>
          </a:p>
          <a:p>
            <a:pPr>
              <a:buNone/>
            </a:pPr>
            <a:r>
              <a:rPr lang="cs-CZ" sz="2400" dirty="0" smtClean="0"/>
              <a:t>- Je zasíláno  vyrozumění o možnosti vyjádřit se k podkladům řízení</a:t>
            </a:r>
            <a:endParaRPr lang="cs-CZ" sz="2400" i="1" dirty="0" smtClean="0"/>
          </a:p>
          <a:p>
            <a:pPr>
              <a:buNone/>
            </a:pPr>
            <a:r>
              <a:rPr lang="cs-CZ" sz="2400" dirty="0" smtClean="0"/>
              <a:t>- Je vydáno  rozhodnutí o námitce – </a:t>
            </a:r>
            <a:r>
              <a:rPr lang="cs-CZ" sz="2400" dirty="0" err="1" smtClean="0"/>
              <a:t>námitce</a:t>
            </a:r>
            <a:r>
              <a:rPr lang="cs-CZ" sz="2400" dirty="0" smtClean="0"/>
              <a:t> je vyhověno nebo není námitce vyhověno</a:t>
            </a:r>
            <a:endParaRPr lang="cs-CZ" sz="2400" i="1" dirty="0" smtClean="0"/>
          </a:p>
          <a:p>
            <a:pPr>
              <a:buNone/>
            </a:pPr>
            <a:r>
              <a:rPr lang="cs-CZ" sz="2400" dirty="0" smtClean="0"/>
              <a:t>- Sleduje se oznámení rozhodnutí poslednímu z obesílaných-datum doručení</a:t>
            </a:r>
            <a:endParaRPr lang="cs-CZ" sz="2400" i="1" dirty="0" smtClean="0"/>
          </a:p>
          <a:p>
            <a:pPr>
              <a:buNone/>
            </a:pPr>
            <a:r>
              <a:rPr lang="cs-CZ" sz="2400" dirty="0" smtClean="0"/>
              <a:t>- Může být podáno odvolání proti rozhodnutí o námitce</a:t>
            </a:r>
            <a:endParaRPr lang="cs-CZ" sz="2400" i="1" dirty="0" smtClean="0"/>
          </a:p>
          <a:p>
            <a:pPr>
              <a:buNone/>
            </a:pPr>
            <a:r>
              <a:rPr lang="cs-CZ" sz="2400" dirty="0" smtClean="0"/>
              <a:t>- Je zasláno účastníkům  vyrozumění o podaném odvolání a výzva k vyjádření a současně se řízení přeruší do stanovené lhůty k vyjádření</a:t>
            </a:r>
            <a:endParaRPr lang="cs-CZ" sz="2400" i="1" dirty="0" smtClean="0"/>
          </a:p>
          <a:p>
            <a:pPr>
              <a:buNone/>
            </a:pPr>
            <a:r>
              <a:rPr lang="cs-CZ" sz="2400" dirty="0" smtClean="0"/>
              <a:t>- Po uplynutí lhůty- den konce přerušení řízení</a:t>
            </a:r>
            <a:endParaRPr lang="cs-CZ" sz="2400" i="1" dirty="0" smtClean="0"/>
          </a:p>
          <a:p>
            <a:pPr>
              <a:buNone/>
            </a:pPr>
            <a:r>
              <a:rPr lang="cs-CZ" sz="2400" dirty="0" smtClean="0"/>
              <a:t>       -Je možná </a:t>
            </a:r>
            <a:r>
              <a:rPr lang="cs-CZ" sz="2400" dirty="0" err="1" smtClean="0"/>
              <a:t>autoremedura</a:t>
            </a:r>
            <a:r>
              <a:rPr lang="cs-CZ" sz="2400" dirty="0" smtClean="0"/>
              <a:t>-nové rozhodnutí,má-li být námitce vyhověno</a:t>
            </a:r>
          </a:p>
          <a:p>
            <a:pPr>
              <a:buNone/>
            </a:pPr>
            <a:r>
              <a:rPr lang="cs-CZ" sz="2400" dirty="0" smtClean="0">
                <a:solidFill>
                  <a:schemeClr val="tx1"/>
                </a:solidFill>
              </a:rPr>
              <a:t>       - Není-li možné vyhovět, spis je postoupen ZKI</a:t>
            </a:r>
          </a:p>
          <a:p>
            <a:pPr>
              <a:buFontTx/>
              <a:buChar char="-"/>
            </a:pPr>
            <a:r>
              <a:rPr lang="cs-CZ" sz="2400" dirty="0" smtClean="0">
                <a:solidFill>
                  <a:schemeClr val="tx1"/>
                </a:solidFill>
              </a:rPr>
              <a:t>ZKI rozhodnutí buď potvrdí nebo zruší a vrátí k novému řízení katastrálnímu úřadu</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7286644" cy="500066"/>
          </a:xfrm>
        </p:spPr>
        <p:txBody>
          <a:bodyPr/>
          <a:lstStyle/>
          <a:p>
            <a:pPr>
              <a:buNone/>
            </a:pPr>
            <a:r>
              <a:rPr lang="cs-CZ" sz="2800" dirty="0" smtClean="0"/>
              <a:t>Postup při řízení o námitce</a:t>
            </a:r>
            <a:endParaRPr lang="cs-CZ" sz="2800" dirty="0"/>
          </a:p>
        </p:txBody>
      </p:sp>
      <p:sp>
        <p:nvSpPr>
          <p:cNvPr id="3" name="Zástupný symbol pro obsah 2"/>
          <p:cNvSpPr>
            <a:spLocks noGrp="1"/>
          </p:cNvSpPr>
          <p:nvPr>
            <p:ph sz="quarter" idx="13"/>
          </p:nvPr>
        </p:nvSpPr>
        <p:spPr>
          <a:xfrm>
            <a:off x="428596" y="857232"/>
            <a:ext cx="8358246" cy="6000768"/>
          </a:xfrm>
        </p:spPr>
        <p:txBody>
          <a:bodyPr>
            <a:normAutofit fontScale="85000" lnSpcReduction="20000"/>
          </a:bodyPr>
          <a:lstStyle/>
          <a:p>
            <a:pPr>
              <a:buNone/>
            </a:pPr>
            <a:endParaRPr lang="cs-CZ" sz="2400" dirty="0" smtClean="0"/>
          </a:p>
          <a:p>
            <a:pPr>
              <a:buFontTx/>
              <a:buChar char="-"/>
            </a:pPr>
            <a:r>
              <a:rPr lang="cs-CZ" sz="2400" dirty="0" smtClean="0">
                <a:solidFill>
                  <a:schemeClr val="tx1"/>
                </a:solidFill>
              </a:rPr>
              <a:t>ZKI rozhodnutí potvrdí v odůvodnění uvádí:</a:t>
            </a:r>
          </a:p>
          <a:p>
            <a:pPr>
              <a:buNone/>
            </a:pPr>
            <a:r>
              <a:rPr lang="cs-CZ" sz="2400" dirty="0" smtClean="0">
                <a:solidFill>
                  <a:schemeClr val="tx1"/>
                </a:solidFill>
              </a:rPr>
              <a:t>…..</a:t>
            </a:r>
          </a:p>
          <a:p>
            <a:pPr hangingPunct="0">
              <a:buNone/>
            </a:pPr>
            <a:r>
              <a:rPr lang="cs-CZ" sz="2400" dirty="0" smtClean="0"/>
              <a:t>  Vzhledem k tomu, že odvolací orgán v rámci odvolacího řízení nezjistil překročení mezních odchylek a geometrických parametrů stanovených pro práci v katastru nemovitostí dospěl k závěru, že geometrické určení parcely jako závazný údaj katastru se obnovou operátu přepracováním změnilo v souvislosti s využitelnými výsledky zeměměřických činností uloženými v dokumentačních fondech KÚ, avšak při nezměněných hranicích pozemku [</a:t>
            </a:r>
            <a:r>
              <a:rPr lang="cs-CZ" sz="2400" dirty="0" err="1" smtClean="0"/>
              <a:t>srv</a:t>
            </a:r>
            <a:r>
              <a:rPr lang="cs-CZ" sz="2400" dirty="0" smtClean="0"/>
              <a:t>. §37 odst. (1) písm. b) vyhlášky číslo 357/2013Sb., v platném znění]. Změna výměry je pak provedena v souladu s §37 odst. (2) vyhlášky číslo 357/2013Sb., v platném znění. Odvolacímu orgánu proto nezbylo, než jak plyne z výroku tohoto rozhodnutí, v souladu s §90 odst. 5 správního řádu, v platném znění, rozhodnutí Katastrálního úřadu pro Jihomoravský kraj, Katastrální pracoviště Brno-město potvrdit a odvolání pana MVDr. Josefa Pavlíčka zamítnout.</a:t>
            </a:r>
          </a:p>
          <a:p>
            <a:pPr hangingPunct="0">
              <a:buNone/>
            </a:pPr>
            <a:r>
              <a:rPr lang="en-US" sz="2400" dirty="0" smtClean="0"/>
              <a:t> </a:t>
            </a:r>
            <a:endParaRPr lang="cs-CZ" sz="2400" dirty="0" smtClean="0"/>
          </a:p>
          <a:p>
            <a:pPr>
              <a:buNone/>
            </a:pPr>
            <a:r>
              <a:rPr lang="cs-CZ" sz="2400" b="1" u="sng" dirty="0" smtClean="0">
                <a:solidFill>
                  <a:srgbClr val="FF0000"/>
                </a:solidFill>
              </a:rPr>
              <a:t>Poučení o odvolání:</a:t>
            </a:r>
            <a:endParaRPr lang="cs-CZ" sz="2400" dirty="0" smtClean="0">
              <a:solidFill>
                <a:srgbClr val="FF0000"/>
              </a:solidFill>
            </a:endParaRPr>
          </a:p>
          <a:p>
            <a:pPr>
              <a:buNone/>
            </a:pPr>
            <a:r>
              <a:rPr lang="cs-CZ" sz="2400" dirty="0" smtClean="0">
                <a:solidFill>
                  <a:srgbClr val="FF0000"/>
                </a:solidFill>
              </a:rPr>
              <a:t>  Jak plyne z </a:t>
            </a:r>
            <a:r>
              <a:rPr lang="cs-CZ" sz="2400" dirty="0" err="1" smtClean="0">
                <a:solidFill>
                  <a:srgbClr val="FF0000"/>
                </a:solidFill>
              </a:rPr>
              <a:t>ust</a:t>
            </a:r>
            <a:r>
              <a:rPr lang="cs-CZ" sz="2400" dirty="0" smtClean="0">
                <a:solidFill>
                  <a:srgbClr val="FF0000"/>
                </a:solidFill>
              </a:rPr>
              <a:t>. § 91 odst. 1 zákona č. 500/2004 Sb., správní řád, v platném znění, nelze se proti tomuto rozhodnutí dále odvolat.</a:t>
            </a:r>
            <a:endParaRPr lang="cs-CZ" sz="2400" i="1" dirty="0" smtClean="0">
              <a:solidFill>
                <a:srgbClr val="FF0000"/>
              </a:solidFill>
            </a:endParaRPr>
          </a:p>
          <a:p>
            <a:pPr>
              <a:buNone/>
            </a:pPr>
            <a:endParaRPr lang="cs-CZ" sz="2400" dirty="0" smtClean="0">
              <a:solidFill>
                <a:schemeClr val="tx1"/>
              </a:solidFill>
            </a:endParaRP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7643834" cy="428604"/>
          </a:xfrm>
        </p:spPr>
        <p:txBody>
          <a:bodyPr/>
          <a:lstStyle/>
          <a:p>
            <a:pPr>
              <a:buNone/>
            </a:pPr>
            <a:r>
              <a:rPr lang="cs-CZ" sz="2800" dirty="0" smtClean="0"/>
              <a:t>Příklad rozhodnutí soudu proti námitce</a:t>
            </a:r>
            <a:endParaRPr lang="cs-CZ" sz="2800" dirty="0"/>
          </a:p>
        </p:txBody>
      </p:sp>
      <p:sp>
        <p:nvSpPr>
          <p:cNvPr id="3" name="Zástupný symbol pro obsah 2"/>
          <p:cNvSpPr>
            <a:spLocks noGrp="1"/>
          </p:cNvSpPr>
          <p:nvPr>
            <p:ph sz="quarter" idx="13"/>
          </p:nvPr>
        </p:nvSpPr>
        <p:spPr>
          <a:xfrm>
            <a:off x="214282" y="642918"/>
            <a:ext cx="8715436" cy="6215082"/>
          </a:xfrm>
        </p:spPr>
        <p:txBody>
          <a:bodyPr>
            <a:normAutofit fontScale="92500" lnSpcReduction="20000"/>
          </a:bodyPr>
          <a:lstStyle/>
          <a:p>
            <a:pPr>
              <a:buNone/>
            </a:pPr>
            <a:r>
              <a:rPr lang="cs-CZ" sz="2400" b="1" dirty="0" smtClean="0"/>
              <a:t>2 As 264/2018 – 46    </a:t>
            </a:r>
            <a:r>
              <a:rPr lang="cs-CZ" sz="2000" dirty="0" smtClean="0"/>
              <a:t>ČESKÁ REPUBLIKA  ROZSUDEK JMÉNEM REPUBLIKY</a:t>
            </a:r>
          </a:p>
          <a:p>
            <a:pPr>
              <a:buNone/>
            </a:pPr>
            <a:r>
              <a:rPr lang="cs-CZ" sz="2000" dirty="0" smtClean="0"/>
              <a:t>Nejvyšší správní soud rozhodl…..</a:t>
            </a:r>
          </a:p>
          <a:p>
            <a:pPr>
              <a:buNone/>
            </a:pPr>
            <a:r>
              <a:rPr lang="cs-CZ" sz="2000" dirty="0" smtClean="0"/>
              <a:t>…proti rozhodnutí žalovaného ze dne 5. 5. 2017, č. </a:t>
            </a:r>
            <a:r>
              <a:rPr lang="cs-CZ" sz="2000" dirty="0" err="1" smtClean="0"/>
              <a:t>j</a:t>
            </a:r>
            <a:r>
              <a:rPr lang="cs-CZ" sz="2000" dirty="0" smtClean="0">
                <a:solidFill>
                  <a:srgbClr val="FF0000"/>
                </a:solidFill>
              </a:rPr>
              <a:t>. ZKI </a:t>
            </a:r>
            <a:r>
              <a:rPr lang="cs-CZ" sz="2000" dirty="0" smtClean="0"/>
              <a:t>PR-O-46/257/2017-6, o kasační stížnosti žalobce a) proti rozsudku </a:t>
            </a:r>
            <a:r>
              <a:rPr lang="cs-CZ" sz="2000" dirty="0" smtClean="0">
                <a:solidFill>
                  <a:srgbClr val="FF0000"/>
                </a:solidFill>
              </a:rPr>
              <a:t>Městského soudu v Praze ze </a:t>
            </a:r>
            <a:r>
              <a:rPr lang="cs-CZ" sz="2000" dirty="0" smtClean="0"/>
              <a:t>dne 26. 6. 2018, č. </a:t>
            </a:r>
            <a:r>
              <a:rPr lang="cs-CZ" sz="2000" dirty="0" err="1" smtClean="0"/>
              <a:t>j</a:t>
            </a:r>
            <a:r>
              <a:rPr lang="cs-CZ" sz="2000" dirty="0" smtClean="0"/>
              <a:t>. 11 A 133/2017-115, </a:t>
            </a:r>
          </a:p>
          <a:p>
            <a:pPr>
              <a:buNone/>
            </a:pPr>
            <a:r>
              <a:rPr lang="cs-CZ" sz="2000" dirty="0" smtClean="0"/>
              <a:t>takto:</a:t>
            </a:r>
          </a:p>
          <a:p>
            <a:pPr>
              <a:buNone/>
            </a:pPr>
            <a:r>
              <a:rPr lang="cs-CZ" sz="2000" b="1" dirty="0" smtClean="0"/>
              <a:t> I. </a:t>
            </a:r>
            <a:r>
              <a:rPr lang="cs-CZ" sz="2000" dirty="0" smtClean="0"/>
              <a:t>Kasační stížnost </a:t>
            </a:r>
            <a:r>
              <a:rPr lang="cs-CZ" sz="2000" b="1" dirty="0" smtClean="0"/>
              <a:t>se zamítá.</a:t>
            </a:r>
            <a:r>
              <a:rPr lang="cs-CZ" sz="2000" dirty="0" smtClean="0"/>
              <a:t> </a:t>
            </a:r>
          </a:p>
          <a:p>
            <a:pPr>
              <a:buNone/>
            </a:pPr>
            <a:r>
              <a:rPr lang="cs-CZ" sz="2000" b="1" dirty="0" smtClean="0"/>
              <a:t>Odůvodnění:</a:t>
            </a:r>
            <a:endParaRPr lang="cs-CZ" sz="2000" dirty="0" smtClean="0"/>
          </a:p>
          <a:p>
            <a:pPr>
              <a:buNone/>
            </a:pPr>
            <a:r>
              <a:rPr lang="cs-CZ" sz="2000" b="1" dirty="0" smtClean="0"/>
              <a:t>I. Vymezení věci </a:t>
            </a:r>
            <a:endParaRPr lang="cs-CZ" sz="2000" dirty="0" smtClean="0"/>
          </a:p>
          <a:p>
            <a:pPr>
              <a:buNone/>
            </a:pPr>
            <a:r>
              <a:rPr lang="cs-CZ" sz="2000" dirty="0" smtClean="0"/>
              <a:t>  [1] </a:t>
            </a:r>
            <a:r>
              <a:rPr lang="cs-CZ" sz="2000" dirty="0" smtClean="0">
                <a:solidFill>
                  <a:srgbClr val="FF0000"/>
                </a:solidFill>
              </a:rPr>
              <a:t>Rozsudkem Městského soudu v Praze </a:t>
            </a:r>
            <a:r>
              <a:rPr lang="cs-CZ" sz="2000" dirty="0" smtClean="0"/>
              <a:t>označeným v záhlaví byla zamítnuta žaloba žalobců proti rozhodnutí žalovaného z 5. 5. 2017, č. </a:t>
            </a:r>
            <a:r>
              <a:rPr lang="cs-CZ" sz="2000" dirty="0" err="1" smtClean="0"/>
              <a:t>j</a:t>
            </a:r>
            <a:r>
              <a:rPr lang="cs-CZ" sz="2000" dirty="0" smtClean="0"/>
              <a:t>. ZKI PR-O-46/257/2017-6, jímž bylo zamítnuto odvolání žalobců a potvrzeno rozhodnutí Katastrálního úřadu pro hlavní město Prahu, katastrální pracoviště Praha o námitkách proti obnovenému katastrálnímu operátu pro kat. území</a:t>
            </a:r>
          </a:p>
          <a:p>
            <a:pPr>
              <a:buNone/>
            </a:pPr>
            <a:r>
              <a:rPr lang="cs-CZ" sz="2000" b="1" dirty="0" smtClean="0"/>
              <a:t> II. Rozsudek krajského soudu </a:t>
            </a:r>
            <a:endParaRPr lang="cs-CZ" sz="2000" dirty="0" smtClean="0"/>
          </a:p>
          <a:p>
            <a:pPr>
              <a:buNone/>
            </a:pPr>
            <a:r>
              <a:rPr lang="cs-CZ" sz="2000" dirty="0" smtClean="0"/>
              <a:t>  [2] Krajský soud napadeným rozsudkem žalobu zamítl. Dospěl k závěru, že z rozhodnutí žalovaného je zřejmé jeho stanovisko k námitkám žalobce, když současně nepovažoval za nutné sám všechny námitky i způsob jejich vypořádání opakovat</a:t>
            </a:r>
          </a:p>
          <a:p>
            <a:pPr>
              <a:buNone/>
            </a:pPr>
            <a:r>
              <a:rPr lang="cs-CZ" sz="1800" b="1" dirty="0" smtClean="0"/>
              <a:t> III. Obsah kasační stížnosti a vyjádření žalovaného a osoby zúčastněné na řízení </a:t>
            </a:r>
            <a:endParaRPr lang="cs-CZ" sz="1800" dirty="0" smtClean="0"/>
          </a:p>
          <a:p>
            <a:endParaRPr lang="cs-CZ" sz="2000" dirty="0" smtClean="0">
              <a:solidFill>
                <a:schemeClr val="tx1"/>
              </a:solidFill>
            </a:endParaRP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7643834" cy="500066"/>
          </a:xfrm>
        </p:spPr>
        <p:txBody>
          <a:bodyPr/>
          <a:lstStyle/>
          <a:p>
            <a:pPr>
              <a:buNone/>
            </a:pPr>
            <a:r>
              <a:rPr lang="cs-CZ" sz="2800" dirty="0" smtClean="0"/>
              <a:t>Doplnění k předávání rozhodnutí </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fontScale="92500"/>
          </a:bodyPr>
          <a:lstStyle/>
          <a:p>
            <a:pPr>
              <a:buNone/>
            </a:pPr>
            <a:r>
              <a:rPr lang="cs-CZ" sz="2400" dirty="0" smtClean="0">
                <a:solidFill>
                  <a:schemeClr val="tx1"/>
                </a:solidFill>
              </a:rPr>
              <a:t>Jak řeší soudy chybně podanou žalobu:</a:t>
            </a:r>
          </a:p>
          <a:p>
            <a:pPr>
              <a:buNone/>
            </a:pPr>
            <a:endParaRPr lang="cs-CZ" sz="2400" dirty="0" smtClean="0">
              <a:solidFill>
                <a:schemeClr val="tx1"/>
              </a:solidFill>
            </a:endParaRPr>
          </a:p>
          <a:p>
            <a:pPr>
              <a:buNone/>
            </a:pPr>
            <a:r>
              <a:rPr lang="cs-CZ" sz="2400" dirty="0" smtClean="0"/>
              <a:t>[2] Proti rozhodnutí žalovaného podala žalobkyně žalobu u Krajského soudu v Brně, který věc z důvodu místní nepříslušnosti postoupil Krajskému soudu v Českých Budějovicích. Žalobkyně v žalobě namítala, že geodeti nemohou určovat průběh vlastnické hranice pozemku v terénu.</a:t>
            </a:r>
          </a:p>
          <a:p>
            <a:pPr>
              <a:buNone/>
            </a:pPr>
            <a:r>
              <a:rPr lang="cs-CZ" sz="2400" dirty="0" smtClean="0"/>
              <a:t>  Vymezení průběhu hranice je v dispozici vlastníků pozemků, případně soudu. V případě sporu o vymezení hranic mezi pozemky neměl správní orgán prvního stupně v řízení pokračovat. Žalobkyně nebyla povinna prokazovat, kudy vedou hranice jejích pozemků. Ty jsou nepochybně ohraničeny až stoletými smrky a nebylo potřeba je vytyčovat podle nepřesné katastrální mapy,</a:t>
            </a:r>
          </a:p>
          <a:p>
            <a:pPr>
              <a:buNone/>
            </a:pPr>
            <a:r>
              <a:rPr lang="cs-CZ" sz="2400" dirty="0" smtClean="0"/>
              <a:t> ……….</a:t>
            </a:r>
          </a:p>
          <a:p>
            <a:pPr>
              <a:buNone/>
            </a:pPr>
            <a:endParaRPr lang="cs-CZ" sz="2400" dirty="0" smtClean="0">
              <a:solidFill>
                <a:schemeClr val="tx1"/>
              </a:solidFill>
            </a:endParaRP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7643834" cy="500066"/>
          </a:xfrm>
        </p:spPr>
        <p:txBody>
          <a:bodyPr/>
          <a:lstStyle/>
          <a:p>
            <a:pPr>
              <a:buNone/>
            </a:pPr>
            <a:r>
              <a:rPr lang="cs-CZ" sz="2800" dirty="0" smtClean="0"/>
              <a:t>Pomůcky katastrálních úřadů</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a:bodyPr>
          <a:lstStyle/>
          <a:p>
            <a:pPr>
              <a:buNone/>
            </a:pPr>
            <a:r>
              <a:rPr lang="cs-CZ" sz="2400" dirty="0" smtClean="0"/>
              <a:t>  Vedená řízení jsou složitějšími úkony katastrálních úřadů.</a:t>
            </a:r>
          </a:p>
          <a:p>
            <a:pPr>
              <a:buNone/>
            </a:pPr>
            <a:r>
              <a:rPr lang="cs-CZ" sz="2400" dirty="0" smtClean="0">
                <a:solidFill>
                  <a:schemeClr val="tx1"/>
                </a:solidFill>
              </a:rPr>
              <a:t>Pro sjednocení nejen postupů v jednacím řádu, mají katastrální úřady v ISKN nastaveny pro všechny korespondence „šablony“, formuláře- k oznamování zahajovaných řízení, k výzvám a pro přerušení řízení, pro samotná rozhodnutí.</a:t>
            </a:r>
          </a:p>
          <a:p>
            <a:pPr>
              <a:buNone/>
            </a:pPr>
            <a:r>
              <a:rPr lang="cs-CZ" sz="2400" dirty="0" smtClean="0">
                <a:solidFill>
                  <a:schemeClr val="tx1"/>
                </a:solidFill>
              </a:rPr>
              <a:t>ZKI i soudy vždy v prvé řadě sledují dodržování procesních úkonů, tedy zda byly splněny postupy dle správního řádu.</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5350479" cy="500042"/>
          </a:xfrm>
        </p:spPr>
        <p:txBody>
          <a:bodyPr/>
          <a:lstStyle/>
          <a:p>
            <a:pPr>
              <a:buNone/>
            </a:pPr>
            <a:r>
              <a:rPr lang="cs-CZ" sz="2800" dirty="0" smtClean="0"/>
              <a:t>Novela </a:t>
            </a:r>
            <a:r>
              <a:rPr lang="cs-CZ" sz="2800" dirty="0" err="1" smtClean="0"/>
              <a:t>katV</a:t>
            </a:r>
            <a:r>
              <a:rPr lang="cs-CZ" sz="2800" dirty="0" smtClean="0"/>
              <a:t> od 1.1.2023</a:t>
            </a:r>
            <a:endParaRPr lang="cs-CZ" sz="2800" dirty="0"/>
          </a:p>
        </p:txBody>
      </p:sp>
      <p:sp>
        <p:nvSpPr>
          <p:cNvPr id="3" name="Zástupný symbol pro obsah 2"/>
          <p:cNvSpPr>
            <a:spLocks noGrp="1"/>
          </p:cNvSpPr>
          <p:nvPr>
            <p:ph sz="quarter" idx="13"/>
          </p:nvPr>
        </p:nvSpPr>
        <p:spPr>
          <a:xfrm>
            <a:off x="357158" y="1214422"/>
            <a:ext cx="8286808" cy="5429288"/>
          </a:xfrm>
        </p:spPr>
        <p:txBody>
          <a:bodyPr/>
          <a:lstStyle/>
          <a:p>
            <a:pPr>
              <a:buNone/>
            </a:pPr>
            <a:r>
              <a:rPr lang="cs-CZ" dirty="0" smtClean="0"/>
              <a:t>Vyhláška č. 346/2022 </a:t>
            </a:r>
            <a:r>
              <a:rPr lang="cs-CZ" dirty="0" err="1" smtClean="0"/>
              <a:t>Sb.</a:t>
            </a:r>
            <a:r>
              <a:rPr lang="cs-CZ" i="1" dirty="0" err="1" smtClean="0"/>
              <a:t>Vyhláška</a:t>
            </a:r>
            <a:r>
              <a:rPr lang="cs-CZ" i="1" dirty="0" smtClean="0"/>
              <a:t>, kterou se mění vyhláška č. 357/2013 Sb., o katastru nemovitostí (katastrální vyhláška), ve znění pozdějších předpisů</a:t>
            </a:r>
          </a:p>
          <a:p>
            <a:endParaRPr lang="cs-CZ" i="1" dirty="0" smtClean="0"/>
          </a:p>
          <a:p>
            <a:pPr>
              <a:buNone/>
            </a:pPr>
            <a:r>
              <a:rPr lang="cs-CZ" b="1" dirty="0" smtClean="0"/>
              <a:t>§ 97</a:t>
            </a:r>
          </a:p>
          <a:p>
            <a:pPr>
              <a:buNone/>
            </a:pPr>
            <a:r>
              <a:rPr lang="cs-CZ" b="1" dirty="0" smtClean="0"/>
              <a:t>(4)</a:t>
            </a:r>
            <a:r>
              <a:rPr lang="cs-CZ" dirty="0" smtClean="0"/>
              <a:t> Katastrální úřad z moci úřední provede výmaz poznámek o vzdání se předkupního práva spoluvlastníka zapsaných podle § 23 odst. 1 písm. </a:t>
            </a:r>
            <a:r>
              <a:rPr lang="cs-CZ" dirty="0" err="1" smtClean="0"/>
              <a:t>zb</a:t>
            </a:r>
            <a:r>
              <a:rPr lang="cs-CZ" dirty="0" smtClean="0"/>
              <a:t>) katastrálního zákona, ve znění účinném do 30. června 2020.</a:t>
            </a:r>
            <a:endParaRPr lang="cs-CZ" dirty="0"/>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0" y="5357826"/>
            <a:ext cx="7884368" cy="1285884"/>
          </a:xfrm>
        </p:spPr>
        <p:txBody>
          <a:bodyPr>
            <a:normAutofit/>
          </a:bodyPr>
          <a:lstStyle/>
          <a:p>
            <a:r>
              <a:rPr lang="cs-CZ" sz="2800" dirty="0" err="1" smtClean="0">
                <a:solidFill>
                  <a:schemeClr val="tx1"/>
                </a:solidFill>
              </a:rPr>
              <a:t>Mendelova</a:t>
            </a:r>
            <a:r>
              <a:rPr lang="cs-CZ" sz="2800" dirty="0" smtClean="0">
                <a:solidFill>
                  <a:schemeClr val="tx1"/>
                </a:solidFill>
              </a:rPr>
              <a:t> universita</a:t>
            </a:r>
          </a:p>
        </p:txBody>
      </p:sp>
      <p:sp>
        <p:nvSpPr>
          <p:cNvPr id="2" name="Nadpis 1"/>
          <p:cNvSpPr>
            <a:spLocks noGrp="1"/>
          </p:cNvSpPr>
          <p:nvPr>
            <p:ph type="ctrTitle"/>
          </p:nvPr>
        </p:nvSpPr>
        <p:spPr>
          <a:xfrm>
            <a:off x="657252" y="428604"/>
            <a:ext cx="7227116" cy="2022149"/>
          </a:xfrm>
        </p:spPr>
        <p:txBody>
          <a:bodyPr>
            <a:normAutofit fontScale="90000"/>
          </a:bodyPr>
          <a:lstStyle/>
          <a:p>
            <a:pPr marL="182880" indent="0" algn="ctr">
              <a:buNone/>
            </a:pPr>
            <a:r>
              <a:rPr lang="cs-CZ" sz="3200" dirty="0" smtClean="0"/>
              <a:t>Katastr nemovitostí jako veřejný seznam – zápisy do katastru nemovitostí</a:t>
            </a:r>
            <a:br>
              <a:rPr lang="cs-CZ" sz="3200" dirty="0" smtClean="0"/>
            </a:br>
            <a:r>
              <a:rPr lang="cs-CZ" sz="3200" dirty="0" smtClean="0"/>
              <a:t>10/</a:t>
            </a:r>
            <a:br>
              <a:rPr lang="cs-CZ" sz="3200" dirty="0" smtClean="0"/>
            </a:br>
            <a:endParaRPr lang="cs-CZ" sz="3200" b="1" dirty="0"/>
          </a:p>
        </p:txBody>
      </p:sp>
      <p:pic>
        <p:nvPicPr>
          <p:cNvPr id="1028"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54699" y="3265891"/>
            <a:ext cx="2447925" cy="1866900"/>
          </a:xfrm>
          <a:prstGeom prst="rect">
            <a:avLst/>
          </a:prstGeom>
          <a:noFill/>
          <a:ln>
            <a:noFill/>
          </a:ln>
          <a:effectLst/>
          <a:scene3d>
            <a:camera prst="orthographicFront">
              <a:rot lat="0" lon="0" rev="3000000"/>
            </a:camera>
            <a:lightRig rig="threePt" dir="t"/>
          </a:scene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654247" y="4358281"/>
            <a:ext cx="1828800" cy="18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89595357"/>
      </p:ext>
    </p:extLst>
  </p:cSld>
  <p:clrMapOvr>
    <a:masterClrMapping/>
  </p:clrMapOvr>
  <p:timing>
    <p:tnLst>
      <p:par>
        <p:cTn id="1" dur="indefinite" restart="never" nodeType="tmRoot"/>
      </p:par>
    </p:tnLst>
  </p:timing>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214290"/>
            <a:ext cx="5572164" cy="500066"/>
          </a:xfrm>
        </p:spPr>
        <p:txBody>
          <a:bodyPr/>
          <a:lstStyle/>
          <a:p>
            <a:pPr>
              <a:buNone/>
            </a:pPr>
            <a:r>
              <a:rPr lang="cs-CZ" sz="2800" dirty="0" smtClean="0">
                <a:solidFill>
                  <a:srgbClr val="FF0000"/>
                </a:solidFill>
              </a:rPr>
              <a:t>10/Obecná část-vklady práv</a:t>
            </a:r>
            <a:endParaRPr lang="cs-CZ" sz="2800" dirty="0">
              <a:solidFill>
                <a:srgbClr val="FF0000"/>
              </a:solidFill>
            </a:endParaRPr>
          </a:p>
        </p:txBody>
      </p:sp>
      <p:sp>
        <p:nvSpPr>
          <p:cNvPr id="3" name="Zástupný symbol pro obsah 2"/>
          <p:cNvSpPr>
            <a:spLocks noGrp="1"/>
          </p:cNvSpPr>
          <p:nvPr>
            <p:ph sz="quarter" idx="13"/>
          </p:nvPr>
        </p:nvSpPr>
        <p:spPr>
          <a:xfrm>
            <a:off x="357158" y="731520"/>
            <a:ext cx="8358246" cy="5769314"/>
          </a:xfrm>
        </p:spPr>
        <p:txBody>
          <a:bodyPr/>
          <a:lstStyle/>
          <a:p>
            <a:pPr>
              <a:buNone/>
            </a:pPr>
            <a:r>
              <a:rPr lang="cs-CZ" dirty="0" smtClean="0">
                <a:solidFill>
                  <a:srgbClr val="FF0000"/>
                </a:solidFill>
              </a:rPr>
              <a:t>Zápis práv do katastru nemovitostí vkladem</a:t>
            </a:r>
          </a:p>
          <a:p>
            <a:pPr>
              <a:buNone/>
            </a:pPr>
            <a:r>
              <a:rPr lang="cs-CZ" dirty="0" smtClean="0"/>
              <a:t>Výčet práv zapisovaných vkladem</a:t>
            </a:r>
          </a:p>
          <a:p>
            <a:pPr>
              <a:buNone/>
            </a:pPr>
            <a:r>
              <a:rPr lang="cs-CZ" dirty="0" smtClean="0"/>
              <a:t>Zásady postupu při vkladovém řízení</a:t>
            </a:r>
          </a:p>
          <a:p>
            <a:pPr>
              <a:buNone/>
            </a:pPr>
            <a:r>
              <a:rPr lang="cs-CZ" dirty="0" smtClean="0"/>
              <a:t>Obecná ustanovení o náležitostech listin</a:t>
            </a:r>
          </a:p>
          <a:p>
            <a:pPr>
              <a:buNone/>
            </a:pPr>
            <a:r>
              <a:rPr lang="cs-CZ" dirty="0" smtClean="0"/>
              <a:t>Znalost ustanovení katastrální vyhlášky,provádějící příslušná ustanovení části  katastrálního zákona související se zápisem práv do katastru nemovitostí</a:t>
            </a:r>
          </a:p>
          <a:p>
            <a:pPr>
              <a:buNone/>
            </a:pPr>
            <a:r>
              <a:rPr lang="cs-CZ" dirty="0" smtClean="0"/>
              <a:t>Věcná břemena</a:t>
            </a:r>
            <a:endParaRPr lang="cs-CZ" dirty="0"/>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755576" y="1196752"/>
            <a:ext cx="7632848" cy="5184576"/>
          </a:xfrm>
        </p:spPr>
        <p:txBody>
          <a:bodyPr>
            <a:normAutofit lnSpcReduction="10000"/>
          </a:bodyPr>
          <a:lstStyle/>
          <a:p>
            <a:pPr marL="457200" indent="-457200" algn="just">
              <a:buFont typeface="Arial" pitchFamily="34" charset="0"/>
              <a:buChar char="•"/>
            </a:pPr>
            <a:r>
              <a:rPr lang="cs-CZ" sz="1800" dirty="0" smtClean="0">
                <a:solidFill>
                  <a:schemeClr val="tx1"/>
                </a:solidFill>
              </a:rPr>
              <a:t>(Zákon č. 22/1964 Sb., o evidenci nemovitostí) </a:t>
            </a:r>
          </a:p>
          <a:p>
            <a:pPr marL="457200" indent="-457200" algn="just">
              <a:buFont typeface="Arial" pitchFamily="34" charset="0"/>
              <a:buChar char="•"/>
            </a:pPr>
            <a:r>
              <a:rPr lang="cs-CZ" sz="1800" dirty="0" smtClean="0">
                <a:solidFill>
                  <a:schemeClr val="tx1"/>
                </a:solidFill>
              </a:rPr>
              <a:t>(Vyhláška č. 23/1964 Sb.) </a:t>
            </a:r>
          </a:p>
          <a:p>
            <a:pPr marL="457200" indent="-457200" algn="just">
              <a:buFont typeface="Arial" pitchFamily="34" charset="0"/>
              <a:buChar char="•"/>
            </a:pPr>
            <a:r>
              <a:rPr lang="cs-CZ" sz="1800" dirty="0" smtClean="0">
                <a:solidFill>
                  <a:schemeClr val="tx1"/>
                </a:solidFill>
              </a:rPr>
              <a:t>Zákon č. 359/1992 Sb., o zeměměřických a katastrálních orgánech (evidence nemovitostí) </a:t>
            </a:r>
          </a:p>
          <a:p>
            <a:pPr marL="457200" indent="-457200" algn="just">
              <a:buFont typeface="Arial" pitchFamily="34" charset="0"/>
              <a:buChar char="•"/>
            </a:pPr>
            <a:r>
              <a:rPr lang="cs-CZ" sz="1800" dirty="0" smtClean="0">
                <a:solidFill>
                  <a:srgbClr val="FF0000"/>
                </a:solidFill>
              </a:rPr>
              <a:t>Zákon č. 265/1992 Sb., o zápisech vlastnických a jiných věcných práv k nemovitostem / ve znění 12 novel/</a:t>
            </a:r>
          </a:p>
          <a:p>
            <a:pPr marL="457200" indent="-457200" algn="just">
              <a:buFont typeface="Arial" pitchFamily="34" charset="0"/>
              <a:buChar char="•"/>
            </a:pPr>
            <a:r>
              <a:rPr lang="cs-CZ" sz="1800" dirty="0" smtClean="0">
                <a:solidFill>
                  <a:srgbClr val="FF0000"/>
                </a:solidFill>
              </a:rPr>
              <a:t>Zákon č. 344/1992 Sb., katastrální zákon  ve znění 10 novel/</a:t>
            </a:r>
          </a:p>
          <a:p>
            <a:pPr marL="457200" indent="-457200" algn="just">
              <a:buFont typeface="Arial" pitchFamily="34" charset="0"/>
              <a:buChar char="•"/>
            </a:pPr>
            <a:r>
              <a:rPr lang="cs-CZ" sz="1800" dirty="0" smtClean="0">
                <a:solidFill>
                  <a:schemeClr val="tx1"/>
                </a:solidFill>
              </a:rPr>
              <a:t>Vyhláška č. 26/2007 Sb., katastrální vyhláška </a:t>
            </a:r>
          </a:p>
          <a:p>
            <a:pPr marL="457200" indent="-457200" algn="just">
              <a:buFont typeface="Arial" pitchFamily="34" charset="0"/>
              <a:buChar char="•"/>
            </a:pPr>
            <a:r>
              <a:rPr lang="cs-CZ" sz="1800" dirty="0" smtClean="0">
                <a:solidFill>
                  <a:schemeClr val="tx1"/>
                </a:solidFill>
              </a:rPr>
              <a:t>(vyhláška č. 126/1993 Sb.) </a:t>
            </a:r>
          </a:p>
          <a:p>
            <a:pPr marL="457200" indent="-457200" algn="just">
              <a:buFont typeface="Arial" pitchFamily="34" charset="0"/>
              <a:buChar char="•"/>
            </a:pPr>
            <a:r>
              <a:rPr lang="cs-CZ" sz="1800" dirty="0" smtClean="0">
                <a:solidFill>
                  <a:schemeClr val="tx1"/>
                </a:solidFill>
              </a:rPr>
              <a:t>(vyhláška č. 190/1996 Sb.) </a:t>
            </a:r>
          </a:p>
          <a:p>
            <a:pPr marL="457200" indent="-457200" algn="just">
              <a:buFont typeface="Arial" pitchFamily="34" charset="0"/>
              <a:buChar char="•"/>
            </a:pPr>
            <a:r>
              <a:rPr lang="cs-CZ" sz="1800" dirty="0" smtClean="0">
                <a:solidFill>
                  <a:schemeClr val="tx1"/>
                </a:solidFill>
              </a:rPr>
              <a:t>Vyhláška č. 162/2001 Sb., o poskytování údajů z katastru nemovitostí České republiky </a:t>
            </a:r>
          </a:p>
          <a:p>
            <a:pPr marL="457200" indent="-457200" algn="just">
              <a:buFont typeface="Arial" pitchFamily="34" charset="0"/>
              <a:buChar char="•"/>
            </a:pPr>
            <a:r>
              <a:rPr lang="cs-CZ" sz="1800" dirty="0" smtClean="0">
                <a:solidFill>
                  <a:schemeClr val="tx1"/>
                </a:solidFill>
              </a:rPr>
              <a:t>Vyhláška č. 401/2011 Sb., o vzoru formuláře pro řízení o povolení vkladu do katastru nemovitostí </a:t>
            </a:r>
          </a:p>
          <a:p>
            <a:pPr marL="457200" indent="-457200" algn="just">
              <a:buFont typeface="Arial" pitchFamily="34" charset="0"/>
              <a:buChar char="•"/>
            </a:pPr>
            <a:r>
              <a:rPr lang="cs-CZ" sz="1800" dirty="0" smtClean="0">
                <a:solidFill>
                  <a:schemeClr val="tx1"/>
                </a:solidFill>
              </a:rPr>
              <a:t>Sdělení ČÚZK 384/2015 Sb., seznam katastrálních pracovišť katastrálních úřadů …</a:t>
            </a:r>
            <a:endParaRPr lang="cs-CZ" sz="1800" dirty="0">
              <a:solidFill>
                <a:schemeClr val="tx1"/>
              </a:solidFill>
            </a:endParaRPr>
          </a:p>
        </p:txBody>
      </p:sp>
      <p:sp>
        <p:nvSpPr>
          <p:cNvPr id="2" name="Nadpis 1"/>
          <p:cNvSpPr>
            <a:spLocks noGrp="1"/>
          </p:cNvSpPr>
          <p:nvPr>
            <p:ph type="ctrTitle"/>
          </p:nvPr>
        </p:nvSpPr>
        <p:spPr>
          <a:xfrm>
            <a:off x="179512" y="404664"/>
            <a:ext cx="8784976" cy="650503"/>
          </a:xfrm>
        </p:spPr>
        <p:txBody>
          <a:bodyPr>
            <a:normAutofit fontScale="90000"/>
          </a:bodyPr>
          <a:lstStyle/>
          <a:p>
            <a:pPr marL="182880" indent="0" algn="l">
              <a:buNone/>
            </a:pPr>
            <a:r>
              <a:rPr lang="cs-CZ" sz="2400" dirty="0" smtClean="0"/>
              <a:t>Pro úplnost- </a:t>
            </a:r>
            <a:r>
              <a:rPr lang="cs-CZ" sz="2400" b="1" dirty="0" smtClean="0"/>
              <a:t> Přehled předpisů souvisejících se správou katastru nemovitostí-dřívější</a:t>
            </a:r>
            <a:endParaRPr lang="cs-CZ" sz="2400" b="1" dirty="0"/>
          </a:p>
        </p:txBody>
      </p:sp>
    </p:spTree>
    <p:extLst>
      <p:ext uri="{BB962C8B-B14F-4D97-AF65-F5344CB8AC3E}">
        <p14:creationId xmlns:p14="http://schemas.microsoft.com/office/powerpoint/2010/main" xmlns="" val="3642209055"/>
      </p:ext>
    </p:extLst>
  </p:cSld>
  <p:clrMapOvr>
    <a:masterClrMapping/>
  </p:clrMapOvr>
  <p:timing>
    <p:tnLst>
      <p:par>
        <p:cTn id="1" dur="indefinite" restart="never" nodeType="tmRoot"/>
      </p:par>
    </p:tnLst>
  </p:timing>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214290"/>
            <a:ext cx="5715040" cy="500066"/>
          </a:xfrm>
        </p:spPr>
        <p:txBody>
          <a:bodyPr/>
          <a:lstStyle/>
          <a:p>
            <a:pPr>
              <a:buNone/>
            </a:pPr>
            <a:r>
              <a:rPr lang="cs-CZ" sz="2800" dirty="0" smtClean="0"/>
              <a:t>Obecné poznámky  </a:t>
            </a:r>
            <a:endParaRPr lang="cs-CZ" sz="2800" dirty="0"/>
          </a:p>
        </p:txBody>
      </p:sp>
      <p:sp>
        <p:nvSpPr>
          <p:cNvPr id="3" name="Zástupný symbol pro obsah 2"/>
          <p:cNvSpPr>
            <a:spLocks noGrp="1"/>
          </p:cNvSpPr>
          <p:nvPr>
            <p:ph sz="quarter" idx="13"/>
          </p:nvPr>
        </p:nvSpPr>
        <p:spPr>
          <a:xfrm>
            <a:off x="357158" y="731520"/>
            <a:ext cx="8358246" cy="5769314"/>
          </a:xfrm>
        </p:spPr>
        <p:txBody>
          <a:bodyPr>
            <a:normAutofit fontScale="92500" lnSpcReduction="10000"/>
          </a:bodyPr>
          <a:lstStyle/>
          <a:p>
            <a:pPr>
              <a:buNone/>
            </a:pPr>
            <a:r>
              <a:rPr lang="cs-CZ" dirty="0" smtClean="0"/>
              <a:t>Od 1.1.2014 se vklad práv do katastru nemovitostí řídí zákonem č. 256/2013 Sb.</a:t>
            </a:r>
          </a:p>
          <a:p>
            <a:pPr>
              <a:buNone/>
            </a:pPr>
            <a:r>
              <a:rPr lang="cs-CZ" dirty="0" smtClean="0"/>
              <a:t>Zápis práv do katastru je upraven v části druhé zákona- </a:t>
            </a:r>
          </a:p>
          <a:p>
            <a:pPr>
              <a:buFontTx/>
              <a:buChar char="-"/>
            </a:pPr>
            <a:r>
              <a:rPr lang="cs-CZ" dirty="0" smtClean="0"/>
              <a:t>Ustanovení § 6 až § 18</a:t>
            </a:r>
          </a:p>
          <a:p>
            <a:pPr>
              <a:buFontTx/>
              <a:buChar char="-"/>
            </a:pPr>
            <a:r>
              <a:rPr lang="cs-CZ" dirty="0" smtClean="0"/>
              <a:t>Od 1.1.2022 je nutné připojit i ustanovení § 62 odst. 3 a 4</a:t>
            </a:r>
          </a:p>
          <a:p>
            <a:pPr>
              <a:buNone/>
            </a:pPr>
            <a:endParaRPr lang="cs-CZ" dirty="0" smtClean="0"/>
          </a:p>
          <a:p>
            <a:pPr>
              <a:buNone/>
            </a:pPr>
            <a:r>
              <a:rPr lang="cs-CZ" dirty="0" smtClean="0"/>
              <a:t>Zákon č.256/2013 Sb. je od 1.1.2014 po 12 novelách</a:t>
            </a:r>
          </a:p>
          <a:p>
            <a:pPr marL="502920" indent="-457200">
              <a:buNone/>
            </a:pPr>
            <a:r>
              <a:rPr lang="cs-CZ" dirty="0" smtClean="0"/>
              <a:t>1.  novela –</a:t>
            </a:r>
            <a:r>
              <a:rPr lang="cs-CZ" b="1" dirty="0" smtClean="0"/>
              <a:t> 86/2015 Sb. </a:t>
            </a:r>
            <a:r>
              <a:rPr lang="cs-CZ" dirty="0" smtClean="0"/>
              <a:t>účinná od 1.6.2015,</a:t>
            </a:r>
            <a:r>
              <a:rPr lang="cs-CZ" i="1" dirty="0" smtClean="0"/>
              <a:t> Zákon, kterým se mění zákon č. 279/2003 Sb., o výkonu zajištění majetku a věcí v trestním řízení a o změně některých zákonů, ve znění pozdějších předpisů, a další související zákony-</a:t>
            </a:r>
            <a:r>
              <a:rPr lang="cs-CZ" i="1" dirty="0" smtClean="0">
                <a:solidFill>
                  <a:srgbClr val="FF0000"/>
                </a:solidFill>
              </a:rPr>
              <a:t>souvisí se zápisem poznámky</a:t>
            </a:r>
            <a:endParaRPr lang="cs-CZ" dirty="0" smtClean="0">
              <a:solidFill>
                <a:srgbClr val="FF0000"/>
              </a:solidFill>
            </a:endParaRPr>
          </a:p>
          <a:p>
            <a:pPr marL="502920" indent="-457200">
              <a:buNone/>
            </a:pPr>
            <a:r>
              <a:rPr lang="cs-CZ" dirty="0" smtClean="0"/>
              <a:t>2.  novela – </a:t>
            </a:r>
            <a:r>
              <a:rPr lang="cs-CZ" b="1" dirty="0" smtClean="0"/>
              <a:t>139/2015 Sb</a:t>
            </a:r>
            <a:r>
              <a:rPr lang="cs-CZ" dirty="0" smtClean="0"/>
              <a:t>. účinná od 1.7.2015,</a:t>
            </a:r>
            <a:r>
              <a:rPr lang="cs-CZ" i="1" dirty="0" smtClean="0"/>
              <a:t> Zákon, kterým se mění zákon č. 99/1963 Sb., občanský soudní řád, ve znění pozdějších předpisů, zákon č. 120/2001 Sb., o soudních exekutorech a exekuční činnosti (exekuční řád) a o změně dalších zákonů, ve znění pozdějších předpisů, a zákon č. 256/2013 Sb., o katastru nemovitostí (katastrální zákon)-s</a:t>
            </a:r>
            <a:r>
              <a:rPr lang="cs-CZ" i="1" dirty="0" smtClean="0">
                <a:solidFill>
                  <a:srgbClr val="FF0000"/>
                </a:solidFill>
              </a:rPr>
              <a:t>ouvisí se zápisem poznámky a exekutorského zástavního práva</a:t>
            </a:r>
            <a:endParaRPr lang="cs-CZ" dirty="0" smtClean="0">
              <a:solidFill>
                <a:srgbClr val="FF0000"/>
              </a:solidFill>
            </a:endParaRP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214290"/>
            <a:ext cx="5929354" cy="500066"/>
          </a:xfrm>
        </p:spPr>
        <p:txBody>
          <a:bodyPr/>
          <a:lstStyle/>
          <a:p>
            <a:pPr>
              <a:buNone/>
            </a:pPr>
            <a:r>
              <a:rPr lang="cs-CZ" sz="2800" dirty="0" smtClean="0"/>
              <a:t> Obecné poznámky</a:t>
            </a:r>
            <a:endParaRPr lang="cs-CZ" sz="2800" dirty="0"/>
          </a:p>
        </p:txBody>
      </p:sp>
      <p:sp>
        <p:nvSpPr>
          <p:cNvPr id="3" name="Zástupný symbol pro obsah 2"/>
          <p:cNvSpPr>
            <a:spLocks noGrp="1"/>
          </p:cNvSpPr>
          <p:nvPr>
            <p:ph sz="quarter" idx="13"/>
          </p:nvPr>
        </p:nvSpPr>
        <p:spPr>
          <a:xfrm>
            <a:off x="357158" y="731520"/>
            <a:ext cx="8358246" cy="5769314"/>
          </a:xfrm>
        </p:spPr>
        <p:txBody>
          <a:bodyPr/>
          <a:lstStyle/>
          <a:p>
            <a:pPr>
              <a:buNone/>
            </a:pPr>
            <a:r>
              <a:rPr lang="cs-CZ" dirty="0" smtClean="0"/>
              <a:t>3. novela - </a:t>
            </a:r>
            <a:r>
              <a:rPr lang="cs-CZ" b="1" dirty="0" smtClean="0"/>
              <a:t>318/2015 Sb.</a:t>
            </a:r>
            <a:r>
              <a:rPr lang="cs-CZ" dirty="0" smtClean="0"/>
              <a:t> účinná od 1.1.2016,</a:t>
            </a:r>
            <a:r>
              <a:rPr lang="cs-CZ" i="1" dirty="0" smtClean="0"/>
              <a:t> Zákon, kterým se mění zákon č. 133/2000 Sb., o evidenci obyvatel a rodných číslech a o změně některých zákonů (zákon o evidenci obyvatel), ve znění pozdějších předpisů, zákon č. 328/1999 Sb., o občanských průkazech, ve znění pozdějších předpisů, zákon č. 329/1999 Sb., o cestovních dokladech, ve znění pozdějších předpisů, a další související zákony- </a:t>
            </a:r>
            <a:r>
              <a:rPr lang="cs-CZ" i="1" dirty="0" smtClean="0">
                <a:solidFill>
                  <a:srgbClr val="FF0000"/>
                </a:solidFill>
              </a:rPr>
              <a:t>souvisí s přejímání údajů z evidencí obyvatel</a:t>
            </a:r>
            <a:endParaRPr lang="cs-CZ" dirty="0" smtClean="0">
              <a:solidFill>
                <a:srgbClr val="FF0000"/>
              </a:solidFill>
            </a:endParaRPr>
          </a:p>
          <a:p>
            <a:pPr>
              <a:buNone/>
            </a:pPr>
            <a:r>
              <a:rPr lang="cs-CZ" dirty="0" smtClean="0"/>
              <a:t>4. novela – </a:t>
            </a:r>
            <a:r>
              <a:rPr lang="cs-CZ" b="1" dirty="0" smtClean="0"/>
              <a:t>106/2016 Sb</a:t>
            </a:r>
            <a:r>
              <a:rPr lang="cs-CZ" dirty="0" smtClean="0"/>
              <a:t>. účinná od 1.7.2016,</a:t>
            </a:r>
            <a:r>
              <a:rPr lang="cs-CZ" i="1" dirty="0" smtClean="0"/>
              <a:t> Zákon, kterým se mění zákon č. 128/2000 Sb., o obcích (obecní zřízení), ve znění pozdějších předpisů, zákon č. 129/2000 Sb., o krajích (krajské zřízení), ve znění pozdějších předpisů, zákon č. 131/2000 Sb., o hlavním městě Praze, ve znění pozdějších předpisů, a zákon č. 256/2013 Sb., o katastru nemovitostí (katastrální zákon)- </a:t>
            </a:r>
            <a:r>
              <a:rPr lang="cs-CZ" i="1" dirty="0" smtClean="0">
                <a:solidFill>
                  <a:srgbClr val="FF0000"/>
                </a:solidFill>
              </a:rPr>
              <a:t>souvisí se změnou hranice obce</a:t>
            </a:r>
            <a:endParaRPr lang="cs-CZ" dirty="0">
              <a:solidFill>
                <a:srgbClr val="FF0000"/>
              </a:solidFill>
            </a:endParaRP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214290"/>
            <a:ext cx="5929354" cy="500066"/>
          </a:xfrm>
        </p:spPr>
        <p:txBody>
          <a:bodyPr/>
          <a:lstStyle/>
          <a:p>
            <a:pPr>
              <a:buNone/>
            </a:pPr>
            <a:r>
              <a:rPr lang="cs-CZ" sz="2800" dirty="0" smtClean="0"/>
              <a:t> Obecné poznámky</a:t>
            </a:r>
            <a:endParaRPr lang="cs-CZ" sz="2800" dirty="0"/>
          </a:p>
        </p:txBody>
      </p:sp>
      <p:sp>
        <p:nvSpPr>
          <p:cNvPr id="3" name="Zástupný symbol pro obsah 2"/>
          <p:cNvSpPr>
            <a:spLocks noGrp="1"/>
          </p:cNvSpPr>
          <p:nvPr>
            <p:ph sz="quarter" idx="13"/>
          </p:nvPr>
        </p:nvSpPr>
        <p:spPr>
          <a:xfrm>
            <a:off x="357158" y="785794"/>
            <a:ext cx="8358246" cy="5715040"/>
          </a:xfrm>
        </p:spPr>
        <p:txBody>
          <a:bodyPr/>
          <a:lstStyle/>
          <a:p>
            <a:pPr>
              <a:buNone/>
            </a:pPr>
            <a:r>
              <a:rPr lang="cs-CZ" dirty="0" smtClean="0"/>
              <a:t>5. novela – </a:t>
            </a:r>
            <a:r>
              <a:rPr lang="cs-CZ" b="1" dirty="0" smtClean="0"/>
              <a:t>298/2016 Sb. </a:t>
            </a:r>
            <a:r>
              <a:rPr lang="cs-CZ" dirty="0" smtClean="0"/>
              <a:t>účinná od 1.9.2016,</a:t>
            </a:r>
            <a:r>
              <a:rPr lang="cs-CZ" i="1" dirty="0" smtClean="0"/>
              <a:t> Zákon, kterým se mění některé zákony v souvislosti s přijetím zákona o službách vytvářejících důvěru pro elektronické transakce, zákon č. 106/1999 Sb., o svobodném přístupu k informacím, ve znění pozdějších předpisů, a zákon č. 121/2000 Sb., o právu autorském, o právech souvisejících s právem autorským a o změně některých zákonů (autorský zákon), ve znění pozdějších předpisů-</a:t>
            </a:r>
            <a:r>
              <a:rPr lang="cs-CZ" dirty="0" smtClean="0"/>
              <a:t> </a:t>
            </a:r>
            <a:r>
              <a:rPr lang="cs-CZ" dirty="0" smtClean="0">
                <a:solidFill>
                  <a:srgbClr val="FF0000"/>
                </a:solidFill>
              </a:rPr>
              <a:t>souvisí s používáním elektronických podpisů a značek na listinách v elektronické podobě a zejména s posílením významu pojmu „navrhovatel práva“</a:t>
            </a:r>
          </a:p>
          <a:p>
            <a:pPr>
              <a:buNone/>
            </a:pPr>
            <a:r>
              <a:rPr lang="cs-CZ" dirty="0" smtClean="0">
                <a:solidFill>
                  <a:schemeClr val="tx1"/>
                </a:solidFill>
              </a:rPr>
              <a:t>6. novela – </a:t>
            </a:r>
            <a:r>
              <a:rPr lang="cs-CZ" b="1" dirty="0" smtClean="0">
                <a:solidFill>
                  <a:schemeClr val="tx1"/>
                </a:solidFill>
              </a:rPr>
              <a:t>406/2016 Sb.</a:t>
            </a:r>
            <a:r>
              <a:rPr lang="cs-CZ" dirty="0" smtClean="0">
                <a:solidFill>
                  <a:schemeClr val="tx1"/>
                </a:solidFill>
              </a:rPr>
              <a:t> účinná  od 1.1.2018, </a:t>
            </a:r>
            <a:r>
              <a:rPr lang="cs-CZ" i="1" dirty="0" smtClean="0"/>
              <a:t>Zákon, kterým se mění zákon č. 89/2012 Sb., občanský zákoník, a další související zákony</a:t>
            </a:r>
            <a:r>
              <a:rPr lang="cs-CZ" dirty="0" smtClean="0">
                <a:solidFill>
                  <a:schemeClr val="tx1"/>
                </a:solidFill>
              </a:rPr>
              <a:t> – </a:t>
            </a:r>
            <a:r>
              <a:rPr lang="cs-CZ" dirty="0" smtClean="0">
                <a:solidFill>
                  <a:srgbClr val="FF0000"/>
                </a:solidFill>
              </a:rPr>
              <a:t>souvisí se zápisem poznámky – </a:t>
            </a:r>
            <a:r>
              <a:rPr lang="cs-CZ" b="1" dirty="0" smtClean="0">
                <a:solidFill>
                  <a:srgbClr val="FF0000"/>
                </a:solidFill>
              </a:rPr>
              <a:t>„</a:t>
            </a:r>
            <a:r>
              <a:rPr lang="cs-CZ" dirty="0" smtClean="0">
                <a:solidFill>
                  <a:srgbClr val="FF0000"/>
                </a:solidFill>
              </a:rPr>
              <a:t> vzdání se předkupního práva spoluvlastníka.“.</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214290"/>
            <a:ext cx="5929354" cy="500066"/>
          </a:xfrm>
        </p:spPr>
        <p:txBody>
          <a:bodyPr/>
          <a:lstStyle/>
          <a:p>
            <a:pPr>
              <a:buNone/>
            </a:pPr>
            <a:r>
              <a:rPr lang="cs-CZ" sz="2800" dirty="0" smtClean="0"/>
              <a:t> Obecné poznámky</a:t>
            </a:r>
            <a:endParaRPr lang="cs-CZ" sz="2800" dirty="0"/>
          </a:p>
        </p:txBody>
      </p:sp>
      <p:sp>
        <p:nvSpPr>
          <p:cNvPr id="3" name="Zástupný symbol pro obsah 2"/>
          <p:cNvSpPr>
            <a:spLocks noGrp="1"/>
          </p:cNvSpPr>
          <p:nvPr>
            <p:ph sz="quarter" idx="13"/>
          </p:nvPr>
        </p:nvSpPr>
        <p:spPr>
          <a:xfrm>
            <a:off x="357158" y="1088686"/>
            <a:ext cx="8358246" cy="5769314"/>
          </a:xfrm>
        </p:spPr>
        <p:txBody>
          <a:bodyPr/>
          <a:lstStyle/>
          <a:p>
            <a:pPr>
              <a:buNone/>
            </a:pPr>
            <a:r>
              <a:rPr lang="cs-CZ" dirty="0" smtClean="0"/>
              <a:t>7. novela – 183/2017 Sb. účinná od 1.7.2017,</a:t>
            </a:r>
            <a:r>
              <a:rPr lang="cs-CZ" i="1" dirty="0" smtClean="0"/>
              <a:t> Zákon, kterým se mění některé zákony v souvislosti s přijetím zákona o odpovědnosti za přestupky a řízení o nich a zákona o některých přestupcích- </a:t>
            </a:r>
            <a:r>
              <a:rPr lang="cs-CZ" i="1" dirty="0" smtClean="0">
                <a:solidFill>
                  <a:srgbClr val="FF0000"/>
                </a:solidFill>
              </a:rPr>
              <a:t>souvisí s úpravou přestupků právnických a fyzických osob</a:t>
            </a:r>
            <a:r>
              <a:rPr lang="cs-CZ" dirty="0" smtClean="0">
                <a:solidFill>
                  <a:srgbClr val="FF0000"/>
                </a:solidFill>
              </a:rPr>
              <a:t> </a:t>
            </a:r>
            <a:r>
              <a:rPr lang="cs-CZ" dirty="0" smtClean="0"/>
              <a:t> </a:t>
            </a:r>
          </a:p>
          <a:p>
            <a:pPr>
              <a:buNone/>
            </a:pPr>
            <a:r>
              <a:rPr lang="cs-CZ" dirty="0" smtClean="0"/>
              <a:t>8. novela – 225/2017 Sb. účinná od 1.1.2018, </a:t>
            </a:r>
            <a:r>
              <a:rPr lang="cs-CZ" i="1" dirty="0" smtClean="0"/>
              <a:t>Zákon, kterým se mění zákon č. 183/2006 Sb., o územním plánování a stavebním řádu (stavební zákon), ve znění pozdějších předpisů, a další související zákony – </a:t>
            </a:r>
            <a:r>
              <a:rPr lang="cs-CZ" i="1" dirty="0" smtClean="0">
                <a:solidFill>
                  <a:srgbClr val="FF0000"/>
                </a:solidFill>
              </a:rPr>
              <a:t>souvisí s úpravou § 2 písm. a – hranice pozemků dle příslušných rozhodnutí stavebního úřadu</a:t>
            </a:r>
            <a:r>
              <a:rPr lang="cs-CZ" dirty="0" smtClean="0">
                <a:solidFill>
                  <a:srgbClr val="FF0000"/>
                </a:solidFill>
              </a:rPr>
              <a:t> </a:t>
            </a:r>
          </a:p>
          <a:p>
            <a:pPr>
              <a:buNone/>
            </a:pPr>
            <a:r>
              <a:rPr lang="cs-CZ" dirty="0" smtClean="0">
                <a:solidFill>
                  <a:schemeClr val="tx1"/>
                </a:solidFill>
              </a:rPr>
              <a:t>9. novela – 163/2020 Sb. účinná od 1.7.2020, </a:t>
            </a:r>
            <a:r>
              <a:rPr lang="cs-CZ" i="1" dirty="0" smtClean="0"/>
              <a:t>Zákon, kterým se mění zákon č. 89/2012 Sb., občanský zákoník, ve znění pozdějších předpisů, a další související zákony – souvisí se zrušení zápisu poznámky-</a:t>
            </a:r>
            <a:r>
              <a:rPr lang="cs-CZ" i="1" dirty="0" smtClean="0">
                <a:solidFill>
                  <a:srgbClr val="FF0000"/>
                </a:solidFill>
              </a:rPr>
              <a:t> </a:t>
            </a:r>
            <a:r>
              <a:rPr lang="cs-CZ" dirty="0" smtClean="0">
                <a:solidFill>
                  <a:srgbClr val="FF0000"/>
                </a:solidFill>
              </a:rPr>
              <a:t> </a:t>
            </a:r>
            <a:r>
              <a:rPr lang="cs-CZ" b="1" dirty="0" smtClean="0">
                <a:solidFill>
                  <a:srgbClr val="FF0000"/>
                </a:solidFill>
              </a:rPr>
              <a:t>„</a:t>
            </a:r>
            <a:r>
              <a:rPr lang="cs-CZ" dirty="0" smtClean="0">
                <a:solidFill>
                  <a:srgbClr val="FF0000"/>
                </a:solidFill>
              </a:rPr>
              <a:t> vzdání se předkupního práva spoluvlastníka.“.</a:t>
            </a:r>
            <a:endParaRPr lang="cs-CZ" dirty="0" smtClean="0">
              <a:solidFill>
                <a:schemeClr val="tx1"/>
              </a:solidFill>
            </a:endParaRP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214290"/>
            <a:ext cx="5929354" cy="500066"/>
          </a:xfrm>
        </p:spPr>
        <p:txBody>
          <a:bodyPr/>
          <a:lstStyle/>
          <a:p>
            <a:pPr>
              <a:buNone/>
            </a:pPr>
            <a:r>
              <a:rPr lang="cs-CZ" sz="2800" dirty="0" smtClean="0"/>
              <a:t> Obecné poznámky</a:t>
            </a:r>
            <a:endParaRPr lang="cs-CZ" sz="2800" dirty="0"/>
          </a:p>
        </p:txBody>
      </p:sp>
      <p:sp>
        <p:nvSpPr>
          <p:cNvPr id="3" name="Zástupný symbol pro obsah 2"/>
          <p:cNvSpPr>
            <a:spLocks noGrp="1"/>
          </p:cNvSpPr>
          <p:nvPr>
            <p:ph sz="quarter" idx="13"/>
          </p:nvPr>
        </p:nvSpPr>
        <p:spPr>
          <a:xfrm>
            <a:off x="357158" y="731520"/>
            <a:ext cx="8358246" cy="5769314"/>
          </a:xfrm>
        </p:spPr>
        <p:txBody>
          <a:bodyPr>
            <a:normAutofit lnSpcReduction="10000"/>
          </a:bodyPr>
          <a:lstStyle/>
          <a:p>
            <a:pPr>
              <a:buNone/>
            </a:pPr>
            <a:r>
              <a:rPr lang="cs-CZ" dirty="0" smtClean="0"/>
              <a:t>10. novela – </a:t>
            </a:r>
            <a:r>
              <a:rPr lang="cs-CZ" b="1" dirty="0" smtClean="0"/>
              <a:t>481/2020 Sb</a:t>
            </a:r>
            <a:r>
              <a:rPr lang="cs-CZ" dirty="0" smtClean="0"/>
              <a:t>. účinná od 1.7.2020, </a:t>
            </a:r>
            <a:r>
              <a:rPr lang="cs-CZ" i="1" dirty="0" smtClean="0"/>
              <a:t>Zákon, kterým se mění zákon č. 139/2002 Sb., o pozemkových úpravách a pozemkových úřadech a o změně zákona č. 229/1991 Sb., o úpravě vlastnických vztahů k půdě a jinému zemědělskému majetku, ve znění pozdějších předpisů, ve znění pozdějších předpisů, a další související zákony – </a:t>
            </a:r>
            <a:r>
              <a:rPr lang="cs-CZ" i="1" dirty="0" smtClean="0">
                <a:solidFill>
                  <a:srgbClr val="FF0000"/>
                </a:solidFill>
              </a:rPr>
              <a:t>souvisí se zápisem poznámky, mění postup při výmazu zástavního práva a osobní služebnosti převzatých z pozemkových knih…</a:t>
            </a:r>
          </a:p>
          <a:p>
            <a:pPr>
              <a:buNone/>
            </a:pPr>
            <a:r>
              <a:rPr lang="cs-CZ" dirty="0" smtClean="0">
                <a:solidFill>
                  <a:schemeClr val="tx1"/>
                </a:solidFill>
              </a:rPr>
              <a:t>11</a:t>
            </a:r>
            <a:r>
              <a:rPr lang="cs-CZ" i="1" dirty="0" smtClean="0">
                <a:solidFill>
                  <a:schemeClr val="tx1"/>
                </a:solidFill>
              </a:rPr>
              <a:t>.</a:t>
            </a:r>
            <a:r>
              <a:rPr lang="cs-CZ" dirty="0" smtClean="0">
                <a:solidFill>
                  <a:schemeClr val="tx1"/>
                </a:solidFill>
              </a:rPr>
              <a:t> novela – </a:t>
            </a:r>
            <a:r>
              <a:rPr lang="cs-CZ" b="1" dirty="0" smtClean="0">
                <a:solidFill>
                  <a:schemeClr val="tx1"/>
                </a:solidFill>
              </a:rPr>
              <a:t>371/2021 Sb</a:t>
            </a:r>
            <a:r>
              <a:rPr lang="cs-CZ" dirty="0" smtClean="0">
                <a:solidFill>
                  <a:schemeClr val="tx1"/>
                </a:solidFill>
              </a:rPr>
              <a:t>. účinná od 1.1.2022, </a:t>
            </a:r>
            <a:r>
              <a:rPr lang="cs-CZ" i="1" dirty="0" smtClean="0"/>
              <a:t>Zákon, kterým se mění zákon č. 48/1997 Sb., o veřejném zdravotním pojištění a o změně a doplnění některých souvisejících zákonů, ve znění pozdějších předpisů, a některé další zákony – </a:t>
            </a:r>
            <a:r>
              <a:rPr lang="cs-CZ" i="1" dirty="0" smtClean="0">
                <a:solidFill>
                  <a:srgbClr val="FF0000"/>
                </a:solidFill>
              </a:rPr>
              <a:t>souvisí se zápisem poznámky a zástavního práva pro zdravotní pojišťovnu</a:t>
            </a:r>
          </a:p>
          <a:p>
            <a:pPr>
              <a:buNone/>
            </a:pPr>
            <a:r>
              <a:rPr lang="cs-CZ" dirty="0" smtClean="0">
                <a:solidFill>
                  <a:schemeClr val="tx1"/>
                </a:solidFill>
              </a:rPr>
              <a:t>12</a:t>
            </a:r>
            <a:r>
              <a:rPr lang="cs-CZ" i="1" dirty="0" smtClean="0">
                <a:solidFill>
                  <a:schemeClr val="tx1"/>
                </a:solidFill>
              </a:rPr>
              <a:t>.</a:t>
            </a:r>
            <a:r>
              <a:rPr lang="cs-CZ" dirty="0" smtClean="0">
                <a:solidFill>
                  <a:schemeClr val="tx1"/>
                </a:solidFill>
              </a:rPr>
              <a:t> novela </a:t>
            </a:r>
            <a:r>
              <a:rPr lang="cs-CZ" i="1" dirty="0" smtClean="0">
                <a:solidFill>
                  <a:schemeClr val="tx1"/>
                </a:solidFill>
              </a:rPr>
              <a:t>– 261/2021 Sb. účinná od </a:t>
            </a:r>
            <a:r>
              <a:rPr lang="cs-CZ" b="1" i="1" dirty="0" smtClean="0">
                <a:solidFill>
                  <a:schemeClr val="tx1"/>
                </a:solidFill>
              </a:rPr>
              <a:t>1.2</a:t>
            </a:r>
            <a:r>
              <a:rPr lang="cs-CZ" i="1" dirty="0" smtClean="0">
                <a:solidFill>
                  <a:schemeClr val="tx1"/>
                </a:solidFill>
              </a:rPr>
              <a:t>.2022, </a:t>
            </a:r>
            <a:r>
              <a:rPr lang="cs-CZ" i="1" dirty="0" smtClean="0"/>
              <a:t>Zákon, kterým se mění některé zákony v souvislosti s další elektronizací postupů orgánů veřejné moci</a:t>
            </a:r>
            <a:r>
              <a:rPr lang="cs-CZ" i="1" dirty="0" smtClean="0">
                <a:solidFill>
                  <a:schemeClr val="tx1"/>
                </a:solidFill>
              </a:rPr>
              <a:t> – </a:t>
            </a:r>
            <a:r>
              <a:rPr lang="cs-CZ" i="1" dirty="0" smtClean="0">
                <a:solidFill>
                  <a:srgbClr val="FF0000"/>
                </a:solidFill>
              </a:rPr>
              <a:t>souvisí s přebíráním údajů o fyzických osobách z evidencí obyvatel</a:t>
            </a:r>
            <a:endParaRPr lang="cs-CZ" dirty="0" smtClean="0">
              <a:solidFill>
                <a:schemeClr val="tx1"/>
              </a:solidFill>
            </a:endParaRP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636099" cy="785794"/>
          </a:xfrm>
        </p:spPr>
        <p:txBody>
          <a:bodyPr/>
          <a:lstStyle/>
          <a:p>
            <a:pPr>
              <a:buNone/>
            </a:pPr>
            <a:r>
              <a:rPr lang="cs-CZ" sz="2800" dirty="0" smtClean="0"/>
              <a:t>Obecné poznámky</a:t>
            </a:r>
            <a:endParaRPr lang="cs-CZ" sz="2800" dirty="0"/>
          </a:p>
        </p:txBody>
      </p:sp>
      <p:sp>
        <p:nvSpPr>
          <p:cNvPr id="3" name="Zástupný symbol pro obsah 2"/>
          <p:cNvSpPr>
            <a:spLocks noGrp="1"/>
          </p:cNvSpPr>
          <p:nvPr>
            <p:ph sz="quarter" idx="13"/>
          </p:nvPr>
        </p:nvSpPr>
        <p:spPr>
          <a:xfrm>
            <a:off x="285720" y="731520"/>
            <a:ext cx="8501122" cy="5840752"/>
          </a:xfrm>
        </p:spPr>
        <p:txBody>
          <a:bodyPr/>
          <a:lstStyle/>
          <a:p>
            <a:pPr>
              <a:buNone/>
            </a:pPr>
            <a:r>
              <a:rPr lang="cs-CZ" dirty="0" smtClean="0"/>
              <a:t>13.Novela č. 240/2022 Sb. účinná od 1.9.2022</a:t>
            </a:r>
          </a:p>
          <a:p>
            <a:pPr>
              <a:buNone/>
            </a:pPr>
            <a:r>
              <a:rPr lang="cs-CZ" dirty="0" smtClean="0">
                <a:solidFill>
                  <a:srgbClr val="FF0000"/>
                </a:solidFill>
              </a:rPr>
              <a:t> Změna souvisí s novelou zákona </a:t>
            </a:r>
            <a:r>
              <a:rPr lang="cs-CZ" dirty="0" smtClean="0"/>
              <a:t>č. 69/2006 Sb., o provádění mezinárodních sankcí,</a:t>
            </a:r>
            <a:endParaRPr lang="cs-CZ" dirty="0" smtClean="0">
              <a:solidFill>
                <a:srgbClr val="FF0000"/>
              </a:solidFill>
            </a:endParaRPr>
          </a:p>
          <a:p>
            <a:pPr>
              <a:buNone/>
            </a:pPr>
            <a:r>
              <a:rPr lang="cs-CZ" dirty="0" smtClean="0"/>
              <a:t> § 22 </a:t>
            </a:r>
          </a:p>
          <a:p>
            <a:pPr marL="502920" indent="-457200">
              <a:buAutoNum type="arabicParenBoth"/>
            </a:pPr>
            <a:r>
              <a:rPr lang="cs-CZ" dirty="0" smtClean="0"/>
              <a:t>Poznámku zapíše katastrální úřad na základě rozhodnutí nebo oznámení soudu, státního zástupce, policejního orgánu, správce daně, správce obchodního závodu, vyvlastňovacího úřadu, pozemkového úřadu, soudního exekutora, dražebníka, </a:t>
            </a:r>
            <a:r>
              <a:rPr lang="cs-CZ" dirty="0" err="1" smtClean="0"/>
              <a:t>insolvenčního</a:t>
            </a:r>
            <a:r>
              <a:rPr lang="cs-CZ" dirty="0" smtClean="0"/>
              <a:t> správce</a:t>
            </a:r>
            <a:r>
              <a:rPr lang="cs-CZ" b="1" dirty="0" smtClean="0"/>
              <a:t>, </a:t>
            </a:r>
            <a:r>
              <a:rPr lang="cs-CZ" b="1" dirty="0" smtClean="0">
                <a:solidFill>
                  <a:srgbClr val="FF0000"/>
                </a:solidFill>
              </a:rPr>
              <a:t>Finančního analytického úřadu …</a:t>
            </a:r>
          </a:p>
          <a:p>
            <a:pPr marL="502920" indent="-457200">
              <a:buNone/>
            </a:pPr>
            <a:r>
              <a:rPr lang="cs-CZ" sz="2400" dirty="0" smtClean="0">
                <a:solidFill>
                  <a:schemeClr val="tx1"/>
                </a:solidFill>
              </a:rPr>
              <a:t>   § 23</a:t>
            </a:r>
            <a:endParaRPr lang="cs-CZ" dirty="0" smtClean="0">
              <a:solidFill>
                <a:schemeClr val="tx1"/>
              </a:solidFill>
            </a:endParaRPr>
          </a:p>
          <a:p>
            <a:pPr marL="502920" indent="-457200">
              <a:buNone/>
            </a:pPr>
            <a:r>
              <a:rPr lang="cs-CZ" dirty="0" smtClean="0"/>
              <a:t>     i) </a:t>
            </a:r>
            <a:r>
              <a:rPr lang="cs-CZ" b="1" dirty="0" smtClean="0">
                <a:solidFill>
                  <a:schemeClr val="accent6"/>
                </a:solidFill>
              </a:rPr>
              <a:t>rozhodnutí</a:t>
            </a:r>
            <a:r>
              <a:rPr lang="cs-CZ" b="1" dirty="0" smtClean="0"/>
              <a:t> nebo </a:t>
            </a:r>
            <a:r>
              <a:rPr lang="cs-CZ" dirty="0" smtClean="0"/>
              <a:t>usnesení o nařízení předběžného opatření, </a:t>
            </a:r>
          </a:p>
          <a:p>
            <a:pPr>
              <a:buNone/>
            </a:pPr>
            <a:endParaRPr lang="cs-CZ" dirty="0"/>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214290"/>
            <a:ext cx="5929354" cy="500066"/>
          </a:xfrm>
        </p:spPr>
        <p:txBody>
          <a:bodyPr/>
          <a:lstStyle/>
          <a:p>
            <a:pPr>
              <a:buNone/>
            </a:pPr>
            <a:r>
              <a:rPr lang="cs-CZ" sz="2800" dirty="0" smtClean="0"/>
              <a:t> Obecné poznámky</a:t>
            </a:r>
            <a:endParaRPr lang="cs-CZ" sz="2800" dirty="0"/>
          </a:p>
        </p:txBody>
      </p:sp>
      <p:sp>
        <p:nvSpPr>
          <p:cNvPr id="3" name="Zástupný symbol pro obsah 2"/>
          <p:cNvSpPr>
            <a:spLocks noGrp="1"/>
          </p:cNvSpPr>
          <p:nvPr>
            <p:ph sz="quarter" idx="13"/>
          </p:nvPr>
        </p:nvSpPr>
        <p:spPr>
          <a:xfrm>
            <a:off x="357158" y="731520"/>
            <a:ext cx="8358246" cy="5769314"/>
          </a:xfrm>
        </p:spPr>
        <p:txBody>
          <a:bodyPr/>
          <a:lstStyle/>
          <a:p>
            <a:pPr>
              <a:buNone/>
            </a:pPr>
            <a:r>
              <a:rPr lang="cs-CZ" sz="2400" dirty="0" smtClean="0"/>
              <a:t>Se zápisy práv souvisí katastrální vyhláška č. 357/2013 Sb. ve znění novely č. 87/2017 Sb. účinná od 1.4.2017 a novely č.301/2019 Sb. účinné od 1.1.2020 a novela č. 346/2022 Sb. účinná od 1.1.2023 a 1.1.2024</a:t>
            </a:r>
          </a:p>
          <a:p>
            <a:pPr>
              <a:buNone/>
            </a:pPr>
            <a:endParaRPr lang="cs-CZ" sz="2400" dirty="0" smtClean="0"/>
          </a:p>
          <a:p>
            <a:pPr>
              <a:buNone/>
            </a:pPr>
            <a:r>
              <a:rPr lang="cs-CZ" sz="2400" dirty="0" smtClean="0"/>
              <a:t>Vyhláška o stanovení vzoru formuláře pro podání návrhu na zahájení řízení o povolení vkladu č. 359/2013 Sb.</a:t>
            </a:r>
          </a:p>
          <a:p>
            <a:pPr>
              <a:buNone/>
            </a:pPr>
            <a:endParaRPr lang="cs-CZ" sz="2400" dirty="0" smtClean="0"/>
          </a:p>
          <a:p>
            <a:pPr>
              <a:buNone/>
            </a:pPr>
            <a:r>
              <a:rPr lang="cs-CZ" sz="2400" dirty="0" smtClean="0"/>
              <a:t> Sdělení ČÚZK č. 384/2015 Sb.</a:t>
            </a:r>
            <a:r>
              <a:rPr lang="cs-CZ" sz="2400" b="1" dirty="0" smtClean="0"/>
              <a:t> seznam katastrálních pracovišť katastrálních úřadů, jejich názvy, sídla a územní obvody, ve kterých vykonávají působnost příslušného katastrálního úřadu k 1. lednu 2016-beze změny</a:t>
            </a:r>
            <a:endParaRPr lang="cs-CZ" sz="2400" dirty="0" smtClean="0"/>
          </a:p>
          <a:p>
            <a:pPr>
              <a:buNone/>
            </a:pPr>
            <a:endParaRPr lang="cs-CZ" dirty="0" smtClean="0"/>
          </a:p>
          <a:p>
            <a:pPr>
              <a:buNone/>
            </a:pPr>
            <a:endParaRPr lang="cs-CZ" dirty="0" smtClean="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857232"/>
          </a:xfrm>
        </p:spPr>
        <p:txBody>
          <a:bodyPr/>
          <a:lstStyle/>
          <a:p>
            <a:pPr>
              <a:buNone/>
            </a:pPr>
            <a:r>
              <a:rPr lang="cs-CZ" sz="2400" dirty="0" smtClean="0"/>
              <a:t>Doplnění k předkupnímu právu- novela </a:t>
            </a:r>
            <a:r>
              <a:rPr lang="cs-CZ" sz="2400" dirty="0" err="1" smtClean="0"/>
              <a:t>KatV</a:t>
            </a:r>
            <a:r>
              <a:rPr lang="cs-CZ" sz="2400" dirty="0" smtClean="0"/>
              <a:t> od 1.1.2023</a:t>
            </a:r>
            <a:endParaRPr lang="cs-CZ" sz="2400" dirty="0"/>
          </a:p>
        </p:txBody>
      </p:sp>
      <p:sp>
        <p:nvSpPr>
          <p:cNvPr id="3" name="Zástupný symbol pro obsah 2"/>
          <p:cNvSpPr>
            <a:spLocks noGrp="1"/>
          </p:cNvSpPr>
          <p:nvPr>
            <p:ph sz="quarter" idx="13"/>
          </p:nvPr>
        </p:nvSpPr>
        <p:spPr>
          <a:xfrm>
            <a:off x="285720" y="857232"/>
            <a:ext cx="8572560" cy="6000768"/>
          </a:xfrm>
        </p:spPr>
        <p:txBody>
          <a:bodyPr>
            <a:normAutofit fontScale="92500" lnSpcReduction="10000"/>
          </a:bodyPr>
          <a:lstStyle/>
          <a:p>
            <a:pPr>
              <a:buNone/>
            </a:pPr>
            <a:r>
              <a:rPr lang="cs-CZ" dirty="0" smtClean="0"/>
              <a:t> Z důvodové zprávy:</a:t>
            </a:r>
          </a:p>
          <a:p>
            <a:pPr>
              <a:buNone/>
            </a:pPr>
            <a:r>
              <a:rPr lang="cs-CZ" dirty="0" smtClean="0"/>
              <a:t>  Předkládaným návrhem vyhlášky jsou  podrobněji upravovány postupy při zápisu poznámek a upozornění v souladu se současnými poznatky soudní judikatury a stanovují se další listiny pro zápis vkladem a poznámkou v případech, kdy dosavadní právní úprava nenabízí řešení žádné nebo nabízí řešení zcela nevhodné.</a:t>
            </a:r>
          </a:p>
          <a:p>
            <a:pPr>
              <a:buNone/>
            </a:pPr>
            <a:r>
              <a:rPr lang="cs-CZ" dirty="0" smtClean="0">
                <a:solidFill>
                  <a:srgbClr val="FF0000"/>
                </a:solidFill>
              </a:rPr>
              <a:t>  Doplnění § 97 odst.4 </a:t>
            </a:r>
            <a:r>
              <a:rPr lang="cs-CZ" dirty="0" err="1" smtClean="0">
                <a:solidFill>
                  <a:srgbClr val="FF0000"/>
                </a:solidFill>
              </a:rPr>
              <a:t>KatV</a:t>
            </a:r>
            <a:r>
              <a:rPr lang="cs-CZ" dirty="0" smtClean="0">
                <a:solidFill>
                  <a:srgbClr val="FF0000"/>
                </a:solidFill>
              </a:rPr>
              <a:t>- </a:t>
            </a:r>
            <a:r>
              <a:rPr lang="cs-CZ" b="1" dirty="0" smtClean="0">
                <a:solidFill>
                  <a:srgbClr val="FF0000"/>
                </a:solidFill>
              </a:rPr>
              <a:t>(4) Katastrální úřad z moci úřední provede výmaz poznámek o vzdání se předkupního práva spoluvlastníka zapsaných podle § 23 odst. 1 písm. </a:t>
            </a:r>
            <a:r>
              <a:rPr lang="cs-CZ" b="1" dirty="0" err="1" smtClean="0">
                <a:solidFill>
                  <a:srgbClr val="FF0000"/>
                </a:solidFill>
              </a:rPr>
              <a:t>zb</a:t>
            </a:r>
            <a:r>
              <a:rPr lang="cs-CZ" b="1" dirty="0" smtClean="0">
                <a:solidFill>
                  <a:srgbClr val="FF0000"/>
                </a:solidFill>
              </a:rPr>
              <a:t>) katastrálního zákona, ve znění </a:t>
            </a:r>
            <a:r>
              <a:rPr lang="pt-BR" b="1" dirty="0" smtClean="0">
                <a:solidFill>
                  <a:srgbClr val="FF0000"/>
                </a:solidFill>
              </a:rPr>
              <a:t>účinném do 30. června 2020.</a:t>
            </a:r>
            <a:endParaRPr lang="cs-CZ" b="1" dirty="0" smtClean="0">
              <a:solidFill>
                <a:srgbClr val="FF0000"/>
              </a:solidFill>
            </a:endParaRPr>
          </a:p>
          <a:p>
            <a:pPr>
              <a:buNone/>
            </a:pPr>
            <a:r>
              <a:rPr lang="cs-CZ" b="1" dirty="0" smtClean="0">
                <a:solidFill>
                  <a:srgbClr val="FF0000"/>
                </a:solidFill>
              </a:rPr>
              <a:t> Doplnění z důvodové zprávy:</a:t>
            </a:r>
            <a:endParaRPr lang="cs-CZ" dirty="0" smtClean="0">
              <a:solidFill>
                <a:srgbClr val="FF0000"/>
              </a:solidFill>
            </a:endParaRPr>
          </a:p>
          <a:p>
            <a:pPr>
              <a:buNone/>
            </a:pPr>
            <a:r>
              <a:rPr lang="cs-CZ" dirty="0" smtClean="0"/>
              <a:t>  Úprava vyvolaná zákonem č. 163/2020 Sb., kterým se mění zákon č. 89/2012 Sb., občanský zákoník, ve znění pozdějších předpisů, a další související zákony. Touto novelou občanského zákoníku bylo zrušeno předkupní právo spoluvlastníka, o jehož vzdání  se zapisovala do katastru nemovitostí poznámka podle § 23 odst. 1 písm. </a:t>
            </a:r>
            <a:r>
              <a:rPr lang="cs-CZ" dirty="0" err="1" smtClean="0"/>
              <a:t>zb</a:t>
            </a:r>
            <a:r>
              <a:rPr lang="cs-CZ" dirty="0" smtClean="0"/>
              <a:t>), která byla tímto zákonem také zrušena. Katastrální úřady tak budou oprávněny provést výmaz této obsoletní poznámky, a to z moci úřední.</a:t>
            </a:r>
          </a:p>
          <a:p>
            <a:pPr>
              <a:buNone/>
            </a:pPr>
            <a:r>
              <a:rPr lang="cs-CZ" dirty="0" smtClean="0"/>
              <a:t>  Při práci s údaji katastru věnovat pozornost.</a:t>
            </a:r>
          </a:p>
          <a:p>
            <a:endParaRPr lang="cs-CZ" dirty="0"/>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9" y="214290"/>
            <a:ext cx="7948642" cy="571504"/>
          </a:xfrm>
        </p:spPr>
        <p:txBody>
          <a:bodyPr/>
          <a:lstStyle/>
          <a:p>
            <a:pPr>
              <a:buNone/>
            </a:pPr>
            <a:r>
              <a:rPr lang="cs-CZ" sz="2400" dirty="0" smtClean="0"/>
              <a:t>Zásady vedení katastru nemovitostí od 1.1.2014</a:t>
            </a:r>
            <a:endParaRPr lang="cs-CZ" sz="2400" dirty="0"/>
          </a:p>
        </p:txBody>
      </p:sp>
      <p:sp>
        <p:nvSpPr>
          <p:cNvPr id="3" name="Zástupný symbol pro obsah 2"/>
          <p:cNvSpPr>
            <a:spLocks noGrp="1"/>
          </p:cNvSpPr>
          <p:nvPr>
            <p:ph idx="4294967295"/>
          </p:nvPr>
        </p:nvSpPr>
        <p:spPr>
          <a:xfrm>
            <a:off x="571472" y="857232"/>
            <a:ext cx="8072494" cy="6000768"/>
          </a:xfrm>
          <a:prstGeom prst="rect">
            <a:avLst/>
          </a:prstGeom>
        </p:spPr>
        <p:txBody>
          <a:bodyPr>
            <a:normAutofit fontScale="92500" lnSpcReduction="20000"/>
          </a:bodyPr>
          <a:lstStyle/>
          <a:p>
            <a:pPr>
              <a:buNone/>
            </a:pPr>
            <a:r>
              <a:rPr lang="cs-CZ" dirty="0" smtClean="0"/>
              <a:t>  1/ </a:t>
            </a:r>
            <a:r>
              <a:rPr lang="cs-CZ" b="1" dirty="0" smtClean="0"/>
              <a:t>zásada intabulace </a:t>
            </a:r>
            <a:r>
              <a:rPr lang="cs-CZ" dirty="0" smtClean="0"/>
              <a:t>-ke vkladu či výmazu práva dochází na základě  pravomocného rozhodnutí KU-</a:t>
            </a:r>
            <a:r>
              <a:rPr lang="cs-CZ" dirty="0" smtClean="0">
                <a:solidFill>
                  <a:srgbClr val="FF0000"/>
                </a:solidFill>
              </a:rPr>
              <a:t>pozor na výjimky</a:t>
            </a:r>
          </a:p>
          <a:p>
            <a:pPr>
              <a:buNone/>
            </a:pPr>
            <a:r>
              <a:rPr lang="cs-CZ" dirty="0" smtClean="0"/>
              <a:t>  2/ </a:t>
            </a:r>
            <a:r>
              <a:rPr lang="cs-CZ" b="1" dirty="0" smtClean="0"/>
              <a:t>zásada dispoziční-ke </a:t>
            </a:r>
            <a:r>
              <a:rPr lang="cs-CZ" dirty="0" smtClean="0"/>
              <a:t>změně věcných práv dochází na základě návrhu na vklad</a:t>
            </a:r>
          </a:p>
          <a:p>
            <a:pPr>
              <a:buNone/>
            </a:pPr>
            <a:r>
              <a:rPr lang="cs-CZ" dirty="0" smtClean="0"/>
              <a:t>  3/</a:t>
            </a:r>
            <a:r>
              <a:rPr lang="cs-CZ" b="1" dirty="0" smtClean="0"/>
              <a:t> zásada priority</a:t>
            </a:r>
            <a:r>
              <a:rPr lang="cs-CZ" dirty="0" smtClean="0"/>
              <a:t>-katastr dodržuje časově pořadí zápisů-</a:t>
            </a:r>
            <a:r>
              <a:rPr lang="cs-CZ" dirty="0" smtClean="0">
                <a:solidFill>
                  <a:srgbClr val="FF0000"/>
                </a:solidFill>
              </a:rPr>
              <a:t>pozor !!!</a:t>
            </a:r>
            <a:endParaRPr lang="cs-CZ" dirty="0" smtClean="0"/>
          </a:p>
          <a:p>
            <a:pPr>
              <a:buNone/>
            </a:pPr>
            <a:r>
              <a:rPr lang="cs-CZ" dirty="0" smtClean="0"/>
              <a:t>  4/ </a:t>
            </a:r>
            <a:r>
              <a:rPr lang="cs-CZ" b="1" dirty="0" smtClean="0"/>
              <a:t>zásada legality-</a:t>
            </a:r>
            <a:r>
              <a:rPr lang="cs-CZ" dirty="0" smtClean="0"/>
              <a:t>všechny</a:t>
            </a:r>
            <a:r>
              <a:rPr lang="cs-CZ" b="1" dirty="0" smtClean="0"/>
              <a:t> </a:t>
            </a:r>
            <a:r>
              <a:rPr lang="cs-CZ" dirty="0" smtClean="0"/>
              <a:t>zápisy v katastru nemovitostí jsou platné, pokud jsou v souladu s danými zákony</a:t>
            </a:r>
          </a:p>
          <a:p>
            <a:pPr>
              <a:buNone/>
            </a:pPr>
            <a:r>
              <a:rPr lang="cs-CZ" dirty="0" smtClean="0"/>
              <a:t>  5/  </a:t>
            </a:r>
            <a:r>
              <a:rPr lang="cs-CZ" b="1" dirty="0" smtClean="0"/>
              <a:t>zásada speciality-</a:t>
            </a:r>
            <a:r>
              <a:rPr lang="cs-CZ" dirty="0" smtClean="0"/>
              <a:t>zajišťuje jednoznačnost, určitost a nespornost zápisu</a:t>
            </a:r>
          </a:p>
          <a:p>
            <a:pPr>
              <a:buNone/>
            </a:pPr>
            <a:r>
              <a:rPr lang="cs-CZ" dirty="0" smtClean="0"/>
              <a:t>  6/ </a:t>
            </a:r>
            <a:r>
              <a:rPr lang="cs-CZ" b="1" dirty="0" smtClean="0"/>
              <a:t>zásada dobré </a:t>
            </a:r>
            <a:r>
              <a:rPr lang="cs-CZ" dirty="0" smtClean="0"/>
              <a:t>víry-důvěra, že data v katastru jsou v souladu se skutečností-/ zápisy od 1.1.1993/- </a:t>
            </a:r>
            <a:r>
              <a:rPr lang="cs-CZ" dirty="0" smtClean="0">
                <a:solidFill>
                  <a:srgbClr val="FF0000"/>
                </a:solidFill>
              </a:rPr>
              <a:t>pozor/judikatura/</a:t>
            </a:r>
            <a:endParaRPr lang="cs-CZ" dirty="0" smtClean="0"/>
          </a:p>
          <a:p>
            <a:pPr>
              <a:buNone/>
            </a:pPr>
            <a:r>
              <a:rPr lang="cs-CZ" dirty="0" smtClean="0"/>
              <a:t>  7/ </a:t>
            </a:r>
            <a:r>
              <a:rPr lang="cs-CZ" b="1" dirty="0" smtClean="0"/>
              <a:t>zásada veřejnosti</a:t>
            </a:r>
            <a:r>
              <a:rPr lang="cs-CZ" dirty="0" smtClean="0"/>
              <a:t>-každý má přístup k obsahu katastru nemovitostí</a:t>
            </a:r>
          </a:p>
          <a:p>
            <a:pPr>
              <a:buNone/>
            </a:pPr>
            <a:r>
              <a:rPr lang="cs-CZ" dirty="0" smtClean="0"/>
              <a:t>  8/ </a:t>
            </a:r>
            <a:r>
              <a:rPr lang="cs-CZ" b="1" dirty="0" smtClean="0"/>
              <a:t>zásada oficiality</a:t>
            </a:r>
            <a:r>
              <a:rPr lang="cs-CZ" dirty="0" smtClean="0"/>
              <a:t>-všechny změny se zapisují na základě úřední povinnosti</a:t>
            </a:r>
          </a:p>
          <a:p>
            <a:pPr>
              <a:buNone/>
            </a:pPr>
            <a:r>
              <a:rPr lang="cs-CZ" dirty="0" smtClean="0">
                <a:solidFill>
                  <a:srgbClr val="FF0000"/>
                </a:solidFill>
              </a:rPr>
              <a:t>  Výjimky se týkají zástavního práva a věcného břemene k osobě přenesené dříve do evidence nemovitostí z pozemkových knih při KZEN</a:t>
            </a:r>
          </a:p>
          <a:p>
            <a:pPr>
              <a:buNone/>
            </a:pPr>
            <a:r>
              <a:rPr lang="cs-CZ" dirty="0" smtClean="0">
                <a:solidFill>
                  <a:srgbClr val="FF0000"/>
                </a:solidFill>
              </a:rPr>
              <a:t>  Upozornění se týká zástavního práva závodu,k rozestavěné stavbě…</a:t>
            </a:r>
            <a:endParaRPr lang="cs-CZ" dirty="0">
              <a:solidFill>
                <a:srgbClr val="FF0000"/>
              </a:solidFill>
            </a:endParaRP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214290"/>
            <a:ext cx="5929354" cy="500066"/>
          </a:xfrm>
        </p:spPr>
        <p:txBody>
          <a:bodyPr/>
          <a:lstStyle/>
          <a:p>
            <a:pPr>
              <a:buNone/>
            </a:pPr>
            <a:r>
              <a:rPr lang="cs-CZ" sz="2800" dirty="0" smtClean="0"/>
              <a:t> Obecné poznámky</a:t>
            </a:r>
            <a:endParaRPr lang="cs-CZ" sz="2800" dirty="0"/>
          </a:p>
        </p:txBody>
      </p:sp>
      <p:sp>
        <p:nvSpPr>
          <p:cNvPr id="3" name="Zástupný symbol pro obsah 2"/>
          <p:cNvSpPr>
            <a:spLocks noGrp="1"/>
          </p:cNvSpPr>
          <p:nvPr>
            <p:ph sz="quarter" idx="13"/>
          </p:nvPr>
        </p:nvSpPr>
        <p:spPr>
          <a:xfrm>
            <a:off x="357158" y="731520"/>
            <a:ext cx="8358246" cy="5769314"/>
          </a:xfrm>
        </p:spPr>
        <p:txBody>
          <a:bodyPr/>
          <a:lstStyle/>
          <a:p>
            <a:pPr>
              <a:buNone/>
            </a:pPr>
            <a:r>
              <a:rPr lang="cs-CZ" dirty="0" smtClean="0">
                <a:solidFill>
                  <a:srgbClr val="FF0000"/>
                </a:solidFill>
              </a:rPr>
              <a:t>Zápis práv do katastru nemovitostí vkladem</a:t>
            </a:r>
          </a:p>
          <a:p>
            <a:pPr>
              <a:buNone/>
            </a:pPr>
            <a:r>
              <a:rPr lang="cs-CZ" dirty="0" smtClean="0"/>
              <a:t>Výčet práv zapisovaných vkladem</a:t>
            </a:r>
          </a:p>
          <a:p>
            <a:pPr>
              <a:buNone/>
            </a:pPr>
            <a:endParaRPr lang="cs-CZ" dirty="0" smtClean="0"/>
          </a:p>
          <a:p>
            <a:pPr>
              <a:buNone/>
            </a:pPr>
            <a:r>
              <a:rPr lang="cs-CZ" sz="2000" dirty="0" smtClean="0"/>
              <a:t> </a:t>
            </a:r>
            <a:r>
              <a:rPr lang="cs-CZ" sz="2000" b="1" dirty="0" smtClean="0"/>
              <a:t>Hlavní změny proti období před 1.1.2014-</a:t>
            </a:r>
          </a:p>
          <a:p>
            <a:pPr>
              <a:buNone/>
            </a:pPr>
            <a:endParaRPr lang="cs-CZ" sz="2000" dirty="0" smtClean="0"/>
          </a:p>
          <a:p>
            <a:pPr>
              <a:buNone/>
            </a:pPr>
            <a:r>
              <a:rPr lang="cs-CZ" sz="2000" dirty="0" smtClean="0"/>
              <a:t>   - převážné vkladové řízení /výjimka od 1.1.2022/</a:t>
            </a:r>
          </a:p>
          <a:p>
            <a:pPr>
              <a:buNone/>
            </a:pPr>
            <a:r>
              <a:rPr lang="cs-CZ" sz="2000" dirty="0" smtClean="0"/>
              <a:t>   - rozdíl mezi veřejnou a soukromou listinou</a:t>
            </a:r>
          </a:p>
          <a:p>
            <a:pPr>
              <a:buNone/>
            </a:pPr>
            <a:r>
              <a:rPr lang="cs-CZ" sz="2000" dirty="0" smtClean="0"/>
              <a:t>   - oznamovací povinnost o tom, že právní poměry byly dotčeny změnou/pro vklady práv/</a:t>
            </a:r>
          </a:p>
          <a:p>
            <a:pPr>
              <a:buNone/>
            </a:pPr>
            <a:r>
              <a:rPr lang="cs-CZ" sz="2000" dirty="0" smtClean="0"/>
              <a:t>   - ochranná lhůta 20 dní</a:t>
            </a:r>
          </a:p>
          <a:p>
            <a:pPr>
              <a:buNone/>
            </a:pPr>
            <a:r>
              <a:rPr lang="cs-CZ" sz="2000" dirty="0" smtClean="0"/>
              <a:t>   - předkládání pouze jednoho vyhotovení listiny</a:t>
            </a:r>
          </a:p>
          <a:p>
            <a:pPr>
              <a:buNone/>
            </a:pPr>
            <a:r>
              <a:rPr lang="cs-CZ" sz="2000" dirty="0" smtClean="0"/>
              <a:t>  - zasílání vyrozumění o provedeném zápisu- konečná fáze vkladového řízení</a:t>
            </a:r>
            <a:endParaRPr lang="cs-CZ" dirty="0" smtClean="0"/>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214290"/>
            <a:ext cx="5929354" cy="500066"/>
          </a:xfrm>
        </p:spPr>
        <p:txBody>
          <a:bodyPr/>
          <a:lstStyle/>
          <a:p>
            <a:pPr>
              <a:buNone/>
            </a:pPr>
            <a:r>
              <a:rPr lang="cs-CZ" sz="2800" dirty="0" smtClean="0"/>
              <a:t> Obecné poznámky-pokračování</a:t>
            </a:r>
            <a:endParaRPr lang="cs-CZ" sz="2800" dirty="0"/>
          </a:p>
        </p:txBody>
      </p:sp>
      <p:sp>
        <p:nvSpPr>
          <p:cNvPr id="3" name="Zástupný symbol pro obsah 2"/>
          <p:cNvSpPr>
            <a:spLocks noGrp="1"/>
          </p:cNvSpPr>
          <p:nvPr>
            <p:ph sz="quarter" idx="13"/>
          </p:nvPr>
        </p:nvSpPr>
        <p:spPr>
          <a:xfrm>
            <a:off x="357158" y="731520"/>
            <a:ext cx="8358246" cy="5769314"/>
          </a:xfrm>
        </p:spPr>
        <p:txBody>
          <a:bodyPr>
            <a:normAutofit lnSpcReduction="10000"/>
          </a:bodyPr>
          <a:lstStyle/>
          <a:p>
            <a:pPr>
              <a:buNone/>
            </a:pPr>
            <a:r>
              <a:rPr lang="cs-CZ" dirty="0" smtClean="0"/>
              <a:t>Základní ustanovení týkající se Zápisu práv do katastru:</a:t>
            </a:r>
          </a:p>
          <a:p>
            <a:pPr>
              <a:buNone/>
            </a:pPr>
            <a:r>
              <a:rPr lang="cs-CZ" dirty="0" smtClean="0"/>
              <a:t>§ 6 – zápisy jsou prováděny - vkladem</a:t>
            </a:r>
          </a:p>
          <a:p>
            <a:pPr>
              <a:buNone/>
            </a:pPr>
            <a:r>
              <a:rPr lang="cs-CZ" dirty="0" smtClean="0"/>
              <a:t>                                         - záznamem</a:t>
            </a:r>
          </a:p>
          <a:p>
            <a:pPr>
              <a:buNone/>
            </a:pPr>
            <a:r>
              <a:rPr lang="cs-CZ" dirty="0" smtClean="0"/>
              <a:t>                                         - poznámkou</a:t>
            </a:r>
          </a:p>
          <a:p>
            <a:pPr>
              <a:buNone/>
            </a:pPr>
            <a:r>
              <a:rPr lang="cs-CZ" dirty="0" smtClean="0"/>
              <a:t>§ 7  - zápisy jsou prováděny na základě příslušné listiny, která</a:t>
            </a:r>
          </a:p>
          <a:p>
            <a:pPr>
              <a:buNone/>
            </a:pPr>
            <a:r>
              <a:rPr lang="cs-CZ" dirty="0" smtClean="0"/>
              <a:t>        může být doložena – v listinné podobě</a:t>
            </a:r>
          </a:p>
          <a:p>
            <a:pPr>
              <a:buNone/>
            </a:pPr>
            <a:r>
              <a:rPr lang="cs-CZ" dirty="0" smtClean="0"/>
              <a:t>                                     - elektronické podobě</a:t>
            </a:r>
          </a:p>
          <a:p>
            <a:pPr>
              <a:buNone/>
            </a:pPr>
            <a:r>
              <a:rPr lang="cs-CZ" dirty="0" smtClean="0"/>
              <a:t>        Předkládané soukromé listiny k zápisu musí být opatřeny s úředně ověřeným podpisem/ u notáře, na poště, na matrice…</a:t>
            </a:r>
          </a:p>
          <a:p>
            <a:pPr>
              <a:buNone/>
            </a:pPr>
            <a:r>
              <a:rPr lang="cs-CZ" dirty="0" smtClean="0"/>
              <a:t>  Není-li podpis na listině ověřen, může být doplněn na katastrálním úřadem, postupem dle Jednacího řádu katastrálních úřadů/dostupný na </a:t>
            </a:r>
            <a:r>
              <a:rPr lang="cs-CZ" dirty="0" smtClean="0">
                <a:hlinkClick r:id="rId2"/>
              </a:rPr>
              <a:t>www.</a:t>
            </a:r>
            <a:r>
              <a:rPr lang="cs-CZ" dirty="0" err="1" smtClean="0">
                <a:hlinkClick r:id="rId2"/>
              </a:rPr>
              <a:t>cuzk.cz</a:t>
            </a:r>
            <a:r>
              <a:rPr lang="cs-CZ" dirty="0" smtClean="0">
                <a:hlinkClick r:id="rId2"/>
              </a:rPr>
              <a:t>/</a:t>
            </a:r>
            <a:endParaRPr lang="cs-CZ" dirty="0" smtClean="0"/>
          </a:p>
          <a:p>
            <a:pPr>
              <a:buNone/>
            </a:pPr>
            <a:r>
              <a:rPr lang="cs-CZ" dirty="0" smtClean="0"/>
              <a:t>  Z tohoto ustanovení vyplývá, že musí být nedílně s listinou spojen geometrický plán, pokud je předmětem nakládání pouze část pozemku- důležité zejména u vkladového řízení.</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7" y="357166"/>
            <a:ext cx="7215237" cy="857256"/>
          </a:xfrm>
        </p:spPr>
        <p:txBody>
          <a:bodyPr/>
          <a:lstStyle/>
          <a:p>
            <a:pPr>
              <a:buNone/>
            </a:pPr>
            <a:r>
              <a:rPr lang="cs-CZ" sz="2800" dirty="0" smtClean="0"/>
              <a:t>Pokračování-novela </a:t>
            </a:r>
            <a:r>
              <a:rPr lang="cs-CZ" sz="2800" dirty="0" err="1" smtClean="0"/>
              <a:t>katZ</a:t>
            </a:r>
            <a:r>
              <a:rPr lang="cs-CZ" sz="2800" dirty="0" smtClean="0"/>
              <a:t> </a:t>
            </a:r>
            <a:r>
              <a:rPr lang="cs-CZ" sz="2800" dirty="0" smtClean="0">
                <a:solidFill>
                  <a:srgbClr val="FF0000"/>
                </a:solidFill>
              </a:rPr>
              <a:t>č.298/2016 Sb</a:t>
            </a:r>
            <a:r>
              <a:rPr lang="cs-CZ" sz="2800" dirty="0" smtClean="0"/>
              <a:t>.-</a:t>
            </a:r>
            <a:endParaRPr lang="cs-CZ" sz="2800" dirty="0"/>
          </a:p>
        </p:txBody>
      </p:sp>
      <p:sp>
        <p:nvSpPr>
          <p:cNvPr id="3" name="Zástupný symbol pro obsah 2"/>
          <p:cNvSpPr>
            <a:spLocks noGrp="1"/>
          </p:cNvSpPr>
          <p:nvPr>
            <p:ph idx="4294967295"/>
          </p:nvPr>
        </p:nvSpPr>
        <p:spPr>
          <a:xfrm>
            <a:off x="457200" y="1285861"/>
            <a:ext cx="8229600" cy="5143536"/>
          </a:xfrm>
          <a:prstGeom prst="rect">
            <a:avLst/>
          </a:prstGeom>
        </p:spPr>
        <p:txBody>
          <a:bodyPr>
            <a:normAutofit fontScale="92500"/>
          </a:bodyPr>
          <a:lstStyle/>
          <a:p>
            <a:pPr>
              <a:buNone/>
            </a:pPr>
            <a:r>
              <a:rPr lang="cs-CZ" dirty="0" smtClean="0"/>
              <a:t>Doplněno </a:t>
            </a:r>
            <a:r>
              <a:rPr lang="cs-CZ" dirty="0" err="1" smtClean="0"/>
              <a:t>ust</a:t>
            </a:r>
            <a:r>
              <a:rPr lang="cs-CZ" dirty="0" smtClean="0"/>
              <a:t>. §  7</a:t>
            </a:r>
          </a:p>
          <a:p>
            <a:pPr>
              <a:buNone/>
            </a:pPr>
            <a:r>
              <a:rPr lang="cs-CZ" dirty="0" smtClean="0"/>
              <a:t>V § 7 se za odstavec 1 vkládá nový odstavec 2, který zní:</a:t>
            </a:r>
            <a:endParaRPr lang="pl-PL" dirty="0" smtClean="0"/>
          </a:p>
          <a:p>
            <a:pPr>
              <a:buNone/>
            </a:pPr>
            <a:r>
              <a:rPr lang="pl-PL" dirty="0" smtClean="0"/>
              <a:t>  Nejsou-li podpisy na soukromé listině </a:t>
            </a:r>
            <a:r>
              <a:rPr lang="cs-CZ" dirty="0" smtClean="0"/>
              <a:t>úředně ověřeny, musí ten, kdo zápis navrhuje, prokázat jejich pravost. Nebude-li pravost podpisů prokázána ve lhůtě 30 dnů od podání návrhu na zápis, katastrální úřad řízení o povolení vkladu zastaví nebo vrátí listinu předloženou k zápisu záznamem či poznámkou tomu, kdo listinu předložil.“.</a:t>
            </a:r>
          </a:p>
          <a:p>
            <a:pPr>
              <a:buNone/>
            </a:pPr>
            <a:endParaRPr lang="cs-CZ" dirty="0" smtClean="0"/>
          </a:p>
          <a:p>
            <a:pPr>
              <a:buNone/>
            </a:pPr>
            <a:r>
              <a:rPr lang="cs-CZ" dirty="0" smtClean="0"/>
              <a:t>Novela se týká náležitostí listin v elektronické podobě (uznávaný elektronický podpis, zapečetění uznávanou elektronickou pečetí, označení elektronickou značkou). </a:t>
            </a:r>
          </a:p>
          <a:p>
            <a:pPr>
              <a:buNone/>
            </a:pPr>
            <a:r>
              <a:rPr lang="cs-CZ" dirty="0" smtClean="0"/>
              <a:t>Novelou se katastrální úřady začaly odchylovat v postupech od správního řádu- zákona č. 500/2006 Sb.</a:t>
            </a:r>
          </a:p>
          <a:p>
            <a:pPr>
              <a:buNone/>
            </a:pPr>
            <a:r>
              <a:rPr lang="cs-CZ" dirty="0" smtClean="0"/>
              <a:t>Byl zdůrazněn význam „ navrhovatele“</a:t>
            </a:r>
            <a:endParaRPr lang="cs-CZ" dirty="0"/>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7" y="357166"/>
            <a:ext cx="5429287" cy="857256"/>
          </a:xfrm>
        </p:spPr>
        <p:txBody>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500034" y="928670"/>
            <a:ext cx="8229600" cy="5929330"/>
          </a:xfrm>
          <a:prstGeom prst="rect">
            <a:avLst/>
          </a:prstGeom>
        </p:spPr>
        <p:txBody>
          <a:bodyPr>
            <a:normAutofit/>
          </a:bodyPr>
          <a:lstStyle/>
          <a:p>
            <a:pPr fontAlgn="t">
              <a:buNone/>
            </a:pPr>
            <a:r>
              <a:rPr lang="cs-CZ" dirty="0" smtClean="0"/>
              <a:t>Dle uvedené novely je povinností prokázat pravost podpisu na soukromé listině v plném rozsahu přenesena na osobu, která zápis navrhuje, a to v souladu s ustanovením § 565 občanského zákoníku. </a:t>
            </a:r>
          </a:p>
          <a:p>
            <a:pPr fontAlgn="t">
              <a:buNone/>
            </a:pPr>
            <a:r>
              <a:rPr lang="cs-CZ" b="1" dirty="0" smtClean="0"/>
              <a:t>Tuto povinnost má osoba, která zápis navrhuje, je povinna prokázat splnění ve lhůtě do 30 dnů, její nesplnění je pak důvodem k zastavení řízení nebo vrácení listin</a:t>
            </a:r>
          </a:p>
          <a:p>
            <a:pPr fontAlgn="t">
              <a:buNone/>
            </a:pPr>
            <a:endParaRPr lang="cs-CZ" dirty="0" smtClean="0"/>
          </a:p>
          <a:p>
            <a:pPr fontAlgn="t">
              <a:buNone/>
            </a:pPr>
            <a:r>
              <a:rPr lang="cs-CZ" dirty="0" smtClean="0"/>
              <a:t>Katastrální úřad tedy </a:t>
            </a:r>
            <a:r>
              <a:rPr lang="cs-CZ" dirty="0" smtClean="0">
                <a:solidFill>
                  <a:srgbClr val="FF0000"/>
                </a:solidFill>
              </a:rPr>
              <a:t>navrhovatele</a:t>
            </a:r>
            <a:r>
              <a:rPr lang="cs-CZ" dirty="0" smtClean="0"/>
              <a:t> ke splnění této povinnosti aktivně vyzve , a to pokud možno co nejdříve po podání návrhu na vklad či zápis poznámky. </a:t>
            </a:r>
          </a:p>
          <a:p>
            <a:pPr fontAlgn="t">
              <a:buNone/>
            </a:pPr>
            <a:r>
              <a:rPr lang="cs-CZ" b="1" dirty="0" smtClean="0">
                <a:solidFill>
                  <a:srgbClr val="FF0000"/>
                </a:solidFill>
              </a:rPr>
              <a:t>Povinnou osobou  je pouze navrhovatel</a:t>
            </a:r>
            <a:r>
              <a:rPr lang="cs-CZ" dirty="0" smtClean="0"/>
              <a:t>, resp. navrhovatelé, ostatní účastníky řízení nelze ke splnění této povinnosti vyzývat; mohou však být upozorněni, že bez jejich součinnosti spočívající zejména v uznání pravosti jejich podpisu bude řízení zastaveno- což změnilo postupy kat.úřadů</a:t>
            </a:r>
          </a:p>
          <a:p>
            <a:pPr fontAlgn="t">
              <a:buNone/>
            </a:pPr>
            <a:endParaRPr lang="cs-CZ" dirty="0" smtClean="0"/>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88640"/>
            <a:ext cx="9144000" cy="811468"/>
          </a:xfrm>
        </p:spPr>
        <p:txBody>
          <a:bodyPr>
            <a:normAutofit/>
          </a:bodyPr>
          <a:lstStyle/>
          <a:p>
            <a:pPr marL="0" algn="ctr" eaLnBrk="1" fontAlgn="auto" hangingPunct="1">
              <a:spcAft>
                <a:spcPts val="0"/>
              </a:spcAft>
              <a:buNone/>
              <a:defRPr/>
            </a:pPr>
            <a:r>
              <a:rPr lang="cs-CZ" sz="2800" b="1" dirty="0" smtClean="0">
                <a:solidFill>
                  <a:schemeClr val="tx2">
                    <a:lumMod val="75000"/>
                  </a:schemeClr>
                </a:solidFill>
              </a:rPr>
              <a:t>Vysvětlení pojmů - Účastníci</a:t>
            </a:r>
            <a:r>
              <a:rPr lang="cs-CZ" sz="2800" b="1" kern="1600" dirty="0" smtClean="0">
                <a:ln w="13970">
                  <a:solidFill>
                    <a:schemeClr val="accent1">
                      <a:lumMod val="75000"/>
                    </a:schemeClr>
                  </a:solidFill>
                </a:ln>
                <a:solidFill>
                  <a:schemeClr val="tx2">
                    <a:lumMod val="90000"/>
                  </a:schemeClr>
                </a:solidFill>
              </a:rPr>
              <a:t> </a:t>
            </a:r>
            <a:r>
              <a:rPr lang="cs-CZ" sz="2800" b="1" dirty="0">
                <a:solidFill>
                  <a:schemeClr val="tx2">
                    <a:lumMod val="75000"/>
                  </a:schemeClr>
                </a:solidFill>
              </a:rPr>
              <a:t>řízení</a:t>
            </a:r>
          </a:p>
        </p:txBody>
      </p:sp>
      <p:sp>
        <p:nvSpPr>
          <p:cNvPr id="4099" name="Zástupný symbol pro obsah 2"/>
          <p:cNvSpPr>
            <a:spLocks noGrp="1"/>
          </p:cNvSpPr>
          <p:nvPr>
            <p:ph idx="4294967295"/>
          </p:nvPr>
        </p:nvSpPr>
        <p:spPr>
          <a:xfrm>
            <a:off x="428597" y="928670"/>
            <a:ext cx="8258204" cy="5668681"/>
          </a:xfrm>
          <a:prstGeom prst="rect">
            <a:avLst/>
          </a:prstGeom>
        </p:spPr>
        <p:txBody>
          <a:bodyPr>
            <a:normAutofit/>
          </a:bodyPr>
          <a:lstStyle/>
          <a:p>
            <a:pPr marL="548640" lvl="1" indent="-411480">
              <a:spcBef>
                <a:spcPts val="700"/>
              </a:spcBef>
              <a:buClr>
                <a:schemeClr val="tx2">
                  <a:lumMod val="90000"/>
                </a:schemeClr>
              </a:buClr>
              <a:buNone/>
              <a:defRPr/>
            </a:pPr>
            <a:r>
              <a:rPr lang="cs-CZ" sz="3000" b="1" dirty="0" smtClean="0">
                <a:solidFill>
                  <a:srgbClr val="002060"/>
                </a:solidFill>
              </a:rPr>
              <a:t>Účastníci řízení x navrhovatelé</a:t>
            </a:r>
          </a:p>
          <a:p>
            <a:pPr lvl="1">
              <a:buNone/>
              <a:defRPr/>
            </a:pPr>
            <a:r>
              <a:rPr lang="cs-CZ" sz="2600" dirty="0" smtClean="0">
                <a:solidFill>
                  <a:srgbClr val="002060"/>
                </a:solidFill>
              </a:rPr>
              <a:t> -návrh na vklad může podat kterýkoliv z účastníků řízení </a:t>
            </a:r>
            <a:r>
              <a:rPr lang="cs-CZ" sz="2600" b="1" dirty="0" smtClean="0">
                <a:solidFill>
                  <a:srgbClr val="002060"/>
                </a:solidFill>
              </a:rPr>
              <a:t>samostatně </a:t>
            </a:r>
            <a:r>
              <a:rPr lang="cs-CZ" sz="2600" dirty="0" smtClean="0">
                <a:solidFill>
                  <a:srgbClr val="002060"/>
                </a:solidFill>
              </a:rPr>
              <a:t>nebo někteří z nich či všichni </a:t>
            </a:r>
            <a:r>
              <a:rPr lang="cs-CZ" sz="2600" b="1" dirty="0" smtClean="0">
                <a:solidFill>
                  <a:srgbClr val="002060"/>
                </a:solidFill>
              </a:rPr>
              <a:t>společně</a:t>
            </a:r>
          </a:p>
          <a:p>
            <a:pPr lvl="1">
              <a:buNone/>
              <a:defRPr/>
            </a:pPr>
            <a:r>
              <a:rPr lang="cs-CZ" sz="2600" b="1" dirty="0" smtClean="0">
                <a:solidFill>
                  <a:srgbClr val="002060"/>
                </a:solidFill>
              </a:rPr>
              <a:t> - je-li podán samostatný návrh na vklad</a:t>
            </a:r>
          </a:p>
          <a:p>
            <a:pPr marL="1262063" lvl="2" indent="-361950">
              <a:buNone/>
              <a:defRPr/>
            </a:pPr>
            <a:r>
              <a:rPr lang="cs-CZ" sz="2600" dirty="0" smtClean="0"/>
              <a:t> -KÚ musí vyrozumět ostatní účastníky o zahájení řízení, dát jim možnost seznámit se s podklady pro rozhodnutí</a:t>
            </a:r>
          </a:p>
          <a:p>
            <a:pPr lvl="1">
              <a:buNone/>
              <a:defRPr/>
            </a:pPr>
            <a:r>
              <a:rPr lang="cs-CZ" sz="2600" b="1" dirty="0" smtClean="0">
                <a:solidFill>
                  <a:srgbClr val="002060"/>
                </a:solidFill>
              </a:rPr>
              <a:t> - je-li podán společný </a:t>
            </a:r>
            <a:r>
              <a:rPr lang="cs-CZ" sz="2600" b="1" dirty="0">
                <a:solidFill>
                  <a:srgbClr val="002060"/>
                </a:solidFill>
              </a:rPr>
              <a:t>návrh na vklad</a:t>
            </a:r>
          </a:p>
          <a:p>
            <a:pPr marL="1262063" lvl="2" indent="-361950">
              <a:buNone/>
              <a:defRPr/>
            </a:pPr>
            <a:r>
              <a:rPr lang="cs-CZ" sz="2600" dirty="0" smtClean="0"/>
              <a:t> -KÚ </a:t>
            </a:r>
            <a:r>
              <a:rPr lang="cs-CZ" sz="2600" dirty="0"/>
              <a:t>nevyrozumívá o zahájení </a:t>
            </a:r>
            <a:r>
              <a:rPr lang="cs-CZ" sz="2600" dirty="0" smtClean="0"/>
              <a:t>řízení, v případě povolení vkladu neseznamuje účastníky </a:t>
            </a:r>
            <a:r>
              <a:rPr lang="cs-CZ" sz="2600" dirty="0"/>
              <a:t>s podklady pro </a:t>
            </a:r>
            <a:r>
              <a:rPr lang="cs-CZ" sz="2600" dirty="0" smtClean="0"/>
              <a:t>rozhodnutí</a:t>
            </a:r>
            <a:endParaRPr lang="cs-CZ" sz="2600" dirty="0"/>
          </a:p>
        </p:txBody>
      </p:sp>
    </p:spTree>
    <p:extLst>
      <p:ext uri="{BB962C8B-B14F-4D97-AF65-F5344CB8AC3E}">
        <p14:creationId xmlns:p14="http://schemas.microsoft.com/office/powerpoint/2010/main" xmlns="" val="857659417"/>
      </p:ext>
    </p:extLst>
  </p:cSld>
  <p:clrMapOvr>
    <a:masterClrMapping/>
  </p:clrMapOvr>
  <p:timing>
    <p:tnLst>
      <p:par>
        <p:cTn id="1" dur="indefinite" restart="never" nodeType="tmRoot"/>
      </p:par>
    </p:tnLst>
  </p:timing>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357167"/>
            <a:ext cx="9144000" cy="839586"/>
          </a:xfrm>
        </p:spPr>
        <p:txBody>
          <a:bodyPr>
            <a:normAutofit/>
          </a:bodyPr>
          <a:lstStyle/>
          <a:p>
            <a:pPr marL="0" algn="ctr">
              <a:buNone/>
              <a:defRPr/>
            </a:pPr>
            <a:r>
              <a:rPr lang="cs-CZ" sz="2800" dirty="0" smtClean="0">
                <a:solidFill>
                  <a:schemeClr val="tx2">
                    <a:lumMod val="75000"/>
                  </a:schemeClr>
                </a:solidFill>
              </a:rPr>
              <a:t>Role navrhovatele</a:t>
            </a:r>
            <a:endParaRPr lang="cs-CZ" sz="2800" b="1" dirty="0">
              <a:solidFill>
                <a:schemeClr val="tx2">
                  <a:lumMod val="75000"/>
                </a:schemeClr>
              </a:solidFill>
            </a:endParaRPr>
          </a:p>
        </p:txBody>
      </p:sp>
      <p:sp>
        <p:nvSpPr>
          <p:cNvPr id="4099" name="Zástupný symbol pro obsah 2"/>
          <p:cNvSpPr>
            <a:spLocks noGrp="1"/>
          </p:cNvSpPr>
          <p:nvPr>
            <p:ph idx="4294967295"/>
          </p:nvPr>
        </p:nvSpPr>
        <p:spPr>
          <a:xfrm>
            <a:off x="428597" y="1428736"/>
            <a:ext cx="8258204" cy="5240623"/>
          </a:xfrm>
          <a:prstGeom prst="rect">
            <a:avLst/>
          </a:prstGeom>
        </p:spPr>
        <p:txBody>
          <a:bodyPr>
            <a:normAutofit/>
          </a:bodyPr>
          <a:lstStyle/>
          <a:p>
            <a:pPr marL="548640" lvl="1" indent="-411480">
              <a:spcBef>
                <a:spcPts val="700"/>
              </a:spcBef>
              <a:buClr>
                <a:schemeClr val="tx2">
                  <a:lumMod val="90000"/>
                </a:schemeClr>
              </a:buClr>
              <a:buNone/>
              <a:defRPr/>
            </a:pPr>
            <a:r>
              <a:rPr lang="cs-CZ" sz="2400" b="1" dirty="0" smtClean="0">
                <a:solidFill>
                  <a:schemeClr val="tx1"/>
                </a:solidFill>
              </a:rPr>
              <a:t>Účastníci řízení x navrhovatelé</a:t>
            </a:r>
          </a:p>
          <a:p>
            <a:pPr lvl="1">
              <a:buNone/>
              <a:defRPr/>
            </a:pPr>
            <a:r>
              <a:rPr lang="cs-CZ" sz="2400" b="1" dirty="0" smtClean="0">
                <a:solidFill>
                  <a:schemeClr val="tx1"/>
                </a:solidFill>
              </a:rPr>
              <a:t>Pouze navrhovatel</a:t>
            </a:r>
          </a:p>
          <a:p>
            <a:pPr marL="1262063" lvl="2" indent="-361950">
              <a:buNone/>
              <a:defRPr/>
            </a:pPr>
            <a:r>
              <a:rPr lang="cs-CZ" sz="2600" dirty="0" smtClean="0"/>
              <a:t>-může doplnit návrh na vklad</a:t>
            </a:r>
          </a:p>
          <a:p>
            <a:pPr marL="1262063" lvl="2" indent="-361950">
              <a:buNone/>
              <a:defRPr/>
            </a:pPr>
            <a:r>
              <a:rPr lang="cs-CZ" sz="2600" dirty="0" smtClean="0"/>
              <a:t>-je povinen uhradit správní poplatek za přijetí návrhu na vklad ze strany KÚ</a:t>
            </a:r>
          </a:p>
          <a:p>
            <a:pPr marL="1262063" lvl="2" indent="-361950">
              <a:buNone/>
              <a:defRPr/>
            </a:pPr>
            <a:r>
              <a:rPr lang="cs-CZ" sz="2600" dirty="0" smtClean="0"/>
              <a:t>-může požádat o přerušení řízení podle § 64 odst. 2 SŘ</a:t>
            </a:r>
          </a:p>
          <a:p>
            <a:pPr marL="1262063" lvl="2" indent="-361950">
              <a:buNone/>
              <a:defRPr/>
            </a:pPr>
            <a:r>
              <a:rPr lang="cs-CZ" sz="2600" dirty="0" smtClean="0"/>
              <a:t>-může vzít návrh na vklad zpět nebo jej zúžit, k zastavení řízení však KÚ potřebuje souhlas ostatních účastníků řízení</a:t>
            </a:r>
          </a:p>
          <a:p>
            <a:pPr marL="1262063" lvl="2" indent="-361950">
              <a:buNone/>
              <a:defRPr/>
            </a:pPr>
            <a:endParaRPr lang="cs-CZ" sz="2600" dirty="0" smtClean="0"/>
          </a:p>
        </p:txBody>
      </p:sp>
    </p:spTree>
    <p:extLst>
      <p:ext uri="{BB962C8B-B14F-4D97-AF65-F5344CB8AC3E}">
        <p14:creationId xmlns:p14="http://schemas.microsoft.com/office/powerpoint/2010/main" xmlns="" val="569618284"/>
      </p:ext>
    </p:extLst>
  </p:cSld>
  <p:clrMapOvr>
    <a:masterClrMapping/>
  </p:clrMapOvr>
  <p:timing>
    <p:tnLst>
      <p:par>
        <p:cTn id="1" dur="indefinite" restart="never" nodeType="tmRoot"/>
      </p:par>
    </p:tnLst>
  </p:timing>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7786710" cy="714356"/>
          </a:xfrm>
        </p:spPr>
        <p:txBody>
          <a:bodyPr/>
          <a:lstStyle/>
          <a:p>
            <a:pPr>
              <a:buNone/>
            </a:pPr>
            <a:r>
              <a:rPr lang="cs-CZ" sz="2400" dirty="0" smtClean="0"/>
              <a:t>Pozor- Označování nemovitostí- §8 </a:t>
            </a:r>
            <a:r>
              <a:rPr lang="cs-CZ" sz="2400" dirty="0" err="1" smtClean="0"/>
              <a:t>katZ</a:t>
            </a:r>
            <a:endParaRPr lang="cs-CZ" sz="2400" dirty="0"/>
          </a:p>
        </p:txBody>
      </p:sp>
      <p:sp>
        <p:nvSpPr>
          <p:cNvPr id="3" name="Zástupný symbol pro obsah 2"/>
          <p:cNvSpPr>
            <a:spLocks noGrp="1"/>
          </p:cNvSpPr>
          <p:nvPr>
            <p:ph sz="quarter" idx="13"/>
          </p:nvPr>
        </p:nvSpPr>
        <p:spPr>
          <a:xfrm>
            <a:off x="357158" y="428604"/>
            <a:ext cx="8286808" cy="6429396"/>
          </a:xfrm>
        </p:spPr>
        <p:txBody>
          <a:bodyPr>
            <a:normAutofit fontScale="70000" lnSpcReduction="20000"/>
          </a:bodyPr>
          <a:lstStyle/>
          <a:p>
            <a:endParaRPr lang="cs-CZ" b="1" dirty="0" smtClean="0">
              <a:solidFill>
                <a:srgbClr val="FF0000"/>
              </a:solidFill>
            </a:endParaRPr>
          </a:p>
          <a:p>
            <a:pPr>
              <a:buNone/>
            </a:pPr>
            <a:r>
              <a:rPr lang="cs-CZ" b="1" dirty="0" smtClean="0">
                <a:solidFill>
                  <a:srgbClr val="FF0000"/>
                </a:solidFill>
              </a:rPr>
              <a:t> § 8  V listinách pro zápis práv do katastru musí být nemovitosti označeny údaji katastru, a to</a:t>
            </a:r>
          </a:p>
          <a:p>
            <a:pPr>
              <a:buNone/>
            </a:pPr>
            <a:r>
              <a:rPr lang="cs-CZ" i="1" dirty="0" smtClean="0"/>
              <a:t>   a)</a:t>
            </a:r>
            <a:r>
              <a:rPr lang="cs-CZ" dirty="0" smtClean="0"/>
              <a:t> pozemek parcelním číslem s uvedením názvu katastrálního území, ve kterém leží, a v případě, že jsou v katastrálním území pozemky vedeny ve dvou číselných řadách a jde o stavební parcelu, též údajem o této skutečnosti, jinak se má za to, že jde o pozemkovou parcelu,</a:t>
            </a:r>
          </a:p>
          <a:p>
            <a:pPr>
              <a:buNone/>
            </a:pPr>
            <a:r>
              <a:rPr lang="cs-CZ" i="1" dirty="0" smtClean="0"/>
              <a:t>   b)</a:t>
            </a:r>
            <a:r>
              <a:rPr lang="cs-CZ" dirty="0" smtClean="0"/>
              <a:t> pozemek, který je evidován zjednodušeným způsobem, parcelním číslem podle dřívější pozemkové evidence s uvedením, zda se jedná o parcelní číslo podle pozemkového katastru, přídělového operátu, scelovacího operátu nebo evidence nemovitostí, s uvedením názvu katastrálního území, ve kterém leží, a s uvedením názvu původního katastrálního území, pokud byl pozemek dotčen změnou hranice katastrálního území,</a:t>
            </a:r>
          </a:p>
          <a:p>
            <a:pPr>
              <a:buNone/>
            </a:pPr>
            <a:r>
              <a:rPr lang="cs-CZ" i="1" dirty="0" smtClean="0"/>
              <a:t>   c)</a:t>
            </a:r>
            <a:r>
              <a:rPr lang="cs-CZ" dirty="0" smtClean="0"/>
              <a:t> budova, která není součástí pozemku ani práva stavby, označením pozemku, na němž je postavena, číslem popisným nebo evidenčním a příslušností budovy k části obce, pokud je název části obce odlišný od názvu katastrálního území, v němž se nachází pozemek, na kterém je budova postavena,</a:t>
            </a:r>
          </a:p>
          <a:p>
            <a:pPr>
              <a:buNone/>
            </a:pPr>
            <a:r>
              <a:rPr lang="cs-CZ" i="1" dirty="0" smtClean="0"/>
              <a:t>   d)</a:t>
            </a:r>
            <a:r>
              <a:rPr lang="cs-CZ" dirty="0" smtClean="0"/>
              <a:t> budova, která není součástí pozemku ani práva stavby a číslo popisné ani evidenční se jí nepřiděluje, je hlavní stavbou na pozemku a nejedná se o drobnou stavbu, označením pozemku, na němž je postavena, a způsobem využití,</a:t>
            </a:r>
          </a:p>
          <a:p>
            <a:pPr>
              <a:buNone/>
            </a:pPr>
            <a:r>
              <a:rPr lang="cs-CZ" i="1" dirty="0" smtClean="0"/>
              <a:t>    e)</a:t>
            </a:r>
            <a:r>
              <a:rPr lang="cs-CZ" dirty="0" smtClean="0"/>
              <a:t> jednotka označením budovy, v níž je vymezena, pokud není součástí pozemku ani práva stavby, nebo označením pozemku nebo práva stavby, jehož součástí je budova, v níž je vymezena, číslem jednotky a jejím pojmenováním,</a:t>
            </a:r>
          </a:p>
          <a:p>
            <a:pPr>
              <a:buNone/>
            </a:pPr>
            <a:r>
              <a:rPr lang="cs-CZ" i="1" dirty="0" smtClean="0"/>
              <a:t>   f)</a:t>
            </a:r>
            <a:r>
              <a:rPr lang="cs-CZ" dirty="0" smtClean="0"/>
              <a:t> rozestavěná jednotka označením budovy, v níž je vymezena, pokud není součástí pozemku ani práva stavby, nebo označením pozemku nebo práva stavby, jehož součástí je budova, v níž je vymezena, číslem jednotky a označením, že se jedná o rozestavěnou jednotku,</a:t>
            </a:r>
          </a:p>
          <a:p>
            <a:pPr>
              <a:buNone/>
            </a:pPr>
            <a:r>
              <a:rPr lang="cs-CZ" i="1" dirty="0" smtClean="0"/>
              <a:t>   g)</a:t>
            </a:r>
            <a:r>
              <a:rPr lang="cs-CZ" dirty="0" smtClean="0"/>
              <a:t> právo stavby označením pozemku, ke kterému je zřízeno,</a:t>
            </a:r>
          </a:p>
          <a:p>
            <a:pPr>
              <a:buNone/>
            </a:pPr>
            <a:r>
              <a:rPr lang="cs-CZ" i="1" dirty="0" smtClean="0"/>
              <a:t>   h)</a:t>
            </a:r>
            <a:r>
              <a:rPr lang="cs-CZ" dirty="0" smtClean="0"/>
              <a:t> nemovitost evidovaná v katastru podle jiného zákona označením pozemku, na kterém je postavena, a způsobem využití.</a:t>
            </a:r>
          </a:p>
          <a:p>
            <a:endParaRPr lang="cs-CZ" dirty="0"/>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0"/>
            <a:ext cx="8143932" cy="571480"/>
          </a:xfrm>
        </p:spPr>
        <p:txBody>
          <a:bodyPr/>
          <a:lstStyle/>
          <a:p>
            <a:pPr>
              <a:buNone/>
            </a:pPr>
            <a:r>
              <a:rPr lang="cs-CZ" sz="2400" dirty="0" smtClean="0"/>
              <a:t>Pozor na důležité ustanovení označování nemovitostí </a:t>
            </a:r>
            <a:endParaRPr lang="cs-CZ" sz="2400" dirty="0"/>
          </a:p>
        </p:txBody>
      </p:sp>
      <p:sp>
        <p:nvSpPr>
          <p:cNvPr id="3" name="Zástupný symbol pro obsah 2"/>
          <p:cNvSpPr>
            <a:spLocks noGrp="1"/>
          </p:cNvSpPr>
          <p:nvPr>
            <p:ph sz="quarter" idx="13"/>
          </p:nvPr>
        </p:nvSpPr>
        <p:spPr>
          <a:xfrm>
            <a:off x="428596" y="571480"/>
            <a:ext cx="8358246" cy="5786478"/>
          </a:xfrm>
        </p:spPr>
        <p:txBody>
          <a:bodyPr>
            <a:normAutofit lnSpcReduction="10000"/>
          </a:bodyPr>
          <a:lstStyle/>
          <a:p>
            <a:pPr>
              <a:buNone/>
            </a:pPr>
            <a:r>
              <a:rPr lang="cs-CZ" dirty="0" smtClean="0"/>
              <a:t>Co není v zákoně uvedeno:</a:t>
            </a:r>
          </a:p>
          <a:p>
            <a:pPr>
              <a:buFontTx/>
              <a:buChar char="-"/>
            </a:pPr>
            <a:r>
              <a:rPr lang="cs-CZ" dirty="0" smtClean="0"/>
              <a:t>Označení pro stavbu, která se stala součástí pozemku</a:t>
            </a:r>
          </a:p>
          <a:p>
            <a:pPr>
              <a:buFontTx/>
              <a:buChar char="-"/>
            </a:pPr>
            <a:r>
              <a:rPr lang="cs-CZ" dirty="0" smtClean="0"/>
              <a:t>Označení pro stavbu, která se stala součástí práva stavby</a:t>
            </a:r>
          </a:p>
          <a:p>
            <a:pPr>
              <a:buFontTx/>
              <a:buChar char="-"/>
            </a:pPr>
            <a:r>
              <a:rPr lang="cs-CZ" dirty="0" smtClean="0"/>
              <a:t>Označení pro stavbu, která se nachází na více parcelách, případně je s více čísly popisnými</a:t>
            </a:r>
          </a:p>
          <a:p>
            <a:endParaRPr lang="cs-CZ" dirty="0" smtClean="0"/>
          </a:p>
          <a:p>
            <a:pPr>
              <a:buNone/>
            </a:pPr>
            <a:r>
              <a:rPr lang="cs-CZ" dirty="0" smtClean="0"/>
              <a:t>  Běžně je uváděno- označení pozemku parcelním číslem…,jehož součástí je stavba </a:t>
            </a:r>
            <a:r>
              <a:rPr lang="cs-CZ" dirty="0" err="1" smtClean="0"/>
              <a:t>např.RD</a:t>
            </a:r>
            <a:r>
              <a:rPr lang="cs-CZ" dirty="0" smtClean="0"/>
              <a:t> </a:t>
            </a:r>
            <a:r>
              <a:rPr lang="cs-CZ" dirty="0" err="1" smtClean="0"/>
              <a:t>čp</a:t>
            </a:r>
            <a:r>
              <a:rPr lang="cs-CZ" dirty="0" smtClean="0"/>
              <a:t>. nebo označení pozemku, ke kterému bylo zřízeno právo stavby a jehož součástí se stala stavba </a:t>
            </a:r>
            <a:r>
              <a:rPr lang="cs-CZ" dirty="0" err="1" smtClean="0"/>
              <a:t>např.RD</a:t>
            </a:r>
            <a:r>
              <a:rPr lang="cs-CZ" dirty="0" smtClean="0"/>
              <a:t> </a:t>
            </a:r>
            <a:r>
              <a:rPr lang="cs-CZ" dirty="0" err="1" smtClean="0"/>
              <a:t>čp</a:t>
            </a:r>
            <a:r>
              <a:rPr lang="cs-CZ" dirty="0" smtClean="0"/>
              <a:t>.</a:t>
            </a:r>
          </a:p>
          <a:p>
            <a:pPr>
              <a:buNone/>
            </a:pPr>
            <a:r>
              <a:rPr lang="cs-CZ" dirty="0" smtClean="0"/>
              <a:t>  Musí být uvedena všechna </a:t>
            </a:r>
            <a:r>
              <a:rPr lang="cs-CZ" dirty="0" err="1" smtClean="0"/>
              <a:t>čp</a:t>
            </a:r>
            <a:r>
              <a:rPr lang="cs-CZ" dirty="0" smtClean="0"/>
              <a:t>. a pozemky, na kterých se stavba nachází, pokud není již evidována jako součást jednoho z pozemků- je vhodné předem vyhodnotit</a:t>
            </a:r>
          </a:p>
          <a:p>
            <a:pPr>
              <a:buNone/>
            </a:pPr>
            <a:r>
              <a:rPr lang="cs-CZ" dirty="0" smtClean="0"/>
              <a:t>Upozornění- nesprávné označení nemovitostí zejména u vkladové listiny může být důvodem na zamítnutí návrhu na vklad !!!</a:t>
            </a:r>
            <a:endParaRPr lang="cs-CZ" dirty="0"/>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260648"/>
            <a:ext cx="6512511" cy="569000"/>
          </a:xfrm>
        </p:spPr>
        <p:txBody>
          <a:bodyPr/>
          <a:lstStyle/>
          <a:p>
            <a:pPr marL="0" indent="0" algn="l">
              <a:buNone/>
            </a:pPr>
            <a:r>
              <a:rPr lang="cs-CZ" sz="2400" dirty="0" smtClean="0"/>
              <a:t>§ 9 </a:t>
            </a:r>
            <a:r>
              <a:rPr lang="cs-CZ" sz="2400" dirty="0" err="1" smtClean="0"/>
              <a:t>katZ</a:t>
            </a:r>
            <a:r>
              <a:rPr lang="cs-CZ" sz="2400" dirty="0" smtClean="0"/>
              <a:t>– plombování, pořadí zápisů</a:t>
            </a:r>
            <a:br>
              <a:rPr lang="cs-CZ" sz="2400" dirty="0" smtClean="0"/>
            </a:br>
            <a:r>
              <a:rPr lang="cs-CZ" sz="2400" dirty="0" smtClean="0"/>
              <a:t> </a:t>
            </a:r>
            <a:endParaRPr lang="cs-CZ" sz="2400" dirty="0"/>
          </a:p>
        </p:txBody>
      </p:sp>
      <p:sp>
        <p:nvSpPr>
          <p:cNvPr id="3" name="Zástupný symbol pro obsah 2"/>
          <p:cNvSpPr>
            <a:spLocks noGrp="1"/>
          </p:cNvSpPr>
          <p:nvPr>
            <p:ph sz="quarter" idx="13"/>
          </p:nvPr>
        </p:nvSpPr>
        <p:spPr>
          <a:xfrm>
            <a:off x="611560" y="785794"/>
            <a:ext cx="8064896" cy="5667542"/>
          </a:xfrm>
        </p:spPr>
        <p:txBody>
          <a:bodyPr>
            <a:normAutofit fontScale="92500"/>
          </a:bodyPr>
          <a:lstStyle/>
          <a:p>
            <a:pPr>
              <a:buNone/>
            </a:pPr>
            <a:r>
              <a:rPr lang="cs-CZ" sz="1800" b="1" dirty="0" smtClean="0"/>
              <a:t>§ 9</a:t>
            </a:r>
          </a:p>
          <a:p>
            <a:pPr>
              <a:buNone/>
            </a:pPr>
            <a:r>
              <a:rPr lang="cs-CZ" sz="1800" b="1" dirty="0" smtClean="0"/>
              <a:t>  (1)</a:t>
            </a:r>
            <a:r>
              <a:rPr lang="cs-CZ" sz="1800" dirty="0" smtClean="0"/>
              <a:t> </a:t>
            </a:r>
            <a:r>
              <a:rPr lang="cs-CZ" sz="1800" dirty="0" smtClean="0">
                <a:solidFill>
                  <a:srgbClr val="FF0000"/>
                </a:solidFill>
              </a:rPr>
              <a:t>Dojde-li katastrálnímu úřadu návrh nebo jiná listina pro zápis práv do katastru, vyznačí u dotčených nemovitostí nejpozději následující pracovní den, že práva jsou dotčena změnou. Každý má právo nahlédnout do přehledu doručených návrhů nebo listin.</a:t>
            </a:r>
          </a:p>
          <a:p>
            <a:pPr>
              <a:buNone/>
            </a:pPr>
            <a:r>
              <a:rPr lang="cs-CZ" sz="1800" b="1" dirty="0" smtClean="0"/>
              <a:t>  (2)</a:t>
            </a:r>
            <a:r>
              <a:rPr lang="cs-CZ" sz="1800" dirty="0" smtClean="0"/>
              <a:t> Pořadí zápisů práv do katastru se řídí, pokud zákon nestanoví jinak, okamžikem, ve kterém byl návrh na zápis do katastru doručen katastrálnímu úřadu. Na postup katastrálního úřadu při zápisech práv do katastru se použije přiměřeně § 145 správního řádu, vyjma odstavce 2 vět třetí a čtvrté.</a:t>
            </a:r>
          </a:p>
          <a:p>
            <a:pPr>
              <a:buFont typeface="Arial" pitchFamily="34" charset="0"/>
              <a:buChar char="•"/>
            </a:pPr>
            <a:endParaRPr lang="cs-CZ" sz="1800" dirty="0" smtClean="0"/>
          </a:p>
          <a:p>
            <a:pPr marL="45720" indent="0">
              <a:buNone/>
            </a:pPr>
            <a:r>
              <a:rPr lang="cs-CZ" sz="1800" dirty="0" smtClean="0"/>
              <a:t>Poznámka: </a:t>
            </a:r>
          </a:p>
          <a:p>
            <a:pPr marL="45720" indent="0">
              <a:buNone/>
            </a:pPr>
            <a:r>
              <a:rPr lang="cs-CZ" sz="1800" dirty="0" smtClean="0"/>
              <a:t>Při podání návrhu na vklad  se v katastru vyznačí plomba – pojem plomba ?</a:t>
            </a:r>
          </a:p>
          <a:p>
            <a:pPr>
              <a:buNone/>
            </a:pPr>
            <a:r>
              <a:rPr lang="cs-CZ" sz="1800" b="1" dirty="0" smtClean="0"/>
              <a:t>§ 2 </a:t>
            </a:r>
            <a:r>
              <a:rPr lang="cs-CZ" sz="1800" b="1" dirty="0" err="1" smtClean="0"/>
              <a:t>katV</a:t>
            </a:r>
            <a:r>
              <a:rPr lang="cs-CZ" sz="1800" b="1" dirty="0" smtClean="0"/>
              <a:t>  Vymezení pojmů- Pro účely této vyhlášky  se rozumí</a:t>
            </a:r>
          </a:p>
          <a:p>
            <a:pPr>
              <a:buNone/>
            </a:pPr>
            <a:r>
              <a:rPr lang="cs-CZ" sz="1800" b="1" dirty="0" smtClean="0"/>
              <a:t>e)</a:t>
            </a:r>
            <a:r>
              <a:rPr lang="cs-CZ" sz="1800" dirty="0" smtClean="0"/>
              <a:t> </a:t>
            </a:r>
            <a:r>
              <a:rPr lang="cs-CZ" sz="1800" dirty="0" smtClean="0">
                <a:solidFill>
                  <a:srgbClr val="FF0000"/>
                </a:solidFill>
              </a:rPr>
              <a:t>plombou informace u nemovitosti, že práva k ní jsou dotčena změnou,</a:t>
            </a:r>
            <a:endParaRPr lang="cs-CZ" sz="1800" b="1" dirty="0" smtClean="0">
              <a:solidFill>
                <a:srgbClr val="FF0000"/>
              </a:solidFill>
            </a:endParaRPr>
          </a:p>
          <a:p>
            <a:pPr marL="45720" indent="0">
              <a:buNone/>
            </a:pPr>
            <a:r>
              <a:rPr lang="cs-CZ" sz="1800" dirty="0" smtClean="0"/>
              <a:t>Plomba se uvádí v části D-LV</a:t>
            </a:r>
          </a:p>
          <a:p>
            <a:pPr marL="45720" indent="0">
              <a:buNone/>
            </a:pPr>
            <a:r>
              <a:rPr lang="cs-CZ" sz="1800" dirty="0" smtClean="0"/>
              <a:t>Pozor- nezaměňovat pojem plomba a poznámka</a:t>
            </a:r>
          </a:p>
          <a:p>
            <a:pPr>
              <a:buNone/>
            </a:pPr>
            <a:r>
              <a:rPr lang="cs-CZ" sz="1800" dirty="0" smtClean="0"/>
              <a:t> U každého vkladu, záznamu i poznámky je uveden okamžik podání, a to s přesností na hodiny – tento údaj se uvádí ihned při plombování</a:t>
            </a:r>
            <a:endParaRPr lang="cs-CZ" sz="1800" dirty="0"/>
          </a:p>
        </p:txBody>
      </p:sp>
    </p:spTree>
    <p:extLst>
      <p:ext uri="{BB962C8B-B14F-4D97-AF65-F5344CB8AC3E}">
        <p14:creationId xmlns:p14="http://schemas.microsoft.com/office/powerpoint/2010/main" xmlns="" val="16609918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493223" cy="642918"/>
          </a:xfrm>
        </p:spPr>
        <p:txBody>
          <a:bodyPr>
            <a:normAutofit fontScale="90000"/>
          </a:bodyPr>
          <a:lstStyle/>
          <a:p>
            <a:pPr>
              <a:buNone/>
            </a:pPr>
            <a:r>
              <a:rPr lang="cs-CZ" sz="2800" dirty="0" smtClean="0"/>
              <a:t>Pokračování – novela </a:t>
            </a:r>
            <a:r>
              <a:rPr lang="cs-CZ" sz="2800" dirty="0" err="1" smtClean="0"/>
              <a:t>katZ</a:t>
            </a:r>
            <a:r>
              <a:rPr lang="cs-CZ" sz="2800" dirty="0" smtClean="0"/>
              <a:t>.</a:t>
            </a:r>
            <a:endParaRPr lang="cs-CZ" sz="2800" dirty="0"/>
          </a:p>
        </p:txBody>
      </p:sp>
      <p:sp>
        <p:nvSpPr>
          <p:cNvPr id="3" name="Zástupný symbol pro obsah 2"/>
          <p:cNvSpPr>
            <a:spLocks noGrp="1"/>
          </p:cNvSpPr>
          <p:nvPr>
            <p:ph idx="4294967295"/>
          </p:nvPr>
        </p:nvSpPr>
        <p:spPr>
          <a:xfrm>
            <a:off x="457200" y="1600200"/>
            <a:ext cx="8229600" cy="4186253"/>
          </a:xfrm>
          <a:prstGeom prst="rect">
            <a:avLst/>
          </a:prstGeom>
        </p:spPr>
        <p:txBody>
          <a:bodyPr>
            <a:normAutofit lnSpcReduction="10000"/>
          </a:bodyPr>
          <a:lstStyle/>
          <a:p>
            <a:pPr>
              <a:buNone/>
            </a:pPr>
            <a:endParaRPr lang="cs-CZ" sz="2400" dirty="0" smtClean="0"/>
          </a:p>
          <a:p>
            <a:pPr>
              <a:buNone/>
            </a:pPr>
            <a:r>
              <a:rPr lang="cs-CZ" sz="2400" b="1" dirty="0" smtClean="0">
                <a:solidFill>
                  <a:srgbClr val="FF0000"/>
                </a:solidFill>
              </a:rPr>
              <a:t>Zákon č. 225/2017 Sb.</a:t>
            </a:r>
            <a:r>
              <a:rPr lang="cs-CZ" sz="2400" dirty="0" smtClean="0"/>
              <a:t> novela stavebního zákona účinná od 1.1.2018</a:t>
            </a:r>
          </a:p>
          <a:p>
            <a:pPr>
              <a:buNone/>
            </a:pPr>
            <a:r>
              <a:rPr lang="cs-CZ" sz="2400" dirty="0" smtClean="0"/>
              <a:t>V § 2 písm. a) zákona č. 256/2013 Sb., o katastru nemovitostí (katastrální zákon), se slova "nebo územním souhlasem," nahrazují slovy ", </a:t>
            </a:r>
            <a:r>
              <a:rPr lang="cs-CZ" sz="2400" dirty="0" smtClean="0">
                <a:solidFill>
                  <a:srgbClr val="FF0000"/>
                </a:solidFill>
              </a:rPr>
              <a:t>společným povolením, kterým se stavba umisťuje a povoluje, veřejnoprávní smlouvou nahrazující územní rozhodnutí, územním souhlasem nebo hranicí danou schválením navrhovaného záměru stavebním úřadem,".</a:t>
            </a:r>
            <a:r>
              <a:rPr lang="cs-CZ" sz="2400" dirty="0" smtClean="0"/>
              <a:t/>
            </a:r>
            <a:br>
              <a:rPr lang="cs-CZ" sz="2400" dirty="0" smtClean="0"/>
            </a:br>
            <a:endParaRPr lang="cs-CZ" sz="2400" dirty="0"/>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0"/>
            <a:ext cx="6000791" cy="571480"/>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13"/>
          </p:nvPr>
        </p:nvSpPr>
        <p:spPr>
          <a:xfrm>
            <a:off x="571472" y="731520"/>
            <a:ext cx="8072494" cy="5769314"/>
          </a:xfrm>
        </p:spPr>
        <p:txBody>
          <a:bodyPr/>
          <a:lstStyle/>
          <a:p>
            <a:pPr>
              <a:buNone/>
            </a:pPr>
            <a:r>
              <a:rPr lang="cs-CZ" dirty="0" smtClean="0"/>
              <a:t>§ 10 – Právní účinky zápisu nastávají k okamžiku, kdy návrh na zápis došel příslušnému katastrálnímu úřadu</a:t>
            </a:r>
          </a:p>
          <a:p>
            <a:pPr>
              <a:buNone/>
            </a:pPr>
            <a:endParaRPr lang="cs-CZ" dirty="0" smtClean="0"/>
          </a:p>
          <a:p>
            <a:pPr>
              <a:buNone/>
            </a:pPr>
            <a:r>
              <a:rPr lang="cs-CZ" dirty="0" smtClean="0"/>
              <a:t>Znamená, že smlouva uzavřená mezi stranami po předložení katastrálnímu úřadu s návrhem na vklad bude po všech procesních úkonech zapsána do katastru s vyznačenými právními účinky k hodině, minutě podaného návrhu.</a:t>
            </a:r>
          </a:p>
          <a:p>
            <a:pPr>
              <a:buNone/>
            </a:pPr>
            <a:r>
              <a:rPr lang="cs-CZ" sz="2400" dirty="0" smtClean="0"/>
              <a:t>KP zajišťují správný údaj o právních účincích již zápisem vždy přes PD – podací deník, údaj se dále přenáší až do zápisu změny do katastru</a:t>
            </a:r>
            <a:endParaRPr lang="cs-CZ" b="1" dirty="0" smtClean="0"/>
          </a:p>
          <a:p>
            <a:pPr>
              <a:buNone/>
            </a:pPr>
            <a:r>
              <a:rPr lang="cs-CZ" dirty="0" smtClean="0"/>
              <a:t>Pozor- platí i výjimky</a:t>
            </a:r>
          </a:p>
          <a:p>
            <a:pPr>
              <a:buNone/>
            </a:pPr>
            <a:r>
              <a:rPr lang="cs-CZ" sz="2400" dirty="0" smtClean="0"/>
              <a:t> - výjimka platí pro případy záměny pořadí, je-li sjednáno ve smlouvě, nebo vyplývá ze zákona, což je upraveno v </a:t>
            </a:r>
            <a:r>
              <a:rPr lang="cs-CZ" sz="2400" dirty="0" err="1" smtClean="0"/>
              <a:t>katZ</a:t>
            </a:r>
            <a:endParaRPr lang="cs-CZ" dirty="0"/>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260648"/>
            <a:ext cx="8640960" cy="864096"/>
          </a:xfrm>
        </p:spPr>
        <p:txBody>
          <a:bodyPr/>
          <a:lstStyle/>
          <a:p>
            <a:pPr marL="0" indent="0" algn="l">
              <a:buNone/>
            </a:pPr>
            <a:r>
              <a:rPr lang="cs-CZ" sz="2000" b="1" dirty="0" smtClean="0"/>
              <a:t>§ 11 – vkladem se do katastru zapisuje vznik, změna, zánik, promlčení a uznání existence a neexistence těchto práv: odst.1</a:t>
            </a:r>
            <a:endParaRPr lang="cs-CZ" sz="2000" b="1" dirty="0"/>
          </a:p>
        </p:txBody>
      </p:sp>
      <p:sp>
        <p:nvSpPr>
          <p:cNvPr id="3" name="Zástupný symbol pro obsah 2"/>
          <p:cNvSpPr>
            <a:spLocks noGrp="1"/>
          </p:cNvSpPr>
          <p:nvPr>
            <p:ph idx="4294967295"/>
          </p:nvPr>
        </p:nvSpPr>
        <p:spPr>
          <a:xfrm>
            <a:off x="611560" y="1340768"/>
            <a:ext cx="8064896" cy="4248472"/>
          </a:xfrm>
          <a:prstGeom prst="rect">
            <a:avLst/>
          </a:prstGeom>
        </p:spPr>
        <p:txBody>
          <a:bodyPr numCol="2">
            <a:normAutofit/>
          </a:bodyPr>
          <a:lstStyle/>
          <a:p>
            <a:pPr marL="388620" indent="-342900">
              <a:buFont typeface="+mj-lt"/>
              <a:buAutoNum type="alphaLcParenR"/>
            </a:pPr>
            <a:r>
              <a:rPr lang="cs-CZ" sz="1800" b="1" dirty="0" smtClean="0"/>
              <a:t>Vlastnické právo </a:t>
            </a:r>
          </a:p>
          <a:p>
            <a:pPr marL="388620" indent="-342900">
              <a:buFont typeface="+mj-lt"/>
              <a:buAutoNum type="alphaLcParenR"/>
            </a:pPr>
            <a:r>
              <a:rPr lang="cs-CZ" sz="1800" dirty="0" smtClean="0"/>
              <a:t>Právo stavby </a:t>
            </a:r>
          </a:p>
          <a:p>
            <a:pPr marL="388620" indent="-342900">
              <a:buFont typeface="+mj-lt"/>
              <a:buAutoNum type="alphaLcParenR"/>
            </a:pPr>
            <a:r>
              <a:rPr lang="cs-CZ" sz="1800" b="1" dirty="0" smtClean="0"/>
              <a:t>Věcné břemeno </a:t>
            </a:r>
          </a:p>
          <a:p>
            <a:pPr marL="388620" indent="-342900">
              <a:buFont typeface="+mj-lt"/>
              <a:buAutoNum type="alphaLcParenR"/>
            </a:pPr>
            <a:r>
              <a:rPr lang="cs-CZ" sz="1800" b="1" dirty="0" smtClean="0"/>
              <a:t>Zástavní právo </a:t>
            </a:r>
          </a:p>
          <a:p>
            <a:pPr marL="388620" indent="-342900">
              <a:buFont typeface="+mj-lt"/>
              <a:buAutoNum type="alphaLcParenR"/>
            </a:pPr>
            <a:r>
              <a:rPr lang="cs-CZ" sz="1800" dirty="0" smtClean="0"/>
              <a:t>Budoucí zástavní právo </a:t>
            </a:r>
          </a:p>
          <a:p>
            <a:pPr marL="388620" indent="-342900">
              <a:buFont typeface="+mj-lt"/>
              <a:buAutoNum type="alphaLcParenR"/>
            </a:pPr>
            <a:r>
              <a:rPr lang="cs-CZ" sz="1800" dirty="0" err="1" smtClean="0"/>
              <a:t>Podzástavní</a:t>
            </a:r>
            <a:r>
              <a:rPr lang="cs-CZ" sz="1800" dirty="0" smtClean="0"/>
              <a:t> právo </a:t>
            </a:r>
          </a:p>
          <a:p>
            <a:pPr marL="388620" indent="-342900">
              <a:buFont typeface="+mj-lt"/>
              <a:buAutoNum type="alphaLcParenR"/>
            </a:pPr>
            <a:r>
              <a:rPr lang="cs-CZ" sz="1800" b="1" dirty="0" smtClean="0"/>
              <a:t>Předkupní právo </a:t>
            </a:r>
          </a:p>
          <a:p>
            <a:pPr marL="388620" indent="-342900">
              <a:buFont typeface="+mj-lt"/>
              <a:buAutoNum type="alphaLcParenR"/>
            </a:pPr>
            <a:r>
              <a:rPr lang="cs-CZ" sz="1800" dirty="0" smtClean="0"/>
              <a:t>Budoucí výměnek </a:t>
            </a:r>
          </a:p>
          <a:p>
            <a:pPr marL="388620" indent="-342900">
              <a:buFont typeface="+mj-lt"/>
              <a:buAutoNum type="alphaLcParenR"/>
            </a:pPr>
            <a:r>
              <a:rPr lang="cs-CZ" sz="1800" dirty="0" smtClean="0"/>
              <a:t>Přídatné spoluvlastnictví </a:t>
            </a:r>
          </a:p>
          <a:p>
            <a:pPr marL="388620" indent="-342900">
              <a:buFont typeface="+mj-lt"/>
              <a:buAutoNum type="alphaLcParenR"/>
            </a:pPr>
            <a:r>
              <a:rPr lang="cs-CZ" sz="1800" dirty="0" smtClean="0"/>
              <a:t>Správa </a:t>
            </a:r>
            <a:r>
              <a:rPr lang="cs-CZ" sz="1800" dirty="0" err="1" smtClean="0"/>
              <a:t>svěřenského</a:t>
            </a:r>
            <a:r>
              <a:rPr lang="cs-CZ" sz="1800" dirty="0" smtClean="0"/>
              <a:t> fondu </a:t>
            </a:r>
          </a:p>
          <a:p>
            <a:pPr marL="388620" indent="-342900">
              <a:buFont typeface="+mj-lt"/>
              <a:buAutoNum type="alphaLcParenR"/>
            </a:pPr>
            <a:r>
              <a:rPr lang="cs-CZ" sz="1800" dirty="0" smtClean="0"/>
              <a:t>Výhrada vlastnického práva </a:t>
            </a:r>
          </a:p>
          <a:p>
            <a:pPr marL="388620" indent="-342900">
              <a:buFont typeface="+mj-lt"/>
              <a:buAutoNum type="alphaLcParenR"/>
            </a:pPr>
            <a:r>
              <a:rPr lang="cs-CZ" sz="1800" dirty="0" smtClean="0"/>
              <a:t>Výhrada práva zpětné koupě </a:t>
            </a:r>
          </a:p>
          <a:p>
            <a:pPr marL="388620" indent="-342900">
              <a:buFont typeface="+mj-lt"/>
              <a:buAutoNum type="alphaLcParenR"/>
            </a:pPr>
            <a:r>
              <a:rPr lang="cs-CZ" sz="1800" dirty="0" smtClean="0"/>
              <a:t>Výhrada zpětného prodeje </a:t>
            </a:r>
          </a:p>
          <a:p>
            <a:pPr marL="388620" indent="-342900">
              <a:buFont typeface="+mj-lt"/>
              <a:buAutoNum type="alphaLcParenR"/>
            </a:pPr>
            <a:r>
              <a:rPr lang="cs-CZ" sz="1800" dirty="0" smtClean="0"/>
              <a:t>Zákaz zcizení nebo zatížení </a:t>
            </a:r>
          </a:p>
          <a:p>
            <a:pPr marL="388620" indent="-342900">
              <a:buFont typeface="+mj-lt"/>
              <a:buAutoNum type="alphaLcParenR"/>
            </a:pPr>
            <a:r>
              <a:rPr lang="cs-CZ" sz="1800" dirty="0" smtClean="0"/>
              <a:t>Výhrada práva lepšího kupce </a:t>
            </a:r>
          </a:p>
          <a:p>
            <a:pPr marL="388620" indent="-342900">
              <a:buFont typeface="+mj-lt"/>
              <a:buAutoNum type="alphaLcParenR"/>
            </a:pPr>
            <a:r>
              <a:rPr lang="cs-CZ" sz="1800" dirty="0" smtClean="0"/>
              <a:t>Ujednání o koupi na zkoušku </a:t>
            </a:r>
          </a:p>
          <a:p>
            <a:pPr marL="388620" indent="-342900">
              <a:buFont typeface="+mj-lt"/>
              <a:buAutoNum type="alphaLcParenR"/>
            </a:pPr>
            <a:r>
              <a:rPr lang="cs-CZ" sz="1800" dirty="0" smtClean="0">
                <a:solidFill>
                  <a:srgbClr val="FF0000"/>
                </a:solidFill>
              </a:rPr>
              <a:t>Nájem, požádá-li o to vlastník nebo nájemce se souhlasem vlastníka </a:t>
            </a:r>
          </a:p>
          <a:p>
            <a:pPr marL="388620" indent="-342900">
              <a:buFont typeface="+mj-lt"/>
              <a:buAutoNum type="alphaLcParenR"/>
            </a:pPr>
            <a:r>
              <a:rPr lang="cs-CZ" sz="1800" dirty="0" smtClean="0">
                <a:solidFill>
                  <a:srgbClr val="FF0000"/>
                </a:solidFill>
              </a:rPr>
              <a:t>Pacht, požádá-li to vlastník nebo pachtýř se souhlasem vlastníka </a:t>
            </a:r>
          </a:p>
          <a:p>
            <a:pPr marL="388620" indent="-342900">
              <a:buFont typeface="+mj-lt"/>
              <a:buAutoNum type="alphaLcParenR"/>
            </a:pPr>
            <a:r>
              <a:rPr lang="cs-CZ" sz="1800" dirty="0" smtClean="0"/>
              <a:t>Vzdání se práva na náhradu škody na pozemku </a:t>
            </a:r>
            <a:endParaRPr lang="cs-CZ" sz="1800" dirty="0"/>
          </a:p>
        </p:txBody>
      </p:sp>
    </p:spTree>
    <p:extLst>
      <p:ext uri="{BB962C8B-B14F-4D97-AF65-F5344CB8AC3E}">
        <p14:creationId xmlns="" xmlns:p14="http://schemas.microsoft.com/office/powerpoint/2010/main" val="1660991807"/>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6000792" cy="571480"/>
          </a:xfrm>
        </p:spPr>
        <p:txBody>
          <a:bodyPr/>
          <a:lstStyle/>
          <a:p>
            <a:pPr>
              <a:buNone/>
            </a:pPr>
            <a:r>
              <a:rPr lang="cs-CZ" sz="2800" dirty="0" smtClean="0"/>
              <a:t>Pokračování- odst. 2 § 11</a:t>
            </a:r>
            <a:endParaRPr lang="cs-CZ" sz="2800" dirty="0"/>
          </a:p>
        </p:txBody>
      </p:sp>
      <p:sp>
        <p:nvSpPr>
          <p:cNvPr id="3" name="Zástupný symbol pro obsah 2"/>
          <p:cNvSpPr>
            <a:spLocks noGrp="1"/>
          </p:cNvSpPr>
          <p:nvPr>
            <p:ph idx="4294967295"/>
          </p:nvPr>
        </p:nvSpPr>
        <p:spPr>
          <a:xfrm>
            <a:off x="357158" y="571480"/>
            <a:ext cx="8572560" cy="5786478"/>
          </a:xfrm>
          <a:prstGeom prst="rect">
            <a:avLst/>
          </a:prstGeom>
        </p:spPr>
        <p:txBody>
          <a:bodyPr>
            <a:normAutofit lnSpcReduction="10000"/>
          </a:bodyPr>
          <a:lstStyle/>
          <a:p>
            <a:pPr>
              <a:buFont typeface="Arial" pitchFamily="34" charset="0"/>
              <a:buChar char="•"/>
            </a:pPr>
            <a:r>
              <a:rPr lang="cs-CZ" sz="2000" dirty="0" smtClean="0"/>
              <a:t>Rozdělení práva k nemovitostem na vlastnické právo k jednotkám </a:t>
            </a:r>
          </a:p>
          <a:p>
            <a:pPr>
              <a:buNone/>
            </a:pPr>
            <a:endParaRPr lang="cs-CZ" sz="2000" dirty="0" smtClean="0"/>
          </a:p>
          <a:p>
            <a:pPr>
              <a:buNone/>
            </a:pPr>
            <a:r>
              <a:rPr lang="cs-CZ" sz="2000" dirty="0" smtClean="0"/>
              <a:t>Porovnání s platným zákonem č. 265/1992 </a:t>
            </a:r>
            <a:r>
              <a:rPr lang="cs-CZ" sz="2000" dirty="0" err="1" smtClean="0"/>
              <a:t>Sb</a:t>
            </a:r>
            <a:r>
              <a:rPr lang="cs-CZ" sz="2000" dirty="0" smtClean="0"/>
              <a:t>, / od 1.1.1993 – 31.12.2013/- původně zapisovaly katastrální úřady 4 práva</a:t>
            </a:r>
          </a:p>
          <a:p>
            <a:pPr>
              <a:buNone/>
            </a:pPr>
            <a:endParaRPr lang="cs-CZ" sz="2000" dirty="0" smtClean="0"/>
          </a:p>
          <a:p>
            <a:pPr>
              <a:buNone/>
            </a:pPr>
            <a:endParaRPr lang="cs-CZ" sz="2000" dirty="0" smtClean="0"/>
          </a:p>
          <a:p>
            <a:pPr>
              <a:buNone/>
            </a:pPr>
            <a:r>
              <a:rPr lang="cs-CZ" sz="2000" dirty="0" smtClean="0">
                <a:solidFill>
                  <a:srgbClr val="FF0000"/>
                </a:solidFill>
              </a:rPr>
              <a:t>Dnes ? </a:t>
            </a:r>
            <a:r>
              <a:rPr lang="cs-CZ" sz="2000" dirty="0" smtClean="0"/>
              <a:t> Nájem a pacht není věcným právem- co to znamená</a:t>
            </a:r>
          </a:p>
          <a:p>
            <a:pPr>
              <a:buNone/>
            </a:pPr>
            <a:r>
              <a:rPr lang="cs-CZ" sz="2000" b="1" dirty="0" smtClean="0"/>
              <a:t>- Nájmem</a:t>
            </a:r>
            <a:r>
              <a:rPr lang="cs-CZ" sz="2000" dirty="0" smtClean="0"/>
              <a:t> rozumíme pouze takový závazkový právní vztah, který umožňuje nájemci pronajatou věc pouze </a:t>
            </a:r>
            <a:r>
              <a:rPr lang="cs-CZ" sz="2000" b="1" dirty="0" smtClean="0"/>
              <a:t>užívat</a:t>
            </a:r>
            <a:r>
              <a:rPr lang="cs-CZ" sz="2000" dirty="0" smtClean="0"/>
              <a:t>.</a:t>
            </a:r>
          </a:p>
          <a:p>
            <a:pPr>
              <a:buNone/>
            </a:pPr>
            <a:r>
              <a:rPr lang="cs-CZ" sz="2000" b="1" dirty="0" smtClean="0"/>
              <a:t> - Pacht</a:t>
            </a:r>
            <a:r>
              <a:rPr lang="cs-CZ" sz="2000" dirty="0" smtClean="0"/>
              <a:t> naopak navíc opravňuje </a:t>
            </a:r>
            <a:r>
              <a:rPr lang="cs-CZ" sz="2000" dirty="0" err="1" smtClean="0"/>
              <a:t>pachtýře</a:t>
            </a:r>
            <a:r>
              <a:rPr lang="cs-CZ" sz="2000" dirty="0" smtClean="0"/>
              <a:t> jak k </a:t>
            </a:r>
            <a:r>
              <a:rPr lang="cs-CZ" sz="2000" b="1" dirty="0" smtClean="0"/>
              <a:t>užívání</a:t>
            </a:r>
            <a:r>
              <a:rPr lang="cs-CZ" sz="2000" dirty="0" smtClean="0"/>
              <a:t> věci, tak i k tomu, aby ji </a:t>
            </a:r>
            <a:r>
              <a:rPr lang="cs-CZ" sz="2000" b="1" dirty="0" smtClean="0"/>
              <a:t>požíval</a:t>
            </a:r>
            <a:r>
              <a:rPr lang="cs-CZ" sz="2000" dirty="0" smtClean="0"/>
              <a:t>, tedy aby z najaté věci pobíral určitý výnos.</a:t>
            </a:r>
          </a:p>
          <a:p>
            <a:pPr>
              <a:buNone/>
            </a:pPr>
            <a:r>
              <a:rPr lang="cs-CZ" sz="2000" dirty="0" smtClean="0"/>
              <a:t>  Doplnění- § 545 a </a:t>
            </a:r>
            <a:r>
              <a:rPr lang="cs-CZ" sz="2000" dirty="0" err="1" smtClean="0"/>
              <a:t>násl.NOZ</a:t>
            </a:r>
            <a:r>
              <a:rPr lang="cs-CZ" sz="2000" dirty="0" smtClean="0"/>
              <a:t>- právní jednání do katastru se zapisují věcná práva a </a:t>
            </a:r>
            <a:r>
              <a:rPr lang="cs-CZ" sz="2000" dirty="0" smtClean="0">
                <a:solidFill>
                  <a:srgbClr val="FF0000"/>
                </a:solidFill>
              </a:rPr>
              <a:t>práva ujednaná jako věcná práva</a:t>
            </a:r>
            <a:r>
              <a:rPr lang="cs-CZ" sz="2000" dirty="0" smtClean="0"/>
              <a:t> a to vznik,změna a zánik i s vazbou na podmínky- rozvazovací a odkládací a pozor na jednání zdánlivá</a:t>
            </a:r>
          </a:p>
          <a:p>
            <a:pPr>
              <a:buNone/>
            </a:pPr>
            <a:r>
              <a:rPr lang="cs-CZ" sz="2000" dirty="0" smtClean="0"/>
              <a:t> </a:t>
            </a:r>
          </a:p>
          <a:p>
            <a:pPr>
              <a:buNone/>
            </a:pPr>
            <a:r>
              <a:rPr lang="cs-CZ" sz="2000" dirty="0" smtClean="0"/>
              <a:t>Nájmy či pachty mohou souviset i s lesními pozemky</a:t>
            </a:r>
            <a:endParaRPr lang="cs-CZ" sz="2000" dirty="0"/>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611560" y="285728"/>
            <a:ext cx="8064896" cy="6167608"/>
          </a:xfrm>
          <a:prstGeom prst="rect">
            <a:avLst/>
          </a:prstGeom>
        </p:spPr>
        <p:txBody>
          <a:bodyPr>
            <a:normAutofit/>
          </a:bodyPr>
          <a:lstStyle/>
          <a:p>
            <a:pPr>
              <a:buNone/>
            </a:pPr>
            <a:r>
              <a:rPr lang="cs-CZ" sz="2400" dirty="0" smtClean="0">
                <a:solidFill>
                  <a:srgbClr val="FF0000"/>
                </a:solidFill>
              </a:rPr>
              <a:t>Zápis práv do katastru nemovitostí vkladem- vybraná vlastnická práva</a:t>
            </a:r>
          </a:p>
          <a:p>
            <a:pPr>
              <a:buNone/>
            </a:pPr>
            <a:endParaRPr lang="cs-CZ" sz="1800" dirty="0"/>
          </a:p>
          <a:p>
            <a:pPr marL="45720" indent="0">
              <a:buNone/>
            </a:pPr>
            <a:r>
              <a:rPr lang="cs-CZ" sz="2400" dirty="0" smtClean="0"/>
              <a:t>Vlastnické právo: zapisované do katastru</a:t>
            </a:r>
          </a:p>
          <a:p>
            <a:pPr lvl="1">
              <a:buFont typeface="Arial" pitchFamily="34" charset="0"/>
              <a:buChar char="•"/>
            </a:pPr>
            <a:r>
              <a:rPr lang="cs-CZ" sz="1800" dirty="0" smtClean="0"/>
              <a:t>Ke stavbě, která není součástí pozemku </a:t>
            </a:r>
          </a:p>
          <a:p>
            <a:pPr lvl="1">
              <a:buFont typeface="Arial" pitchFamily="34" charset="0"/>
              <a:buChar char="•"/>
            </a:pPr>
            <a:r>
              <a:rPr lang="cs-CZ" sz="1800" dirty="0" smtClean="0"/>
              <a:t>Dle usnesení o dědictví </a:t>
            </a:r>
          </a:p>
          <a:p>
            <a:pPr lvl="1">
              <a:buFont typeface="Arial" pitchFamily="34" charset="0"/>
              <a:buChar char="•"/>
            </a:pPr>
            <a:r>
              <a:rPr lang="cs-CZ" sz="1800" dirty="0" smtClean="0"/>
              <a:t>Dle smlouvy </a:t>
            </a:r>
          </a:p>
          <a:p>
            <a:pPr lvl="1">
              <a:buFont typeface="Arial" pitchFamily="34" charset="0"/>
              <a:buChar char="•"/>
            </a:pPr>
            <a:r>
              <a:rPr lang="cs-CZ" sz="1800" dirty="0" smtClean="0"/>
              <a:t>Dle prohlášení o vymezení jednotek </a:t>
            </a:r>
          </a:p>
          <a:p>
            <a:pPr lvl="1">
              <a:buFont typeface="Arial" pitchFamily="34" charset="0"/>
              <a:buChar char="•"/>
            </a:pPr>
            <a:r>
              <a:rPr lang="cs-CZ" sz="1800" dirty="0" smtClean="0"/>
              <a:t>Dle smlouvy o výstavbě </a:t>
            </a:r>
          </a:p>
          <a:p>
            <a:pPr lvl="1">
              <a:buFont typeface="Arial" pitchFamily="34" charset="0"/>
              <a:buChar char="•"/>
            </a:pPr>
            <a:r>
              <a:rPr lang="cs-CZ" sz="1800" dirty="0" smtClean="0"/>
              <a:t>Dle smlouvy do SJM </a:t>
            </a:r>
          </a:p>
          <a:p>
            <a:pPr lvl="1">
              <a:buFont typeface="Arial" pitchFamily="34" charset="0"/>
              <a:buChar char="•"/>
            </a:pPr>
            <a:r>
              <a:rPr lang="cs-CZ" sz="1800" dirty="0" smtClean="0"/>
              <a:t>Dle smlouvy prodej ze SJM-názor ČUZK- nakládat musí oba manželé,nebo jeden se souhlasem druhého z manželů</a:t>
            </a:r>
          </a:p>
          <a:p>
            <a:pPr lvl="1">
              <a:buFont typeface="Arial" pitchFamily="34" charset="0"/>
              <a:buChar char="•"/>
            </a:pPr>
            <a:r>
              <a:rPr lang="cs-CZ" sz="1800" dirty="0" smtClean="0"/>
              <a:t>Dle smlouvy mezi manžely do podílů</a:t>
            </a:r>
          </a:p>
          <a:p>
            <a:pPr lvl="1">
              <a:buFont typeface="Arial" pitchFamily="34" charset="0"/>
              <a:buChar char="•"/>
            </a:pPr>
            <a:r>
              <a:rPr lang="cs-CZ" sz="1800" dirty="0" smtClean="0"/>
              <a:t>Dle rozhodnutí o vyvlastnění</a:t>
            </a:r>
          </a:p>
          <a:p>
            <a:pPr lvl="1">
              <a:buFont typeface="Arial" pitchFamily="34" charset="0"/>
              <a:buChar char="•"/>
            </a:pPr>
            <a:r>
              <a:rPr lang="cs-CZ" sz="1800" dirty="0" smtClean="0"/>
              <a:t>Dle výsledků dražby</a:t>
            </a:r>
          </a:p>
          <a:p>
            <a:pPr lvl="1">
              <a:buFont typeface="Arial" pitchFamily="34" charset="0"/>
              <a:buChar char="•"/>
            </a:pPr>
            <a:r>
              <a:rPr lang="cs-CZ" sz="1800" dirty="0" smtClean="0">
                <a:solidFill>
                  <a:schemeClr val="tx1"/>
                </a:solidFill>
              </a:rPr>
              <a:t>Zajišťovací převod vlastnického práva</a:t>
            </a:r>
          </a:p>
          <a:p>
            <a:pPr>
              <a:buFont typeface="Arial" pitchFamily="34" charset="0"/>
              <a:buChar char="•"/>
            </a:pPr>
            <a:endParaRPr lang="cs-CZ" sz="1800" dirty="0"/>
          </a:p>
        </p:txBody>
      </p:sp>
    </p:spTree>
    <p:extLst>
      <p:ext uri="{BB962C8B-B14F-4D97-AF65-F5344CB8AC3E}">
        <p14:creationId xmlns="" xmlns:p14="http://schemas.microsoft.com/office/powerpoint/2010/main" val="1660991807"/>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0"/>
            <a:ext cx="8215370" cy="642918"/>
          </a:xfrm>
        </p:spPr>
        <p:txBody>
          <a:bodyPr/>
          <a:lstStyle/>
          <a:p>
            <a:pPr>
              <a:buNone/>
            </a:pPr>
            <a:r>
              <a:rPr lang="cs-CZ" sz="2400" dirty="0" smtClean="0"/>
              <a:t>Pokračování- práva zapisovaná při výstavbě?</a:t>
            </a:r>
            <a:endParaRPr lang="cs-CZ" sz="2400" dirty="0"/>
          </a:p>
        </p:txBody>
      </p:sp>
      <p:sp>
        <p:nvSpPr>
          <p:cNvPr id="3" name="Zástupný symbol pro obsah 2"/>
          <p:cNvSpPr>
            <a:spLocks noGrp="1"/>
          </p:cNvSpPr>
          <p:nvPr>
            <p:ph sz="quarter" idx="13"/>
          </p:nvPr>
        </p:nvSpPr>
        <p:spPr>
          <a:xfrm>
            <a:off x="214282" y="500042"/>
            <a:ext cx="8929718" cy="6357958"/>
          </a:xfrm>
        </p:spPr>
        <p:txBody>
          <a:bodyPr>
            <a:normAutofit fontScale="25000" lnSpcReduction="20000"/>
          </a:bodyPr>
          <a:lstStyle/>
          <a:p>
            <a:pPr>
              <a:buNone/>
            </a:pPr>
            <a:r>
              <a:rPr lang="cs-CZ" sz="6200" dirty="0" smtClean="0"/>
              <a:t> Nejčastěji je možné se setkat s těmito nově prováděnými zápisy práv</a:t>
            </a:r>
          </a:p>
          <a:p>
            <a:pPr>
              <a:buFontTx/>
              <a:buChar char="-"/>
            </a:pPr>
            <a:r>
              <a:rPr lang="cs-CZ" sz="6200" b="1" dirty="0" smtClean="0"/>
              <a:t>Právo vlastnické – výkupy nemovitosti</a:t>
            </a:r>
          </a:p>
          <a:p>
            <a:pPr>
              <a:buFontTx/>
              <a:buChar char="-"/>
            </a:pPr>
            <a:r>
              <a:rPr lang="cs-CZ" sz="6200" b="1" dirty="0" smtClean="0"/>
              <a:t>Věcné břemeno </a:t>
            </a:r>
          </a:p>
          <a:p>
            <a:pPr>
              <a:buFontTx/>
              <a:buChar char="-"/>
            </a:pPr>
            <a:r>
              <a:rPr lang="cs-CZ" sz="6200" dirty="0" smtClean="0"/>
              <a:t>Právo stavby</a:t>
            </a:r>
          </a:p>
          <a:p>
            <a:pPr>
              <a:buFontTx/>
              <a:buChar char="-"/>
            </a:pPr>
            <a:r>
              <a:rPr lang="cs-CZ" sz="6200" dirty="0" smtClean="0"/>
              <a:t>Předkupní právo podle § 101 stav.zákona</a:t>
            </a:r>
          </a:p>
          <a:p>
            <a:pPr>
              <a:buFontTx/>
              <a:buChar char="-"/>
            </a:pPr>
            <a:r>
              <a:rPr lang="cs-CZ" sz="6200" b="1" dirty="0" smtClean="0"/>
              <a:t>Zástavní právo</a:t>
            </a:r>
          </a:p>
          <a:p>
            <a:pPr>
              <a:buFontTx/>
              <a:buChar char="-"/>
            </a:pPr>
            <a:r>
              <a:rPr lang="cs-CZ" sz="6200" dirty="0" smtClean="0"/>
              <a:t>Přídatné spoluvlastnictví</a:t>
            </a:r>
          </a:p>
          <a:p>
            <a:pPr>
              <a:buNone/>
            </a:pPr>
            <a:endParaRPr lang="cs-CZ" sz="6200" dirty="0" smtClean="0"/>
          </a:p>
          <a:p>
            <a:pPr>
              <a:buNone/>
            </a:pPr>
            <a:r>
              <a:rPr lang="cs-CZ" sz="6200" dirty="0" smtClean="0"/>
              <a:t>V přípravných pracích je nutné přihlížet ke všem právům uvedených v § 11 </a:t>
            </a:r>
            <a:r>
              <a:rPr lang="cs-CZ" sz="6200" dirty="0" err="1" smtClean="0"/>
              <a:t>katZ</a:t>
            </a:r>
            <a:endParaRPr lang="cs-CZ" sz="6200" dirty="0" smtClean="0"/>
          </a:p>
          <a:p>
            <a:pPr>
              <a:buNone/>
            </a:pPr>
            <a:endParaRPr lang="cs-CZ" sz="6200" dirty="0" smtClean="0"/>
          </a:p>
          <a:p>
            <a:pPr>
              <a:buNone/>
            </a:pPr>
            <a:endParaRPr lang="cs-CZ" sz="6200" dirty="0" smtClean="0"/>
          </a:p>
          <a:p>
            <a:pPr>
              <a:buNone/>
            </a:pPr>
            <a:r>
              <a:rPr lang="cs-CZ" sz="6200" dirty="0" smtClean="0"/>
              <a:t>§ 12 </a:t>
            </a:r>
            <a:r>
              <a:rPr lang="cs-CZ" sz="6200" dirty="0" err="1" smtClean="0"/>
              <a:t>katZ</a:t>
            </a:r>
            <a:endParaRPr lang="cs-CZ" sz="6200" dirty="0" smtClean="0"/>
          </a:p>
          <a:p>
            <a:pPr>
              <a:buNone/>
            </a:pPr>
            <a:r>
              <a:rPr lang="cs-CZ" sz="6200" dirty="0" smtClean="0"/>
              <a:t>Vklad lze provést na základě pravomocného rozhodnutí katastrálního úřadu o jeho povolení.</a:t>
            </a:r>
          </a:p>
          <a:p>
            <a:pPr>
              <a:buNone/>
            </a:pPr>
            <a:endParaRPr lang="cs-CZ" sz="6200" dirty="0" smtClean="0"/>
          </a:p>
          <a:p>
            <a:pPr>
              <a:buNone/>
            </a:pPr>
            <a:r>
              <a:rPr lang="cs-CZ" sz="6200" b="1" dirty="0" smtClean="0"/>
              <a:t>Upřesnění podle Jednacího řádu katastrálních úřadů:</a:t>
            </a:r>
          </a:p>
          <a:p>
            <a:endParaRPr lang="cs-CZ" sz="6200" dirty="0" smtClean="0"/>
          </a:p>
          <a:p>
            <a:pPr>
              <a:buNone/>
            </a:pPr>
            <a:r>
              <a:rPr lang="cs-CZ" sz="6200" dirty="0" smtClean="0"/>
              <a:t>Rozhodnutí o povolení vkladu je pravomocné </a:t>
            </a:r>
          </a:p>
          <a:p>
            <a:pPr>
              <a:buNone/>
            </a:pPr>
            <a:r>
              <a:rPr lang="cs-CZ" sz="6200" dirty="0" smtClean="0"/>
              <a:t>  a) okamžikem provedení záznamu ve spisu, pokud se nevyhotovuje písemné rozhodnutí </a:t>
            </a:r>
          </a:p>
          <a:p>
            <a:pPr>
              <a:buNone/>
            </a:pPr>
            <a:endParaRPr lang="cs-CZ" sz="6200" dirty="0" smtClean="0"/>
          </a:p>
          <a:p>
            <a:pPr>
              <a:buNone/>
            </a:pPr>
            <a:r>
              <a:rPr lang="cs-CZ" sz="6200" dirty="0" smtClean="0"/>
              <a:t>Doplnění- vklad práva může být proveden částečně ,s písemným povolením</a:t>
            </a:r>
          </a:p>
          <a:p>
            <a:pPr>
              <a:buNone/>
            </a:pPr>
            <a:endParaRPr lang="cs-CZ" dirty="0" smtClean="0"/>
          </a:p>
          <a:p>
            <a:pPr>
              <a:buNone/>
            </a:pPr>
            <a:endParaRPr lang="cs-CZ" dirty="0" smtClean="0"/>
          </a:p>
          <a:p>
            <a:pPr>
              <a:buNone/>
            </a:pPr>
            <a:endParaRPr lang="cs-CZ" dirty="0" smtClean="0"/>
          </a:p>
          <a:p>
            <a:pPr>
              <a:buNone/>
            </a:pPr>
            <a:endParaRPr lang="cs-CZ" dirty="0" smtClean="0"/>
          </a:p>
          <a:p>
            <a:pPr>
              <a:buNone/>
            </a:pPr>
            <a:endParaRPr lang="cs-CZ" dirty="0" smtClean="0"/>
          </a:p>
          <a:p>
            <a:pPr>
              <a:buNone/>
            </a:pPr>
            <a:endParaRPr lang="cs-CZ" dirty="0" smtClean="0"/>
          </a:p>
          <a:p>
            <a:pPr>
              <a:buNone/>
            </a:pPr>
            <a:endParaRPr lang="cs-CZ" dirty="0" smtClean="0"/>
          </a:p>
          <a:p>
            <a:pPr>
              <a:buNone/>
            </a:pPr>
            <a:r>
              <a:rPr lang="cs-CZ" dirty="0" smtClean="0"/>
              <a:t>  </a:t>
            </a:r>
            <a:endParaRPr lang="cs-CZ" dirty="0"/>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3"/>
          </p:nvPr>
        </p:nvSpPr>
        <p:spPr>
          <a:xfrm>
            <a:off x="285720" y="142852"/>
            <a:ext cx="8858280" cy="6367644"/>
          </a:xfrm>
        </p:spPr>
        <p:txBody>
          <a:bodyPr>
            <a:normAutofit lnSpcReduction="10000"/>
          </a:bodyPr>
          <a:lstStyle/>
          <a:p>
            <a:pPr marL="45720" indent="0">
              <a:buNone/>
            </a:pPr>
            <a:r>
              <a:rPr lang="cs-CZ" sz="2000" b="1" dirty="0" smtClean="0"/>
              <a:t>S návrhem na vklad souvisí pojmy -účastník,navrhovatel,zmocněnec,obsah návrhu na vklad</a:t>
            </a:r>
            <a:endParaRPr lang="cs-CZ" sz="2000" b="1" dirty="0"/>
          </a:p>
          <a:p>
            <a:pPr marL="45720" indent="0">
              <a:buNone/>
            </a:pPr>
            <a:r>
              <a:rPr lang="cs-CZ" sz="2000" b="1" dirty="0" smtClean="0"/>
              <a:t>§ 13 </a:t>
            </a:r>
            <a:r>
              <a:rPr lang="cs-CZ" sz="2000" b="1" dirty="0" err="1" smtClean="0"/>
              <a:t>katZ</a:t>
            </a:r>
            <a:r>
              <a:rPr lang="cs-CZ" sz="2000" b="1" dirty="0" smtClean="0"/>
              <a:t> – </a:t>
            </a:r>
            <a:r>
              <a:rPr lang="cs-CZ" sz="2000" b="1" dirty="0" smtClean="0">
                <a:solidFill>
                  <a:srgbClr val="FF0000"/>
                </a:solidFill>
              </a:rPr>
              <a:t>definice účastníka řízení </a:t>
            </a:r>
          </a:p>
          <a:p>
            <a:pPr>
              <a:buFont typeface="Arial" pitchFamily="34" charset="0"/>
              <a:buChar char="•"/>
            </a:pPr>
            <a:r>
              <a:rPr lang="cs-CZ" sz="1800" dirty="0" smtClean="0"/>
              <a:t>Účastníkem vkladového řízení je ten, jehož právo vzniká, mění se nebo se rozšiřuje, a ten, jehož právo zaniká, mění se nebo se omezuje </a:t>
            </a:r>
          </a:p>
          <a:p>
            <a:pPr>
              <a:buFont typeface="Arial" pitchFamily="34" charset="0"/>
              <a:buChar char="•"/>
            </a:pPr>
            <a:r>
              <a:rPr lang="cs-CZ" sz="1800" dirty="0" smtClean="0"/>
              <a:t>Poznámka: účastníci v návrhu na vklad nemusí být totožní dle listiny/nežijící osoba/ </a:t>
            </a:r>
          </a:p>
          <a:p>
            <a:pPr>
              <a:buNone/>
            </a:pPr>
            <a:r>
              <a:rPr lang="cs-CZ" sz="1800" dirty="0" smtClean="0"/>
              <a:t>/ pojmy upřesněny u § 7 </a:t>
            </a:r>
            <a:r>
              <a:rPr lang="cs-CZ" sz="1800" dirty="0" err="1" smtClean="0"/>
              <a:t>katZ</a:t>
            </a:r>
            <a:endParaRPr lang="cs-CZ" sz="1800" dirty="0" smtClean="0"/>
          </a:p>
          <a:p>
            <a:pPr>
              <a:buNone/>
            </a:pPr>
            <a:r>
              <a:rPr lang="cs-CZ" sz="2000" b="1" dirty="0" smtClean="0"/>
              <a:t>  § 14 </a:t>
            </a:r>
            <a:r>
              <a:rPr lang="cs-CZ" sz="2000" b="1" dirty="0" err="1" smtClean="0"/>
              <a:t>katZ</a:t>
            </a:r>
            <a:r>
              <a:rPr lang="cs-CZ" sz="2000" b="1" dirty="0" smtClean="0"/>
              <a:t>-návrh na vklad</a:t>
            </a:r>
          </a:p>
          <a:p>
            <a:pPr>
              <a:buNone/>
            </a:pPr>
            <a:r>
              <a:rPr lang="cs-CZ" sz="1800" dirty="0" smtClean="0"/>
              <a:t>  1/ Návrh na zahájení vkladového řízení se podává na stanoveném formuláři a musí obsahovat</a:t>
            </a:r>
          </a:p>
          <a:p>
            <a:pPr>
              <a:buNone/>
            </a:pPr>
            <a:r>
              <a:rPr lang="cs-CZ" sz="1800" dirty="0" smtClean="0"/>
              <a:t>  a/ označení KU…</a:t>
            </a:r>
          </a:p>
          <a:p>
            <a:pPr>
              <a:buNone/>
            </a:pPr>
            <a:r>
              <a:rPr lang="cs-CZ" sz="1800" dirty="0" smtClean="0"/>
              <a:t>  b/ označení účastníků řízení..fyzické osoby, právnické osoby / u cizí právnické osoby se IČ uvádí při zápisu jen do popisu/</a:t>
            </a:r>
          </a:p>
          <a:p>
            <a:pPr>
              <a:buNone/>
            </a:pPr>
            <a:r>
              <a:rPr lang="cs-CZ" sz="1800" dirty="0" smtClean="0"/>
              <a:t>  c/ označení nemovitostí..</a:t>
            </a:r>
          </a:p>
          <a:p>
            <a:pPr>
              <a:buNone/>
            </a:pPr>
            <a:r>
              <a:rPr lang="cs-CZ" sz="1800" dirty="0" smtClean="0"/>
              <a:t>  d/</a:t>
            </a:r>
            <a:r>
              <a:rPr lang="cs-CZ" sz="1800" b="1" dirty="0" smtClean="0">
                <a:solidFill>
                  <a:srgbClr val="FF0000"/>
                </a:solidFill>
              </a:rPr>
              <a:t> podpis navrhovatele</a:t>
            </a:r>
          </a:p>
          <a:p>
            <a:pPr>
              <a:buNone/>
            </a:pPr>
            <a:r>
              <a:rPr lang="cs-CZ" sz="1800" dirty="0" smtClean="0"/>
              <a:t>  2/ Vkladové řízení je zahájeno také tehdy,pokud příslušnému KU došlo od </a:t>
            </a:r>
            <a:r>
              <a:rPr lang="cs-CZ" sz="1800" b="1" dirty="0" smtClean="0"/>
              <a:t>soudu nebo soudního exekutora </a:t>
            </a:r>
            <a:r>
              <a:rPr lang="cs-CZ" sz="1800" dirty="0" smtClean="0"/>
              <a:t>jeho rozhodnutí nebo potvrzení o právu, která se do katastru zapisuje vkladem- </a:t>
            </a:r>
            <a:r>
              <a:rPr lang="cs-CZ" sz="1800" dirty="0" smtClean="0">
                <a:solidFill>
                  <a:srgbClr val="FF0000"/>
                </a:solidFill>
              </a:rPr>
              <a:t>doplnění – týká se veřejných listin, soudy a exekutoři </a:t>
            </a:r>
            <a:r>
              <a:rPr lang="cs-CZ" sz="1800" dirty="0" err="1" smtClean="0">
                <a:solidFill>
                  <a:srgbClr val="FF0000"/>
                </a:solidFill>
              </a:rPr>
              <a:t>doročují</a:t>
            </a:r>
            <a:r>
              <a:rPr lang="cs-CZ" sz="1800" dirty="0" smtClean="0">
                <a:solidFill>
                  <a:srgbClr val="FF0000"/>
                </a:solidFill>
              </a:rPr>
              <a:t> listiny do datové schránky</a:t>
            </a:r>
            <a:endParaRPr lang="cs-CZ" sz="1800" dirty="0">
              <a:solidFill>
                <a:srgbClr val="FF0000"/>
              </a:solidFill>
            </a:endParaRPr>
          </a:p>
        </p:txBody>
      </p:sp>
    </p:spTree>
    <p:extLst>
      <p:ext uri="{BB962C8B-B14F-4D97-AF65-F5344CB8AC3E}">
        <p14:creationId xmlns="" xmlns:p14="http://schemas.microsoft.com/office/powerpoint/2010/main" val="398049188"/>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346" y="0"/>
            <a:ext cx="9358346" cy="571480"/>
          </a:xfrm>
        </p:spPr>
        <p:txBody>
          <a:bodyPr/>
          <a:lstStyle/>
          <a:p>
            <a:pPr>
              <a:buNone/>
            </a:pPr>
            <a:r>
              <a:rPr lang="cs-CZ" sz="2400" dirty="0" smtClean="0"/>
              <a:t>Návrhy na vklad se všechny automaticky vždy nenačítají</a:t>
            </a:r>
            <a:endParaRPr lang="cs-CZ" sz="2400" dirty="0"/>
          </a:p>
        </p:txBody>
      </p:sp>
      <p:sp>
        <p:nvSpPr>
          <p:cNvPr id="3" name="Zástupný symbol pro obsah 2"/>
          <p:cNvSpPr>
            <a:spLocks noGrp="1"/>
          </p:cNvSpPr>
          <p:nvPr>
            <p:ph sz="quarter" idx="13"/>
          </p:nvPr>
        </p:nvSpPr>
        <p:spPr>
          <a:xfrm>
            <a:off x="857224" y="928670"/>
            <a:ext cx="7786742" cy="5429288"/>
          </a:xfrm>
        </p:spPr>
        <p:txBody>
          <a:bodyPr>
            <a:normAutofit/>
          </a:bodyPr>
          <a:lstStyle/>
          <a:p>
            <a:pPr>
              <a:buNone/>
            </a:pPr>
            <a:r>
              <a:rPr lang="cs-CZ" sz="2400" dirty="0" smtClean="0"/>
              <a:t>K</a:t>
            </a:r>
            <a:r>
              <a:rPr lang="cs-CZ" sz="2800" dirty="0" smtClean="0"/>
              <a:t> § 14 </a:t>
            </a:r>
            <a:r>
              <a:rPr lang="cs-CZ" dirty="0" smtClean="0"/>
              <a:t>–návrh na vklad má předepsaný závazný formulář dle vyhlášky č. 359/2013 Sb. dostupný na </a:t>
            </a:r>
            <a:r>
              <a:rPr lang="cs-CZ" dirty="0" smtClean="0">
                <a:hlinkClick r:id="rId2"/>
              </a:rPr>
              <a:t>www.</a:t>
            </a:r>
            <a:r>
              <a:rPr lang="cs-CZ" dirty="0" err="1" smtClean="0">
                <a:hlinkClick r:id="rId2"/>
              </a:rPr>
              <a:t>cuzk.cz</a:t>
            </a:r>
            <a:r>
              <a:rPr lang="cs-CZ" dirty="0" smtClean="0"/>
              <a:t> – je nutný správný výběr</a:t>
            </a:r>
          </a:p>
          <a:p>
            <a:pPr>
              <a:buNone/>
            </a:pPr>
            <a:endParaRPr lang="cs-CZ" sz="1800" dirty="0" smtClean="0"/>
          </a:p>
          <a:p>
            <a:pPr>
              <a:buNone/>
            </a:pPr>
            <a:r>
              <a:rPr lang="cs-CZ" sz="1800" dirty="0" smtClean="0"/>
              <a:t> - Formy  návrhů - </a:t>
            </a:r>
            <a:r>
              <a:rPr lang="cs-CZ" sz="1800" b="1" dirty="0" smtClean="0">
                <a:solidFill>
                  <a:srgbClr val="FF0000"/>
                </a:solidFill>
              </a:rPr>
              <a:t>ZPV a ZFO, listinná podoba ručně vyplněná</a:t>
            </a:r>
          </a:p>
          <a:p>
            <a:pPr>
              <a:buFontTx/>
              <a:buChar char="-"/>
            </a:pPr>
            <a:r>
              <a:rPr lang="cs-CZ" sz="1800" dirty="0" smtClean="0"/>
              <a:t>Více návrhů v jeden den,které na sebe navazují- pozor na účastníky</a:t>
            </a:r>
          </a:p>
          <a:p>
            <a:pPr>
              <a:buNone/>
            </a:pPr>
            <a:r>
              <a:rPr lang="cs-CZ" sz="1800" b="1" dirty="0" smtClean="0"/>
              <a:t>   Výjimky:                </a:t>
            </a:r>
          </a:p>
          <a:p>
            <a:pPr>
              <a:buNone/>
            </a:pPr>
            <a:r>
              <a:rPr lang="cs-CZ" sz="1800" dirty="0" smtClean="0"/>
              <a:t>  V návrhu nemusí být  uváděna nežijící osoba,jejíž právo zaniká-</a:t>
            </a:r>
            <a:r>
              <a:rPr lang="cs-CZ" sz="1800" dirty="0" err="1" smtClean="0"/>
              <a:t>dosmrtné</a:t>
            </a:r>
            <a:r>
              <a:rPr lang="cs-CZ" sz="1800" dirty="0" smtClean="0"/>
              <a:t> užívání</a:t>
            </a:r>
          </a:p>
          <a:p>
            <a:pPr>
              <a:buNone/>
            </a:pPr>
            <a:r>
              <a:rPr lang="cs-CZ" sz="1800" b="1" dirty="0" smtClean="0"/>
              <a:t>  Nejsou vyžadovány  aktuelní údaje o trvalém pobytu účastníka řízení,který </a:t>
            </a:r>
            <a:r>
              <a:rPr lang="cs-CZ" sz="1800" b="1" dirty="0" smtClean="0">
                <a:solidFill>
                  <a:srgbClr val="FF0000"/>
                </a:solidFill>
              </a:rPr>
              <a:t>není navrhovatelem</a:t>
            </a:r>
            <a:r>
              <a:rPr lang="cs-CZ" sz="1800" dirty="0" smtClean="0"/>
              <a:t> a které byly převzaty z údajů katastru-rozdíl mezi navrhovatelem a účastníkem řízení /význam  i u správních poplatků/</a:t>
            </a:r>
          </a:p>
          <a:p>
            <a:endParaRPr lang="cs-CZ" sz="1800" dirty="0" smtClean="0"/>
          </a:p>
          <a:p>
            <a:pPr>
              <a:buNone/>
            </a:pPr>
            <a:endParaRPr lang="cs-CZ" sz="1800" dirty="0"/>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5921983" cy="500066"/>
          </a:xfrm>
        </p:spPr>
        <p:txBody>
          <a:bodyPr/>
          <a:lstStyle/>
          <a:p>
            <a:pPr>
              <a:buNone/>
            </a:pPr>
            <a:r>
              <a:rPr lang="cs-CZ" sz="2800" dirty="0" smtClean="0"/>
              <a:t>Návrh na vklad- www.</a:t>
            </a:r>
            <a:r>
              <a:rPr lang="cs-CZ" sz="2800" dirty="0" err="1" smtClean="0"/>
              <a:t>cuzk.cz</a:t>
            </a:r>
            <a:endParaRPr lang="cs-CZ" sz="2800" dirty="0"/>
          </a:p>
        </p:txBody>
      </p:sp>
      <p:sp>
        <p:nvSpPr>
          <p:cNvPr id="3" name="Zástupný symbol pro obsah 2"/>
          <p:cNvSpPr>
            <a:spLocks noGrp="1"/>
          </p:cNvSpPr>
          <p:nvPr>
            <p:ph sz="quarter" idx="13"/>
          </p:nvPr>
        </p:nvSpPr>
        <p:spPr>
          <a:xfrm>
            <a:off x="428596" y="731520"/>
            <a:ext cx="8143932" cy="5697876"/>
          </a:xfrm>
        </p:spPr>
        <p:txBody>
          <a:bodyPr>
            <a:normAutofit/>
          </a:bodyPr>
          <a:lstStyle/>
          <a:p>
            <a:pPr>
              <a:buNone/>
            </a:pPr>
            <a:r>
              <a:rPr lang="cs-CZ" b="1" dirty="0" smtClean="0"/>
              <a:t>Návrh na vklad</a:t>
            </a:r>
            <a:endParaRPr lang="cs-CZ" dirty="0" smtClean="0"/>
          </a:p>
          <a:p>
            <a:pPr>
              <a:buNone/>
            </a:pPr>
            <a:r>
              <a:rPr lang="cs-CZ" b="1" dirty="0" smtClean="0"/>
              <a:t>       </a:t>
            </a:r>
            <a:r>
              <a:rPr lang="cs-CZ" b="1" dirty="0" smtClean="0">
                <a:hlinkClick r:id="rId2" tooltip="Aplikace pro vytvoření Návrhu na vklad"/>
              </a:rPr>
              <a:t>Aplikace pro vytvoření Návrhu na vklad</a:t>
            </a:r>
            <a:r>
              <a:rPr lang="cs-CZ" b="1" dirty="0" smtClean="0"/>
              <a:t> </a:t>
            </a:r>
            <a:endParaRPr lang="cs-CZ" dirty="0" smtClean="0"/>
          </a:p>
          <a:p>
            <a:pPr>
              <a:buNone/>
            </a:pPr>
            <a:r>
              <a:rPr lang="cs-CZ" dirty="0" smtClean="0"/>
              <a:t> Interaktivní aplikace, kterou doporučujeme využít pro vytvoření návrhu na vklad. Oproti ručnímu vyplňování nabízí celou řadu automatizovaných kroků a kontrol. </a:t>
            </a:r>
          </a:p>
          <a:p>
            <a:pPr>
              <a:buNone/>
            </a:pPr>
            <a:r>
              <a:rPr lang="cs-CZ" b="1" dirty="0" smtClean="0"/>
              <a:t>       </a:t>
            </a:r>
            <a:r>
              <a:rPr lang="cs-CZ" b="1" dirty="0" smtClean="0">
                <a:hlinkClick r:id="rId3" tooltip="Formulář návrhu na vklad"/>
              </a:rPr>
              <a:t>Formulář návrhu na vklad</a:t>
            </a:r>
            <a:r>
              <a:rPr lang="cs-CZ" b="1" dirty="0" smtClean="0"/>
              <a:t> </a:t>
            </a:r>
            <a:endParaRPr lang="cs-CZ" dirty="0" smtClean="0"/>
          </a:p>
          <a:p>
            <a:pPr>
              <a:buNone/>
            </a:pPr>
            <a:r>
              <a:rPr lang="cs-CZ" dirty="0" smtClean="0"/>
              <a:t> Formuláře pro ruční vyplnění návrhu na vklad pro případy, kdy nebude využita interaktivní aplikace.</a:t>
            </a:r>
          </a:p>
          <a:p>
            <a:pPr>
              <a:buNone/>
            </a:pPr>
            <a:r>
              <a:rPr lang="cs-CZ" b="1" dirty="0" smtClean="0"/>
              <a:t>       </a:t>
            </a:r>
            <a:r>
              <a:rPr lang="cs-CZ" b="1" dirty="0" smtClean="0">
                <a:hlinkClick r:id="rId4" tooltip="Formulář návrhu na vklad ve formátu ZFO"/>
              </a:rPr>
              <a:t>Formulář návrhu na vklad ve formátu ZFO</a:t>
            </a:r>
            <a:r>
              <a:rPr lang="cs-CZ" b="1" dirty="0" smtClean="0"/>
              <a:t> </a:t>
            </a:r>
            <a:endParaRPr lang="cs-CZ" dirty="0" smtClean="0"/>
          </a:p>
          <a:p>
            <a:pPr>
              <a:buNone/>
            </a:pPr>
            <a:r>
              <a:rPr lang="cs-CZ" dirty="0" smtClean="0"/>
              <a:t> </a:t>
            </a:r>
            <a:r>
              <a:rPr lang="cs-CZ" dirty="0" err="1" smtClean="0"/>
              <a:t>Editovatelný</a:t>
            </a:r>
            <a:r>
              <a:rPr lang="cs-CZ" dirty="0" smtClean="0"/>
              <a:t> formulář návrhu na vklad ve formátu ZFO s integrovanou nápovědou. Doporučujeme však využít interaktivní aplikaci pro vytvoření návrhu na vklad.</a:t>
            </a:r>
          </a:p>
          <a:p>
            <a:pPr>
              <a:buNone/>
            </a:pPr>
            <a:r>
              <a:rPr lang="cs-CZ" b="1" dirty="0" smtClean="0"/>
              <a:t>       </a:t>
            </a:r>
            <a:r>
              <a:rPr lang="cs-CZ" b="1" dirty="0" smtClean="0">
                <a:hlinkClick r:id="rId5" tooltip="Vzory vyplněného návrhu na vklad"/>
              </a:rPr>
              <a:t>Vzory vyplněného návrhu na vklad</a:t>
            </a:r>
            <a:endParaRPr lang="cs-CZ" dirty="0"/>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5779107" cy="500066"/>
          </a:xfrm>
        </p:spPr>
        <p:txBody>
          <a:bodyPr/>
          <a:lstStyle/>
          <a:p>
            <a:pPr>
              <a:buNone/>
            </a:pPr>
            <a:r>
              <a:rPr lang="cs-CZ" sz="2800" dirty="0" smtClean="0"/>
              <a:t>Návrh na vklad- www.</a:t>
            </a:r>
            <a:r>
              <a:rPr lang="cs-CZ" sz="2800" dirty="0" err="1" smtClean="0"/>
              <a:t>cuzk.cz</a:t>
            </a:r>
            <a:endParaRPr lang="cs-CZ" sz="2800" dirty="0"/>
          </a:p>
        </p:txBody>
      </p:sp>
      <p:sp>
        <p:nvSpPr>
          <p:cNvPr id="3" name="Zástupný symbol pro obsah 2"/>
          <p:cNvSpPr>
            <a:spLocks noGrp="1"/>
          </p:cNvSpPr>
          <p:nvPr>
            <p:ph sz="quarter" idx="13"/>
          </p:nvPr>
        </p:nvSpPr>
        <p:spPr>
          <a:xfrm>
            <a:off x="500034" y="785794"/>
            <a:ext cx="8143932" cy="4643470"/>
          </a:xfrm>
        </p:spPr>
        <p:txBody>
          <a:bodyPr>
            <a:normAutofit lnSpcReduction="10000"/>
          </a:bodyPr>
          <a:lstStyle/>
          <a:p>
            <a:pPr>
              <a:buNone/>
            </a:pPr>
            <a:r>
              <a:rPr lang="cs-CZ" dirty="0" smtClean="0"/>
              <a:t>  Návrh na vklad do katastru nemovitostí  podle § 14 zákona č. 256/2013 Sb. – obálka</a:t>
            </a:r>
          </a:p>
          <a:p>
            <a:pPr>
              <a:buNone/>
            </a:pPr>
            <a:r>
              <a:rPr lang="cs-CZ" dirty="0" smtClean="0"/>
              <a:t>  II.A Označení práv, která mají být zapsána ke stavbám, pozemkům a právu stavby </a:t>
            </a:r>
          </a:p>
          <a:p>
            <a:pPr>
              <a:buNone/>
            </a:pPr>
            <a:r>
              <a:rPr lang="cs-CZ" dirty="0" smtClean="0"/>
              <a:t>  II.B Označení práv, která mají být zapsána k jednotkám vymezeným podle zákona o vlastnictví bytů </a:t>
            </a:r>
          </a:p>
          <a:p>
            <a:pPr>
              <a:buNone/>
            </a:pPr>
            <a:r>
              <a:rPr lang="cs-CZ" dirty="0" smtClean="0"/>
              <a:t>  II.C Označení práv, která mají být zapsána k jednotkám vymezeným podle občanského zákoníku </a:t>
            </a:r>
          </a:p>
          <a:p>
            <a:pPr>
              <a:buNone/>
            </a:pPr>
            <a:r>
              <a:rPr lang="cs-CZ" dirty="0" smtClean="0"/>
              <a:t>                    + Vysvětlivky k návrhu</a:t>
            </a:r>
          </a:p>
          <a:p>
            <a:pPr>
              <a:buNone/>
            </a:pPr>
            <a:r>
              <a:rPr lang="cs-CZ" dirty="0" smtClean="0"/>
              <a:t>  </a:t>
            </a:r>
          </a:p>
          <a:p>
            <a:pPr>
              <a:buNone/>
            </a:pPr>
            <a:r>
              <a:rPr lang="cs-CZ" dirty="0" smtClean="0"/>
              <a:t>  </a:t>
            </a:r>
          </a:p>
          <a:p>
            <a:pPr>
              <a:buNone/>
            </a:pPr>
            <a:r>
              <a:rPr lang="cs-CZ" dirty="0" smtClean="0"/>
              <a:t> </a:t>
            </a:r>
            <a:endParaRPr lang="cs-CZ" dirty="0"/>
          </a:p>
        </p:txBody>
      </p:sp>
      <p:graphicFrame>
        <p:nvGraphicFramePr>
          <p:cNvPr id="1027" name="Object 3"/>
          <p:cNvGraphicFramePr>
            <a:graphicFrameLocks noChangeAspect="1"/>
          </p:cNvGraphicFramePr>
          <p:nvPr/>
        </p:nvGraphicFramePr>
        <p:xfrm>
          <a:off x="5929322" y="4286256"/>
          <a:ext cx="2871787" cy="2214554"/>
        </p:xfrm>
        <a:graphic>
          <a:graphicData uri="http://schemas.openxmlformats.org/presentationml/2006/ole">
            <p:oleObj spid="_x0000_s212994" name="Acrobat Document" r:id="rId3" imgW="5667037" imgH="8019809" progId="Acrobat.Document.DC">
              <p:embed/>
            </p:oleObj>
          </a:graphicData>
        </a:graphic>
      </p:graphicFrame>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642918"/>
          </a:xfrm>
        </p:spPr>
        <p:txBody>
          <a:bodyPr/>
          <a:lstStyle/>
          <a:p>
            <a:pPr>
              <a:buNone/>
            </a:pPr>
            <a:r>
              <a:rPr lang="cs-CZ" sz="2400" dirty="0" smtClean="0"/>
              <a:t>Pokračování – </a:t>
            </a:r>
            <a:r>
              <a:rPr lang="cs-CZ" sz="2400" dirty="0" smtClean="0">
                <a:hlinkClick r:id="rId2"/>
              </a:rPr>
              <a:t>www.</a:t>
            </a:r>
            <a:r>
              <a:rPr lang="cs-CZ" sz="2400" dirty="0" err="1" smtClean="0">
                <a:hlinkClick r:id="rId2"/>
              </a:rPr>
              <a:t>cuzk.cz</a:t>
            </a:r>
            <a:r>
              <a:rPr lang="cs-CZ" sz="2400" dirty="0" smtClean="0"/>
              <a:t> – kde je možné změny sledovat? </a:t>
            </a:r>
            <a:r>
              <a:rPr lang="cs-CZ" dirty="0" smtClean="0"/>
              <a:t> </a:t>
            </a:r>
            <a:endParaRPr lang="cs-CZ" dirty="0"/>
          </a:p>
        </p:txBody>
      </p:sp>
      <p:sp>
        <p:nvSpPr>
          <p:cNvPr id="3" name="Zástupný symbol pro obsah 2"/>
          <p:cNvSpPr>
            <a:spLocks noGrp="1"/>
          </p:cNvSpPr>
          <p:nvPr>
            <p:ph sz="quarter" idx="13"/>
          </p:nvPr>
        </p:nvSpPr>
        <p:spPr>
          <a:xfrm>
            <a:off x="357158" y="714356"/>
            <a:ext cx="8286808" cy="5643602"/>
          </a:xfrm>
        </p:spPr>
        <p:txBody>
          <a:bodyPr/>
          <a:lstStyle/>
          <a:p>
            <a:pPr>
              <a:buNone/>
            </a:pPr>
            <a:r>
              <a:rPr lang="cs-CZ" dirty="0" smtClean="0"/>
              <a:t>  Doporučený návrh na vklad z ČUZK – ZPV - Interaktivní aplikace, kterou doporučuje ČUZK využít pro vytvoření návrhu na vklad. Oproti ručnímu vyplňování nabízí celou řadu automatizovaných kroků a kontrol  – změna od konce června 2021</a:t>
            </a:r>
            <a:r>
              <a:rPr lang="cs-CZ" dirty="0" smtClean="0">
                <a:solidFill>
                  <a:srgbClr val="FF0000"/>
                </a:solidFill>
              </a:rPr>
              <a:t> </a:t>
            </a:r>
          </a:p>
          <a:p>
            <a:pPr>
              <a:buNone/>
            </a:pPr>
            <a:r>
              <a:rPr lang="cs-CZ" dirty="0" smtClean="0">
                <a:solidFill>
                  <a:srgbClr val="FF0000"/>
                </a:solidFill>
              </a:rPr>
              <a:t> POZOR</a:t>
            </a:r>
            <a:r>
              <a:rPr lang="cs-CZ" dirty="0" smtClean="0"/>
              <a:t>- nepřihlášený uživatel nemůže vložit do návrhu </a:t>
            </a:r>
          </a:p>
          <a:p>
            <a:pPr>
              <a:buNone/>
            </a:pPr>
            <a:r>
              <a:rPr lang="cs-CZ" dirty="0" smtClean="0"/>
              <a:t>                                            - vlastníky nemovitostí z ISKN</a:t>
            </a:r>
          </a:p>
          <a:p>
            <a:pPr>
              <a:buNone/>
            </a:pPr>
            <a:r>
              <a:rPr lang="cs-CZ" dirty="0" smtClean="0"/>
              <a:t>                                            - jiné oprávněné z ISKN</a:t>
            </a:r>
          </a:p>
          <a:p>
            <a:pPr>
              <a:buNone/>
            </a:pPr>
            <a:r>
              <a:rPr lang="cs-CZ" dirty="0" smtClean="0"/>
              <a:t>                                            - nemovitosti dle LV</a:t>
            </a:r>
          </a:p>
          <a:p>
            <a:endParaRPr lang="cs-CZ" dirty="0" smtClean="0"/>
          </a:p>
          <a:p>
            <a:pPr>
              <a:buNone/>
            </a:pPr>
            <a:r>
              <a:rPr lang="cs-CZ" dirty="0" smtClean="0"/>
              <a:t> Na návrhu na vklad se podpisy navrhovatelů neověřují.</a:t>
            </a:r>
          </a:p>
          <a:p>
            <a:pPr>
              <a:buNone/>
            </a:pPr>
            <a:r>
              <a:rPr lang="cs-CZ" dirty="0" smtClean="0"/>
              <a:t> Je-li navrhovatelem zmocněnec za účastníka, je nutné přiložit k návrhu na vklad plnou moc, pokud zmocnění přímo nevyplývá z přiložené listiny.</a:t>
            </a:r>
            <a:endParaRPr lang="cs-CZ"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5493355" cy="500066"/>
          </a:xfrm>
        </p:spPr>
        <p:txBody>
          <a:bodyPr>
            <a:normAutofit fontScale="90000"/>
          </a:bodyPr>
          <a:lstStyle/>
          <a:p>
            <a:pPr>
              <a:buNone/>
            </a:pPr>
            <a:r>
              <a:rPr lang="cs-CZ" sz="2800" dirty="0" smtClean="0"/>
              <a:t>K novele stavebního zákona</a:t>
            </a:r>
            <a:endParaRPr lang="cs-CZ" sz="2800" dirty="0"/>
          </a:p>
        </p:txBody>
      </p:sp>
      <p:sp>
        <p:nvSpPr>
          <p:cNvPr id="3" name="Zástupný symbol pro obsah 2"/>
          <p:cNvSpPr>
            <a:spLocks noGrp="1"/>
          </p:cNvSpPr>
          <p:nvPr>
            <p:ph idx="4294967295"/>
          </p:nvPr>
        </p:nvSpPr>
        <p:spPr>
          <a:xfrm>
            <a:off x="457200" y="1600200"/>
            <a:ext cx="8229600" cy="4686320"/>
          </a:xfrm>
          <a:prstGeom prst="rect">
            <a:avLst/>
          </a:prstGeom>
        </p:spPr>
        <p:txBody>
          <a:bodyPr>
            <a:normAutofit fontScale="92500" lnSpcReduction="20000"/>
          </a:bodyPr>
          <a:lstStyle/>
          <a:p>
            <a:pPr>
              <a:buNone/>
            </a:pPr>
            <a:r>
              <a:rPr lang="cs-CZ" sz="2400" dirty="0" smtClean="0"/>
              <a:t>Novela stavebního zákona  přinesla i novelu </a:t>
            </a:r>
            <a:r>
              <a:rPr lang="cs-CZ" sz="2400" dirty="0" err="1" smtClean="0"/>
              <a:t>katZ</a:t>
            </a:r>
            <a:r>
              <a:rPr lang="cs-CZ" sz="2400" dirty="0" smtClean="0"/>
              <a:t> -§ 2-  definice</a:t>
            </a:r>
          </a:p>
          <a:p>
            <a:pPr>
              <a:buNone/>
            </a:pPr>
            <a:r>
              <a:rPr lang="cs-CZ" sz="2400" dirty="0" smtClean="0"/>
              <a:t>    pojmu "pozemek", obsažená v § 2 písm. a) </a:t>
            </a:r>
            <a:r>
              <a:rPr lang="cs-CZ" sz="2400" dirty="0" err="1" smtClean="0"/>
              <a:t>KatZ</a:t>
            </a:r>
            <a:r>
              <a:rPr lang="cs-CZ" sz="2400" dirty="0" smtClean="0"/>
              <a:t>  po novele zní takto: </a:t>
            </a:r>
          </a:p>
          <a:p>
            <a:pPr>
              <a:buNone/>
            </a:pPr>
            <a:r>
              <a:rPr lang="cs-CZ" sz="2400" dirty="0" smtClean="0"/>
              <a:t>   a) pozemkem část zemského povrchu oddělená od sousedních částí hranicí územní jednotky nebo hranicí katastrálního území, hranicí vlastnickou, </a:t>
            </a:r>
            <a:r>
              <a:rPr lang="cs-CZ" sz="2400" b="1" dirty="0" smtClean="0">
                <a:solidFill>
                  <a:srgbClr val="FF0000"/>
                </a:solidFill>
              </a:rPr>
              <a:t>hranicí stanovenou regulačním plánem, územním rozhodnutím, společným povolením, kterým se stavba umisťuje a povoluje, veřejnoprávní smlouvou nahrazující územní rozhodnutí, nebo územním souhlasem nebo hranicí danou schválením navrhovaného záměru stavebním úřadem</a:t>
            </a:r>
            <a:r>
              <a:rPr lang="cs-CZ" sz="2400" dirty="0" smtClean="0"/>
              <a:t>, hranicí jiného práva podle § 19, hranicí rozsahu zástavního práva, hranicí rozsahu práva stavby, hranicí druhů pozemků, popřípadě rozhraním způsobu využití pozemků,". </a:t>
            </a:r>
          </a:p>
          <a:p>
            <a:pPr>
              <a:buNone/>
            </a:pPr>
            <a:r>
              <a:rPr lang="cs-CZ" sz="2400" b="1" dirty="0" smtClean="0"/>
              <a:t>Co nového platí od roku 2018 ?</a:t>
            </a:r>
            <a:endParaRPr lang="cs-CZ" sz="2400" b="1" dirty="0"/>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0"/>
            <a:ext cx="8143932" cy="714356"/>
          </a:xfrm>
        </p:spPr>
        <p:txBody>
          <a:bodyPr/>
          <a:lstStyle/>
          <a:p>
            <a:pPr>
              <a:buNone/>
            </a:pPr>
            <a:r>
              <a:rPr lang="cs-CZ" sz="2800" dirty="0" smtClean="0"/>
              <a:t>Novinka v „nahlížení do katastru“</a:t>
            </a:r>
            <a:endParaRPr lang="cs-CZ" sz="2800" dirty="0"/>
          </a:p>
        </p:txBody>
      </p:sp>
      <p:sp>
        <p:nvSpPr>
          <p:cNvPr id="3" name="Zástupný symbol pro obsah 2"/>
          <p:cNvSpPr>
            <a:spLocks noGrp="1"/>
          </p:cNvSpPr>
          <p:nvPr>
            <p:ph sz="quarter" idx="13"/>
          </p:nvPr>
        </p:nvSpPr>
        <p:spPr>
          <a:xfrm>
            <a:off x="428596" y="928670"/>
            <a:ext cx="8215370" cy="5429288"/>
          </a:xfrm>
        </p:spPr>
        <p:txBody>
          <a:bodyPr/>
          <a:lstStyle/>
          <a:p>
            <a:pPr>
              <a:buNone/>
            </a:pPr>
            <a:r>
              <a:rPr lang="cs-CZ" dirty="0" smtClean="0"/>
              <a:t> Od 7. září roku 2022 je v aplikaci „Nahlížení do katastru nemovitostí“  přístupný návrh na vklad vyplňovaný v elektronické podobě , který vedle</a:t>
            </a:r>
            <a:r>
              <a:rPr lang="cs-CZ" dirty="0" smtClean="0">
                <a:solidFill>
                  <a:srgbClr val="FF0000"/>
                </a:solidFill>
              </a:rPr>
              <a:t> </a:t>
            </a:r>
            <a:r>
              <a:rPr lang="cs-CZ" dirty="0" err="1" smtClean="0">
                <a:solidFill>
                  <a:srgbClr val="FF0000"/>
                </a:solidFill>
              </a:rPr>
              <a:t>čarového</a:t>
            </a:r>
            <a:r>
              <a:rPr lang="cs-CZ" dirty="0" smtClean="0">
                <a:solidFill>
                  <a:srgbClr val="FF0000"/>
                </a:solidFill>
              </a:rPr>
              <a:t> kódu je doplněn i QR kódem.</a:t>
            </a:r>
          </a:p>
          <a:p>
            <a:pPr>
              <a:buNone/>
            </a:pPr>
            <a:r>
              <a:rPr lang="cs-CZ" dirty="0" smtClean="0"/>
              <a:t>  Pomocí QR kódu bude možné v nahlížení do katastru nemovitostí zobrazit návrh na vklad, zejména pro účastníka řízení.</a:t>
            </a:r>
          </a:p>
          <a:p>
            <a:pPr>
              <a:buNone/>
            </a:pPr>
            <a:r>
              <a:rPr lang="cs-CZ" dirty="0" smtClean="0"/>
              <a:t>  Doporučení- sledovat změnu, může </a:t>
            </a:r>
            <a:r>
              <a:rPr lang="cs-CZ" dirty="0" err="1" smtClean="0"/>
              <a:t>mj</a:t>
            </a:r>
            <a:r>
              <a:rPr lang="cs-CZ" dirty="0" smtClean="0"/>
              <a:t> napomoci ke kontrole navrhovaných práv, nemovitostí…</a:t>
            </a:r>
          </a:p>
          <a:p>
            <a:pPr>
              <a:buNone/>
            </a:pPr>
            <a:r>
              <a:rPr lang="cs-CZ" dirty="0" smtClean="0"/>
              <a:t>        </a:t>
            </a:r>
            <a:r>
              <a:rPr lang="cs-CZ" dirty="0" err="1" smtClean="0"/>
              <a:t>čarový</a:t>
            </a:r>
            <a:r>
              <a:rPr lang="cs-CZ" dirty="0" smtClean="0"/>
              <a:t> kód                                              QR  kód</a:t>
            </a:r>
            <a:endParaRPr lang="cs-CZ" dirty="0"/>
          </a:p>
        </p:txBody>
      </p:sp>
      <p:pic>
        <p:nvPicPr>
          <p:cNvPr id="2477058" name="Picture 2" descr="Výsledek pro obrázky z QR Kod obrázek. Velikost: 146 x 170. Zdroj: honza-grafika.blogspot.com">
            <a:hlinkClick r:id="rId2"/>
          </p:cNvPr>
          <p:cNvPicPr>
            <a:picLocks noChangeAspect="1" noChangeArrowheads="1"/>
          </p:cNvPicPr>
          <p:nvPr/>
        </p:nvPicPr>
        <p:blipFill>
          <a:blip r:embed="rId3"/>
          <a:srcRect/>
          <a:stretch>
            <a:fillRect/>
          </a:stretch>
        </p:blipFill>
        <p:spPr bwMode="auto">
          <a:xfrm>
            <a:off x="6286512" y="4714884"/>
            <a:ext cx="1390650" cy="1619251"/>
          </a:xfrm>
          <a:prstGeom prst="rect">
            <a:avLst/>
          </a:prstGeom>
          <a:noFill/>
        </p:spPr>
      </p:pic>
      <p:pic>
        <p:nvPicPr>
          <p:cNvPr id="5" name="emb3025B719C" descr="Výsledek pro obrázky z Čarový Kod obrázek. Velikost: 110 x 106. Zdroj: cz.depositphotos.com">
            <a:hlinkClick r:id="rId4" tgtFrame="&quot;_blank&quot;"/>
          </p:cNvPr>
          <p:cNvPicPr/>
          <p:nvPr/>
        </p:nvPicPr>
        <p:blipFill>
          <a:blip r:embed="rId5"/>
          <a:srcRect/>
          <a:stretch>
            <a:fillRect/>
          </a:stretch>
        </p:blipFill>
        <p:spPr bwMode="auto">
          <a:xfrm>
            <a:off x="1071538" y="4786322"/>
            <a:ext cx="1571636" cy="1571636"/>
          </a:xfrm>
          <a:prstGeom prst="rect">
            <a:avLst/>
          </a:prstGeom>
          <a:noFill/>
          <a:ln w="9525">
            <a:noFill/>
            <a:miter lim="800000"/>
            <a:headEnd/>
            <a:tailEnd/>
          </a:ln>
        </p:spPr>
      </p:pic>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214290"/>
            <a:ext cx="8215370" cy="714380"/>
          </a:xfrm>
        </p:spPr>
        <p:txBody>
          <a:bodyPr/>
          <a:lstStyle/>
          <a:p>
            <a:pPr>
              <a:buNone/>
            </a:pPr>
            <a:r>
              <a:rPr lang="cs-CZ" sz="2800" dirty="0" smtClean="0"/>
              <a:t>Sledování změn v návrhu na vklad </a:t>
            </a:r>
            <a:r>
              <a:rPr lang="cs-CZ" sz="2800" u="sng" dirty="0" smtClean="0">
                <a:hlinkClick r:id="rId2"/>
              </a:rPr>
              <a:t>www.</a:t>
            </a:r>
            <a:r>
              <a:rPr lang="cs-CZ" sz="2800" u="sng" dirty="0" err="1" smtClean="0">
                <a:hlinkClick r:id="rId2"/>
              </a:rPr>
              <a:t>cuzk.cz</a:t>
            </a:r>
            <a:r>
              <a:rPr lang="cs-CZ" sz="2800" dirty="0" smtClean="0"/>
              <a:t/>
            </a:r>
            <a:br>
              <a:rPr lang="cs-CZ" sz="2800" dirty="0" smtClean="0"/>
            </a:br>
            <a:endParaRPr lang="cs-CZ" sz="2800" dirty="0"/>
          </a:p>
        </p:txBody>
      </p:sp>
      <p:sp>
        <p:nvSpPr>
          <p:cNvPr id="3" name="Zástupný symbol pro obsah 2"/>
          <p:cNvSpPr>
            <a:spLocks noGrp="1"/>
          </p:cNvSpPr>
          <p:nvPr>
            <p:ph sz="quarter" idx="13"/>
          </p:nvPr>
        </p:nvSpPr>
        <p:spPr>
          <a:xfrm>
            <a:off x="285720" y="857232"/>
            <a:ext cx="8858280" cy="5786478"/>
          </a:xfrm>
        </p:spPr>
        <p:txBody>
          <a:bodyPr>
            <a:normAutofit lnSpcReduction="10000"/>
          </a:bodyPr>
          <a:lstStyle/>
          <a:p>
            <a:endParaRPr lang="cs-CZ" dirty="0" smtClean="0"/>
          </a:p>
          <a:p>
            <a:pPr>
              <a:buNone/>
            </a:pPr>
            <a:r>
              <a:rPr lang="cs-CZ" dirty="0" smtClean="0">
                <a:solidFill>
                  <a:srgbClr val="FF0000"/>
                </a:solidFill>
              </a:rPr>
              <a:t> Verze 3.4.0 7.9.2022</a:t>
            </a:r>
          </a:p>
          <a:p>
            <a:pPr>
              <a:buNone/>
            </a:pPr>
            <a:r>
              <a:rPr lang="cs-CZ" dirty="0" smtClean="0">
                <a:solidFill>
                  <a:srgbClr val="FF0000"/>
                </a:solidFill>
              </a:rPr>
              <a:t> - usnadnění vyplňování adres účastníků pomocí našeptávače adres</a:t>
            </a:r>
          </a:p>
          <a:p>
            <a:pPr>
              <a:buNone/>
            </a:pPr>
            <a:r>
              <a:rPr lang="cs-CZ" dirty="0" smtClean="0">
                <a:solidFill>
                  <a:srgbClr val="FF0000"/>
                </a:solidFill>
              </a:rPr>
              <a:t> - do výstupního PDF souboru byl přidán QR kód umožňující zobrazit číslo řízení návrhu na vklad v Nahlížení do KN</a:t>
            </a:r>
          </a:p>
          <a:p>
            <a:pPr>
              <a:buNone/>
            </a:pPr>
            <a:r>
              <a:rPr lang="cs-CZ" dirty="0" smtClean="0">
                <a:solidFill>
                  <a:srgbClr val="FF0000"/>
                </a:solidFill>
              </a:rPr>
              <a:t> - přidána možnost předání identity přihlášeného uživatele do Nahlížení</a:t>
            </a:r>
          </a:p>
          <a:p>
            <a:pPr>
              <a:buNone/>
            </a:pPr>
            <a:r>
              <a:rPr lang="cs-CZ" dirty="0" smtClean="0">
                <a:solidFill>
                  <a:srgbClr val="FF0000"/>
                </a:solidFill>
              </a:rPr>
              <a:t> - změna procesu podepisování ohlášení soudního komisaře v případě chybějící přílohy k listině, detaily viz </a:t>
            </a:r>
            <a:r>
              <a:rPr lang="cs-CZ" u="sng" dirty="0" smtClean="0">
                <a:solidFill>
                  <a:srgbClr val="FF0000"/>
                </a:solidFill>
                <a:hlinkClick r:id="rId3"/>
              </a:rPr>
              <a:t>Příručka pro notáře.</a:t>
            </a:r>
            <a:r>
              <a:rPr lang="cs-CZ" u="sng" dirty="0" err="1" smtClean="0">
                <a:solidFill>
                  <a:srgbClr val="FF0000"/>
                </a:solidFill>
                <a:hlinkClick r:id="rId3"/>
              </a:rPr>
              <a:t>pdf</a:t>
            </a:r>
            <a:endParaRPr lang="cs-CZ" dirty="0" smtClean="0">
              <a:solidFill>
                <a:srgbClr val="FF0000"/>
              </a:solidFill>
            </a:endParaRPr>
          </a:p>
          <a:p>
            <a:pPr>
              <a:buNone/>
            </a:pPr>
            <a:r>
              <a:rPr lang="cs-CZ" dirty="0" smtClean="0"/>
              <a:t> - drobné úpravy a opravy</a:t>
            </a:r>
          </a:p>
          <a:p>
            <a:pPr>
              <a:buNone/>
            </a:pPr>
            <a:r>
              <a:rPr lang="cs-CZ" dirty="0" smtClean="0"/>
              <a:t>  </a:t>
            </a:r>
          </a:p>
          <a:p>
            <a:pPr>
              <a:buNone/>
            </a:pPr>
            <a:r>
              <a:rPr lang="cs-CZ" b="1" dirty="0" smtClean="0"/>
              <a:t> Verze 3.3.5 </a:t>
            </a:r>
            <a:r>
              <a:rPr lang="cs-CZ" dirty="0" smtClean="0"/>
              <a:t>14.4.2022</a:t>
            </a:r>
          </a:p>
          <a:p>
            <a:pPr>
              <a:buNone/>
            </a:pPr>
            <a:r>
              <a:rPr lang="cs-CZ" dirty="0" smtClean="0"/>
              <a:t> - úpravy související se zrušením okresu Praha</a:t>
            </a:r>
          </a:p>
          <a:p>
            <a:pPr>
              <a:buNone/>
            </a:pPr>
            <a:r>
              <a:rPr lang="cs-CZ" b="1" dirty="0" smtClean="0"/>
              <a:t>  </a:t>
            </a:r>
            <a:endParaRPr lang="cs-CZ" dirty="0" smtClean="0"/>
          </a:p>
          <a:p>
            <a:endParaRPr lang="cs-CZ" dirty="0"/>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5500726" cy="500042"/>
          </a:xfrm>
        </p:spPr>
        <p:txBody>
          <a:bodyPr/>
          <a:lstStyle/>
          <a:p>
            <a:pPr>
              <a:buNone/>
            </a:pPr>
            <a:r>
              <a:rPr lang="cs-CZ" sz="2400" dirty="0" smtClean="0"/>
              <a:t>Pokračování-</a:t>
            </a:r>
            <a:endParaRPr lang="cs-CZ" sz="2400" dirty="0"/>
          </a:p>
        </p:txBody>
      </p:sp>
      <p:sp>
        <p:nvSpPr>
          <p:cNvPr id="3" name="Zástupný symbol pro obsah 2"/>
          <p:cNvSpPr>
            <a:spLocks noGrp="1"/>
          </p:cNvSpPr>
          <p:nvPr>
            <p:ph sz="quarter" idx="13"/>
          </p:nvPr>
        </p:nvSpPr>
        <p:spPr>
          <a:xfrm>
            <a:off x="857224" y="785794"/>
            <a:ext cx="7786742" cy="5572164"/>
          </a:xfrm>
        </p:spPr>
        <p:txBody>
          <a:bodyPr>
            <a:normAutofit fontScale="92500"/>
          </a:bodyPr>
          <a:lstStyle/>
          <a:p>
            <a:pPr>
              <a:buNone/>
            </a:pPr>
            <a:r>
              <a:rPr lang="cs-CZ" b="1" dirty="0" smtClean="0"/>
              <a:t>Shrnutí k informacím o účastnících řízení-</a:t>
            </a:r>
          </a:p>
          <a:p>
            <a:pPr>
              <a:buNone/>
            </a:pPr>
            <a:r>
              <a:rPr lang="cs-CZ" dirty="0" smtClean="0"/>
              <a:t>    - okruh</a:t>
            </a:r>
            <a:r>
              <a:rPr lang="cs-CZ" dirty="0" smtClean="0">
                <a:solidFill>
                  <a:srgbClr val="FF0000"/>
                </a:solidFill>
              </a:rPr>
              <a:t> účastníků</a:t>
            </a:r>
            <a:r>
              <a:rPr lang="cs-CZ" dirty="0" smtClean="0"/>
              <a:t> v návrhu nemusí být totožný s počtem</a:t>
            </a:r>
          </a:p>
          <a:p>
            <a:pPr>
              <a:buNone/>
            </a:pPr>
            <a:r>
              <a:rPr lang="cs-CZ" dirty="0" smtClean="0"/>
              <a:t>      osob vystupujících v listině /zemřelý/</a:t>
            </a:r>
          </a:p>
          <a:p>
            <a:pPr>
              <a:buNone/>
            </a:pPr>
            <a:r>
              <a:rPr lang="cs-CZ" dirty="0" smtClean="0"/>
              <a:t>   - doplnění k   </a:t>
            </a:r>
            <a:r>
              <a:rPr lang="cs-CZ" b="1" dirty="0" smtClean="0"/>
              <a:t>§ 14  k </a:t>
            </a:r>
            <a:r>
              <a:rPr lang="cs-CZ" dirty="0" smtClean="0"/>
              <a:t>náležitostem návrhu na vklad:</a:t>
            </a:r>
          </a:p>
          <a:p>
            <a:pPr>
              <a:buNone/>
            </a:pPr>
            <a:r>
              <a:rPr lang="cs-CZ" dirty="0" smtClean="0"/>
              <a:t>                                        - a to označení katastrálního úřadu</a:t>
            </a:r>
          </a:p>
          <a:p>
            <a:pPr>
              <a:buNone/>
            </a:pPr>
            <a:r>
              <a:rPr lang="cs-CZ" dirty="0" smtClean="0"/>
              <a:t>                                        - označení účastníků vkladového řízení</a:t>
            </a:r>
          </a:p>
          <a:p>
            <a:pPr>
              <a:buNone/>
            </a:pPr>
            <a:r>
              <a:rPr lang="cs-CZ" dirty="0" smtClean="0"/>
              <a:t>                                        - označení nemovitostí a práv</a:t>
            </a:r>
          </a:p>
          <a:p>
            <a:pPr>
              <a:buNone/>
            </a:pPr>
            <a:r>
              <a:rPr lang="cs-CZ" dirty="0" smtClean="0"/>
              <a:t>                                        - podpis navrhovatele-jeden z účastníků</a:t>
            </a:r>
          </a:p>
          <a:p>
            <a:pPr>
              <a:buNone/>
            </a:pPr>
            <a:r>
              <a:rPr lang="cs-CZ" dirty="0" smtClean="0"/>
              <a:t> A co lze v návrhu napravit?- označení katastrálního úřadu</a:t>
            </a:r>
          </a:p>
          <a:p>
            <a:pPr>
              <a:buNone/>
            </a:pPr>
            <a:r>
              <a:rPr lang="cs-CZ" dirty="0" smtClean="0"/>
              <a:t>                                        - označení účastníků řízení,</a:t>
            </a:r>
            <a:r>
              <a:rPr lang="cs-CZ" dirty="0" err="1" smtClean="0"/>
              <a:t>např.chybí</a:t>
            </a:r>
            <a:r>
              <a:rPr lang="cs-CZ" dirty="0" smtClean="0"/>
              <a:t>-li RČ, IČ,adresa trvalého pobytu</a:t>
            </a:r>
          </a:p>
          <a:p>
            <a:pPr>
              <a:buNone/>
            </a:pPr>
            <a:r>
              <a:rPr lang="cs-CZ" dirty="0" smtClean="0"/>
              <a:t>                                        -podpis navrhovatele ?????</a:t>
            </a:r>
          </a:p>
          <a:p>
            <a:pPr>
              <a:buNone/>
            </a:pPr>
            <a:r>
              <a:rPr lang="cs-CZ" dirty="0" smtClean="0"/>
              <a:t> Co nelze v návrhu napravit?- rozšiřovat okruh práv a nemovitostí</a:t>
            </a:r>
            <a:endParaRPr lang="cs-CZ" dirty="0"/>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285728"/>
            <a:ext cx="6858048" cy="714380"/>
          </a:xfrm>
        </p:spPr>
        <p:txBody>
          <a:bodyPr/>
          <a:lstStyle/>
          <a:p>
            <a:pPr>
              <a:buNone/>
            </a:pPr>
            <a:r>
              <a:rPr lang="cs-CZ" sz="2800" dirty="0" smtClean="0"/>
              <a:t>Podpis na návrhu na vklad</a:t>
            </a:r>
            <a:r>
              <a:rPr lang="cs-CZ" dirty="0" smtClean="0"/>
              <a:t>-</a:t>
            </a:r>
            <a:endParaRPr lang="cs-CZ" dirty="0"/>
          </a:p>
        </p:txBody>
      </p:sp>
      <p:sp>
        <p:nvSpPr>
          <p:cNvPr id="3" name="Zástupný symbol pro obsah 2"/>
          <p:cNvSpPr>
            <a:spLocks noGrp="1"/>
          </p:cNvSpPr>
          <p:nvPr>
            <p:ph sz="quarter" idx="13"/>
          </p:nvPr>
        </p:nvSpPr>
        <p:spPr>
          <a:xfrm>
            <a:off x="428596" y="1000108"/>
            <a:ext cx="8215370" cy="5357850"/>
          </a:xfrm>
        </p:spPr>
        <p:txBody>
          <a:bodyPr/>
          <a:lstStyle/>
          <a:p>
            <a:endParaRPr lang="cs-CZ" dirty="0" smtClean="0"/>
          </a:p>
          <a:p>
            <a:pPr>
              <a:buNone/>
            </a:pPr>
            <a:r>
              <a:rPr lang="cs-CZ" dirty="0" smtClean="0"/>
              <a:t>  Obecně není na návrhu na vklad podpis účastníků ověřen!</a:t>
            </a:r>
          </a:p>
          <a:p>
            <a:pPr>
              <a:buNone/>
            </a:pPr>
            <a:r>
              <a:rPr lang="cs-CZ" dirty="0" smtClean="0"/>
              <a:t>  Je-li účastník vkladového řízení zastoupen zmocněncem, musí být na plné moci přiložené k návrhu na vklad ověřen podpis zmocnitele.</a:t>
            </a:r>
          </a:p>
          <a:p>
            <a:pPr>
              <a:buNone/>
            </a:pPr>
            <a:r>
              <a:rPr lang="cs-CZ" dirty="0" smtClean="0"/>
              <a:t>Účastníkem řízení – fyzická osoba</a:t>
            </a:r>
          </a:p>
          <a:p>
            <a:pPr>
              <a:buNone/>
            </a:pPr>
            <a:r>
              <a:rPr lang="cs-CZ" dirty="0" smtClean="0"/>
              <a:t>                            - právnická osoba</a:t>
            </a:r>
          </a:p>
          <a:p>
            <a:pPr>
              <a:buNone/>
            </a:pPr>
            <a:r>
              <a:rPr lang="cs-CZ" dirty="0" smtClean="0"/>
              <a:t>Fyzická osoba v návrhu na vklad musí vyplnit rodné číslo/ RČ/, nemá-li přiděleno, uvádí datum narození</a:t>
            </a:r>
          </a:p>
          <a:p>
            <a:pPr>
              <a:buNone/>
            </a:pPr>
            <a:r>
              <a:rPr lang="cs-CZ" dirty="0" smtClean="0"/>
              <a:t>/Pozor- v listině není povinné uvádět  RČ / Co GDPR ? /  </a:t>
            </a:r>
          </a:p>
          <a:p>
            <a:pPr>
              <a:buNone/>
            </a:pPr>
            <a:r>
              <a:rPr lang="cs-CZ" dirty="0" smtClean="0"/>
              <a:t>Za právnickou osobu podepisuje osoba oprávněná dle obchodního nebo obdobného rejstříku, či zmocněnec</a:t>
            </a:r>
            <a:endParaRPr lang="cs-CZ" dirty="0"/>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142852"/>
            <a:ext cx="3993157" cy="500066"/>
          </a:xfrm>
        </p:spPr>
        <p:txBody>
          <a:bodyPr/>
          <a:lstStyle/>
          <a:p>
            <a:pPr>
              <a:buNone/>
            </a:pPr>
            <a:r>
              <a:rPr lang="cs-CZ" sz="2400" dirty="0" smtClean="0"/>
              <a:t>Pokračování-</a:t>
            </a:r>
            <a:endParaRPr lang="cs-CZ" sz="2400" dirty="0"/>
          </a:p>
        </p:txBody>
      </p:sp>
      <p:sp>
        <p:nvSpPr>
          <p:cNvPr id="3" name="Zástupný symbol pro obsah 2"/>
          <p:cNvSpPr>
            <a:spLocks noGrp="1"/>
          </p:cNvSpPr>
          <p:nvPr>
            <p:ph sz="quarter" idx="13"/>
          </p:nvPr>
        </p:nvSpPr>
        <p:spPr>
          <a:xfrm>
            <a:off x="857224" y="1142984"/>
            <a:ext cx="7786742" cy="4929222"/>
          </a:xfrm>
        </p:spPr>
        <p:txBody>
          <a:bodyPr>
            <a:normAutofit lnSpcReduction="10000"/>
          </a:bodyPr>
          <a:lstStyle/>
          <a:p>
            <a:pPr>
              <a:buNone/>
            </a:pPr>
            <a:r>
              <a:rPr lang="cs-CZ" dirty="0" smtClean="0"/>
              <a:t>Poznámka k § 14 odst.2- tzv. </a:t>
            </a:r>
            <a:r>
              <a:rPr lang="cs-CZ" dirty="0" err="1" smtClean="0"/>
              <a:t>beznávrhové</a:t>
            </a:r>
            <a:r>
              <a:rPr lang="cs-CZ" dirty="0" smtClean="0"/>
              <a:t> řízení lze uplatnit jen pro rozhodnutí soudu,soudního exekutora nebo notáře/veřejné listiny/, ale nelze uplatnit pro jiné rozhodnutí orgánu veřejné moci, </a:t>
            </a:r>
            <a:r>
              <a:rPr lang="cs-CZ" dirty="0" err="1" smtClean="0"/>
              <a:t>např.rozhodnutí</a:t>
            </a:r>
            <a:r>
              <a:rPr lang="cs-CZ" dirty="0" smtClean="0"/>
              <a:t> vyvlastňovacího úřadu</a:t>
            </a:r>
          </a:p>
          <a:p>
            <a:pPr>
              <a:buNone/>
            </a:pPr>
            <a:r>
              <a:rPr lang="cs-CZ" dirty="0" smtClean="0"/>
              <a:t>  Za návrh na vklad je vyměřen správní poplatek, pokud navrhovatel není osvobozen,a toto platí i pro veřejnou listinu,pokud ji předkládá jeden z účastníků.</a:t>
            </a:r>
          </a:p>
          <a:p>
            <a:pPr>
              <a:buNone/>
            </a:pPr>
            <a:r>
              <a:rPr lang="cs-CZ" sz="2400" dirty="0" smtClean="0"/>
              <a:t>  Platby za návrh:- v hotovosti při podání ,inkasní platby,prostřednictvím platebního portálu přes ČSOB </a:t>
            </a:r>
          </a:p>
          <a:p>
            <a:pPr>
              <a:buNone/>
            </a:pPr>
            <a:r>
              <a:rPr lang="cs-CZ" sz="2400" dirty="0" smtClean="0"/>
              <a:t> Pozor- </a:t>
            </a:r>
            <a:r>
              <a:rPr lang="cs-CZ" sz="2400" dirty="0" err="1" smtClean="0"/>
              <a:t>beznávrhová</a:t>
            </a:r>
            <a:r>
              <a:rPr lang="cs-CZ" sz="2400" dirty="0" smtClean="0"/>
              <a:t> řízení-rozhodnutí nebo potvrzení o právu dle rozhodnutí soudu, exekutora , usnesení o dědictví od notáře – správní poplatky se nevyměřují</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2908" y="0"/>
            <a:ext cx="9286908" cy="928670"/>
          </a:xfrm>
        </p:spPr>
        <p:txBody>
          <a:bodyPr/>
          <a:lstStyle/>
          <a:p>
            <a:pPr>
              <a:buNone/>
            </a:pPr>
            <a:r>
              <a:rPr lang="cs-CZ" sz="2800" dirty="0" smtClean="0"/>
              <a:t>Poznámka ke správním poplatkům-zákon 634/2004 Sb.</a:t>
            </a:r>
            <a:endParaRPr lang="cs-CZ" sz="2800" dirty="0"/>
          </a:p>
        </p:txBody>
      </p:sp>
      <p:sp>
        <p:nvSpPr>
          <p:cNvPr id="3" name="Zástupný symbol pro obsah 2"/>
          <p:cNvSpPr>
            <a:spLocks noGrp="1"/>
          </p:cNvSpPr>
          <p:nvPr>
            <p:ph sz="quarter" idx="13"/>
          </p:nvPr>
        </p:nvSpPr>
        <p:spPr>
          <a:xfrm>
            <a:off x="357158" y="857232"/>
            <a:ext cx="8286808" cy="5500726"/>
          </a:xfrm>
        </p:spPr>
        <p:txBody>
          <a:bodyPr>
            <a:normAutofit/>
          </a:bodyPr>
          <a:lstStyle/>
          <a:p>
            <a:pPr>
              <a:buNone/>
            </a:pPr>
            <a:r>
              <a:rPr lang="cs-CZ" b="1" dirty="0" smtClean="0"/>
              <a:t>Položka 120</a:t>
            </a:r>
          </a:p>
          <a:p>
            <a:pPr marL="502920" indent="-457200">
              <a:buAutoNum type="alphaLcParenR"/>
            </a:pPr>
            <a:r>
              <a:rPr lang="cs-CZ" dirty="0" smtClean="0"/>
              <a:t>Přijetí návrhu na zahájení řízení o povolení vkladu do katastru nemovitostí                  Kč 2000</a:t>
            </a:r>
          </a:p>
          <a:p>
            <a:pPr marL="502920" indent="-457200">
              <a:buAutoNum type="alphaLcParenR"/>
            </a:pPr>
            <a:r>
              <a:rPr lang="cs-CZ" dirty="0" smtClean="0"/>
              <a:t>b) Přijetí návrhů na zahájení řízení o povolení vkladu do katastru nemovitostí na základě listin, které souvisejí s výstavbou veřejně prospěšné stavby pro zneškodňování odpadu, zásobování vodou, odvádění odpadních vod a jejich čištění, pro veřejnou dopravu, veřejné školství, veřejnou správu a obdobné veřejné účely  Kč 2000 za každý návrh nejvýše v úhrnu                          Kč 20000</a:t>
            </a:r>
          </a:p>
          <a:p>
            <a:pPr marL="502920" indent="-457200">
              <a:buAutoNum type="alphaLcParenR"/>
            </a:pPr>
            <a:r>
              <a:rPr lang="cs-CZ" dirty="0" smtClean="0"/>
              <a:t>c) Přijetí úplného znění prohlášení o rozdělení práva k domu a pozemku na vlastnické právo k jednotkám k uložení do sbírky listin nebo přijetí dohody spoluvlastníků o správě nemovité věci k uložení do sbírky listin   Kč 1000</a:t>
            </a:r>
          </a:p>
          <a:p>
            <a:endParaRPr lang="cs-CZ" dirty="0"/>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222" y="0"/>
            <a:ext cx="9501222" cy="928670"/>
          </a:xfrm>
        </p:spPr>
        <p:txBody>
          <a:bodyPr/>
          <a:lstStyle/>
          <a:p>
            <a:pPr>
              <a:buNone/>
            </a:pPr>
            <a:r>
              <a:rPr lang="cs-CZ" sz="2800" dirty="0" smtClean="0"/>
              <a:t>Poznámka ke správním poplatkům-zákon 634/2004 Sb.</a:t>
            </a:r>
            <a:endParaRPr lang="cs-CZ" sz="2800" dirty="0"/>
          </a:p>
        </p:txBody>
      </p:sp>
      <p:sp>
        <p:nvSpPr>
          <p:cNvPr id="3" name="Zástupný symbol pro obsah 2"/>
          <p:cNvSpPr>
            <a:spLocks noGrp="1"/>
          </p:cNvSpPr>
          <p:nvPr>
            <p:ph sz="quarter" idx="13"/>
          </p:nvPr>
        </p:nvSpPr>
        <p:spPr>
          <a:xfrm>
            <a:off x="357158" y="1285860"/>
            <a:ext cx="8286808" cy="5072098"/>
          </a:xfrm>
        </p:spPr>
        <p:txBody>
          <a:bodyPr>
            <a:normAutofit/>
          </a:bodyPr>
          <a:lstStyle/>
          <a:p>
            <a:pPr>
              <a:buNone/>
            </a:pPr>
            <a:r>
              <a:rPr lang="cs-CZ" b="1" dirty="0" smtClean="0"/>
              <a:t> § 8</a:t>
            </a:r>
          </a:p>
          <a:p>
            <a:pPr>
              <a:buNone/>
            </a:pPr>
            <a:r>
              <a:rPr lang="cs-CZ" b="1" dirty="0" smtClean="0"/>
              <a:t>Osvobození od poplatku</a:t>
            </a:r>
          </a:p>
          <a:p>
            <a:pPr>
              <a:buNone/>
            </a:pPr>
            <a:r>
              <a:rPr lang="cs-CZ" b="1" dirty="0" smtClean="0"/>
              <a:t>  i)</a:t>
            </a:r>
            <a:r>
              <a:rPr lang="cs-CZ" dirty="0" smtClean="0"/>
              <a:t> prováděné v důsledku živelní pohromy na území České republiky; za živelní pohromu se pro účely tohoto zákona považují nezaviněný požár a výbuch, blesk, vichřice a rychlost větru nad 75 km/h, povodeň, záplava, krupobití, sesouvání půdy, sesuny půdy a skalní zřícení, pokud k nim nedošlo v souvislosti s průmyslovým nebo stavebním provozem, sesouvání nebo zřícení lavin a zemětřesení dosahující alespoň 4. stupně Richterovy mezinárodní stupnice udávající </a:t>
            </a:r>
            <a:r>
              <a:rPr lang="cs-CZ" dirty="0" err="1" smtClean="0"/>
              <a:t>makroseismické</a:t>
            </a:r>
            <a:r>
              <a:rPr lang="cs-CZ" dirty="0" smtClean="0"/>
              <a:t> účinky zemětřesení.</a:t>
            </a:r>
          </a:p>
          <a:p>
            <a:endParaRPr lang="cs-CZ" dirty="0"/>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28663" y="142852"/>
            <a:ext cx="6929485" cy="571504"/>
          </a:xfrm>
        </p:spPr>
        <p:txBody>
          <a:bodyPr/>
          <a:lstStyle/>
          <a:p>
            <a:pPr>
              <a:buNone/>
            </a:pPr>
            <a:r>
              <a:rPr lang="cs-CZ" sz="2800" dirty="0" smtClean="0"/>
              <a:t>Doplnění návrhu na vklad- postup</a:t>
            </a:r>
            <a:endParaRPr lang="cs-CZ" sz="2800" dirty="0"/>
          </a:p>
        </p:txBody>
      </p:sp>
      <p:sp>
        <p:nvSpPr>
          <p:cNvPr id="3" name="Zástupný symbol pro obsah 2"/>
          <p:cNvSpPr>
            <a:spLocks noGrp="1"/>
          </p:cNvSpPr>
          <p:nvPr>
            <p:ph sz="quarter" idx="13"/>
          </p:nvPr>
        </p:nvSpPr>
        <p:spPr>
          <a:xfrm>
            <a:off x="428596" y="1214422"/>
            <a:ext cx="8215370" cy="3357586"/>
          </a:xfrm>
        </p:spPr>
        <p:txBody>
          <a:bodyPr>
            <a:normAutofit lnSpcReduction="10000"/>
          </a:bodyPr>
          <a:lstStyle/>
          <a:p>
            <a:pPr>
              <a:buNone/>
            </a:pPr>
            <a:r>
              <a:rPr lang="cs-CZ" dirty="0" smtClean="0"/>
              <a:t>Není-li správně vyplněn návrh na vklad-stanovený formulář- náprava je uvedena v Jednacím řádu katastrálních úřadů</a:t>
            </a:r>
          </a:p>
          <a:p>
            <a:endParaRPr lang="cs-CZ" dirty="0" smtClean="0"/>
          </a:p>
          <a:p>
            <a:pPr>
              <a:buNone/>
            </a:pPr>
            <a:r>
              <a:rPr lang="cs-CZ" b="1" dirty="0" smtClean="0"/>
              <a:t>částečná kopie z Jednacího řádu katastrálních úřadů čl.18 bod 5</a:t>
            </a:r>
          </a:p>
          <a:p>
            <a:pPr>
              <a:buNone/>
            </a:pPr>
            <a:r>
              <a:rPr lang="cs-CZ" dirty="0" smtClean="0"/>
              <a:t>  Nedostatky návrhu na vklad může odstranit kterýkoliv z účastníků řízení, kteří </a:t>
            </a:r>
            <a:r>
              <a:rPr lang="cs-CZ" dirty="0" smtClean="0">
                <a:solidFill>
                  <a:srgbClr val="FF0000"/>
                </a:solidFill>
              </a:rPr>
              <a:t>podali</a:t>
            </a:r>
            <a:r>
              <a:rPr lang="cs-CZ" dirty="0" smtClean="0"/>
              <a:t> návrh na vklad, samostatně. K odstranění nedostatků návrhu na vklad se formulář podle § 14 odst. 1 katastrálního zákona</a:t>
            </a:r>
            <a:r>
              <a:rPr lang="cs-CZ" b="1" dirty="0" smtClean="0">
                <a:solidFill>
                  <a:srgbClr val="FF0000"/>
                </a:solidFill>
              </a:rPr>
              <a:t> nepoužije.</a:t>
            </a:r>
          </a:p>
          <a:p>
            <a:endParaRPr lang="cs-CZ" dirty="0"/>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6512511" cy="428628"/>
          </a:xfrm>
        </p:spPr>
        <p:txBody>
          <a:bodyPr/>
          <a:lstStyle/>
          <a:p>
            <a:pPr>
              <a:buNone/>
            </a:pPr>
            <a:r>
              <a:rPr lang="cs-CZ" sz="2400" dirty="0" smtClean="0"/>
              <a:t> Náležitosti návrhu na vklad- doporučení </a:t>
            </a:r>
            <a:endParaRPr lang="cs-CZ" sz="2400" dirty="0"/>
          </a:p>
        </p:txBody>
      </p:sp>
      <p:sp>
        <p:nvSpPr>
          <p:cNvPr id="3" name="Zástupný symbol pro obsah 2"/>
          <p:cNvSpPr>
            <a:spLocks noGrp="1"/>
          </p:cNvSpPr>
          <p:nvPr>
            <p:ph sz="quarter" idx="13"/>
          </p:nvPr>
        </p:nvSpPr>
        <p:spPr>
          <a:xfrm>
            <a:off x="500034" y="857232"/>
            <a:ext cx="8072494" cy="5500726"/>
          </a:xfrm>
        </p:spPr>
        <p:txBody>
          <a:bodyPr>
            <a:normAutofit/>
          </a:bodyPr>
          <a:lstStyle/>
          <a:p>
            <a:pPr>
              <a:buNone/>
            </a:pPr>
            <a:r>
              <a:rPr lang="cs-CZ" dirty="0" smtClean="0"/>
              <a:t>  a/ vyjasnit si okruh účastníků vkladového řízení</a:t>
            </a:r>
          </a:p>
          <a:p>
            <a:pPr>
              <a:buNone/>
            </a:pPr>
            <a:r>
              <a:rPr lang="cs-CZ" dirty="0" smtClean="0"/>
              <a:t>  b/ ověřit si, kterých nemovitostní se má vkladové řízení týkat /</a:t>
            </a:r>
            <a:r>
              <a:rPr lang="cs-CZ" dirty="0" err="1" smtClean="0"/>
              <a:t>např.při</a:t>
            </a:r>
            <a:r>
              <a:rPr lang="cs-CZ" dirty="0" smtClean="0"/>
              <a:t> výmazu </a:t>
            </a:r>
            <a:r>
              <a:rPr lang="cs-CZ" dirty="0" err="1" smtClean="0"/>
              <a:t>zást</a:t>
            </a:r>
            <a:r>
              <a:rPr lang="cs-CZ" dirty="0" smtClean="0"/>
              <a:t>. práva,věcného břemene je nutná zvýšená kontrola-mohlo dojít k rozdělení původní nemovitosti/</a:t>
            </a:r>
          </a:p>
          <a:p>
            <a:pPr>
              <a:buNone/>
            </a:pPr>
            <a:r>
              <a:rPr lang="cs-CZ" dirty="0" smtClean="0"/>
              <a:t>  c/ zkontrolovat si označení nemovitostí-st.,při nakládání s jednotkami….!!!</a:t>
            </a:r>
          </a:p>
          <a:p>
            <a:pPr>
              <a:buNone/>
            </a:pPr>
            <a:r>
              <a:rPr lang="cs-CZ" dirty="0" smtClean="0"/>
              <a:t>  d/ zkontrolovat si vkladovou listinu, podle které má být právo zapsáno, změněno nebo vymazáno</a:t>
            </a:r>
          </a:p>
          <a:p>
            <a:pPr>
              <a:buNone/>
            </a:pPr>
            <a:r>
              <a:rPr lang="cs-CZ" dirty="0" smtClean="0"/>
              <a:t>  e/ zkontrolovat si správné formuláře návrhu na vklad,zejména týkající se popisu nemovitostí</a:t>
            </a:r>
          </a:p>
          <a:p>
            <a:pPr>
              <a:buNone/>
            </a:pPr>
            <a:r>
              <a:rPr lang="cs-CZ" dirty="0" smtClean="0"/>
              <a:t>Doplnění- návrhy na vklad i jejich doplňky se skenují, nelze je zaměňovat po podaném návrhu</a:t>
            </a:r>
          </a:p>
          <a:p>
            <a:endParaRPr lang="cs-CZ" dirty="0"/>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5564793" cy="714356"/>
          </a:xfrm>
        </p:spPr>
        <p:txBody>
          <a:bodyPr/>
          <a:lstStyle/>
          <a:p>
            <a:pPr>
              <a:buNone/>
            </a:pPr>
            <a:r>
              <a:rPr lang="cs-CZ" sz="2400" dirty="0" smtClean="0"/>
              <a:t>§ 15 </a:t>
            </a:r>
            <a:r>
              <a:rPr lang="cs-CZ" sz="2400" dirty="0" err="1" smtClean="0"/>
              <a:t>katZ</a:t>
            </a:r>
            <a:r>
              <a:rPr lang="cs-CZ" sz="2400" dirty="0" smtClean="0"/>
              <a:t>– přílohy návrhu na vklad</a:t>
            </a:r>
            <a:endParaRPr lang="cs-CZ" sz="2400" dirty="0"/>
          </a:p>
        </p:txBody>
      </p:sp>
      <p:sp>
        <p:nvSpPr>
          <p:cNvPr id="3" name="Zástupný symbol pro obsah 2"/>
          <p:cNvSpPr>
            <a:spLocks noGrp="1"/>
          </p:cNvSpPr>
          <p:nvPr>
            <p:ph sz="quarter" idx="13"/>
          </p:nvPr>
        </p:nvSpPr>
        <p:spPr>
          <a:xfrm>
            <a:off x="642910" y="785794"/>
            <a:ext cx="7786742" cy="5572164"/>
          </a:xfrm>
        </p:spPr>
        <p:txBody>
          <a:bodyPr>
            <a:normAutofit/>
          </a:bodyPr>
          <a:lstStyle/>
          <a:p>
            <a:pPr>
              <a:buNone/>
            </a:pPr>
            <a:r>
              <a:rPr lang="cs-CZ" sz="2000" dirty="0" smtClean="0"/>
              <a:t> 1/ přílohou návrhu na zahájení vkladového řízení je</a:t>
            </a:r>
          </a:p>
          <a:p>
            <a:pPr>
              <a:buNone/>
            </a:pPr>
            <a:r>
              <a:rPr lang="cs-CZ" sz="2000" dirty="0" smtClean="0"/>
              <a:t>  a/ listina…/ vkladová listina/</a:t>
            </a:r>
          </a:p>
          <a:p>
            <a:pPr>
              <a:buNone/>
            </a:pPr>
            <a:r>
              <a:rPr lang="cs-CZ" sz="2000" dirty="0" smtClean="0"/>
              <a:t>  b/ plná moc s úředně ověřeným podpisem zmocnitele..</a:t>
            </a:r>
          </a:p>
          <a:p>
            <a:pPr>
              <a:buNone/>
            </a:pPr>
            <a:r>
              <a:rPr lang="cs-CZ" sz="2000" dirty="0" smtClean="0"/>
              <a:t>  c/ výpis z OR,není-li možné jej získat bezplatně dálkovým přístupem</a:t>
            </a:r>
          </a:p>
          <a:p>
            <a:pPr>
              <a:buNone/>
            </a:pPr>
            <a:r>
              <a:rPr lang="cs-CZ" sz="2000" dirty="0" smtClean="0"/>
              <a:t>  d/další listiny – např. souhlas stavebního úřadu ,…</a:t>
            </a:r>
          </a:p>
          <a:p>
            <a:pPr>
              <a:buNone/>
            </a:pPr>
            <a:r>
              <a:rPr lang="cs-CZ" sz="2000" dirty="0" smtClean="0"/>
              <a:t> 2/Není-li k návrhu přiložena vkladová listina , k podanému návrhu se nepřihlíží.O tom,že se k návrhu nepřihlíží vyrozumí katastrální úřad navrhovatele.</a:t>
            </a:r>
          </a:p>
          <a:p>
            <a:pPr>
              <a:buNone/>
            </a:pPr>
            <a:r>
              <a:rPr lang="cs-CZ" sz="2000" dirty="0" smtClean="0"/>
              <a:t> 3/Nejsou-li v rozhodnutí nebo potvrzení podle § 14 odst.2 uvedeny všechny údaje, které mají být vkladem zapsány…KU vyzve účastníky řízení k jejich doplnění.Nedoplní-li je ve lhůtě do 14 dnů od doručení výzvy, KU vkladové řízení zastaví.</a:t>
            </a:r>
            <a:endParaRPr lang="cs-CZ" sz="2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500066"/>
          </a:xfrm>
        </p:spPr>
        <p:txBody>
          <a:bodyPr/>
          <a:lstStyle/>
          <a:p>
            <a:pPr>
              <a:buNone/>
            </a:pPr>
            <a:r>
              <a:rPr lang="cs-CZ" sz="2400" dirty="0" smtClean="0"/>
              <a:t>Lesní pozemky, </a:t>
            </a:r>
            <a:r>
              <a:rPr lang="cs-CZ" sz="2400" dirty="0" err="1" smtClean="0"/>
              <a:t>pozemky</a:t>
            </a:r>
            <a:r>
              <a:rPr lang="cs-CZ" sz="2400" dirty="0" smtClean="0"/>
              <a:t> se způsobem využití a ochrany LPF</a:t>
            </a:r>
            <a:endParaRPr lang="cs-CZ" sz="2400" dirty="0"/>
          </a:p>
        </p:txBody>
      </p:sp>
      <p:sp>
        <p:nvSpPr>
          <p:cNvPr id="5" name="Zástupný symbol pro obsah 4"/>
          <p:cNvSpPr>
            <a:spLocks noGrp="1"/>
          </p:cNvSpPr>
          <p:nvPr>
            <p:ph sz="quarter" idx="13"/>
          </p:nvPr>
        </p:nvSpPr>
        <p:spPr>
          <a:xfrm>
            <a:off x="285720" y="857232"/>
            <a:ext cx="8572560" cy="5715040"/>
          </a:xfrm>
        </p:spPr>
        <p:txBody>
          <a:bodyPr>
            <a:normAutofit fontScale="92500" lnSpcReduction="10000"/>
          </a:bodyPr>
          <a:lstStyle/>
          <a:p>
            <a:pPr>
              <a:buNone/>
            </a:pPr>
            <a:r>
              <a:rPr lang="cs-CZ" sz="2400" dirty="0" smtClean="0"/>
              <a:t>Zvláštní pozornost i ze strany katastrálních úřadů je věnována:</a:t>
            </a:r>
          </a:p>
          <a:p>
            <a:pPr>
              <a:buFontTx/>
              <a:buChar char="-"/>
            </a:pPr>
            <a:r>
              <a:rPr lang="cs-CZ" sz="2400" dirty="0" smtClean="0">
                <a:solidFill>
                  <a:srgbClr val="FF0000"/>
                </a:solidFill>
              </a:rPr>
              <a:t>Dělení lesních pozemků</a:t>
            </a:r>
          </a:p>
          <a:p>
            <a:pPr>
              <a:buFontTx/>
              <a:buChar char="-"/>
            </a:pPr>
            <a:r>
              <a:rPr lang="cs-CZ" sz="2400" dirty="0" smtClean="0">
                <a:solidFill>
                  <a:srgbClr val="FF0000"/>
                </a:solidFill>
              </a:rPr>
              <a:t>Zápis dočasného odnětí k pozemkům k plnění funkcí lesa</a:t>
            </a:r>
          </a:p>
          <a:p>
            <a:pPr>
              <a:buFontTx/>
              <a:buChar char="-"/>
            </a:pPr>
            <a:r>
              <a:rPr lang="cs-CZ" sz="2400" dirty="0" smtClean="0">
                <a:solidFill>
                  <a:srgbClr val="FF0000"/>
                </a:solidFill>
              </a:rPr>
              <a:t>Zřizování věcných břemen na pozemcích určených k plnění funkcí lesa</a:t>
            </a:r>
          </a:p>
          <a:p>
            <a:pPr>
              <a:buFontTx/>
              <a:buChar char="-"/>
            </a:pPr>
            <a:r>
              <a:rPr lang="cs-CZ" sz="2400" dirty="0" smtClean="0">
                <a:solidFill>
                  <a:srgbClr val="FF0000"/>
                </a:solidFill>
              </a:rPr>
              <a:t>Studny – stavby neevidované v katastru</a:t>
            </a:r>
          </a:p>
          <a:p>
            <a:pPr>
              <a:buFontTx/>
              <a:buChar char="-"/>
            </a:pPr>
            <a:r>
              <a:rPr lang="cs-CZ" sz="2400" dirty="0" smtClean="0">
                <a:solidFill>
                  <a:srgbClr val="FF0000"/>
                </a:solidFill>
              </a:rPr>
              <a:t>Přístupnost x nepřístupnost k lesním pozemkům ve vlastnictví různých vlastníků</a:t>
            </a:r>
          </a:p>
          <a:p>
            <a:pPr>
              <a:buFontTx/>
              <a:buChar char="-"/>
            </a:pPr>
            <a:r>
              <a:rPr lang="cs-CZ" sz="2400" dirty="0" smtClean="0">
                <a:solidFill>
                  <a:srgbClr val="FF0000"/>
                </a:solidFill>
              </a:rPr>
              <a:t>Stavby hlavní na lesním pozemku a s nimi spojované vedlejší stavby, drobné stavby</a:t>
            </a:r>
          </a:p>
          <a:p>
            <a:pPr>
              <a:buFontTx/>
              <a:buChar char="-"/>
            </a:pPr>
            <a:r>
              <a:rPr lang="cs-CZ" sz="2400" dirty="0" smtClean="0">
                <a:solidFill>
                  <a:srgbClr val="FF0000"/>
                </a:solidFill>
              </a:rPr>
              <a:t>Stavby hlavní povolené do roku 1978</a:t>
            </a:r>
          </a:p>
          <a:p>
            <a:pPr>
              <a:buFontTx/>
              <a:buChar char="-"/>
            </a:pPr>
            <a:r>
              <a:rPr lang="cs-CZ" sz="2400" dirty="0" smtClean="0">
                <a:solidFill>
                  <a:srgbClr val="FF0000"/>
                </a:solidFill>
              </a:rPr>
              <a:t>Přístavby ke stavbám zasahující na lesní pozemek</a:t>
            </a:r>
          </a:p>
          <a:p>
            <a:pPr>
              <a:buNone/>
            </a:pPr>
            <a:r>
              <a:rPr lang="cs-CZ" sz="2400" dirty="0" smtClean="0">
                <a:solidFill>
                  <a:srgbClr val="FF0000"/>
                </a:solidFill>
              </a:rPr>
              <a:t>/řešeno při revizích katastru, obnově katastrálního operátu, pro určení výše nájmu…/</a:t>
            </a:r>
            <a:endParaRPr lang="cs-CZ" sz="2400" dirty="0">
              <a:solidFill>
                <a:srgbClr val="FF000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6115064" cy="571480"/>
          </a:xfrm>
        </p:spPr>
        <p:txBody>
          <a:bodyPr>
            <a:normAutofit/>
          </a:bodyPr>
          <a:lstStyle/>
          <a:p>
            <a:pPr>
              <a:buNone/>
            </a:pPr>
            <a:r>
              <a:rPr lang="cs-CZ" sz="2800" dirty="0" smtClean="0"/>
              <a:t>Pokračování- hranice</a:t>
            </a:r>
            <a:endParaRPr lang="cs-CZ" sz="2800" dirty="0"/>
          </a:p>
        </p:txBody>
      </p:sp>
      <p:sp>
        <p:nvSpPr>
          <p:cNvPr id="3" name="Zástupný symbol pro obsah 2"/>
          <p:cNvSpPr>
            <a:spLocks noGrp="1"/>
          </p:cNvSpPr>
          <p:nvPr>
            <p:ph idx="4294967295"/>
          </p:nvPr>
        </p:nvSpPr>
        <p:spPr>
          <a:xfrm>
            <a:off x="457200" y="642918"/>
            <a:ext cx="8229600" cy="5929354"/>
          </a:xfrm>
          <a:prstGeom prst="rect">
            <a:avLst/>
          </a:prstGeom>
        </p:spPr>
        <p:txBody>
          <a:bodyPr>
            <a:normAutofit fontScale="85000" lnSpcReduction="20000"/>
          </a:bodyPr>
          <a:lstStyle/>
          <a:p>
            <a:pPr>
              <a:buNone/>
            </a:pPr>
            <a:r>
              <a:rPr lang="cs-CZ" sz="2400" dirty="0" smtClean="0"/>
              <a:t>Od 1.1.2018 přibylo:</a:t>
            </a:r>
          </a:p>
          <a:p>
            <a:pPr>
              <a:buNone/>
            </a:pPr>
            <a:r>
              <a:rPr lang="cs-CZ" sz="2400" dirty="0" smtClean="0"/>
              <a:t>- </a:t>
            </a:r>
            <a:r>
              <a:rPr lang="cs-CZ" sz="2400" dirty="0" smtClean="0">
                <a:solidFill>
                  <a:srgbClr val="FF0000"/>
                </a:solidFill>
              </a:rPr>
              <a:t>hranice stanovená společným povolením, kterým se stavba umísťuje a povoluje </a:t>
            </a:r>
            <a:r>
              <a:rPr lang="cs-CZ" sz="2400" dirty="0" smtClean="0"/>
              <a:t>/§ 94p </a:t>
            </a:r>
            <a:r>
              <a:rPr lang="cs-CZ" sz="2400" dirty="0" err="1" smtClean="0"/>
              <a:t>StavZ</a:t>
            </a:r>
            <a:r>
              <a:rPr lang="cs-CZ" sz="2400" dirty="0" smtClean="0"/>
              <a:t>/</a:t>
            </a:r>
          </a:p>
          <a:p>
            <a:pPr>
              <a:buNone/>
            </a:pPr>
            <a:r>
              <a:rPr lang="cs-CZ" sz="2400" b="1" dirty="0" smtClean="0"/>
              <a:t>§ 94p (1) Stavební úřad ve společném povolení schvaluje stavební záměr, vymezí pozemky pro jeho realizaci a stanoví podmínky pro umístění a provedení stavby, případně stanoví podmínky pro dělení nebo scelování pozemků, …</a:t>
            </a:r>
          </a:p>
          <a:p>
            <a:pPr>
              <a:buFontTx/>
              <a:buChar char="-"/>
            </a:pPr>
            <a:r>
              <a:rPr lang="cs-CZ" sz="2400" dirty="0" smtClean="0">
                <a:solidFill>
                  <a:srgbClr val="FF0000"/>
                </a:solidFill>
              </a:rPr>
              <a:t>hranice stanovená veřejnoprávní smlouvou nahrazující územní rozhodnutí</a:t>
            </a:r>
            <a:r>
              <a:rPr lang="cs-CZ" sz="2400" dirty="0" smtClean="0"/>
              <a:t> /§ 78a </a:t>
            </a:r>
            <a:r>
              <a:rPr lang="cs-CZ" sz="2400" dirty="0" err="1" smtClean="0"/>
              <a:t>StavZ</a:t>
            </a:r>
            <a:r>
              <a:rPr lang="cs-CZ" sz="2400" dirty="0" smtClean="0"/>
              <a:t>/</a:t>
            </a:r>
          </a:p>
          <a:p>
            <a:pPr>
              <a:buNone/>
            </a:pPr>
            <a:r>
              <a:rPr lang="cs-CZ" sz="2400" b="1" dirty="0" smtClean="0"/>
              <a:t>§ 78a Veřejnoprávní smlouva - Stavební úřad může uzavřít se žadatelem veřejnoprávní smlouvu o umístění stavby, o změně využití území a o změně vlivu užívání stavby na území, která nahradí územní rozhodnutí. …</a:t>
            </a:r>
          </a:p>
          <a:p>
            <a:pPr>
              <a:buFontTx/>
              <a:buChar char="-"/>
            </a:pPr>
            <a:r>
              <a:rPr lang="cs-CZ" sz="2400" dirty="0" smtClean="0"/>
              <a:t>a </a:t>
            </a:r>
            <a:r>
              <a:rPr lang="cs-CZ" sz="2400" dirty="0" smtClean="0">
                <a:solidFill>
                  <a:srgbClr val="FF0000"/>
                </a:solidFill>
              </a:rPr>
              <a:t>zejména hranice daná schválením navrhovaného záměru stavebním úřadem </a:t>
            </a:r>
            <a:r>
              <a:rPr lang="cs-CZ" sz="2400" dirty="0" smtClean="0"/>
              <a:t>/§ 82 odst.3 </a:t>
            </a:r>
            <a:r>
              <a:rPr lang="cs-CZ" sz="2400" dirty="0" err="1" smtClean="0"/>
              <a:t>StavZ</a:t>
            </a:r>
            <a:r>
              <a:rPr lang="cs-CZ" sz="2400" dirty="0" smtClean="0"/>
              <a:t>/</a:t>
            </a:r>
          </a:p>
          <a:p>
            <a:pPr>
              <a:buNone/>
            </a:pPr>
            <a:r>
              <a:rPr lang="cs-CZ" sz="2400" b="1" dirty="0" smtClean="0"/>
              <a:t>§ 82 Rozhodnutí o dělení nebo scelování pozemků</a:t>
            </a:r>
          </a:p>
          <a:p>
            <a:pPr>
              <a:buFontTx/>
              <a:buChar char="-"/>
            </a:pPr>
            <a:r>
              <a:rPr lang="cs-CZ" sz="2400" dirty="0" smtClean="0"/>
              <a:t>(3) Rozhodnutí o dělení nebo scelování pozemků se nevyžaduje, pokud podmínky pro dělení nebo scelení pozemků jsou dány regulačním plánem, rozhodnutím stavebního úřadu nebo rozhodnutím podle zvláštního právního předpisu</a:t>
            </a:r>
            <a:r>
              <a:rPr lang="cs-CZ" sz="2400" baseline="30000" dirty="0" smtClean="0">
                <a:hlinkClick r:id="rId3" action="ppaction://hlinkfile"/>
              </a:rPr>
              <a:t>33</a:t>
            </a:r>
            <a:r>
              <a:rPr lang="cs-CZ" sz="2400" baseline="30000" dirty="0" smtClean="0"/>
              <a:t>…….</a:t>
            </a:r>
            <a:endParaRPr lang="cs-CZ" sz="2400" dirty="0"/>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921851" cy="571504"/>
          </a:xfrm>
        </p:spPr>
        <p:txBody>
          <a:bodyPr/>
          <a:lstStyle/>
          <a:p>
            <a:pPr>
              <a:buNone/>
            </a:pPr>
            <a:r>
              <a:rPr lang="cs-CZ" sz="2400" dirty="0" smtClean="0"/>
              <a:t>Pokračování k § 15</a:t>
            </a:r>
            <a:endParaRPr lang="cs-CZ" sz="2400" dirty="0"/>
          </a:p>
        </p:txBody>
      </p:sp>
      <p:sp>
        <p:nvSpPr>
          <p:cNvPr id="3" name="Zástupný symbol pro obsah 2"/>
          <p:cNvSpPr>
            <a:spLocks noGrp="1"/>
          </p:cNvSpPr>
          <p:nvPr>
            <p:ph sz="quarter" idx="13"/>
          </p:nvPr>
        </p:nvSpPr>
        <p:spPr>
          <a:xfrm>
            <a:off x="857224" y="1214422"/>
            <a:ext cx="7786742" cy="4357718"/>
          </a:xfrm>
        </p:spPr>
        <p:txBody>
          <a:bodyPr>
            <a:normAutofit lnSpcReduction="10000"/>
          </a:bodyPr>
          <a:lstStyle/>
          <a:p>
            <a:pPr>
              <a:buNone/>
            </a:pPr>
            <a:r>
              <a:rPr lang="cs-CZ" dirty="0" smtClean="0"/>
              <a:t> 4/ k jednomu návrhu na vklad je dnes možné výjimečně přiložit více vkladových listin/ pokud jsou zcela shodní účastníci řízení /</a:t>
            </a:r>
          </a:p>
          <a:p>
            <a:pPr>
              <a:buNone/>
            </a:pPr>
            <a:r>
              <a:rPr lang="cs-CZ" dirty="0" smtClean="0"/>
              <a:t> 5/  v návrhu na vklad práva je možné současně požádat o záznam,zápis poznámky, zápis jiného údaje/ uvádí se na zadní straně návrhu/-  je možné požádat o výmaz</a:t>
            </a:r>
          </a:p>
          <a:p>
            <a:pPr>
              <a:buNone/>
            </a:pPr>
            <a:r>
              <a:rPr lang="cs-CZ" dirty="0" smtClean="0"/>
              <a:t> 6/ nedostatky návrhu jsou zpravidla odstranitelné,nelze rozšiřovat práva a výčet nemovitostí,kterých se vklad má týkat / pozor-lze provést částečný vklad, lze zúžit návrh na vklad /</a:t>
            </a:r>
          </a:p>
          <a:p>
            <a:pPr>
              <a:buNone/>
            </a:pPr>
            <a:r>
              <a:rPr lang="cs-CZ" dirty="0" smtClean="0"/>
              <a:t> 7/Je možné k listině přiložit další listinu pro doložení logické mezery/příklad- kupní smlouva a usnesení o dědictví/</a:t>
            </a:r>
            <a:endParaRPr lang="cs-CZ" dirty="0"/>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31489" y="4643446"/>
            <a:ext cx="6512511" cy="1143000"/>
          </a:xfrm>
        </p:spPr>
        <p:txBody>
          <a:bodyPr/>
          <a:lstStyle/>
          <a:p>
            <a:pPr>
              <a:buNone/>
            </a:pPr>
            <a:r>
              <a:rPr lang="cs-CZ" sz="2800" dirty="0" smtClean="0"/>
              <a:t>Pozor na barevné kopie</a:t>
            </a:r>
            <a:endParaRPr lang="cs-CZ" sz="2800" dirty="0"/>
          </a:p>
        </p:txBody>
      </p:sp>
      <p:sp>
        <p:nvSpPr>
          <p:cNvPr id="3" name="Zástupný symbol pro obsah 2"/>
          <p:cNvSpPr>
            <a:spLocks noGrp="1"/>
          </p:cNvSpPr>
          <p:nvPr>
            <p:ph sz="quarter" idx="13"/>
          </p:nvPr>
        </p:nvSpPr>
        <p:spPr>
          <a:xfrm>
            <a:off x="857224" y="500042"/>
            <a:ext cx="7786742" cy="5429288"/>
          </a:xfrm>
        </p:spPr>
        <p:txBody>
          <a:bodyPr/>
          <a:lstStyle/>
          <a:p>
            <a:pPr>
              <a:buNone/>
            </a:pPr>
            <a:r>
              <a:rPr lang="cs-CZ" dirty="0" smtClean="0"/>
              <a:t> </a:t>
            </a:r>
            <a:r>
              <a:rPr lang="cs-CZ" sz="2400" dirty="0" smtClean="0"/>
              <a:t>k</a:t>
            </a:r>
            <a:r>
              <a:rPr lang="cs-CZ" dirty="0" smtClean="0"/>
              <a:t> § 15-přílohy k návrhu na vklad-</a:t>
            </a:r>
          </a:p>
          <a:p>
            <a:pPr>
              <a:buNone/>
            </a:pPr>
            <a:r>
              <a:rPr lang="cs-CZ" sz="1800" dirty="0" smtClean="0"/>
              <a:t>  Vždy příslušná listina-chybuje se u zápisu stavby vkladem,ohlášení u zániku práva/ např. </a:t>
            </a:r>
            <a:r>
              <a:rPr lang="cs-CZ" sz="1800" dirty="0" err="1" smtClean="0"/>
              <a:t>dosmrtné</a:t>
            </a:r>
            <a:r>
              <a:rPr lang="cs-CZ" sz="1800" dirty="0" smtClean="0"/>
              <a:t> užívání /-§ 66 až § 70 kat.vyhlášky</a:t>
            </a:r>
          </a:p>
          <a:p>
            <a:pPr>
              <a:buNone/>
            </a:pPr>
            <a:r>
              <a:rPr lang="cs-CZ" sz="1800" dirty="0" smtClean="0"/>
              <a:t>  Povinné přílohy musí být v originále nebo v ověřené kopii,a to platné ke dni podání návrhu/ potvrzení stavebního úřadu,plná moc </a:t>
            </a:r>
            <a:r>
              <a:rPr lang="cs-CZ" sz="1800" dirty="0" err="1" smtClean="0"/>
              <a:t>hmotněprávní</a:t>
            </a:r>
            <a:r>
              <a:rPr lang="cs-CZ" sz="1800" dirty="0" smtClean="0"/>
              <a:t>,souhlas banky,souhlas oprávněného-</a:t>
            </a:r>
            <a:r>
              <a:rPr lang="cs-CZ" sz="1800" dirty="0" err="1" smtClean="0"/>
              <a:t>např.u</a:t>
            </a:r>
            <a:r>
              <a:rPr lang="cs-CZ" sz="1800" dirty="0" smtClean="0"/>
              <a:t> zákazu zcizení nebo zatížení,změny prohlášení</a:t>
            </a:r>
          </a:p>
          <a:p>
            <a:pPr>
              <a:buNone/>
            </a:pPr>
            <a:endParaRPr lang="cs-CZ" sz="1800" dirty="0" smtClean="0"/>
          </a:p>
          <a:p>
            <a:pPr>
              <a:buNone/>
            </a:pPr>
            <a:r>
              <a:rPr lang="cs-CZ" sz="1800" dirty="0" smtClean="0"/>
              <a:t>Předkládaná listina má podobu:</a:t>
            </a:r>
          </a:p>
          <a:p>
            <a:pPr>
              <a:buFontTx/>
              <a:buChar char="-"/>
            </a:pPr>
            <a:r>
              <a:rPr lang="cs-CZ" sz="1800" dirty="0" smtClean="0"/>
              <a:t>Veřejné listiny</a:t>
            </a:r>
          </a:p>
          <a:p>
            <a:pPr>
              <a:buFontTx/>
              <a:buChar char="-"/>
            </a:pPr>
            <a:r>
              <a:rPr lang="cs-CZ" sz="1800" dirty="0" smtClean="0"/>
              <a:t>Soukromé listiny- smlouva, dohoda, souhlasné prohlášení, </a:t>
            </a:r>
            <a:r>
              <a:rPr lang="cs-CZ" sz="1800" dirty="0" err="1" smtClean="0"/>
              <a:t>prohlášení</a:t>
            </a:r>
            <a:r>
              <a:rPr lang="cs-CZ" sz="1800" dirty="0" smtClean="0"/>
              <a:t>, potvrzení….</a:t>
            </a:r>
          </a:p>
          <a:p>
            <a:pPr>
              <a:buNone/>
            </a:pPr>
            <a:endParaRPr lang="cs-CZ" sz="1800" dirty="0"/>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142852"/>
            <a:ext cx="8001056" cy="571504"/>
          </a:xfrm>
        </p:spPr>
        <p:txBody>
          <a:bodyPr/>
          <a:lstStyle/>
          <a:p>
            <a:pPr>
              <a:buNone/>
            </a:pPr>
            <a:r>
              <a:rPr lang="cs-CZ" sz="2800" dirty="0" smtClean="0"/>
              <a:t>Závěr k přílohám k návrhu na vklad</a:t>
            </a:r>
            <a:endParaRPr lang="cs-CZ" sz="2800" dirty="0"/>
          </a:p>
        </p:txBody>
      </p:sp>
      <p:sp>
        <p:nvSpPr>
          <p:cNvPr id="3" name="Zástupný symbol pro obsah 2"/>
          <p:cNvSpPr>
            <a:spLocks noGrp="1"/>
          </p:cNvSpPr>
          <p:nvPr>
            <p:ph sz="quarter" idx="13"/>
          </p:nvPr>
        </p:nvSpPr>
        <p:spPr>
          <a:xfrm>
            <a:off x="0" y="1000108"/>
            <a:ext cx="9001156" cy="5643602"/>
          </a:xfrm>
        </p:spPr>
        <p:txBody>
          <a:bodyPr>
            <a:normAutofit fontScale="92500" lnSpcReduction="10000"/>
          </a:bodyPr>
          <a:lstStyle/>
          <a:p>
            <a:pPr>
              <a:buNone/>
            </a:pPr>
            <a:r>
              <a:rPr lang="cs-CZ" dirty="0" smtClean="0"/>
              <a:t>  - K návrhu na vklad vždy musí být přiložena listina, </a:t>
            </a:r>
          </a:p>
          <a:p>
            <a:pPr>
              <a:buNone/>
            </a:pPr>
            <a:r>
              <a:rPr lang="cs-CZ" dirty="0" smtClean="0"/>
              <a:t>   </a:t>
            </a:r>
            <a:r>
              <a:rPr lang="pt-BR" dirty="0" smtClean="0"/>
              <a:t>na základě které se provádí vklad práva do katastru</a:t>
            </a:r>
            <a:r>
              <a:rPr lang="cs-CZ" dirty="0" smtClean="0"/>
              <a:t> - není-li přiložena, k návrhu na vklad se nepřihlíží / § 15 odst.3/</a:t>
            </a:r>
          </a:p>
          <a:p>
            <a:pPr>
              <a:buNone/>
            </a:pPr>
            <a:r>
              <a:rPr lang="cs-CZ" dirty="0" smtClean="0"/>
              <a:t>  Je-li k zápisu změny podle předložené listiny nutný geometrický plán, musí být spojen s listinou, geometrický plán se považuje za součást listiny</a:t>
            </a:r>
          </a:p>
          <a:p>
            <a:pPr>
              <a:buNone/>
            </a:pPr>
            <a:r>
              <a:rPr lang="cs-CZ" dirty="0" smtClean="0"/>
              <a:t>  Je-li přílohou geometrický plán, je nutný souhlas stavebního úřadu</a:t>
            </a:r>
          </a:p>
          <a:p>
            <a:pPr>
              <a:buNone/>
            </a:pPr>
            <a:r>
              <a:rPr lang="cs-CZ" dirty="0" smtClean="0"/>
              <a:t>      - souhlas se nevydává na </a:t>
            </a:r>
            <a:r>
              <a:rPr lang="cs-CZ" dirty="0" err="1" smtClean="0"/>
              <a:t>geom.plánu</a:t>
            </a:r>
            <a:r>
              <a:rPr lang="cs-CZ" dirty="0" smtClean="0"/>
              <a:t>, ale samostatnou listinou</a:t>
            </a:r>
          </a:p>
          <a:p>
            <a:pPr>
              <a:buNone/>
            </a:pPr>
            <a:r>
              <a:rPr lang="cs-CZ" dirty="0" smtClean="0"/>
              <a:t>      - je-li nutné rozhodnutí stav.úřadu, musí být pravomocné před podáním návrh na vklad</a:t>
            </a:r>
          </a:p>
          <a:p>
            <a:pPr>
              <a:buNone/>
            </a:pPr>
            <a:r>
              <a:rPr lang="cs-CZ" dirty="0" smtClean="0"/>
              <a:t>      </a:t>
            </a:r>
            <a:r>
              <a:rPr lang="cs-CZ" dirty="0" smtClean="0">
                <a:solidFill>
                  <a:srgbClr val="FF0000"/>
                </a:solidFill>
              </a:rPr>
              <a:t>- je-li dělen lesní pozemek ,při kterém výměra jednoho dílu klesne pod 1 ha, je nutný také souhlas podle § 12 odst.3 lesního zákona</a:t>
            </a:r>
          </a:p>
          <a:p>
            <a:pPr>
              <a:buNone/>
            </a:pPr>
            <a:r>
              <a:rPr lang="cs-CZ" dirty="0" smtClean="0"/>
              <a:t>Upozornění- </a:t>
            </a:r>
          </a:p>
          <a:p>
            <a:pPr>
              <a:buNone/>
            </a:pPr>
            <a:r>
              <a:rPr lang="cs-CZ" dirty="0" smtClean="0"/>
              <a:t>  Pokud je k zápisu do katastru nemovitostí, kdy současně dochází k dělení pozemku, jako příloha návrhu na vklad podle § 15 odst. 1 písm. d) katastrálního zákona předloženo kolaudační rozhodnutí či kolaudační souhlas podle § 119 stavebního zákona, další souhlas stavebního úřadu k dělení nebo scelování pozemků se nevyžaduje.  </a:t>
            </a:r>
          </a:p>
          <a:p>
            <a:pPr>
              <a:buFontTx/>
              <a:buChar char="-"/>
            </a:pPr>
            <a:endParaRPr lang="cs-CZ" dirty="0" smtClean="0"/>
          </a:p>
          <a:p>
            <a:pPr>
              <a:buFontTx/>
              <a:buChar char="-"/>
            </a:pPr>
            <a:endParaRPr lang="pt-BR" dirty="0" smtClean="0"/>
          </a:p>
          <a:p>
            <a:endParaRPr lang="cs-CZ" dirty="0"/>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660" y="214290"/>
            <a:ext cx="6715172" cy="1071570"/>
          </a:xfrm>
        </p:spPr>
        <p:txBody>
          <a:bodyPr/>
          <a:lstStyle/>
          <a:p>
            <a:pPr>
              <a:buNone/>
            </a:pPr>
            <a:r>
              <a:rPr lang="cs-CZ" sz="2800" dirty="0" smtClean="0"/>
              <a:t> Obecné poznámky- </a:t>
            </a:r>
            <a:endParaRPr lang="cs-CZ" sz="2800" dirty="0"/>
          </a:p>
        </p:txBody>
      </p:sp>
      <p:sp>
        <p:nvSpPr>
          <p:cNvPr id="3" name="Zástupný symbol pro obsah 2"/>
          <p:cNvSpPr>
            <a:spLocks noGrp="1"/>
          </p:cNvSpPr>
          <p:nvPr>
            <p:ph sz="quarter" idx="13"/>
          </p:nvPr>
        </p:nvSpPr>
        <p:spPr>
          <a:xfrm>
            <a:off x="357158" y="731520"/>
            <a:ext cx="8358246" cy="5769314"/>
          </a:xfrm>
        </p:spPr>
        <p:txBody>
          <a:bodyPr/>
          <a:lstStyle/>
          <a:p>
            <a:pPr>
              <a:buNone/>
            </a:pPr>
            <a:r>
              <a:rPr lang="cs-CZ" sz="2400" dirty="0" smtClean="0"/>
              <a:t>  Zásady postupu při </a:t>
            </a:r>
            <a:r>
              <a:rPr lang="cs-CZ" sz="2400" i="1" dirty="0" smtClean="0"/>
              <a:t>vkladovém řízení</a:t>
            </a:r>
            <a:br>
              <a:rPr lang="cs-CZ" sz="2400" i="1" dirty="0" smtClean="0"/>
            </a:br>
            <a:r>
              <a:rPr lang="cs-CZ" sz="2400" i="1" dirty="0" smtClean="0"/>
              <a:t>Obecná ustanovení </a:t>
            </a:r>
            <a:r>
              <a:rPr lang="cs-CZ" sz="2400" dirty="0" smtClean="0"/>
              <a:t>o náležitostech listin</a:t>
            </a:r>
          </a:p>
          <a:p>
            <a:pPr>
              <a:buNone/>
            </a:pPr>
            <a:endParaRPr lang="cs-CZ" sz="2400" dirty="0" smtClean="0"/>
          </a:p>
          <a:p>
            <a:pPr>
              <a:buNone/>
            </a:pPr>
            <a:r>
              <a:rPr lang="cs-CZ" sz="2400" dirty="0" smtClean="0"/>
              <a:t>Návrhy na vklad jsou katastrálnímu úřadu doručovány:</a:t>
            </a:r>
          </a:p>
          <a:p>
            <a:pPr>
              <a:buFontTx/>
              <a:buChar char="-"/>
            </a:pPr>
            <a:r>
              <a:rPr lang="cs-CZ" sz="2400" dirty="0" smtClean="0"/>
              <a:t>Poštovní přepravou</a:t>
            </a:r>
          </a:p>
          <a:p>
            <a:pPr>
              <a:buFontTx/>
              <a:buChar char="-"/>
            </a:pPr>
            <a:r>
              <a:rPr lang="cs-CZ" sz="2400" dirty="0" smtClean="0"/>
              <a:t>Osobně na podatelnu katastrálního pracoviště</a:t>
            </a:r>
          </a:p>
          <a:p>
            <a:pPr>
              <a:buFontTx/>
              <a:buChar char="-"/>
            </a:pPr>
            <a:r>
              <a:rPr lang="cs-CZ" sz="2400" dirty="0" smtClean="0"/>
              <a:t>Elektronicky do datové schránky</a:t>
            </a:r>
          </a:p>
          <a:p>
            <a:pPr>
              <a:buNone/>
            </a:pPr>
            <a:r>
              <a:rPr lang="cs-CZ" sz="2400" dirty="0" smtClean="0"/>
              <a:t>Musí být doručen návrh spolu s listinou ve stejné podobě</a:t>
            </a:r>
          </a:p>
          <a:p>
            <a:pPr>
              <a:buNone/>
            </a:pPr>
            <a:r>
              <a:rPr lang="cs-CZ" sz="2400" dirty="0" smtClean="0"/>
              <a:t>Pozor- je-li přílohou listiny i geometrický plán, musí být podoba shodná, tzn. je-li doručen návrh na vklad s listinou doručen do datové schránky, musí být případně i geometrický plán ve stejné podobě</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72" y="6357958"/>
            <a:ext cx="7798395" cy="500042"/>
          </a:xfrm>
        </p:spPr>
        <p:txBody>
          <a:bodyPr/>
          <a:lstStyle/>
          <a:p>
            <a:pPr>
              <a:buNone/>
            </a:pPr>
            <a:r>
              <a:rPr lang="cs-CZ" sz="2400" dirty="0" smtClean="0"/>
              <a:t>Vhodné sledovat korespondenci katastrálního úřadu</a:t>
            </a:r>
            <a:endParaRPr lang="cs-CZ" sz="2400" dirty="0"/>
          </a:p>
        </p:txBody>
      </p:sp>
      <p:sp>
        <p:nvSpPr>
          <p:cNvPr id="3" name="Zástupný symbol pro obsah 2"/>
          <p:cNvSpPr>
            <a:spLocks noGrp="1"/>
          </p:cNvSpPr>
          <p:nvPr>
            <p:ph sz="quarter" idx="13"/>
          </p:nvPr>
        </p:nvSpPr>
        <p:spPr>
          <a:xfrm>
            <a:off x="357158" y="142852"/>
            <a:ext cx="8572560" cy="6143668"/>
          </a:xfrm>
        </p:spPr>
        <p:txBody>
          <a:bodyPr>
            <a:normAutofit lnSpcReduction="10000"/>
          </a:bodyPr>
          <a:lstStyle/>
          <a:p>
            <a:pPr>
              <a:buNone/>
            </a:pPr>
            <a:r>
              <a:rPr lang="cs-CZ" dirty="0" smtClean="0"/>
              <a:t>§16 </a:t>
            </a:r>
            <a:r>
              <a:rPr lang="cs-CZ" dirty="0" err="1" smtClean="0"/>
              <a:t>katZ</a:t>
            </a:r>
            <a:r>
              <a:rPr lang="cs-CZ" dirty="0" smtClean="0"/>
              <a:t>-vyrozumění o vyznačení plomby v KN</a:t>
            </a:r>
          </a:p>
          <a:p>
            <a:pPr>
              <a:buNone/>
            </a:pPr>
            <a:r>
              <a:rPr lang="cs-CZ" b="1" dirty="0" smtClean="0"/>
              <a:t> 1)</a:t>
            </a:r>
            <a:r>
              <a:rPr lang="cs-CZ" dirty="0" smtClean="0"/>
              <a:t> O vyznačení, že právní poměry jsou dotčeny změnou, katastrální úřad informuje, nejpozději den poté, co ke změně došlo,</a:t>
            </a:r>
            <a:r>
              <a:rPr lang="cs-CZ" dirty="0" smtClean="0">
                <a:solidFill>
                  <a:srgbClr val="FF0000"/>
                </a:solidFill>
              </a:rPr>
              <a:t> vlastníka nemovitosti a jiného oprávněného</a:t>
            </a:r>
            <a:r>
              <a:rPr lang="cs-CZ" dirty="0" smtClean="0"/>
              <a:t> zasláním informace na adresu podle § 14 odst. 1 písm. b) nebo prostřednictvím datové schránky; pokud o to požádá, katastrální úřad informuje vlastníka také elektronicky na e-</a:t>
            </a:r>
            <a:r>
              <a:rPr lang="cs-CZ" dirty="0" err="1" smtClean="0"/>
              <a:t>mailovou</a:t>
            </a:r>
            <a:r>
              <a:rPr lang="cs-CZ" dirty="0" smtClean="0"/>
              <a:t> adresu nebo zprávou na mobilní telefon. Účastníky vkladového řízení, kteří mají zřízenu službu sledování změn v katastru, informuje prostřednictvím této služby.</a:t>
            </a:r>
          </a:p>
          <a:p>
            <a:pPr>
              <a:buNone/>
            </a:pPr>
            <a:r>
              <a:rPr lang="cs-CZ" dirty="0" smtClean="0"/>
              <a:t>  Upozornění- chybné označení nemovitostí v návrhu na vklad může mít vliv na délku řízení!!!</a:t>
            </a:r>
          </a:p>
          <a:p>
            <a:pPr>
              <a:buNone/>
            </a:pPr>
            <a:r>
              <a:rPr lang="cs-CZ" dirty="0" smtClean="0"/>
              <a:t> -</a:t>
            </a:r>
            <a:r>
              <a:rPr lang="cs-CZ" sz="1800" dirty="0" smtClean="0"/>
              <a:t>po vyznačení plomby v KN/ plomba se nemusí vyznačovat při zápisu stavby/</a:t>
            </a:r>
          </a:p>
          <a:p>
            <a:pPr>
              <a:buNone/>
            </a:pPr>
            <a:r>
              <a:rPr lang="cs-CZ" sz="1800" dirty="0" smtClean="0"/>
              <a:t> Vyrozumění o vyznačení plomby se nezasílá u prohlášení o vymezení jednotek,u zápisu stavby,u zápisu dle usnesení o dědictví,není-li současně vypořádání</a:t>
            </a:r>
          </a:p>
          <a:p>
            <a:pPr>
              <a:buNone/>
            </a:pPr>
            <a:r>
              <a:rPr lang="cs-CZ" sz="1800" b="1" dirty="0" smtClean="0"/>
              <a:t> Vyrozumění je zasíláno vždy na adresu trvalého pobytu </a:t>
            </a:r>
            <a:r>
              <a:rPr lang="cs-CZ" sz="1800" dirty="0" smtClean="0"/>
              <a:t>dle evidence obyvatel,nemá-li účastník zřízenou sledovací službu,nezasílá se na adresu pro doručování evidovanou i v </a:t>
            </a:r>
            <a:r>
              <a:rPr lang="cs-CZ" sz="1800" dirty="0" err="1" smtClean="0"/>
              <a:t>evid.obyvatel</a:t>
            </a:r>
            <a:r>
              <a:rPr lang="cs-CZ" sz="1800" dirty="0" smtClean="0"/>
              <a:t>, nezasílá se zmocněnci</a:t>
            </a:r>
          </a:p>
          <a:p>
            <a:pPr>
              <a:buNone/>
            </a:pPr>
            <a:r>
              <a:rPr lang="cs-CZ" sz="1800" dirty="0" smtClean="0"/>
              <a:t> Kdy lze vzít návrh zpět nebo zúžit rozsah návrhu?</a:t>
            </a:r>
            <a:endParaRPr lang="cs-CZ" dirty="0"/>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358214" cy="500066"/>
          </a:xfrm>
        </p:spPr>
        <p:txBody>
          <a:bodyPr/>
          <a:lstStyle/>
          <a:p>
            <a:pPr>
              <a:buNone/>
            </a:pPr>
            <a:r>
              <a:rPr lang="cs-CZ" sz="2000" dirty="0" smtClean="0"/>
              <a:t>Společně pro všechny „právní“ listiny předkládané k zápisu- platí</a:t>
            </a:r>
            <a:endParaRPr lang="cs-CZ" sz="2000" dirty="0"/>
          </a:p>
        </p:txBody>
      </p:sp>
      <p:sp>
        <p:nvSpPr>
          <p:cNvPr id="3" name="Zástupný symbol pro obsah 2"/>
          <p:cNvSpPr>
            <a:spLocks noGrp="1"/>
          </p:cNvSpPr>
          <p:nvPr>
            <p:ph sz="quarter" idx="13"/>
          </p:nvPr>
        </p:nvSpPr>
        <p:spPr>
          <a:xfrm>
            <a:off x="428596" y="857232"/>
            <a:ext cx="8358246" cy="5715040"/>
          </a:xfrm>
        </p:spPr>
        <p:txBody>
          <a:bodyPr>
            <a:normAutofit/>
          </a:bodyPr>
          <a:lstStyle/>
          <a:p>
            <a:pPr>
              <a:buNone/>
            </a:pPr>
            <a:r>
              <a:rPr lang="cs-CZ" sz="2400" b="1" dirty="0" smtClean="0">
                <a:solidFill>
                  <a:schemeClr val="tx1"/>
                </a:solidFill>
              </a:rPr>
              <a:t>Významná činnost katastrálního úřadu při zápisu práv:</a:t>
            </a:r>
          </a:p>
          <a:p>
            <a:pPr>
              <a:buFontTx/>
              <a:buChar char="-"/>
            </a:pPr>
            <a:r>
              <a:rPr lang="cs-CZ" sz="2400" b="1" dirty="0" smtClean="0">
                <a:solidFill>
                  <a:schemeClr val="tx1"/>
                </a:solidFill>
              </a:rPr>
              <a:t>Zákon stanoví, aby byla adresována vlastníkovi evidovanému v katastru informace, že byla v katastru nemovitostí vyznačena plomba, tzn. že byl podán návrh na vklad</a:t>
            </a:r>
          </a:p>
          <a:p>
            <a:pPr>
              <a:buNone/>
            </a:pPr>
            <a:r>
              <a:rPr lang="cs-CZ" sz="2400" b="1" dirty="0" smtClean="0">
                <a:solidFill>
                  <a:schemeClr val="tx1"/>
                </a:solidFill>
              </a:rPr>
              <a:t>/Vedle tohoto postupu platí i zásady vyplývající ze správního řádu/  - pozor, informace se zasílá na adresu trvalého pobytu nikoliv na doručovací adresu uvedenou v evidenci obyvatel ??!!</a:t>
            </a:r>
          </a:p>
          <a:p>
            <a:pPr>
              <a:buNone/>
            </a:pPr>
            <a:r>
              <a:rPr lang="cs-CZ" sz="2400" b="1" dirty="0" smtClean="0">
                <a:solidFill>
                  <a:schemeClr val="tx1"/>
                </a:solidFill>
              </a:rPr>
              <a:t>Další se již týká dalších možných postupů- vzít návrh zpět, částečně vzít návrh zpět / platí tato úprava v zákoně, nikoliv úprava ve správním řádu/</a:t>
            </a:r>
          </a:p>
          <a:p>
            <a:pPr>
              <a:buNone/>
            </a:pPr>
            <a:endParaRPr lang="cs-CZ" sz="2400" b="1" dirty="0" smtClean="0">
              <a:solidFill>
                <a:schemeClr val="tx1"/>
              </a:solidFill>
            </a:endParaRPr>
          </a:p>
          <a:p>
            <a:pPr>
              <a:buNone/>
            </a:pPr>
            <a:endParaRPr lang="cs-CZ" sz="2400" b="1" dirty="0" smtClean="0">
              <a:solidFill>
                <a:schemeClr val="tx1"/>
              </a:solidFill>
            </a:endParaRP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358214" cy="500066"/>
          </a:xfrm>
        </p:spPr>
        <p:txBody>
          <a:bodyPr/>
          <a:lstStyle/>
          <a:p>
            <a:pPr>
              <a:buNone/>
            </a:pPr>
            <a:r>
              <a:rPr lang="cs-CZ" sz="2000" dirty="0" smtClean="0"/>
              <a:t>Společně pro všechny „právní“ listiny předkládané k zápisu- platí</a:t>
            </a:r>
            <a:endParaRPr lang="cs-CZ" sz="2000" dirty="0"/>
          </a:p>
        </p:txBody>
      </p:sp>
      <p:sp>
        <p:nvSpPr>
          <p:cNvPr id="3" name="Zástupný symbol pro obsah 2"/>
          <p:cNvSpPr>
            <a:spLocks noGrp="1"/>
          </p:cNvSpPr>
          <p:nvPr>
            <p:ph sz="quarter" idx="13"/>
          </p:nvPr>
        </p:nvSpPr>
        <p:spPr>
          <a:xfrm>
            <a:off x="428596" y="857232"/>
            <a:ext cx="8358246" cy="5715040"/>
          </a:xfrm>
        </p:spPr>
        <p:txBody>
          <a:bodyPr>
            <a:normAutofit lnSpcReduction="10000"/>
          </a:bodyPr>
          <a:lstStyle/>
          <a:p>
            <a:pPr>
              <a:buNone/>
            </a:pPr>
            <a:r>
              <a:rPr lang="cs-CZ" sz="2400" dirty="0" smtClean="0"/>
              <a:t>Důraz na správné doručování informace o plombě:</a:t>
            </a:r>
          </a:p>
          <a:p>
            <a:pPr>
              <a:buNone/>
            </a:pPr>
            <a:r>
              <a:rPr lang="cs-CZ" sz="2400" dirty="0" smtClean="0"/>
              <a:t>  Informace o vyznačení plomby se zasílá osobám, jejichž práva zapsaná v katastru nemovitostí se mají v daném vkladovém řízení omezit nebo zaniknout. Osobám, které mají zřízenu službu sledování změn v katastru, se informace o vyznačení plomby zasílá pouze prostřednictvím této služby</a:t>
            </a:r>
            <a:r>
              <a:rPr lang="cs-CZ" sz="2400" dirty="0" smtClean="0">
                <a:solidFill>
                  <a:srgbClr val="FF0000"/>
                </a:solidFill>
              </a:rPr>
              <a:t>. V ostatních případech se informace zasílá do datové schránky. Pokud adresát nemá aktivní datovou schránku, zasílá se informace doporučeným dopisem na adresu místa trvalého pobytu u fyzických osob s trvalým pobytem v České republice, případně na adresu bydliště v cizině u fyzických osob, které nemají trvalý pobyt v České republice. </a:t>
            </a:r>
          </a:p>
          <a:p>
            <a:pPr>
              <a:buNone/>
            </a:pPr>
            <a:r>
              <a:rPr lang="cs-CZ" sz="2400" dirty="0" smtClean="0"/>
              <a:t>  Informace o vyznačení plomby se zasílá vlastníkovi nebo jinému oprávněnému bez ohledu na skutečnost, zda jsou ve vkladovém řízení zastoupeni na základě plné moci</a:t>
            </a:r>
            <a:endParaRPr lang="cs-CZ" sz="2400" b="1" dirty="0" smtClean="0">
              <a:solidFill>
                <a:schemeClr val="tx1"/>
              </a:solidFill>
            </a:endParaRP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7805767" cy="714356"/>
          </a:xfrm>
        </p:spPr>
        <p:txBody>
          <a:bodyPr/>
          <a:lstStyle/>
          <a:p>
            <a:pPr>
              <a:buNone/>
            </a:pPr>
            <a:r>
              <a:rPr lang="cs-CZ" sz="2800" dirty="0" smtClean="0"/>
              <a:t>Důležitá korespondence katastrálního úřadu</a:t>
            </a:r>
            <a:endParaRPr lang="cs-CZ" sz="2800" dirty="0"/>
          </a:p>
        </p:txBody>
      </p:sp>
      <p:pic>
        <p:nvPicPr>
          <p:cNvPr id="4098" name="Picture 2"/>
          <p:cNvPicPr>
            <a:picLocks noGrp="1" noChangeAspect="1" noChangeArrowheads="1"/>
          </p:cNvPicPr>
          <p:nvPr>
            <p:ph sz="quarter" idx="13"/>
          </p:nvPr>
        </p:nvPicPr>
        <p:blipFill>
          <a:blip r:embed="rId3"/>
          <a:srcRect/>
          <a:stretch>
            <a:fillRect/>
          </a:stretch>
        </p:blipFill>
        <p:spPr bwMode="auto">
          <a:xfrm>
            <a:off x="285750" y="642918"/>
            <a:ext cx="8501063" cy="6215082"/>
          </a:xfrm>
          <a:prstGeom prst="rect">
            <a:avLst/>
          </a:prstGeom>
          <a:noFill/>
          <a:ln w="9525">
            <a:noFill/>
            <a:miter lim="800000"/>
            <a:headEnd/>
            <a:tailEnd/>
          </a:ln>
          <a:effectLst/>
        </p:spPr>
      </p:pic>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7805767" cy="714356"/>
          </a:xfrm>
        </p:spPr>
        <p:txBody>
          <a:bodyPr/>
          <a:lstStyle/>
          <a:p>
            <a:pPr>
              <a:buNone/>
            </a:pPr>
            <a:r>
              <a:rPr lang="cs-CZ" sz="2800" dirty="0" smtClean="0"/>
              <a:t>Důležitá korespondence katastrálního úřadu</a:t>
            </a:r>
            <a:endParaRPr lang="cs-CZ" sz="2800" dirty="0"/>
          </a:p>
        </p:txBody>
      </p:sp>
      <p:pic>
        <p:nvPicPr>
          <p:cNvPr id="5122" name="Picture 2"/>
          <p:cNvPicPr>
            <a:picLocks noGrp="1" noChangeAspect="1" noChangeArrowheads="1"/>
          </p:cNvPicPr>
          <p:nvPr>
            <p:ph sz="quarter" idx="13"/>
          </p:nvPr>
        </p:nvPicPr>
        <p:blipFill>
          <a:blip r:embed="rId3"/>
          <a:srcRect/>
          <a:stretch>
            <a:fillRect/>
          </a:stretch>
        </p:blipFill>
        <p:spPr bwMode="auto">
          <a:xfrm>
            <a:off x="285750" y="500042"/>
            <a:ext cx="8501063" cy="6072230"/>
          </a:xfrm>
          <a:prstGeom prst="rect">
            <a:avLst/>
          </a:prstGeom>
          <a:noFill/>
          <a:ln w="9525">
            <a:noFill/>
            <a:miter lim="800000"/>
            <a:headEnd/>
            <a:tailEnd/>
          </a:ln>
          <a:effectLst/>
        </p:spPr>
      </p:pic>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686800" cy="642918"/>
          </a:xfrm>
        </p:spPr>
        <p:txBody>
          <a:bodyPr>
            <a:normAutofit/>
          </a:bodyPr>
          <a:lstStyle/>
          <a:p>
            <a:pPr algn="l">
              <a:buNone/>
            </a:pPr>
            <a:r>
              <a:rPr lang="cs-CZ" sz="2800" b="1" dirty="0" smtClean="0"/>
              <a:t>K § 16 – informovanost, zpětvzetí návrhu na vklad </a:t>
            </a:r>
            <a:endParaRPr lang="cs-CZ" sz="2800" b="1" dirty="0"/>
          </a:p>
        </p:txBody>
      </p:sp>
      <p:sp>
        <p:nvSpPr>
          <p:cNvPr id="3" name="Zástupný symbol pro obsah 2"/>
          <p:cNvSpPr>
            <a:spLocks noGrp="1"/>
          </p:cNvSpPr>
          <p:nvPr>
            <p:ph idx="4294967295"/>
          </p:nvPr>
        </p:nvSpPr>
        <p:spPr>
          <a:xfrm>
            <a:off x="467544" y="785794"/>
            <a:ext cx="8229600" cy="5595534"/>
          </a:xfrm>
          <a:prstGeom prst="rect">
            <a:avLst/>
          </a:prstGeom>
        </p:spPr>
        <p:txBody>
          <a:bodyPr>
            <a:normAutofit fontScale="85000" lnSpcReduction="10000"/>
          </a:bodyPr>
          <a:lstStyle/>
          <a:p>
            <a:pPr>
              <a:buNone/>
            </a:pPr>
            <a:r>
              <a:rPr lang="cs-CZ" sz="2000" b="1" dirty="0" smtClean="0"/>
              <a:t>Shrnutí</a:t>
            </a:r>
            <a:r>
              <a:rPr lang="cs-CZ" sz="2000" dirty="0" smtClean="0"/>
              <a:t> : o vyznačení, že právní poměry (původně právní vztahy) jsou dotčeny změnou, katastrální úřad informuje nejpozději den poté, co ke změně došlo, </a:t>
            </a:r>
            <a:r>
              <a:rPr lang="cs-CZ" sz="2000" b="1" dirty="0" smtClean="0"/>
              <a:t>vlastníka nemovitosti </a:t>
            </a:r>
            <a:r>
              <a:rPr lang="cs-CZ" sz="2000" dirty="0" smtClean="0"/>
              <a:t>a jiného oprávněného zasláním informace v pořadí: </a:t>
            </a:r>
          </a:p>
          <a:p>
            <a:pPr marL="800100" lvl="1" indent="-342900">
              <a:buFont typeface="+mj-lt"/>
              <a:buAutoNum type="arabicParenR"/>
            </a:pPr>
            <a:r>
              <a:rPr lang="cs-CZ" sz="1800" dirty="0"/>
              <a:t>dle sjednané služby pro sledování změn v katastru </a:t>
            </a:r>
          </a:p>
          <a:p>
            <a:pPr marL="800100" lvl="1" indent="-342900">
              <a:buFont typeface="+mj-lt"/>
              <a:buAutoNum type="arabicParenR"/>
            </a:pPr>
            <a:r>
              <a:rPr lang="cs-CZ" sz="1800" dirty="0"/>
              <a:t>do datové schránky </a:t>
            </a:r>
          </a:p>
          <a:p>
            <a:pPr marL="800100" lvl="1" indent="-342900">
              <a:buFont typeface="+mj-lt"/>
              <a:buAutoNum type="arabicParenR"/>
            </a:pPr>
            <a:r>
              <a:rPr lang="cs-CZ" sz="1800" dirty="0"/>
              <a:t>na adresu podle § 14 odst. 1 písm. b) – trvalý pobyt, adresa v cizině u cizinců </a:t>
            </a:r>
          </a:p>
          <a:p>
            <a:pPr marL="800100" lvl="1" indent="-342900">
              <a:buFont typeface="+mj-lt"/>
              <a:buAutoNum type="arabicParenR"/>
            </a:pPr>
            <a:r>
              <a:rPr lang="cs-CZ" sz="1800" dirty="0" smtClean="0"/>
              <a:t>elektronicky </a:t>
            </a:r>
            <a:r>
              <a:rPr lang="cs-CZ" sz="1800" dirty="0"/>
              <a:t>na e-mailovou </a:t>
            </a:r>
            <a:r>
              <a:rPr lang="cs-CZ" sz="1800" dirty="0" smtClean="0"/>
              <a:t>adresu (bonus) </a:t>
            </a:r>
            <a:endParaRPr lang="cs-CZ" sz="1800" dirty="0"/>
          </a:p>
          <a:p>
            <a:pPr marL="800100" lvl="1" indent="-342900">
              <a:buFont typeface="+mj-lt"/>
              <a:buAutoNum type="arabicParenR"/>
            </a:pPr>
            <a:r>
              <a:rPr lang="cs-CZ" sz="1800" dirty="0"/>
              <a:t>z</a:t>
            </a:r>
            <a:r>
              <a:rPr lang="cs-CZ" sz="1800" dirty="0" smtClean="0"/>
              <a:t>právou </a:t>
            </a:r>
            <a:r>
              <a:rPr lang="cs-CZ" sz="1800" dirty="0"/>
              <a:t>na mobilní telefon </a:t>
            </a:r>
            <a:r>
              <a:rPr lang="cs-CZ" sz="1800" dirty="0" smtClean="0"/>
              <a:t>(bonus) </a:t>
            </a:r>
            <a:endParaRPr lang="cs-CZ" sz="1800" dirty="0"/>
          </a:p>
          <a:p>
            <a:pPr marL="457200" lvl="1" indent="0">
              <a:buNone/>
            </a:pPr>
            <a:r>
              <a:rPr lang="cs-CZ" sz="2400" dirty="0" smtClean="0"/>
              <a:t>Ustanovení § 16 dále řeší :</a:t>
            </a:r>
            <a:endParaRPr lang="cs-CZ" sz="2400" dirty="0"/>
          </a:p>
          <a:p>
            <a:pPr>
              <a:buNone/>
            </a:pPr>
            <a:r>
              <a:rPr lang="cs-CZ" sz="2000" dirty="0" smtClean="0"/>
              <a:t>  Vezme-li </a:t>
            </a:r>
            <a:r>
              <a:rPr lang="cs-CZ" sz="2000" b="1" dirty="0" smtClean="0">
                <a:solidFill>
                  <a:srgbClr val="FF0000"/>
                </a:solidFill>
              </a:rPr>
              <a:t>navrhovatel</a:t>
            </a:r>
            <a:r>
              <a:rPr lang="cs-CZ" sz="2000" dirty="0" smtClean="0"/>
              <a:t> návrh na vklad zpět, vkladové </a:t>
            </a:r>
            <a:r>
              <a:rPr lang="cs-CZ" sz="2000" b="1" dirty="0" smtClean="0"/>
              <a:t>řízení se zastaví </a:t>
            </a:r>
            <a:r>
              <a:rPr lang="cs-CZ" sz="2000" dirty="0" smtClean="0"/>
              <a:t>pouze v případě, že s tím </a:t>
            </a:r>
            <a:r>
              <a:rPr lang="cs-CZ" sz="2000" b="1" dirty="0" smtClean="0"/>
              <a:t>souhlasí všichni účastníci vkladového řízení</a:t>
            </a:r>
            <a:r>
              <a:rPr lang="cs-CZ" sz="2000" dirty="0" smtClean="0"/>
              <a:t>. </a:t>
            </a:r>
          </a:p>
          <a:p>
            <a:endParaRPr lang="cs-CZ" sz="2000" dirty="0"/>
          </a:p>
          <a:p>
            <a:pPr>
              <a:buNone/>
            </a:pPr>
            <a:r>
              <a:rPr lang="cs-CZ" sz="2000" dirty="0" smtClean="0"/>
              <a:t>  Zúží-li</a:t>
            </a:r>
            <a:r>
              <a:rPr lang="cs-CZ" sz="2000" dirty="0" smtClean="0">
                <a:solidFill>
                  <a:srgbClr val="FF0000"/>
                </a:solidFill>
              </a:rPr>
              <a:t> </a:t>
            </a:r>
            <a:r>
              <a:rPr lang="cs-CZ" sz="2000" b="1" dirty="0" smtClean="0">
                <a:solidFill>
                  <a:srgbClr val="FF0000"/>
                </a:solidFill>
              </a:rPr>
              <a:t>navrhovate</a:t>
            </a:r>
            <a:r>
              <a:rPr lang="cs-CZ" sz="2000" b="1" dirty="0" smtClean="0"/>
              <a:t>l</a:t>
            </a:r>
            <a:r>
              <a:rPr lang="cs-CZ" sz="2000" dirty="0" smtClean="0"/>
              <a:t> návrh na vklad, rozhodne se o </a:t>
            </a:r>
            <a:r>
              <a:rPr lang="cs-CZ" sz="2000" b="1" dirty="0" smtClean="0"/>
              <a:t>zúženém návrhu </a:t>
            </a:r>
            <a:r>
              <a:rPr lang="cs-CZ" sz="2000" dirty="0" smtClean="0"/>
              <a:t>pouze v případě, že s tím </a:t>
            </a:r>
            <a:r>
              <a:rPr lang="cs-CZ" sz="2000" b="1" dirty="0" smtClean="0"/>
              <a:t>souhlasí všichni účastníci vkladového řízení</a:t>
            </a:r>
            <a:r>
              <a:rPr lang="cs-CZ" sz="2000" dirty="0" smtClean="0"/>
              <a:t>. Jinak se rozhodne o původním návrhu.</a:t>
            </a:r>
          </a:p>
          <a:p>
            <a:pPr>
              <a:buNone/>
            </a:pPr>
            <a:r>
              <a:rPr lang="cs-CZ" sz="2000" b="1" dirty="0" smtClean="0"/>
              <a:t>Postup katastrálních úřadů odpovídá správnímu řádu, zákon 500/2004 Sb.</a:t>
            </a:r>
            <a:r>
              <a:rPr lang="cs-CZ" sz="2000" dirty="0" smtClean="0"/>
              <a:t> </a:t>
            </a:r>
          </a:p>
          <a:p>
            <a:pPr>
              <a:buNone/>
            </a:pPr>
            <a:r>
              <a:rPr lang="cs-CZ" sz="2000" dirty="0" smtClean="0"/>
              <a:t>Pozor- povinnost zaslat vyrozumění o „plombě“ té osobě, co právo pozbývá, právo se jí omezuje je zákonná povinnost a od okamžiku odeslaného vyrozumění se počítá ochranná lhůta 20 dní</a:t>
            </a:r>
          </a:p>
        </p:txBody>
      </p:sp>
    </p:spTree>
    <p:extLst>
      <p:ext uri="{BB962C8B-B14F-4D97-AF65-F5344CB8AC3E}">
        <p14:creationId xmlns="" xmlns:p14="http://schemas.microsoft.com/office/powerpoint/2010/main" val="39505004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6543692" cy="642918"/>
          </a:xfrm>
        </p:spPr>
        <p:txBody>
          <a:bodyPr>
            <a:normAutofit/>
          </a:bodyPr>
          <a:lstStyle/>
          <a:p>
            <a:pPr>
              <a:buNone/>
            </a:pPr>
            <a:r>
              <a:rPr lang="cs-CZ" sz="2800" dirty="0" smtClean="0"/>
              <a:t>Pokračování- hranice</a:t>
            </a:r>
            <a:endParaRPr lang="cs-CZ" sz="2800" dirty="0"/>
          </a:p>
        </p:txBody>
      </p:sp>
      <p:sp>
        <p:nvSpPr>
          <p:cNvPr id="3" name="Zástupný symbol pro obsah 2"/>
          <p:cNvSpPr>
            <a:spLocks noGrp="1"/>
          </p:cNvSpPr>
          <p:nvPr>
            <p:ph idx="4294967295"/>
          </p:nvPr>
        </p:nvSpPr>
        <p:spPr>
          <a:xfrm>
            <a:off x="457200" y="642918"/>
            <a:ext cx="8229600" cy="5786478"/>
          </a:xfrm>
          <a:prstGeom prst="rect">
            <a:avLst/>
          </a:prstGeom>
        </p:spPr>
        <p:txBody>
          <a:bodyPr>
            <a:normAutofit lnSpcReduction="10000"/>
          </a:bodyPr>
          <a:lstStyle/>
          <a:p>
            <a:pPr>
              <a:buNone/>
            </a:pPr>
            <a:endParaRPr lang="cs-CZ" sz="2400" dirty="0" smtClean="0"/>
          </a:p>
          <a:p>
            <a:pPr>
              <a:buNone/>
            </a:pPr>
            <a:r>
              <a:rPr lang="cs-CZ" sz="2400" dirty="0" smtClean="0"/>
              <a:t>Jedná se o další rozhodnutí , ale i jen o souhlas, který může nahradit rozhodování, pokud všichni vlastníci dotčených nemovitostí požádají stavební úřad o vydání územního rozhodnutí o dělení nebo scelování pozemků a stavební úřad dospěje k závěru, že není nutné stanovit podmínky pro dělení nebo scelování pozemků, nebude vydáváno územní rozhodnutí,ale stavební úřad pouze sdělením schválí navrhovaný záměr.</a:t>
            </a:r>
          </a:p>
          <a:p>
            <a:pPr>
              <a:buNone/>
            </a:pPr>
            <a:endParaRPr lang="cs-CZ" sz="2400" dirty="0" smtClean="0"/>
          </a:p>
          <a:p>
            <a:pPr>
              <a:buNone/>
            </a:pPr>
            <a:r>
              <a:rPr lang="cs-CZ" sz="2400" dirty="0" smtClean="0"/>
              <a:t>Do konce roku 2017 nebylo takové sdělení ke geometrickému plánu pro zápis</a:t>
            </a:r>
            <a:r>
              <a:rPr lang="cs-CZ" sz="2400" dirty="0" smtClean="0">
                <a:solidFill>
                  <a:srgbClr val="FF0000"/>
                </a:solidFill>
              </a:rPr>
              <a:t> tzv. v předstihu </a:t>
            </a:r>
            <a:r>
              <a:rPr lang="cs-CZ" sz="2400" dirty="0" smtClean="0"/>
              <a:t>dostatečné- stačilo pouze pro jednotlivé případy  při prodeji části pozemku, zástavního práva k části pozemku, pro změnu údajů k části pozemku.</a:t>
            </a:r>
            <a:endParaRPr lang="cs-CZ" sz="2400" dirty="0"/>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0"/>
            <a:ext cx="8229600" cy="1000108"/>
          </a:xfrm>
        </p:spPr>
        <p:txBody>
          <a:bodyPr>
            <a:normAutofit fontScale="90000"/>
          </a:bodyPr>
          <a:lstStyle/>
          <a:p>
            <a:pPr algn="l">
              <a:buNone/>
            </a:pPr>
            <a:r>
              <a:rPr lang="cs-CZ" sz="2800" dirty="0" smtClean="0"/>
              <a:t> Zásady postupu při </a:t>
            </a:r>
            <a:r>
              <a:rPr lang="cs-CZ" sz="2800" i="1" dirty="0" smtClean="0"/>
              <a:t>vkladovém řízení</a:t>
            </a:r>
            <a:br>
              <a:rPr lang="cs-CZ" sz="2800" i="1" dirty="0" smtClean="0"/>
            </a:br>
            <a:r>
              <a:rPr lang="cs-CZ" sz="2800" i="1" dirty="0" smtClean="0"/>
              <a:t>Obecná ustanovení </a:t>
            </a:r>
            <a:r>
              <a:rPr lang="cs-CZ" sz="2800" dirty="0" smtClean="0"/>
              <a:t>o náležitostech listin</a:t>
            </a:r>
            <a:r>
              <a:rPr lang="cs-CZ" sz="2800" b="1" dirty="0" smtClean="0"/>
              <a:t/>
            </a:r>
            <a:br>
              <a:rPr lang="cs-CZ" sz="2800" b="1" dirty="0" smtClean="0"/>
            </a:br>
            <a:endParaRPr lang="cs-CZ" sz="2800" b="1" dirty="0"/>
          </a:p>
        </p:txBody>
      </p:sp>
      <p:sp>
        <p:nvSpPr>
          <p:cNvPr id="3" name="Zástupný symbol pro obsah 2"/>
          <p:cNvSpPr>
            <a:spLocks noGrp="1"/>
          </p:cNvSpPr>
          <p:nvPr>
            <p:ph idx="4294967295"/>
          </p:nvPr>
        </p:nvSpPr>
        <p:spPr>
          <a:xfrm>
            <a:off x="457200" y="1285860"/>
            <a:ext cx="8229600" cy="5095468"/>
          </a:xfrm>
          <a:prstGeom prst="rect">
            <a:avLst/>
          </a:prstGeom>
        </p:spPr>
        <p:txBody>
          <a:bodyPr>
            <a:normAutofit lnSpcReduction="10000"/>
          </a:bodyPr>
          <a:lstStyle/>
          <a:p>
            <a:pPr marL="0" indent="0">
              <a:buNone/>
            </a:pPr>
            <a:r>
              <a:rPr lang="cs-CZ" sz="2000" b="1" dirty="0" smtClean="0"/>
              <a:t>§ 17 </a:t>
            </a:r>
            <a:r>
              <a:rPr lang="cs-CZ" sz="2000" b="1" dirty="0" err="1" smtClean="0"/>
              <a:t>katZ</a:t>
            </a:r>
            <a:r>
              <a:rPr lang="cs-CZ" sz="2000" b="1" dirty="0" smtClean="0"/>
              <a:t>– přezkum listiny předložené pro vkladového řízení</a:t>
            </a:r>
            <a:endParaRPr lang="cs-CZ" sz="2000" dirty="0" smtClean="0"/>
          </a:p>
          <a:p>
            <a:pPr marL="0" indent="0">
              <a:buNone/>
            </a:pPr>
            <a:r>
              <a:rPr lang="cs-CZ" sz="2000" dirty="0" smtClean="0"/>
              <a:t>Přezkum vkladové listiny je odlišný pro: </a:t>
            </a:r>
          </a:p>
          <a:p>
            <a:pPr>
              <a:buNone/>
            </a:pPr>
            <a:r>
              <a:rPr lang="cs-CZ" sz="2000" dirty="0" smtClean="0"/>
              <a:t> - soukromou listinu </a:t>
            </a:r>
          </a:p>
          <a:p>
            <a:pPr>
              <a:buNone/>
            </a:pPr>
            <a:r>
              <a:rPr lang="cs-CZ" sz="2000" dirty="0" smtClean="0"/>
              <a:t> - veřejnou listinu - § 567 NOZ </a:t>
            </a:r>
          </a:p>
          <a:p>
            <a:pPr>
              <a:buFontTx/>
              <a:buChar char="-"/>
            </a:pPr>
            <a:endParaRPr lang="cs-CZ" sz="2000" dirty="0"/>
          </a:p>
          <a:p>
            <a:pPr marL="0" indent="0">
              <a:buNone/>
            </a:pPr>
            <a:r>
              <a:rPr lang="cs-CZ" sz="2000" b="1" dirty="0" smtClean="0"/>
              <a:t>Přezkum soukromé listiny</a:t>
            </a:r>
          </a:p>
          <a:p>
            <a:pPr>
              <a:buNone/>
            </a:pPr>
            <a:r>
              <a:rPr lang="cs-CZ" sz="2000" dirty="0" smtClean="0"/>
              <a:t> Zkoumáno je, zda splňuje:</a:t>
            </a:r>
          </a:p>
          <a:p>
            <a:pPr marL="800100" lvl="1" indent="-342900">
              <a:buFont typeface="+mj-lt"/>
              <a:buAutoNum type="alphaLcParenR"/>
            </a:pPr>
            <a:r>
              <a:rPr lang="cs-CZ" sz="1800" dirty="0" smtClean="0"/>
              <a:t>náležitosti listiny pro zápis do katastru </a:t>
            </a:r>
          </a:p>
          <a:p>
            <a:pPr marL="800100" lvl="1" indent="-342900">
              <a:buFont typeface="+mj-lt"/>
              <a:buAutoNum type="alphaLcParenR"/>
            </a:pPr>
            <a:r>
              <a:rPr lang="cs-CZ" sz="1800" dirty="0" smtClean="0"/>
              <a:t>její obsah odůvodňuje navrhovaný vklad </a:t>
            </a:r>
          </a:p>
          <a:p>
            <a:pPr marL="800100" lvl="1" indent="-342900">
              <a:buFont typeface="+mj-lt"/>
              <a:buAutoNum type="alphaLcParenR"/>
            </a:pPr>
            <a:r>
              <a:rPr lang="cs-CZ" sz="1800" dirty="0" smtClean="0"/>
              <a:t>právní jednání je učiněno v předepsané formě </a:t>
            </a:r>
          </a:p>
          <a:p>
            <a:pPr marL="800100" lvl="1" indent="-342900">
              <a:buFont typeface="+mj-lt"/>
              <a:buAutoNum type="alphaLcParenR"/>
            </a:pPr>
            <a:r>
              <a:rPr lang="cs-CZ" sz="1800" dirty="0" smtClean="0"/>
              <a:t>účastník vkladového řízení není omezen právními předpisy v oprávnění nakládat s nemovitostí </a:t>
            </a:r>
          </a:p>
          <a:p>
            <a:pPr marL="800100" lvl="1" indent="-342900">
              <a:buFont typeface="+mj-lt"/>
              <a:buAutoNum type="alphaLcParenR"/>
            </a:pPr>
            <a:r>
              <a:rPr lang="cs-CZ" sz="1800" dirty="0" smtClean="0"/>
              <a:t>k právnímu jednání účastníka vkladového řízení byl udělen souhlas podle jiného právního předpisu </a:t>
            </a:r>
            <a:endParaRPr lang="cs-CZ" sz="1800" dirty="0"/>
          </a:p>
        </p:txBody>
      </p:sp>
    </p:spTree>
    <p:extLst>
      <p:ext uri="{BB962C8B-B14F-4D97-AF65-F5344CB8AC3E}">
        <p14:creationId xmlns:p14="http://schemas.microsoft.com/office/powerpoint/2010/main" xmlns="" val="2041977606"/>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57200" y="620688"/>
            <a:ext cx="8229600" cy="5760640"/>
          </a:xfrm>
          <a:prstGeom prst="rect">
            <a:avLst/>
          </a:prstGeom>
        </p:spPr>
        <p:txBody>
          <a:bodyPr>
            <a:normAutofit fontScale="92500" lnSpcReduction="10000"/>
          </a:bodyPr>
          <a:lstStyle/>
          <a:p>
            <a:pPr marL="457200" indent="-457200">
              <a:buFont typeface="+mj-lt"/>
              <a:buAutoNum type="alphaLcParenR" startAt="6"/>
            </a:pPr>
            <a:r>
              <a:rPr lang="cs-CZ" sz="2000" dirty="0" smtClean="0"/>
              <a:t>Z obsahu listiny a z jeho porovnání s dosavadními zápisy v katastru není patrný důvod, </a:t>
            </a:r>
            <a:r>
              <a:rPr lang="cs-CZ" sz="2000" b="1" dirty="0" smtClean="0"/>
              <a:t>pro který by bylo právní jednání neplatné</a:t>
            </a:r>
            <a:r>
              <a:rPr lang="cs-CZ" sz="2000" dirty="0" smtClean="0"/>
              <a:t>, zejména zda z dosavadních zápisů v katastru nevyplývá, že účastníci vkladového řízení nejsou oprávněni nakládat s předmětem právního jednání, nejsou omezeni rozhodnutím soudu nebo jiného orgánu veřejné moci ve smluvní volnosti týkající se věci, která je předmětem právního jednání. </a:t>
            </a:r>
          </a:p>
          <a:p>
            <a:pPr marL="457200" indent="-457200">
              <a:buFont typeface="+mj-lt"/>
              <a:buAutoNum type="alphaLcParenR" startAt="6"/>
            </a:pPr>
            <a:r>
              <a:rPr lang="cs-CZ" sz="2000" dirty="0" smtClean="0"/>
              <a:t>Navrhovaný </a:t>
            </a:r>
            <a:r>
              <a:rPr lang="cs-CZ" sz="2000" b="1" dirty="0" smtClean="0"/>
              <a:t>vklad navazuje na dosavadní zápisy </a:t>
            </a:r>
            <a:r>
              <a:rPr lang="cs-CZ" sz="2000" dirty="0" smtClean="0"/>
              <a:t>v katastru, z tohoto hlediska není na překážku povolení vkladu, pokud </a:t>
            </a:r>
            <a:r>
              <a:rPr lang="cs-CZ" sz="2000" b="1" dirty="0" smtClean="0"/>
              <a:t>logickou mezeru </a:t>
            </a:r>
            <a:r>
              <a:rPr lang="cs-CZ" sz="2000" dirty="0" smtClean="0"/>
              <a:t>mezi zápisem v katastru a navrhovaným vkladem podle vkladové listiny navrhovatel </a:t>
            </a:r>
            <a:r>
              <a:rPr lang="cs-CZ" sz="2000" b="1" dirty="0" smtClean="0"/>
              <a:t>doloží současně s návrhem </a:t>
            </a:r>
            <a:r>
              <a:rPr lang="cs-CZ" sz="2000" dirty="0" smtClean="0"/>
              <a:t>na vklad listinami, které návaznost vkladové listiny na dosavadní zápisy v katastru doplní, tyto listiny však musí mít náležitosti vkladových listin.</a:t>
            </a:r>
          </a:p>
          <a:p>
            <a:pPr marL="457200" indent="-457200">
              <a:buNone/>
            </a:pPr>
            <a:r>
              <a:rPr lang="cs-CZ" sz="2000" dirty="0" smtClean="0"/>
              <a:t>      </a:t>
            </a:r>
            <a:r>
              <a:rPr lang="cs-CZ" sz="2000" b="1" dirty="0" smtClean="0"/>
              <a:t>Poznámka</a:t>
            </a:r>
            <a:r>
              <a:rPr lang="cs-CZ" sz="2000" dirty="0" smtClean="0"/>
              <a:t>: Doplnění nebo oprava návrhu na vklad je možná postupem dle § 37 odst.5 </a:t>
            </a:r>
            <a:r>
              <a:rPr lang="cs-CZ" sz="2000" dirty="0" err="1" smtClean="0"/>
              <a:t>spr.řádu</a:t>
            </a:r>
            <a:r>
              <a:rPr lang="cs-CZ" sz="2000" dirty="0" smtClean="0"/>
              <a:t>, a to jen takovým způsobem, kterým nedochází k rozšíření jeho předmětu.</a:t>
            </a:r>
          </a:p>
          <a:p>
            <a:pPr marL="457200" indent="-457200">
              <a:buNone/>
            </a:pPr>
            <a:r>
              <a:rPr lang="cs-CZ" sz="2000" dirty="0" smtClean="0"/>
              <a:t>    </a:t>
            </a:r>
            <a:r>
              <a:rPr lang="cs-CZ" sz="2000" b="1" dirty="0" smtClean="0"/>
              <a:t> Pozor</a:t>
            </a:r>
            <a:r>
              <a:rPr lang="cs-CZ" sz="2000" dirty="0" smtClean="0"/>
              <a:t>: Z </a:t>
            </a:r>
            <a:r>
              <a:rPr lang="cs-CZ" sz="2000" dirty="0" err="1" smtClean="0"/>
              <a:t>ust.§</a:t>
            </a:r>
            <a:r>
              <a:rPr lang="cs-CZ" sz="2000" dirty="0" smtClean="0"/>
              <a:t> 17 odst. 5 </a:t>
            </a:r>
            <a:r>
              <a:rPr lang="cs-CZ" sz="2000" dirty="0" err="1" smtClean="0"/>
              <a:t>KatZ</a:t>
            </a:r>
            <a:r>
              <a:rPr lang="cs-CZ" sz="2000" dirty="0" smtClean="0"/>
              <a:t> vyplývá, že po podaném návrhu není možná jakákoliv změna vkladové listiny, neboť KP zkoumá podmínky pro povolení vkladu podle stavu, jaký tu byl v okamžiku podání návrhu na vklad. </a:t>
            </a:r>
            <a:endParaRPr lang="cs-CZ" sz="2000" dirty="0"/>
          </a:p>
        </p:txBody>
      </p:sp>
    </p:spTree>
    <p:extLst>
      <p:ext uri="{BB962C8B-B14F-4D97-AF65-F5344CB8AC3E}">
        <p14:creationId xmlns:p14="http://schemas.microsoft.com/office/powerpoint/2010/main" xmlns="" val="3109059929"/>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57200" y="142852"/>
            <a:ext cx="8229600" cy="6310484"/>
          </a:xfrm>
          <a:prstGeom prst="rect">
            <a:avLst/>
          </a:prstGeom>
        </p:spPr>
        <p:txBody>
          <a:bodyPr>
            <a:normAutofit fontScale="92500" lnSpcReduction="10000"/>
          </a:bodyPr>
          <a:lstStyle/>
          <a:p>
            <a:pPr marL="0" indent="0">
              <a:buNone/>
            </a:pPr>
            <a:r>
              <a:rPr lang="cs-CZ" sz="2000" b="1" dirty="0" smtClean="0"/>
              <a:t>Přezkum veřejné listiny </a:t>
            </a:r>
            <a:r>
              <a:rPr lang="cs-CZ" sz="2000" dirty="0" smtClean="0"/>
              <a:t>- je odlišný, pokud se jedná: </a:t>
            </a:r>
          </a:p>
          <a:p>
            <a:pPr marL="0" indent="0">
              <a:buNone/>
            </a:pPr>
            <a:endParaRPr lang="cs-CZ" sz="2000" dirty="0" smtClean="0"/>
          </a:p>
          <a:p>
            <a:pPr>
              <a:buNone/>
            </a:pPr>
            <a:r>
              <a:rPr lang="cs-CZ" sz="2000" dirty="0" smtClean="0"/>
              <a:t>   - o </a:t>
            </a:r>
            <a:r>
              <a:rPr lang="cs-CZ" sz="2000" dirty="0"/>
              <a:t>listinu od soudu nebo soudního exekutora </a:t>
            </a:r>
            <a:r>
              <a:rPr lang="cs-CZ" sz="2000" dirty="0" smtClean="0"/>
              <a:t>= o </a:t>
            </a:r>
            <a:r>
              <a:rPr lang="cs-CZ" sz="2000" dirty="0"/>
              <a:t>veřejnou listinu </a:t>
            </a:r>
            <a:r>
              <a:rPr lang="cs-CZ" sz="2000" dirty="0" smtClean="0"/>
              <a:t> </a:t>
            </a:r>
            <a:endParaRPr lang="cs-CZ" sz="2000" dirty="0"/>
          </a:p>
          <a:p>
            <a:pPr>
              <a:buNone/>
            </a:pPr>
            <a:r>
              <a:rPr lang="cs-CZ" sz="2000" dirty="0" smtClean="0"/>
              <a:t>     je </a:t>
            </a:r>
            <a:r>
              <a:rPr lang="cs-CZ" sz="2000" dirty="0"/>
              <a:t>přezkoumáván menší </a:t>
            </a:r>
            <a:r>
              <a:rPr lang="cs-CZ" sz="2000" dirty="0" smtClean="0"/>
              <a:t>rozsah.</a:t>
            </a:r>
            <a:endParaRPr lang="cs-CZ" sz="2000" dirty="0"/>
          </a:p>
          <a:p>
            <a:pPr>
              <a:buNone/>
            </a:pPr>
            <a:r>
              <a:rPr lang="cs-CZ" sz="2000" dirty="0" smtClean="0"/>
              <a:t>  Jsou stanoveny </a:t>
            </a:r>
            <a:r>
              <a:rPr lang="cs-CZ" sz="2000" dirty="0"/>
              <a:t>povinnosti, z čeho musí čerpat katastrální úřad při přezkumu:</a:t>
            </a:r>
          </a:p>
          <a:p>
            <a:pPr marL="800100" lvl="1" indent="-342900">
              <a:buFont typeface="+mj-lt"/>
              <a:buAutoNum type="alphaLcParenR"/>
            </a:pPr>
            <a:r>
              <a:rPr lang="cs-CZ" sz="2000" dirty="0"/>
              <a:t>z</a:t>
            </a:r>
            <a:r>
              <a:rPr lang="cs-CZ" sz="2000" dirty="0" smtClean="0"/>
              <a:t>e </a:t>
            </a:r>
            <a:r>
              <a:rPr lang="cs-CZ" sz="2000" dirty="0"/>
              <a:t>zápisů v katastru </a:t>
            </a:r>
          </a:p>
          <a:p>
            <a:pPr marL="800100" lvl="1" indent="-342900">
              <a:buFont typeface="+mj-lt"/>
              <a:buAutoNum type="alphaLcParenR"/>
            </a:pPr>
            <a:r>
              <a:rPr lang="cs-CZ" sz="2000" dirty="0"/>
              <a:t>z</a:t>
            </a:r>
            <a:r>
              <a:rPr lang="cs-CZ" sz="2000" dirty="0" smtClean="0"/>
              <a:t>e </a:t>
            </a:r>
            <a:r>
              <a:rPr lang="cs-CZ" sz="2000" dirty="0"/>
              <a:t>základních registrů (zákon č. 111/2009 Sb.) </a:t>
            </a:r>
          </a:p>
          <a:p>
            <a:pPr marL="800100" lvl="1" indent="-342900">
              <a:buFont typeface="+mj-lt"/>
              <a:buAutoNum type="alphaLcParenR"/>
            </a:pPr>
            <a:r>
              <a:rPr lang="cs-CZ" sz="2000" dirty="0"/>
              <a:t>z</a:t>
            </a:r>
            <a:r>
              <a:rPr lang="cs-CZ" sz="2000" dirty="0" smtClean="0"/>
              <a:t> </a:t>
            </a:r>
            <a:r>
              <a:rPr lang="cs-CZ" sz="2000" dirty="0" err="1"/>
              <a:t>agendového</a:t>
            </a:r>
            <a:r>
              <a:rPr lang="cs-CZ" sz="2000" dirty="0"/>
              <a:t> informačního systému evidence obyvatel </a:t>
            </a:r>
          </a:p>
          <a:p>
            <a:pPr marL="800100" lvl="1" indent="-342900">
              <a:buFont typeface="+mj-lt"/>
              <a:buAutoNum type="alphaLcParenR"/>
            </a:pPr>
            <a:r>
              <a:rPr lang="cs-CZ" sz="2000" dirty="0"/>
              <a:t>z</a:t>
            </a:r>
            <a:r>
              <a:rPr lang="cs-CZ" sz="2000" dirty="0" smtClean="0"/>
              <a:t> </a:t>
            </a:r>
            <a:r>
              <a:rPr lang="cs-CZ" sz="2000" dirty="0" err="1"/>
              <a:t>agendového</a:t>
            </a:r>
            <a:r>
              <a:rPr lang="cs-CZ" sz="2000" dirty="0"/>
              <a:t> informačního systému cizinců </a:t>
            </a:r>
            <a:endParaRPr lang="cs-CZ" sz="2000" dirty="0" smtClean="0"/>
          </a:p>
          <a:p>
            <a:pPr marL="800100" lvl="1" indent="-342900">
              <a:buFont typeface="+mj-lt"/>
              <a:buAutoNum type="alphaLcParenR"/>
            </a:pPr>
            <a:r>
              <a:rPr lang="cs-CZ" dirty="0" smtClean="0"/>
              <a:t>z obchodního rejstříku</a:t>
            </a:r>
          </a:p>
          <a:p>
            <a:pPr marL="800100" lvl="1" indent="-342900">
              <a:buFont typeface="+mj-lt"/>
              <a:buAutoNum type="alphaLcParenR"/>
            </a:pPr>
            <a:r>
              <a:rPr lang="cs-CZ" dirty="0" smtClean="0"/>
              <a:t>z</a:t>
            </a:r>
            <a:r>
              <a:rPr lang="cs-CZ" sz="2000" dirty="0" smtClean="0"/>
              <a:t> registru smluv</a:t>
            </a:r>
          </a:p>
          <a:p>
            <a:pPr marL="800100" lvl="1" indent="-342900">
              <a:buFont typeface="+mj-lt"/>
              <a:buAutoNum type="alphaLcParenR"/>
            </a:pPr>
            <a:r>
              <a:rPr lang="cs-CZ" dirty="0" smtClean="0"/>
              <a:t>z </a:t>
            </a:r>
            <a:r>
              <a:rPr lang="cs-CZ" dirty="0" err="1" smtClean="0"/>
              <a:t>insolvenčního</a:t>
            </a:r>
            <a:r>
              <a:rPr lang="cs-CZ" dirty="0" smtClean="0"/>
              <a:t> rejstříku</a:t>
            </a:r>
          </a:p>
          <a:p>
            <a:pPr marL="800100" lvl="1" indent="-342900">
              <a:buFont typeface="+mj-lt"/>
              <a:buAutoNum type="alphaLcParenR"/>
            </a:pPr>
            <a:r>
              <a:rPr lang="cs-CZ" dirty="0" smtClean="0"/>
              <a:t>z</a:t>
            </a:r>
            <a:r>
              <a:rPr lang="cs-CZ" sz="2000" dirty="0" smtClean="0"/>
              <a:t> obchodního věstníku</a:t>
            </a:r>
            <a:endParaRPr lang="cs-CZ" sz="2000" dirty="0"/>
          </a:p>
          <a:p>
            <a:pPr marL="0" indent="0">
              <a:buNone/>
            </a:pPr>
            <a:endParaRPr lang="cs-CZ" sz="2000" dirty="0" smtClean="0"/>
          </a:p>
          <a:p>
            <a:pPr marL="0" indent="0">
              <a:buNone/>
            </a:pPr>
            <a:r>
              <a:rPr lang="cs-CZ" sz="2000" dirty="0" smtClean="0"/>
              <a:t>Přezkum vkladových listin se děje k okamžiku podání návrhu na vklad. </a:t>
            </a:r>
          </a:p>
          <a:p>
            <a:pPr marL="0" indent="0">
              <a:buNone/>
            </a:pPr>
            <a:r>
              <a:rPr lang="cs-CZ" sz="2000" dirty="0" smtClean="0"/>
              <a:t>Postup katastrálního řízení je prováděn tak, aby bylo o vkladu rozhodnuto do 30 dnů, nejdéle do 60 dní od podaného návrhu- správní řád</a:t>
            </a:r>
            <a:endParaRPr lang="cs-CZ" sz="2000" dirty="0"/>
          </a:p>
          <a:p>
            <a:pPr marL="0" indent="0">
              <a:buNone/>
            </a:pPr>
            <a:endParaRPr lang="cs-CZ" sz="2000" dirty="0" smtClean="0"/>
          </a:p>
        </p:txBody>
      </p:sp>
    </p:spTree>
    <p:extLst>
      <p:ext uri="{BB962C8B-B14F-4D97-AF65-F5344CB8AC3E}">
        <p14:creationId xmlns:p14="http://schemas.microsoft.com/office/powerpoint/2010/main" xmlns="" val="2524649547"/>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857256"/>
          </a:xfrm>
        </p:spPr>
        <p:txBody>
          <a:bodyPr/>
          <a:lstStyle/>
          <a:p>
            <a:pPr>
              <a:buNone/>
            </a:pPr>
            <a:r>
              <a:rPr lang="cs-CZ" sz="2800" dirty="0" smtClean="0"/>
              <a:t>Pokračování -  </a:t>
            </a:r>
            <a:r>
              <a:rPr lang="cs-CZ" sz="2400" dirty="0" smtClean="0"/>
              <a:t>Zásady postupu při </a:t>
            </a:r>
            <a:r>
              <a:rPr lang="cs-CZ" sz="2400" i="1" dirty="0" smtClean="0"/>
              <a:t>vkladovém řízení</a:t>
            </a:r>
            <a:br>
              <a:rPr lang="cs-CZ" sz="2400" i="1" dirty="0" smtClean="0"/>
            </a:br>
            <a:r>
              <a:rPr lang="cs-CZ" sz="2400" i="1" dirty="0" smtClean="0"/>
              <a:t>Obecná ustanovení </a:t>
            </a:r>
            <a:r>
              <a:rPr lang="cs-CZ" sz="2400" dirty="0" smtClean="0"/>
              <a:t>o náležitostech listin</a:t>
            </a:r>
            <a:r>
              <a:rPr lang="cs-CZ" sz="2800" dirty="0" smtClean="0"/>
              <a:t> </a:t>
            </a:r>
            <a:endParaRPr lang="cs-CZ" sz="2800" dirty="0"/>
          </a:p>
        </p:txBody>
      </p:sp>
      <p:sp>
        <p:nvSpPr>
          <p:cNvPr id="3" name="Zástupný symbol pro obsah 2"/>
          <p:cNvSpPr>
            <a:spLocks noGrp="1"/>
          </p:cNvSpPr>
          <p:nvPr>
            <p:ph sz="quarter" idx="13"/>
          </p:nvPr>
        </p:nvSpPr>
        <p:spPr>
          <a:xfrm>
            <a:off x="357158" y="1285860"/>
            <a:ext cx="8358246" cy="5214974"/>
          </a:xfrm>
        </p:spPr>
        <p:txBody>
          <a:bodyPr>
            <a:normAutofit fontScale="77500" lnSpcReduction="20000"/>
          </a:bodyPr>
          <a:lstStyle/>
          <a:p>
            <a:pPr>
              <a:buNone/>
            </a:pPr>
            <a:r>
              <a:rPr lang="cs-CZ" sz="2400" dirty="0" smtClean="0"/>
              <a:t>Co obecně katastr zkoumá :</a:t>
            </a:r>
          </a:p>
          <a:p>
            <a:pPr>
              <a:buFontTx/>
              <a:buChar char="-"/>
            </a:pPr>
            <a:r>
              <a:rPr lang="cs-CZ" sz="2400" dirty="0" smtClean="0"/>
              <a:t>Nejdříve porovná návrh na vklad, zda navrhovaná práva a nemovitosti jsou v souladu s předloženou listinou</a:t>
            </a:r>
          </a:p>
          <a:p>
            <a:pPr>
              <a:buFontTx/>
              <a:buChar char="-"/>
            </a:pPr>
            <a:r>
              <a:rPr lang="cs-CZ" sz="2400" dirty="0" smtClean="0"/>
              <a:t>Přezkoumává listinu , její náležitosti – označení nemovitostí dle § 8 </a:t>
            </a:r>
            <a:r>
              <a:rPr lang="cs-CZ" sz="2400" dirty="0" err="1" smtClean="0"/>
              <a:t>katZ</a:t>
            </a:r>
            <a:endParaRPr lang="cs-CZ" sz="2400" dirty="0" smtClean="0"/>
          </a:p>
          <a:p>
            <a:pPr>
              <a:buFontTx/>
              <a:buChar char="-"/>
            </a:pPr>
            <a:r>
              <a:rPr lang="cs-CZ" sz="2400" dirty="0" smtClean="0"/>
              <a:t>Pokud je předmětem nakládání část nemovitostí, musí být přiložen geometrický plán</a:t>
            </a:r>
          </a:p>
          <a:p>
            <a:pPr>
              <a:buFontTx/>
              <a:buChar char="-"/>
            </a:pPr>
            <a:r>
              <a:rPr lang="cs-CZ" sz="2400" dirty="0" smtClean="0"/>
              <a:t>Je-li listina v cizím jazyce, musí být přiložen úřední překlad/kromě slovenštiny/</a:t>
            </a:r>
          </a:p>
          <a:p>
            <a:pPr>
              <a:buFontTx/>
              <a:buChar char="-"/>
            </a:pPr>
            <a:r>
              <a:rPr lang="cs-CZ" sz="2400" dirty="0" smtClean="0"/>
              <a:t>Zkoumá obsah listiny- tzv. vůli účastníků- prodávající prodává a kupující kupuje, dárce daruje a obdarovaný dar přijímá… náležitosti vyplývají z občanského zákoníku</a:t>
            </a:r>
          </a:p>
          <a:p>
            <a:pPr>
              <a:buFontTx/>
              <a:buChar char="-"/>
            </a:pPr>
            <a:r>
              <a:rPr lang="cs-CZ" sz="2400" dirty="0" smtClean="0"/>
              <a:t>Zkoumá pravost podpisů- ověřený podpis</a:t>
            </a:r>
          </a:p>
          <a:p>
            <a:pPr>
              <a:buNone/>
            </a:pPr>
            <a:r>
              <a:rPr lang="cs-CZ" sz="2400" dirty="0" smtClean="0"/>
              <a:t>                                       - uznaná pravost podpisu</a:t>
            </a:r>
          </a:p>
          <a:p>
            <a:pPr>
              <a:buNone/>
            </a:pPr>
            <a:r>
              <a:rPr lang="cs-CZ" sz="2400" dirty="0" smtClean="0"/>
              <a:t>/ ověření provádí notáři, pošty, matriky, advokáti u sepisu listiny, pozor na podpisy v zahraničí- je nutné buď superlegalizace nebo </a:t>
            </a:r>
            <a:r>
              <a:rPr lang="cs-CZ" sz="2400" dirty="0" err="1" smtClean="0"/>
              <a:t>apostila</a:t>
            </a:r>
            <a:r>
              <a:rPr lang="cs-CZ" sz="2400" dirty="0" smtClean="0"/>
              <a:t>/</a:t>
            </a:r>
          </a:p>
          <a:p>
            <a:pPr>
              <a:buNone/>
            </a:pPr>
            <a:r>
              <a:rPr lang="cs-CZ" sz="2400" dirty="0" smtClean="0"/>
              <a:t>                                       - není-li listina s ověřeným podpise, lze doplnit před katastrálním úřadem postupem podle Jednacího řádu katastrálních úřadů</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5850545" cy="571504"/>
          </a:xfrm>
        </p:spPr>
        <p:txBody>
          <a:bodyPr/>
          <a:lstStyle/>
          <a:p>
            <a:pPr>
              <a:buNone/>
            </a:pPr>
            <a:r>
              <a:rPr lang="cs-CZ" sz="2800" dirty="0" smtClean="0"/>
              <a:t>Pokračování- poznatek z praxe</a:t>
            </a:r>
            <a:endParaRPr lang="cs-CZ" sz="2800" dirty="0"/>
          </a:p>
        </p:txBody>
      </p:sp>
      <p:sp>
        <p:nvSpPr>
          <p:cNvPr id="3" name="Zástupný symbol pro obsah 2"/>
          <p:cNvSpPr>
            <a:spLocks noGrp="1"/>
          </p:cNvSpPr>
          <p:nvPr>
            <p:ph sz="quarter" idx="13"/>
          </p:nvPr>
        </p:nvSpPr>
        <p:spPr>
          <a:xfrm>
            <a:off x="428596" y="1285860"/>
            <a:ext cx="8215370" cy="5072098"/>
          </a:xfrm>
        </p:spPr>
        <p:txBody>
          <a:bodyPr>
            <a:normAutofit fontScale="92500" lnSpcReduction="20000"/>
          </a:bodyPr>
          <a:lstStyle/>
          <a:p>
            <a:pPr>
              <a:buNone/>
            </a:pPr>
            <a:r>
              <a:rPr lang="cs-CZ" dirty="0" smtClean="0"/>
              <a:t>Jednací řád katastrálních úřadů- postup pro právnické osoby</a:t>
            </a:r>
          </a:p>
          <a:p>
            <a:endParaRPr lang="cs-CZ" dirty="0" smtClean="0"/>
          </a:p>
          <a:p>
            <a:pPr>
              <a:buNone/>
            </a:pPr>
            <a:r>
              <a:rPr lang="cs-CZ" dirty="0" smtClean="0"/>
              <a:t> (6) K ověřování pravosti podpisu podle § 63 odst. 1 písm. b) katastrální vyhlášky ukládá katastrální úřad úředně ověřené podpisové vzory</a:t>
            </a:r>
            <a:r>
              <a:rPr lang="cs-CZ" b="1" dirty="0" smtClean="0">
                <a:solidFill>
                  <a:srgbClr val="FF0000"/>
                </a:solidFill>
              </a:rPr>
              <a:t> statutárních orgánů právnických osob a úředně ověřené podpisové vzory osob oprávněných jednat jménem právnické osoby na základě úředně ověřeného pověření statutárního orgánu.</a:t>
            </a:r>
            <a:r>
              <a:rPr lang="cs-CZ" dirty="0" smtClean="0"/>
              <a:t> Doručené podpisové vzory a pověření katastrální úřad vede v </a:t>
            </a:r>
            <a:r>
              <a:rPr lang="cs-CZ" b="1" dirty="0" smtClean="0"/>
              <a:t>Evidenci podpisových vzorů</a:t>
            </a:r>
            <a:r>
              <a:rPr lang="cs-CZ" dirty="0" smtClean="0"/>
              <a:t> v rámci aplikace dokumentačních fondů ISKN, ve které se mimo jiné zaznamenává jednající osoba, její rodné číslo (datum narození), označení právnické osoby nebo organizační složky státu, platnost pověření nebo podpisového vzoru a další. Ověření pravosti podpisu podle uloženého podpisového vzoru vyznačí katastrální úřad do protokolu o řízení prostředky ISKN. </a:t>
            </a:r>
          </a:p>
          <a:p>
            <a:endParaRPr lang="cs-CZ" dirty="0" smtClean="0"/>
          </a:p>
          <a:p>
            <a:pPr>
              <a:buNone/>
            </a:pPr>
            <a:r>
              <a:rPr lang="cs-CZ" dirty="0" smtClean="0"/>
              <a:t>Vhodné do návrhu na vklad uvést odkaz na uložení podpisového vzoru u katastrálního úřadu!</a:t>
            </a:r>
          </a:p>
          <a:p>
            <a:endParaRPr lang="cs-CZ" dirty="0"/>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857256"/>
          </a:xfrm>
        </p:spPr>
        <p:txBody>
          <a:bodyPr/>
          <a:lstStyle/>
          <a:p>
            <a:pPr>
              <a:buNone/>
            </a:pPr>
            <a:r>
              <a:rPr lang="cs-CZ" sz="2800" dirty="0" smtClean="0"/>
              <a:t>Pokračování -  </a:t>
            </a:r>
            <a:r>
              <a:rPr lang="cs-CZ" sz="2400" dirty="0" smtClean="0"/>
              <a:t>Zásady postupu při </a:t>
            </a:r>
            <a:r>
              <a:rPr lang="cs-CZ" sz="2400" i="1" dirty="0" smtClean="0"/>
              <a:t>vkladovém řízení</a:t>
            </a:r>
            <a:br>
              <a:rPr lang="cs-CZ" sz="2400" i="1" dirty="0" smtClean="0"/>
            </a:br>
            <a:r>
              <a:rPr lang="cs-CZ" sz="2400" i="1" dirty="0" smtClean="0"/>
              <a:t>Obecná ustanovení </a:t>
            </a:r>
            <a:r>
              <a:rPr lang="cs-CZ" sz="2400" dirty="0" smtClean="0"/>
              <a:t>o náležitostech listin</a:t>
            </a:r>
            <a:r>
              <a:rPr lang="cs-CZ" sz="2800" dirty="0" smtClean="0"/>
              <a:t> </a:t>
            </a:r>
            <a:endParaRPr lang="cs-CZ" sz="2800" dirty="0"/>
          </a:p>
        </p:txBody>
      </p:sp>
      <p:sp>
        <p:nvSpPr>
          <p:cNvPr id="3" name="Zástupný symbol pro obsah 2"/>
          <p:cNvSpPr>
            <a:spLocks noGrp="1"/>
          </p:cNvSpPr>
          <p:nvPr>
            <p:ph sz="quarter" idx="13"/>
          </p:nvPr>
        </p:nvSpPr>
        <p:spPr>
          <a:xfrm>
            <a:off x="357158" y="1285860"/>
            <a:ext cx="8358246" cy="5214974"/>
          </a:xfrm>
        </p:spPr>
        <p:txBody>
          <a:bodyPr>
            <a:normAutofit fontScale="92500" lnSpcReduction="20000"/>
          </a:bodyPr>
          <a:lstStyle/>
          <a:p>
            <a:pPr>
              <a:buNone/>
            </a:pPr>
            <a:r>
              <a:rPr lang="cs-CZ" sz="2400" dirty="0" smtClean="0"/>
              <a:t>Pokračování- </a:t>
            </a:r>
            <a:r>
              <a:rPr lang="cs-CZ" sz="2400" b="1" dirty="0" smtClean="0"/>
              <a:t>co katastr obecně zkoumá-</a:t>
            </a:r>
          </a:p>
          <a:p>
            <a:pPr>
              <a:buFontTx/>
              <a:buChar char="-"/>
            </a:pPr>
            <a:r>
              <a:rPr lang="cs-CZ" sz="2400" dirty="0" smtClean="0"/>
              <a:t>Zda není vlastník omezen v nakládání</a:t>
            </a:r>
          </a:p>
          <a:p>
            <a:pPr>
              <a:buFontTx/>
              <a:buChar char="-"/>
            </a:pPr>
            <a:r>
              <a:rPr lang="cs-CZ" sz="2400" dirty="0" smtClean="0"/>
              <a:t>Zda nebrání povolení vkladu jiná právní skutečnost</a:t>
            </a:r>
          </a:p>
          <a:p>
            <a:pPr>
              <a:buFontTx/>
              <a:buChar char="-"/>
            </a:pPr>
            <a:r>
              <a:rPr lang="cs-CZ" sz="2400" dirty="0" smtClean="0"/>
              <a:t>Zda je přiložen případně souhlas podle jiného právního předpisu</a:t>
            </a:r>
          </a:p>
          <a:p>
            <a:pPr>
              <a:buFontTx/>
              <a:buChar char="-"/>
            </a:pPr>
            <a:r>
              <a:rPr lang="cs-CZ" sz="2400" dirty="0" smtClean="0"/>
              <a:t>Je-li účastníkem obec, jsou zkoumány- zveřejnění do registru smluv,zda záměr byl zveřejněn na úřední desce…</a:t>
            </a:r>
          </a:p>
          <a:p>
            <a:pPr>
              <a:buFontTx/>
              <a:buChar char="-"/>
            </a:pPr>
            <a:r>
              <a:rPr lang="cs-CZ" sz="2400" dirty="0" smtClean="0"/>
              <a:t>Obecně zkoumá, zda navrhovaný vklad navazuje na dosavadní zápisy v katastru, kromě výjimek</a:t>
            </a:r>
          </a:p>
          <a:p>
            <a:pPr>
              <a:buNone/>
            </a:pPr>
            <a:r>
              <a:rPr lang="cs-CZ" sz="2400" dirty="0" smtClean="0"/>
              <a:t> Přezkum listin je v kompetenci zmocněných osob na právním oddělení katastrálního pracoviště, je-li návrh s listinou posouzen jako „vkladu schopný“ v informaci o průběhu řízení se objeví operace dle JŘ- </a:t>
            </a:r>
          </a:p>
          <a:p>
            <a:pPr>
              <a:buNone/>
            </a:pPr>
            <a:r>
              <a:rPr lang="cs-CZ" sz="2400" b="1" dirty="0" smtClean="0"/>
              <a:t> „</a:t>
            </a:r>
            <a:r>
              <a:rPr lang="cs-CZ" sz="2400" b="1" i="1" dirty="0" smtClean="0"/>
              <a:t>Rozhodnutí o řízení ve věci – Předání vkladu k aktualizaci“ </a:t>
            </a:r>
            <a:r>
              <a:rPr lang="cs-CZ" sz="2400" i="1" dirty="0" smtClean="0"/>
              <a:t>a následují úkony pro dokončení zápisu změny do katastru nemovitostí</a:t>
            </a:r>
          </a:p>
          <a:p>
            <a:pPr>
              <a:buNone/>
            </a:pPr>
            <a:endParaRPr lang="cs-CZ" sz="2400" dirty="0" smtClean="0"/>
          </a:p>
          <a:p>
            <a:pPr>
              <a:buNone/>
            </a:pPr>
            <a:endParaRPr lang="cs-CZ" sz="2400" dirty="0" smtClean="0"/>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642918"/>
          </a:xfrm>
        </p:spPr>
        <p:txBody>
          <a:bodyPr/>
          <a:lstStyle/>
          <a:p>
            <a:pPr>
              <a:buNone/>
            </a:pPr>
            <a:r>
              <a:rPr lang="cs-CZ" sz="2800" dirty="0" smtClean="0"/>
              <a:t>Co katastr obecně nezkoumá ?</a:t>
            </a:r>
            <a:endParaRPr lang="cs-CZ" sz="2800" dirty="0"/>
          </a:p>
        </p:txBody>
      </p:sp>
      <p:sp>
        <p:nvSpPr>
          <p:cNvPr id="3" name="Zástupný symbol pro obsah 2"/>
          <p:cNvSpPr>
            <a:spLocks noGrp="1"/>
          </p:cNvSpPr>
          <p:nvPr>
            <p:ph sz="quarter" idx="13"/>
          </p:nvPr>
        </p:nvSpPr>
        <p:spPr>
          <a:xfrm>
            <a:off x="285720" y="642918"/>
            <a:ext cx="8643998" cy="5929354"/>
          </a:xfrm>
        </p:spPr>
        <p:txBody>
          <a:bodyPr>
            <a:normAutofit fontScale="92500" lnSpcReduction="20000"/>
          </a:bodyPr>
          <a:lstStyle/>
          <a:p>
            <a:pPr>
              <a:buFontTx/>
              <a:buChar char="-"/>
            </a:pPr>
            <a:r>
              <a:rPr lang="cs-CZ" dirty="0" smtClean="0"/>
              <a:t>Proč nabývá jeden z manželů sám</a:t>
            </a:r>
          </a:p>
          <a:p>
            <a:pPr>
              <a:buFontTx/>
              <a:buChar char="-"/>
            </a:pPr>
            <a:r>
              <a:rPr lang="cs-CZ" dirty="0" smtClean="0"/>
              <a:t>Proč nemovitost prodává ze SJM jeden z manželů</a:t>
            </a:r>
          </a:p>
          <a:p>
            <a:pPr>
              <a:buFontTx/>
              <a:buChar char="-"/>
            </a:pPr>
            <a:r>
              <a:rPr lang="cs-CZ" dirty="0" smtClean="0"/>
              <a:t>Jak bylo využito předkupní </a:t>
            </a:r>
            <a:r>
              <a:rPr lang="cs-CZ" dirty="0" smtClean="0">
                <a:solidFill>
                  <a:srgbClr val="FF0000"/>
                </a:solidFill>
              </a:rPr>
              <a:t>právo-vztah mezi vlastníkem stavby </a:t>
            </a:r>
            <a:r>
              <a:rPr lang="cs-CZ" dirty="0" smtClean="0"/>
              <a:t>a pozemku,předkupní právo zapsané v katastru,</a:t>
            </a:r>
          </a:p>
          <a:p>
            <a:pPr>
              <a:buNone/>
            </a:pPr>
            <a:r>
              <a:rPr lang="cs-CZ" dirty="0" smtClean="0"/>
              <a:t> Pozor - kromě předkupního práva podle § 101 stav.zákona</a:t>
            </a:r>
          </a:p>
          <a:p>
            <a:pPr>
              <a:buNone/>
            </a:pPr>
            <a:r>
              <a:rPr lang="cs-CZ" dirty="0" smtClean="0"/>
              <a:t>          - kromě </a:t>
            </a:r>
            <a:r>
              <a:rPr lang="pl-PL" dirty="0" smtClean="0"/>
              <a:t>předkupního práva podle § 15 odst. 2 z.č.503/2012 Sb,Státní pozemkový ůřad</a:t>
            </a:r>
          </a:p>
          <a:p>
            <a:pPr>
              <a:buNone/>
            </a:pPr>
            <a:r>
              <a:rPr lang="pl-PL" dirty="0" smtClean="0"/>
              <a:t>          - kromě předkupního práva podle </a:t>
            </a:r>
            <a:r>
              <a:rPr lang="cs-CZ" dirty="0" smtClean="0"/>
              <a:t>§ 10 odst. 2 z.č. 95/1999 Sb., o podmínkách převodu zemědělských a lesních pozemků z vlastnictví státu na jiné osoby </a:t>
            </a:r>
          </a:p>
          <a:p>
            <a:pPr>
              <a:buNone/>
            </a:pPr>
            <a:r>
              <a:rPr lang="cs-CZ" dirty="0" smtClean="0"/>
              <a:t>          - </a:t>
            </a:r>
            <a:r>
              <a:rPr lang="pl-PL" dirty="0" smtClean="0"/>
              <a:t>kromě předkupního práva podle </a:t>
            </a:r>
            <a:r>
              <a:rPr lang="cs-CZ" dirty="0" smtClean="0"/>
              <a:t>§ 61 odst. 1 z.č.</a:t>
            </a:r>
            <a:r>
              <a:rPr lang="pl-PL" dirty="0" smtClean="0"/>
              <a:t>114/1992 Sb., o ochraně přírody a krajiny,</a:t>
            </a:r>
          </a:p>
          <a:p>
            <a:pPr>
              <a:buFontTx/>
              <a:buChar char="-"/>
            </a:pPr>
            <a:r>
              <a:rPr lang="pl-PL" dirty="0" smtClean="0">
                <a:solidFill>
                  <a:srgbClr val="FF0000"/>
                </a:solidFill>
              </a:rPr>
              <a:t>Obecně, jak byla stanovena kupní cena</a:t>
            </a:r>
          </a:p>
          <a:p>
            <a:pPr>
              <a:buFontTx/>
              <a:buChar char="-"/>
            </a:pPr>
            <a:r>
              <a:rPr lang="pl-PL" dirty="0" smtClean="0"/>
              <a:t>Zda nově vymezované jednotky odpovídají dokladům stavebního úřadu / počet,způsob využití/</a:t>
            </a:r>
          </a:p>
          <a:p>
            <a:pPr>
              <a:buFontTx/>
              <a:buChar char="-"/>
            </a:pPr>
            <a:r>
              <a:rPr lang="pl-PL" dirty="0" smtClean="0"/>
              <a:t>Zda způsob využití převáděné stavby odpovídá skutečnosti</a:t>
            </a:r>
          </a:p>
          <a:p>
            <a:pPr>
              <a:buFontTx/>
              <a:buChar char="-"/>
            </a:pPr>
            <a:r>
              <a:rPr lang="pl-PL" dirty="0" smtClean="0"/>
              <a:t>Zda druh či způsob využití pozemků odpovádá skutečnoti-/jiné ůdaje/</a:t>
            </a:r>
          </a:p>
          <a:p>
            <a:pPr>
              <a:buFontTx/>
              <a:buChar char="-"/>
            </a:pPr>
            <a:r>
              <a:rPr lang="pl-PL" dirty="0" smtClean="0"/>
              <a:t>Některé poznámky evidované v katastru,</a:t>
            </a:r>
            <a:r>
              <a:rPr lang="cs-CZ" dirty="0" smtClean="0"/>
              <a:t> poznámka spornosti</a:t>
            </a:r>
            <a:endParaRPr lang="cs-CZ" dirty="0"/>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358214" cy="500066"/>
          </a:xfrm>
        </p:spPr>
        <p:txBody>
          <a:bodyPr/>
          <a:lstStyle/>
          <a:p>
            <a:pPr>
              <a:buNone/>
            </a:pPr>
            <a:r>
              <a:rPr lang="cs-CZ" sz="2000" dirty="0" smtClean="0"/>
              <a:t>Společně pro všechny „právní“ listiny předkládané k zápisu- platí</a:t>
            </a:r>
            <a:endParaRPr lang="cs-CZ" sz="2000" dirty="0"/>
          </a:p>
        </p:txBody>
      </p:sp>
      <p:sp>
        <p:nvSpPr>
          <p:cNvPr id="3" name="Zástupný symbol pro obsah 2"/>
          <p:cNvSpPr>
            <a:spLocks noGrp="1"/>
          </p:cNvSpPr>
          <p:nvPr>
            <p:ph sz="quarter" idx="13"/>
          </p:nvPr>
        </p:nvSpPr>
        <p:spPr>
          <a:xfrm>
            <a:off x="428596" y="857232"/>
            <a:ext cx="8358246" cy="5715040"/>
          </a:xfrm>
        </p:spPr>
        <p:txBody>
          <a:bodyPr>
            <a:normAutofit fontScale="92500" lnSpcReduction="10000"/>
          </a:bodyPr>
          <a:lstStyle/>
          <a:p>
            <a:pPr>
              <a:buNone/>
            </a:pPr>
            <a:r>
              <a:rPr lang="cs-CZ" sz="2400" b="1" dirty="0" smtClean="0">
                <a:solidFill>
                  <a:schemeClr val="tx1"/>
                </a:solidFill>
              </a:rPr>
              <a:t>Katastrální úřad při přezkumu může zkoumat to, co stanoví zákon.</a:t>
            </a:r>
          </a:p>
          <a:p>
            <a:pPr>
              <a:buNone/>
            </a:pPr>
            <a:r>
              <a:rPr lang="cs-CZ" sz="2400" b="1" dirty="0" smtClean="0">
                <a:solidFill>
                  <a:schemeClr val="tx1"/>
                </a:solidFill>
              </a:rPr>
              <a:t>Nemůže zkoumat platnost smlouvy, pouze, zda JE SMLOUVA ÚČINNÁ, ZDA VZNIKLA.</a:t>
            </a:r>
          </a:p>
          <a:p>
            <a:pPr>
              <a:buNone/>
            </a:pPr>
            <a:r>
              <a:rPr lang="cs-CZ" sz="2400" b="1" dirty="0" smtClean="0">
                <a:solidFill>
                  <a:schemeClr val="tx1"/>
                </a:solidFill>
              </a:rPr>
              <a:t>Účastníky prověřuje nahlédnutím do evidencí obyvatel, do obchodního rejstříku či obdobných rejstříků</a:t>
            </a:r>
          </a:p>
          <a:p>
            <a:pPr>
              <a:buNone/>
            </a:pPr>
            <a:r>
              <a:rPr lang="cs-CZ" sz="2400" b="1" dirty="0" smtClean="0">
                <a:solidFill>
                  <a:schemeClr val="tx1"/>
                </a:solidFill>
              </a:rPr>
              <a:t>Při přezkumu vychází z údajů evidovaných v katastru</a:t>
            </a:r>
          </a:p>
          <a:p>
            <a:pPr>
              <a:buNone/>
            </a:pPr>
            <a:r>
              <a:rPr lang="cs-CZ" sz="2400" b="1" dirty="0" smtClean="0">
                <a:solidFill>
                  <a:schemeClr val="tx1"/>
                </a:solidFill>
              </a:rPr>
              <a:t>Zkoumá, zda vlastník není omezen v nakládání- např. není-li v insolvenci, exekuci, není-li mu zakázáno v nakládání – souvisí se zápisem poznámek</a:t>
            </a:r>
          </a:p>
          <a:p>
            <a:pPr>
              <a:buNone/>
            </a:pPr>
            <a:r>
              <a:rPr lang="cs-CZ" sz="2400" b="1" dirty="0" smtClean="0">
                <a:solidFill>
                  <a:schemeClr val="tx1"/>
                </a:solidFill>
              </a:rPr>
              <a:t>Zkoumá, zda jsou nemovitosti popsány srozumitelně, dle kat.zákona</a:t>
            </a:r>
          </a:p>
          <a:p>
            <a:pPr>
              <a:buNone/>
            </a:pPr>
            <a:r>
              <a:rPr lang="cs-CZ" sz="2400" b="1" dirty="0" smtClean="0">
                <a:solidFill>
                  <a:schemeClr val="tx1"/>
                </a:solidFill>
              </a:rPr>
              <a:t>Zkoumá projev vůle- prodávající prodává x kupující kupuje</a:t>
            </a:r>
          </a:p>
          <a:p>
            <a:pPr>
              <a:buNone/>
            </a:pPr>
            <a:r>
              <a:rPr lang="cs-CZ" sz="2400" b="1" dirty="0" smtClean="0">
                <a:solidFill>
                  <a:schemeClr val="tx1"/>
                </a:solidFill>
              </a:rPr>
              <a:t>                               - dárce daruje x obdarovaný dar přijímá</a:t>
            </a:r>
          </a:p>
          <a:p>
            <a:pPr>
              <a:buNone/>
            </a:pPr>
            <a:r>
              <a:rPr lang="cs-CZ" sz="2400" b="1" dirty="0" smtClean="0">
                <a:solidFill>
                  <a:schemeClr val="tx1"/>
                </a:solidFill>
              </a:rPr>
              <a:t>Zkoumá podpisy účastníků- jejich pravost </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 y="0"/>
            <a:ext cx="9144000" cy="642918"/>
          </a:xfrm>
        </p:spPr>
        <p:txBody>
          <a:bodyPr/>
          <a:lstStyle/>
          <a:p>
            <a:pPr>
              <a:buNone/>
            </a:pPr>
            <a:r>
              <a:rPr lang="cs-CZ" sz="2400" dirty="0" smtClean="0"/>
              <a:t>Pokračování- Zásady postupu při </a:t>
            </a:r>
            <a:r>
              <a:rPr lang="cs-CZ" sz="2400" i="1" dirty="0" smtClean="0"/>
              <a:t>vkladovém řízení</a:t>
            </a:r>
            <a:br>
              <a:rPr lang="cs-CZ" sz="2400" i="1" dirty="0" smtClean="0"/>
            </a:br>
            <a:r>
              <a:rPr lang="cs-CZ" sz="2400" i="1" dirty="0" smtClean="0"/>
              <a:t>Obecná ustanovení </a:t>
            </a:r>
            <a:r>
              <a:rPr lang="cs-CZ" sz="2400" dirty="0" smtClean="0"/>
              <a:t>o náležitostech listin</a:t>
            </a:r>
            <a:endParaRPr lang="cs-CZ" sz="2400" dirty="0"/>
          </a:p>
        </p:txBody>
      </p:sp>
      <p:sp>
        <p:nvSpPr>
          <p:cNvPr id="3" name="Zástupný symbol pro obsah 2"/>
          <p:cNvSpPr>
            <a:spLocks noGrp="1"/>
          </p:cNvSpPr>
          <p:nvPr>
            <p:ph sz="quarter" idx="13"/>
          </p:nvPr>
        </p:nvSpPr>
        <p:spPr>
          <a:xfrm>
            <a:off x="285720" y="1000108"/>
            <a:ext cx="8643998" cy="5857892"/>
          </a:xfrm>
        </p:spPr>
        <p:txBody>
          <a:bodyPr>
            <a:normAutofit fontScale="32500" lnSpcReduction="20000"/>
          </a:bodyPr>
          <a:lstStyle/>
          <a:p>
            <a:pPr>
              <a:buNone/>
            </a:pPr>
            <a:r>
              <a:rPr lang="cs-CZ" sz="6200" dirty="0" smtClean="0"/>
              <a:t> § 18 </a:t>
            </a:r>
            <a:r>
              <a:rPr lang="cs-CZ" sz="6200" dirty="0" err="1" smtClean="0"/>
              <a:t>katZ</a:t>
            </a:r>
            <a:r>
              <a:rPr lang="cs-CZ" sz="6200" dirty="0" smtClean="0"/>
              <a:t> – stanovuje povinnou ochrannou lhůtu pro povolení vkladu</a:t>
            </a:r>
          </a:p>
          <a:p>
            <a:pPr>
              <a:buNone/>
            </a:pPr>
            <a:r>
              <a:rPr lang="cs-CZ" sz="6200" dirty="0" smtClean="0">
                <a:solidFill>
                  <a:srgbClr val="FF0000"/>
                </a:solidFill>
              </a:rPr>
              <a:t>                - stanoví povinnost zaslat po zápisu změny do katastru vyrozumění o zápise- stručný výpis z katastru,obsahuje které právo bylo vymazáno, které zapsáno,které nemovitosti byly dotčeny</a:t>
            </a:r>
          </a:p>
          <a:p>
            <a:pPr>
              <a:buNone/>
            </a:pPr>
            <a:r>
              <a:rPr lang="cs-CZ" sz="6200" dirty="0" smtClean="0"/>
              <a:t>/ Pozor- vyrozumění neobsahuje současně provedený zápis či výmaz poznámky, upozornění, jiného údaje/</a:t>
            </a:r>
          </a:p>
          <a:p>
            <a:pPr>
              <a:buNone/>
            </a:pPr>
            <a:r>
              <a:rPr lang="cs-CZ" sz="6200" dirty="0" smtClean="0"/>
              <a:t>                - stanoví postup, je-li návrh na vklad zamítnut – opravný prostředek je žaloba u příslušného soudu</a:t>
            </a:r>
          </a:p>
          <a:p>
            <a:pPr>
              <a:buNone/>
            </a:pPr>
            <a:endParaRPr lang="cs-CZ" sz="6200" dirty="0" smtClean="0"/>
          </a:p>
          <a:p>
            <a:pPr>
              <a:buNone/>
            </a:pPr>
            <a:r>
              <a:rPr lang="cs-CZ" sz="6200" dirty="0" smtClean="0"/>
              <a:t>Doplnění- vklad práva lze povolit s písemným povolením</a:t>
            </a:r>
          </a:p>
          <a:p>
            <a:pPr>
              <a:buNone/>
            </a:pPr>
            <a:r>
              <a:rPr lang="cs-CZ" sz="6200" dirty="0" smtClean="0"/>
              <a:t>             - vklad práva lze částečně povolit, částečně zastavit řízení nebo zamítnout</a:t>
            </a:r>
          </a:p>
          <a:p>
            <a:pPr>
              <a:buNone/>
            </a:pPr>
            <a:r>
              <a:rPr lang="cs-CZ" sz="6200" dirty="0" smtClean="0"/>
              <a:t>/ postup podle správního řádu /</a:t>
            </a:r>
          </a:p>
          <a:p>
            <a:pPr>
              <a:buNone/>
            </a:pPr>
            <a:endParaRPr lang="cs-CZ" dirty="0" smtClean="0"/>
          </a:p>
          <a:p>
            <a:pPr>
              <a:buNone/>
            </a:pPr>
            <a:endParaRPr lang="cs-CZ" dirty="0" smtClean="0"/>
          </a:p>
          <a:p>
            <a:pPr>
              <a:buNone/>
            </a:pPr>
            <a:endParaRPr lang="cs-CZ" dirty="0" smtClean="0"/>
          </a:p>
          <a:p>
            <a:pPr>
              <a:buNone/>
            </a:pPr>
            <a:endParaRPr lang="cs-CZ" dirty="0" smtClean="0"/>
          </a:p>
          <a:p>
            <a:pPr>
              <a:buNone/>
            </a:pPr>
            <a:endParaRPr lang="cs-CZ" dirty="0" smtClean="0"/>
          </a:p>
          <a:p>
            <a:pPr>
              <a:buNone/>
            </a:pPr>
            <a:endParaRPr lang="cs-CZ" dirty="0" smtClean="0"/>
          </a:p>
          <a:p>
            <a:pPr>
              <a:buNone/>
            </a:pPr>
            <a:endParaRPr lang="cs-CZ" dirty="0" smtClean="0"/>
          </a:p>
          <a:p>
            <a:pPr>
              <a:buNone/>
            </a:pPr>
            <a:endParaRPr lang="cs-CZ" dirty="0" smtClean="0"/>
          </a:p>
          <a:p>
            <a:pPr>
              <a:buNone/>
            </a:pPr>
            <a:endParaRPr lang="cs-CZ" dirty="0" smtClean="0"/>
          </a:p>
          <a:p>
            <a:pPr>
              <a:buNone/>
            </a:pPr>
            <a:r>
              <a:rPr lang="cs-CZ" dirty="0" smtClean="0"/>
              <a:t>  </a:t>
            </a:r>
            <a:endParaRPr lang="cs-CZ" dirty="0"/>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358214" cy="500066"/>
          </a:xfrm>
        </p:spPr>
        <p:txBody>
          <a:bodyPr/>
          <a:lstStyle/>
          <a:p>
            <a:pPr>
              <a:buNone/>
            </a:pPr>
            <a:r>
              <a:rPr lang="cs-CZ" sz="2000" dirty="0" smtClean="0"/>
              <a:t>Společně pro všechny „právní“ listiny předkládané k zápisu- platí</a:t>
            </a:r>
            <a:endParaRPr lang="cs-CZ" sz="2000" dirty="0"/>
          </a:p>
        </p:txBody>
      </p:sp>
      <p:sp>
        <p:nvSpPr>
          <p:cNvPr id="3" name="Zástupný symbol pro obsah 2"/>
          <p:cNvSpPr>
            <a:spLocks noGrp="1"/>
          </p:cNvSpPr>
          <p:nvPr>
            <p:ph sz="quarter" idx="13"/>
          </p:nvPr>
        </p:nvSpPr>
        <p:spPr>
          <a:xfrm>
            <a:off x="428596" y="857232"/>
            <a:ext cx="8358246" cy="5715040"/>
          </a:xfrm>
        </p:spPr>
        <p:txBody>
          <a:bodyPr>
            <a:normAutofit fontScale="92500"/>
          </a:bodyPr>
          <a:lstStyle/>
          <a:p>
            <a:pPr>
              <a:buNone/>
            </a:pPr>
            <a:r>
              <a:rPr lang="cs-CZ" sz="2400" b="1" dirty="0" smtClean="0">
                <a:solidFill>
                  <a:schemeClr val="tx1"/>
                </a:solidFill>
              </a:rPr>
              <a:t>Významná stanovená povinnost katastrálních úřadů- </a:t>
            </a:r>
          </a:p>
          <a:p>
            <a:pPr>
              <a:buFontTx/>
              <a:buChar char="-"/>
            </a:pPr>
            <a:r>
              <a:rPr lang="cs-CZ" sz="2400" b="1" dirty="0" smtClean="0">
                <a:solidFill>
                  <a:schemeClr val="tx1"/>
                </a:solidFill>
              </a:rPr>
              <a:t>Musí být dodržena zákonná lhůta 20 dnů, po kterou nemůže být nové právo zapsáno v katastru</a:t>
            </a:r>
          </a:p>
          <a:p>
            <a:pPr>
              <a:buNone/>
            </a:pPr>
            <a:r>
              <a:rPr lang="cs-CZ" sz="2400" b="1" dirty="0" smtClean="0">
                <a:solidFill>
                  <a:schemeClr val="tx1"/>
                </a:solidFill>
              </a:rPr>
              <a:t>= jedná se o ochrannou lhůtu proti zápisům, které mohou být </a:t>
            </a:r>
            <a:r>
              <a:rPr lang="cs-CZ" sz="2400" b="1" dirty="0" err="1" smtClean="0">
                <a:solidFill>
                  <a:schemeClr val="tx1"/>
                </a:solidFill>
              </a:rPr>
              <a:t>napadnuté</a:t>
            </a:r>
            <a:r>
              <a:rPr lang="cs-CZ" sz="2400" b="1" dirty="0" smtClean="0">
                <a:solidFill>
                  <a:schemeClr val="tx1"/>
                </a:solidFill>
              </a:rPr>
              <a:t> nebo již existuje soudní řízení, po tuto dobu může dotčený vlastník činit úkony k ochraně svých práv / významné např. při podvodném jednání /</a:t>
            </a:r>
          </a:p>
          <a:p>
            <a:pPr>
              <a:buNone/>
            </a:pPr>
            <a:r>
              <a:rPr lang="cs-CZ" sz="2400" b="1" dirty="0" smtClean="0">
                <a:solidFill>
                  <a:schemeClr val="tx1"/>
                </a:solidFill>
              </a:rPr>
              <a:t>Ochranná lhůta nemusí být dodržována ve výjimečných případech </a:t>
            </a:r>
          </a:p>
          <a:p>
            <a:pPr>
              <a:buFontTx/>
              <a:buChar char="-"/>
            </a:pPr>
            <a:r>
              <a:rPr lang="cs-CZ" sz="2400" b="1" dirty="0" smtClean="0">
                <a:solidFill>
                  <a:schemeClr val="tx1"/>
                </a:solidFill>
              </a:rPr>
              <a:t>   Zápis dědictví</a:t>
            </a:r>
          </a:p>
          <a:p>
            <a:pPr>
              <a:buFontTx/>
              <a:buChar char="-"/>
            </a:pPr>
            <a:r>
              <a:rPr lang="cs-CZ" sz="2400" b="1" dirty="0" smtClean="0">
                <a:solidFill>
                  <a:schemeClr val="tx1"/>
                </a:solidFill>
              </a:rPr>
              <a:t>   Rozdělení stavby na jednotky..</a:t>
            </a:r>
          </a:p>
          <a:p>
            <a:pPr>
              <a:buNone/>
            </a:pPr>
            <a:r>
              <a:rPr lang="cs-CZ" sz="2400" b="1" dirty="0" smtClean="0">
                <a:solidFill>
                  <a:schemeClr val="tx1"/>
                </a:solidFill>
              </a:rPr>
              <a:t>Po provedeném zápisu musí zaslat katastrální úřad vyrozumění o zápise !!!</a:t>
            </a:r>
          </a:p>
          <a:p>
            <a:pPr>
              <a:buNone/>
            </a:pPr>
            <a:r>
              <a:rPr lang="cs-CZ" sz="2400" b="1" dirty="0" smtClean="0">
                <a:solidFill>
                  <a:schemeClr val="tx1"/>
                </a:solidFill>
              </a:rPr>
              <a:t>Po ukončení řízení je odstraněna plomba</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850413" cy="500042"/>
          </a:xfrm>
        </p:spPr>
        <p:txBody>
          <a:bodyPr>
            <a:normAutofit fontScale="90000"/>
          </a:bodyPr>
          <a:lstStyle/>
          <a:p>
            <a:pPr>
              <a:buNone/>
            </a:pPr>
            <a:r>
              <a:rPr lang="cs-CZ" sz="2800" dirty="0" smtClean="0"/>
              <a:t>Pokračování- hranice</a:t>
            </a:r>
            <a:endParaRPr lang="cs-CZ" sz="2800" dirty="0"/>
          </a:p>
        </p:txBody>
      </p:sp>
      <p:sp>
        <p:nvSpPr>
          <p:cNvPr id="3" name="Zástupný symbol pro obsah 2"/>
          <p:cNvSpPr>
            <a:spLocks noGrp="1"/>
          </p:cNvSpPr>
          <p:nvPr>
            <p:ph idx="4294967295"/>
          </p:nvPr>
        </p:nvSpPr>
        <p:spPr>
          <a:xfrm>
            <a:off x="457200" y="1600200"/>
            <a:ext cx="8229600" cy="3829063"/>
          </a:xfrm>
          <a:prstGeom prst="rect">
            <a:avLst/>
          </a:prstGeom>
        </p:spPr>
        <p:txBody>
          <a:bodyPr>
            <a:normAutofit/>
          </a:bodyPr>
          <a:lstStyle/>
          <a:p>
            <a:pPr>
              <a:buNone/>
            </a:pPr>
            <a:r>
              <a:rPr lang="cs-CZ" sz="2400" b="1" dirty="0" smtClean="0"/>
              <a:t>Významná změna související se souhlasem stavebního úřadu.</a:t>
            </a:r>
          </a:p>
          <a:p>
            <a:pPr>
              <a:buFontTx/>
              <a:buChar char="-"/>
            </a:pPr>
            <a:r>
              <a:rPr lang="cs-CZ" sz="2400" dirty="0" smtClean="0"/>
              <a:t>zápis geometrického plánu v celém rozsahu bude možné provést, i když se změna bude dotýkat jen některého z nově vznikajících pozemků</a:t>
            </a:r>
          </a:p>
          <a:p>
            <a:pPr>
              <a:buFontTx/>
              <a:buChar char="-"/>
            </a:pPr>
            <a:r>
              <a:rPr lang="cs-CZ" sz="2400" dirty="0" smtClean="0"/>
              <a:t>při vkladu práva bude-li navržen zápis geometrického plánu v celém rozsahu a bude-li tato skutečnost ze souhlasu vyplývat, bude zápis proveden</a:t>
            </a:r>
            <a:endParaRPr lang="cs-CZ" sz="2400" dirty="0"/>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96908"/>
          </a:xfrm>
        </p:spPr>
        <p:txBody>
          <a:bodyPr>
            <a:normAutofit/>
          </a:bodyPr>
          <a:lstStyle/>
          <a:p>
            <a:pPr>
              <a:buNone/>
            </a:pPr>
            <a:r>
              <a:rPr lang="cs-CZ" sz="2800" dirty="0" smtClean="0"/>
              <a:t>Vzor vyrozumění o zápise- 1.str.</a:t>
            </a:r>
            <a:endParaRPr lang="cs-CZ" sz="2800" dirty="0"/>
          </a:p>
        </p:txBody>
      </p:sp>
      <p:pic>
        <p:nvPicPr>
          <p:cNvPr id="1027" name="Picture 3"/>
          <p:cNvPicPr>
            <a:picLocks noGrp="1" noChangeAspect="1" noChangeArrowheads="1"/>
          </p:cNvPicPr>
          <p:nvPr>
            <p:ph idx="4294967295"/>
          </p:nvPr>
        </p:nvPicPr>
        <p:blipFill>
          <a:blip r:embed="rId2"/>
          <a:srcRect/>
          <a:stretch>
            <a:fillRect/>
          </a:stretch>
        </p:blipFill>
        <p:spPr bwMode="auto">
          <a:xfrm>
            <a:off x="928662" y="1071547"/>
            <a:ext cx="7572428" cy="5786453"/>
          </a:xfrm>
          <a:prstGeom prst="rect">
            <a:avLst/>
          </a:prstGeom>
          <a:noFill/>
          <a:ln w="9525">
            <a:noFill/>
            <a:miter lim="800000"/>
            <a:headEnd/>
            <a:tailEnd/>
          </a:ln>
          <a:effectLst/>
        </p:spPr>
      </p:pic>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829576" cy="796908"/>
          </a:xfrm>
        </p:spPr>
        <p:txBody>
          <a:bodyPr>
            <a:normAutofit/>
          </a:bodyPr>
          <a:lstStyle/>
          <a:p>
            <a:pPr>
              <a:buNone/>
            </a:pPr>
            <a:r>
              <a:rPr lang="cs-CZ" sz="2800" dirty="0" smtClean="0"/>
              <a:t>Pokračování- 2. str.</a:t>
            </a:r>
            <a:endParaRPr lang="cs-CZ" sz="2800" dirty="0"/>
          </a:p>
        </p:txBody>
      </p:sp>
      <p:pic>
        <p:nvPicPr>
          <p:cNvPr id="3074" name="Picture 2"/>
          <p:cNvPicPr>
            <a:picLocks noGrp="1" noChangeAspect="1" noChangeArrowheads="1"/>
          </p:cNvPicPr>
          <p:nvPr>
            <p:ph idx="4294967295"/>
          </p:nvPr>
        </p:nvPicPr>
        <p:blipFill>
          <a:blip r:embed="rId3"/>
          <a:srcRect/>
          <a:stretch>
            <a:fillRect/>
          </a:stretch>
        </p:blipFill>
        <p:spPr bwMode="auto">
          <a:xfrm>
            <a:off x="714348" y="857208"/>
            <a:ext cx="7072362" cy="6000792"/>
          </a:xfrm>
          <a:prstGeom prst="rect">
            <a:avLst/>
          </a:prstGeom>
          <a:noFill/>
          <a:ln w="9525">
            <a:noFill/>
            <a:miter lim="800000"/>
            <a:headEnd/>
            <a:tailEnd/>
          </a:ln>
          <a:effectLst/>
        </p:spPr>
      </p:pic>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929454" cy="500066"/>
          </a:xfrm>
        </p:spPr>
        <p:txBody>
          <a:bodyPr/>
          <a:lstStyle/>
          <a:p>
            <a:pPr>
              <a:buNone/>
            </a:pPr>
            <a:r>
              <a:rPr lang="cs-CZ" sz="2800" dirty="0" smtClean="0"/>
              <a:t>Vyrozumění o zápise</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a:bodyPr>
          <a:lstStyle/>
          <a:p>
            <a:pPr>
              <a:buNone/>
            </a:pPr>
            <a:r>
              <a:rPr lang="cs-CZ" sz="2400" b="1" dirty="0" smtClean="0">
                <a:solidFill>
                  <a:schemeClr val="tx1"/>
                </a:solidFill>
              </a:rPr>
              <a:t>Vyrozumění o zápise má stručnou podobu výpisu z katastru nemovitostí</a:t>
            </a:r>
          </a:p>
          <a:p>
            <a:pPr>
              <a:buNone/>
            </a:pPr>
            <a:r>
              <a:rPr lang="cs-CZ" sz="2400" b="1" dirty="0" smtClean="0">
                <a:solidFill>
                  <a:schemeClr val="tx1"/>
                </a:solidFill>
              </a:rPr>
              <a:t>Slouží mj. pro potřebu předložení finančnímu úřadu</a:t>
            </a:r>
          </a:p>
          <a:p>
            <a:pPr>
              <a:buNone/>
            </a:pPr>
            <a:r>
              <a:rPr lang="cs-CZ" sz="2400" b="1" dirty="0" smtClean="0">
                <a:solidFill>
                  <a:schemeClr val="tx1"/>
                </a:solidFill>
              </a:rPr>
              <a:t>Je z něj zřejmé- jakého práva se týká</a:t>
            </a:r>
          </a:p>
          <a:p>
            <a:pPr>
              <a:buNone/>
            </a:pPr>
            <a:r>
              <a:rPr lang="cs-CZ" sz="2400" b="1" dirty="0" smtClean="0">
                <a:solidFill>
                  <a:schemeClr val="tx1"/>
                </a:solidFill>
              </a:rPr>
              <a:t>                         - k jaké změně došlo</a:t>
            </a:r>
          </a:p>
          <a:p>
            <a:pPr>
              <a:buNone/>
            </a:pPr>
            <a:r>
              <a:rPr lang="cs-CZ" sz="2400" b="1" dirty="0" smtClean="0">
                <a:solidFill>
                  <a:schemeClr val="tx1"/>
                </a:solidFill>
              </a:rPr>
              <a:t>                         - podle jaké listiny</a:t>
            </a:r>
          </a:p>
          <a:p>
            <a:pPr>
              <a:buNone/>
            </a:pPr>
            <a:r>
              <a:rPr lang="cs-CZ" sz="2400" b="1" dirty="0" smtClean="0">
                <a:solidFill>
                  <a:schemeClr val="tx1"/>
                </a:solidFill>
              </a:rPr>
              <a:t>                         - pod jakým číslem řízení</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929454" cy="500066"/>
          </a:xfrm>
        </p:spPr>
        <p:txBody>
          <a:bodyPr/>
          <a:lstStyle/>
          <a:p>
            <a:pPr>
              <a:buNone/>
            </a:pPr>
            <a:r>
              <a:rPr lang="cs-CZ" sz="2800" dirty="0" smtClean="0"/>
              <a:t>Vyrozumění o zápise</a:t>
            </a:r>
            <a:endParaRPr lang="cs-CZ" sz="2800" dirty="0"/>
          </a:p>
        </p:txBody>
      </p:sp>
      <p:sp>
        <p:nvSpPr>
          <p:cNvPr id="3" name="Zástupný symbol pro obsah 2"/>
          <p:cNvSpPr>
            <a:spLocks noGrp="1"/>
          </p:cNvSpPr>
          <p:nvPr>
            <p:ph sz="quarter" idx="13"/>
          </p:nvPr>
        </p:nvSpPr>
        <p:spPr>
          <a:xfrm>
            <a:off x="428596" y="857232"/>
            <a:ext cx="8358246" cy="6000768"/>
          </a:xfrm>
        </p:spPr>
        <p:txBody>
          <a:bodyPr>
            <a:normAutofit fontScale="77500" lnSpcReduction="20000"/>
          </a:bodyPr>
          <a:lstStyle/>
          <a:p>
            <a:pPr>
              <a:buNone/>
            </a:pPr>
            <a:r>
              <a:rPr lang="cs-CZ" sz="2400" b="1" dirty="0" smtClean="0">
                <a:solidFill>
                  <a:schemeClr val="tx1"/>
                </a:solidFill>
              </a:rPr>
              <a:t>Vyrozumění o zápise nahradilo od 1.1.2014 doručování listiny s doložkou o povolení vkladu.</a:t>
            </a:r>
          </a:p>
          <a:p>
            <a:pPr>
              <a:buNone/>
            </a:pPr>
            <a:r>
              <a:rPr lang="cs-CZ" sz="2400" b="1" dirty="0" smtClean="0">
                <a:solidFill>
                  <a:schemeClr val="tx1"/>
                </a:solidFill>
              </a:rPr>
              <a:t>Dříve museli účastníci předkládat listinu k návrhu na vklad v počtu dle účastníků řízení + 2 navíc,/1 vyhotovení pro finanční úřad./</a:t>
            </a:r>
          </a:p>
          <a:p>
            <a:pPr>
              <a:buNone/>
            </a:pPr>
            <a:r>
              <a:rPr lang="cs-CZ" sz="2400" b="1" dirty="0" smtClean="0">
                <a:solidFill>
                  <a:schemeClr val="tx1"/>
                </a:solidFill>
              </a:rPr>
              <a:t>Vyrozumění o zápise se začalo zasílat účastníkům řízení dle zajištění zásady v § 986 NOZ. Od tohoto doručení vyrozumění se pak odvíjí další zákonné lhůty pro možnost obrany proti nezákonnému zápisu.</a:t>
            </a:r>
          </a:p>
          <a:p>
            <a:pPr>
              <a:buNone/>
            </a:pPr>
            <a:r>
              <a:rPr lang="cs-CZ" sz="2400" b="1" dirty="0" smtClean="0"/>
              <a:t> § 986 NOZ</a:t>
            </a:r>
            <a:endParaRPr lang="cs-CZ" sz="2400" dirty="0" smtClean="0"/>
          </a:p>
          <a:p>
            <a:pPr>
              <a:buNone/>
            </a:pPr>
            <a:r>
              <a:rPr lang="cs-CZ" sz="2400" b="1" i="1" dirty="0" smtClean="0"/>
              <a:t> (1)</a:t>
            </a:r>
            <a:r>
              <a:rPr lang="cs-CZ" sz="2400" dirty="0" smtClean="0"/>
              <a:t> Kdo tvrdí, že je ve svém právu dotčen zápisem provedeným do veřejného seznamu bez právního důvodu ve prospěch jiného, může se domáhat výmazu takového zápisu a žádat, aby to bylo ve veřejném seznamu poznamenáno. Orgán, který veřejný seznam vede, vymaže poznámku spornosti zápisu, nedoloží-li žadatel ani do dvou měsíců od doručení žádosti, že své právo uplatnil u soudu.</a:t>
            </a:r>
          </a:p>
          <a:p>
            <a:pPr>
              <a:buNone/>
            </a:pPr>
            <a:r>
              <a:rPr lang="cs-CZ" sz="2400" b="1" i="1" dirty="0" smtClean="0"/>
              <a:t> (2)</a:t>
            </a:r>
            <a:r>
              <a:rPr lang="cs-CZ" sz="2400" dirty="0" smtClean="0"/>
              <a:t> Požádal-li žadatel o poznamenání spornosti zápisu do jednoho měsíce ode dne, kdy se o zápisu dozvěděl, působí jeho právo vůči každému, komu popíraný zápis svědčí nebo kdo na jeho základě dosáhl dalšího zápisu; po uplynutí této lhůty však jen vůči tomu, kdo dosáhl zápisu, aniž byl v dobré víře.</a:t>
            </a:r>
          </a:p>
          <a:p>
            <a:pPr>
              <a:buNone/>
            </a:pPr>
            <a:r>
              <a:rPr lang="cs-CZ" sz="2400" b="1" i="1" dirty="0" smtClean="0"/>
              <a:t> (3</a:t>
            </a:r>
            <a:r>
              <a:rPr lang="cs-CZ" sz="2400" b="1" i="1" dirty="0" smtClean="0">
                <a:solidFill>
                  <a:srgbClr val="FF0000"/>
                </a:solidFill>
              </a:rPr>
              <a:t>)</a:t>
            </a:r>
            <a:r>
              <a:rPr lang="cs-CZ" sz="2400" dirty="0" smtClean="0">
                <a:solidFill>
                  <a:srgbClr val="FF0000"/>
                </a:solidFill>
              </a:rPr>
              <a:t> Nebyl-li žadatel o zápisu cizího práva řádně vyrozuměn, </a:t>
            </a:r>
            <a:r>
              <a:rPr lang="cs-CZ" sz="2400" dirty="0" smtClean="0"/>
              <a:t>prodlužuje se lhůta podle odstavce 2 na tři roky; lhůta počne běžet ode dne, kdy byl popíraný zápis proveden.</a:t>
            </a:r>
          </a:p>
          <a:p>
            <a:pPr>
              <a:buNone/>
            </a:pPr>
            <a:endParaRPr lang="cs-CZ" sz="2400" b="1" dirty="0" smtClean="0">
              <a:solidFill>
                <a:schemeClr val="tx1"/>
              </a:solidFill>
            </a:endParaRP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660" y="214290"/>
            <a:ext cx="9572660" cy="1071570"/>
          </a:xfrm>
        </p:spPr>
        <p:txBody>
          <a:bodyPr/>
          <a:lstStyle/>
          <a:p>
            <a:pPr>
              <a:buNone/>
            </a:pPr>
            <a:r>
              <a:rPr lang="cs-CZ" sz="2800" dirty="0" smtClean="0"/>
              <a:t> </a:t>
            </a:r>
            <a:r>
              <a:rPr lang="cs-CZ" sz="2400" dirty="0" smtClean="0"/>
              <a:t>Obecné poznámky- Zásady postupu při </a:t>
            </a:r>
            <a:r>
              <a:rPr lang="cs-CZ" sz="2400" i="1" dirty="0" smtClean="0"/>
              <a:t>vkladovém řízení</a:t>
            </a:r>
            <a:br>
              <a:rPr lang="cs-CZ" sz="2400" i="1" dirty="0" smtClean="0"/>
            </a:br>
            <a:r>
              <a:rPr lang="cs-CZ" sz="2400" i="1" dirty="0" smtClean="0"/>
              <a:t>Obecná ustanovení </a:t>
            </a:r>
            <a:r>
              <a:rPr lang="cs-CZ" sz="2400" dirty="0" smtClean="0"/>
              <a:t>o náležitostech listin</a:t>
            </a:r>
            <a:r>
              <a:rPr lang="cs-CZ" sz="2800" dirty="0" smtClean="0"/>
              <a:t> </a:t>
            </a:r>
            <a:endParaRPr lang="cs-CZ" sz="2800" dirty="0"/>
          </a:p>
        </p:txBody>
      </p:sp>
      <p:sp>
        <p:nvSpPr>
          <p:cNvPr id="3" name="Zástupný symbol pro obsah 2"/>
          <p:cNvSpPr>
            <a:spLocks noGrp="1"/>
          </p:cNvSpPr>
          <p:nvPr>
            <p:ph sz="quarter" idx="13"/>
          </p:nvPr>
        </p:nvSpPr>
        <p:spPr>
          <a:xfrm>
            <a:off x="357158" y="1142984"/>
            <a:ext cx="8358246" cy="5500726"/>
          </a:xfrm>
        </p:spPr>
        <p:txBody>
          <a:bodyPr>
            <a:normAutofit fontScale="92500" lnSpcReduction="20000"/>
          </a:bodyPr>
          <a:lstStyle/>
          <a:p>
            <a:pPr>
              <a:buNone/>
            </a:pPr>
            <a:r>
              <a:rPr lang="cs-CZ" sz="2400" dirty="0" smtClean="0"/>
              <a:t>  </a:t>
            </a:r>
          </a:p>
          <a:p>
            <a:pPr>
              <a:buNone/>
            </a:pPr>
            <a:r>
              <a:rPr lang="cs-CZ" sz="2400" dirty="0" smtClean="0"/>
              <a:t>Postup katastrálních úřadů – příjem podání ,správní řízení se obecně řídí správním řádem, zákon 500/2004 Sb., úprava je v Jednacím řádu katastrálních úřadů z roku 2014</a:t>
            </a:r>
          </a:p>
          <a:p>
            <a:pPr>
              <a:buNone/>
            </a:pPr>
            <a:r>
              <a:rPr lang="cs-CZ" sz="2400" dirty="0" smtClean="0"/>
              <a:t>1/ Obecně podání je doručeno místně příslušnému katastrálnímu úřadu, </a:t>
            </a:r>
          </a:p>
          <a:p>
            <a:pPr>
              <a:buNone/>
            </a:pPr>
            <a:r>
              <a:rPr lang="cs-CZ" sz="2400" dirty="0" smtClean="0"/>
              <a:t>2/ Podatelna vyznačí podání v podacím deníku se správným okamžikem data, hodiny , minuty podání</a:t>
            </a:r>
          </a:p>
          <a:p>
            <a:pPr>
              <a:buNone/>
            </a:pPr>
            <a:r>
              <a:rPr lang="cs-CZ" sz="2400" dirty="0" smtClean="0"/>
              <a:t>3/ Naváže na protokol o vkladech</a:t>
            </a:r>
          </a:p>
          <a:p>
            <a:pPr>
              <a:buNone/>
            </a:pPr>
            <a:r>
              <a:rPr lang="cs-CZ" sz="2400" dirty="0" smtClean="0"/>
              <a:t>4/ Vybere správní poplatek</a:t>
            </a:r>
          </a:p>
          <a:p>
            <a:pPr>
              <a:buNone/>
            </a:pPr>
            <a:r>
              <a:rPr lang="cs-CZ" sz="2400" dirty="0" smtClean="0"/>
              <a:t>5/ Vyznačí plombu – na LV se projeví plomba V- …./2022</a:t>
            </a:r>
          </a:p>
          <a:p>
            <a:pPr>
              <a:buNone/>
            </a:pPr>
            <a:r>
              <a:rPr lang="cs-CZ" sz="2400" dirty="0" smtClean="0"/>
              <a:t>6/ Založí spis- v písemné podobě i elektronické podobě</a:t>
            </a:r>
          </a:p>
          <a:p>
            <a:pPr>
              <a:buNone/>
            </a:pPr>
            <a:r>
              <a:rPr lang="cs-CZ" sz="2400" dirty="0" smtClean="0"/>
              <a:t>7/ Zašle příslušná vyrozumění – o vyznačení“plomby“ , případně i vyrozumění o zahájení listiny, pokud návrh na vklad nepodepsaly všichni účastníci</a:t>
            </a:r>
          </a:p>
          <a:p>
            <a:pPr>
              <a:buNone/>
            </a:pPr>
            <a:r>
              <a:rPr lang="cs-CZ" sz="2400" dirty="0" smtClean="0"/>
              <a:t>8/ </a:t>
            </a:r>
            <a:r>
              <a:rPr lang="cs-CZ" sz="2400" dirty="0" err="1" smtClean="0"/>
              <a:t>Nascenuje</a:t>
            </a:r>
            <a:r>
              <a:rPr lang="cs-CZ" sz="2400" dirty="0" smtClean="0"/>
              <a:t> návrh i listiny a založí do elektronické sbírky listin</a:t>
            </a:r>
          </a:p>
          <a:p>
            <a:pPr>
              <a:buNone/>
            </a:pPr>
            <a:endParaRPr lang="cs-CZ" sz="2400" dirty="0" smtClean="0"/>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660" y="214290"/>
            <a:ext cx="9572660" cy="1071570"/>
          </a:xfrm>
        </p:spPr>
        <p:txBody>
          <a:bodyPr/>
          <a:lstStyle/>
          <a:p>
            <a:pPr>
              <a:buNone/>
            </a:pPr>
            <a:r>
              <a:rPr lang="cs-CZ" sz="2800" dirty="0" smtClean="0"/>
              <a:t> </a:t>
            </a:r>
            <a:r>
              <a:rPr lang="cs-CZ" sz="2400" dirty="0" smtClean="0"/>
              <a:t>Obecné poznámky- Zásady postupu při </a:t>
            </a:r>
            <a:r>
              <a:rPr lang="cs-CZ" sz="2400" i="1" dirty="0" smtClean="0"/>
              <a:t>vkladovém řízení</a:t>
            </a:r>
            <a:br>
              <a:rPr lang="cs-CZ" sz="2400" i="1" dirty="0" smtClean="0"/>
            </a:br>
            <a:r>
              <a:rPr lang="cs-CZ" sz="2400" i="1" dirty="0" smtClean="0"/>
              <a:t>Obecná ustanovení </a:t>
            </a:r>
            <a:r>
              <a:rPr lang="cs-CZ" sz="2400" dirty="0" smtClean="0"/>
              <a:t>o náležitostech listin</a:t>
            </a:r>
            <a:r>
              <a:rPr lang="cs-CZ" sz="2800" dirty="0" smtClean="0"/>
              <a:t> </a:t>
            </a:r>
            <a:endParaRPr lang="cs-CZ" sz="2800" dirty="0"/>
          </a:p>
        </p:txBody>
      </p:sp>
      <p:sp>
        <p:nvSpPr>
          <p:cNvPr id="3" name="Zástupný symbol pro obsah 2"/>
          <p:cNvSpPr>
            <a:spLocks noGrp="1"/>
          </p:cNvSpPr>
          <p:nvPr>
            <p:ph sz="quarter" idx="13"/>
          </p:nvPr>
        </p:nvSpPr>
        <p:spPr>
          <a:xfrm>
            <a:off x="357158" y="1142984"/>
            <a:ext cx="8358246" cy="5500726"/>
          </a:xfrm>
        </p:spPr>
        <p:txBody>
          <a:bodyPr>
            <a:normAutofit fontScale="92500" lnSpcReduction="20000"/>
          </a:bodyPr>
          <a:lstStyle/>
          <a:p>
            <a:pPr>
              <a:buNone/>
            </a:pPr>
            <a:r>
              <a:rPr lang="cs-CZ" sz="2400" dirty="0" smtClean="0"/>
              <a:t>  Postup katastrálních úřadů – příjem podání ,správní řízení se obecně řídí správním řádem, zákon 500/2004 Sb., úprava je v Jednacím řádu katastrálních úřadů z roku 2014- pokračování</a:t>
            </a:r>
          </a:p>
          <a:p>
            <a:pPr>
              <a:buNone/>
            </a:pPr>
            <a:r>
              <a:rPr lang="cs-CZ" sz="2400" dirty="0" smtClean="0"/>
              <a:t>9/ Po ochranné lhůtě provede zápis do katastru s případným zákresem do katastrální mapy</a:t>
            </a:r>
          </a:p>
          <a:p>
            <a:pPr>
              <a:buNone/>
            </a:pPr>
            <a:r>
              <a:rPr lang="cs-CZ" sz="2400" dirty="0" smtClean="0"/>
              <a:t>10/ Zašle vyrozumění o zápise – po doplnění všech zápisů do příslušného spisu spojených s doručovanou korespondencí je spis ukončen a je uložen po dobu určenou pro skartaci</a:t>
            </a:r>
          </a:p>
          <a:p>
            <a:pPr>
              <a:buNone/>
            </a:pPr>
            <a:r>
              <a:rPr lang="cs-CZ" sz="2400" dirty="0" smtClean="0"/>
              <a:t>Všechny úkony se spisem jsou postupně zaznamenávány, lze do něj oprávněnou osobou nahlížet , pořizovat si kopii, může být odeslán k soudu</a:t>
            </a:r>
          </a:p>
          <a:p>
            <a:pPr>
              <a:buNone/>
            </a:pPr>
            <a:r>
              <a:rPr lang="cs-CZ" sz="2400" dirty="0" smtClean="0"/>
              <a:t>Doporučení: provést kontrolu po provedeném zápisu – lze využít“nahlížení do katastru“</a:t>
            </a:r>
          </a:p>
          <a:p>
            <a:pPr>
              <a:buNone/>
            </a:pPr>
            <a:r>
              <a:rPr lang="cs-CZ" sz="2400" dirty="0" smtClean="0"/>
              <a:t>Závěr: výjimky pro práva,která lze z katastru vymazat bez vkladového řízení řeší § 62 odst. 3 a odst.4 </a:t>
            </a:r>
            <a:r>
              <a:rPr lang="cs-CZ" sz="2400" dirty="0" err="1" smtClean="0"/>
              <a:t>katZ</a:t>
            </a:r>
            <a:r>
              <a:rPr lang="cs-CZ" sz="2400" dirty="0" smtClean="0"/>
              <a:t>- jedná se o zástavní právo a osobně věcné břemeno převzaté z pozemkové knihy…. ,výmaz se provádí záznamem</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142852"/>
            <a:ext cx="6858048" cy="571504"/>
          </a:xfrm>
        </p:spPr>
        <p:txBody>
          <a:bodyPr/>
          <a:lstStyle/>
          <a:p>
            <a:pPr>
              <a:buNone/>
            </a:pPr>
            <a:r>
              <a:rPr lang="cs-CZ" sz="2800" dirty="0" smtClean="0"/>
              <a:t>Řízení- informace o plombě </a:t>
            </a:r>
            <a:endParaRPr lang="cs-CZ" sz="2800" dirty="0"/>
          </a:p>
        </p:txBody>
      </p:sp>
      <p:pic>
        <p:nvPicPr>
          <p:cNvPr id="4" name="Zástupný symbol pro obsah 3"/>
          <p:cNvPicPr>
            <a:picLocks noGrp="1"/>
          </p:cNvPicPr>
          <p:nvPr>
            <p:ph sz="quarter" idx="13"/>
          </p:nvPr>
        </p:nvPicPr>
        <p:blipFill>
          <a:blip r:embed="rId2"/>
          <a:srcRect/>
          <a:stretch>
            <a:fillRect/>
          </a:stretch>
        </p:blipFill>
        <p:spPr bwMode="auto">
          <a:xfrm>
            <a:off x="285720" y="642918"/>
            <a:ext cx="8501063" cy="5857916"/>
          </a:xfrm>
          <a:prstGeom prst="rect">
            <a:avLst/>
          </a:prstGeom>
          <a:noFill/>
          <a:ln w="9525">
            <a:noFill/>
            <a:miter lim="800000"/>
            <a:headEnd/>
            <a:tailEnd/>
          </a:ln>
        </p:spPr>
      </p:pic>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142852"/>
            <a:ext cx="7572427" cy="571504"/>
          </a:xfrm>
        </p:spPr>
        <p:txBody>
          <a:bodyPr/>
          <a:lstStyle/>
          <a:p>
            <a:pPr>
              <a:buNone/>
            </a:pPr>
            <a:r>
              <a:rPr lang="cs-CZ" sz="2800" dirty="0" smtClean="0"/>
              <a:t>Řízení- ISKN- porovnání-V-9238/2017</a:t>
            </a:r>
            <a:endParaRPr lang="cs-CZ" sz="2800" dirty="0"/>
          </a:p>
        </p:txBody>
      </p:sp>
      <p:pic>
        <p:nvPicPr>
          <p:cNvPr id="104450" name="Picture 2"/>
          <p:cNvPicPr>
            <a:picLocks noGrp="1" noChangeAspect="1" noChangeArrowheads="1"/>
          </p:cNvPicPr>
          <p:nvPr>
            <p:ph sz="quarter" idx="13"/>
          </p:nvPr>
        </p:nvPicPr>
        <p:blipFill>
          <a:blip r:embed="rId2"/>
          <a:srcRect/>
          <a:stretch>
            <a:fillRect/>
          </a:stretch>
        </p:blipFill>
        <p:spPr bwMode="auto">
          <a:xfrm>
            <a:off x="142844" y="714356"/>
            <a:ext cx="9001156" cy="6000792"/>
          </a:xfrm>
          <a:prstGeom prst="rect">
            <a:avLst/>
          </a:prstGeom>
          <a:noFill/>
          <a:ln w="9525">
            <a:noFill/>
            <a:miter lim="800000"/>
            <a:headEnd/>
            <a:tailEnd/>
          </a:ln>
          <a:effectLst/>
        </p:spPr>
      </p:pic>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214290"/>
            <a:ext cx="5929354" cy="500066"/>
          </a:xfrm>
        </p:spPr>
        <p:txBody>
          <a:bodyPr/>
          <a:lstStyle/>
          <a:p>
            <a:pPr>
              <a:buNone/>
            </a:pPr>
            <a:r>
              <a:rPr lang="cs-CZ" sz="2800" dirty="0" smtClean="0"/>
              <a:t> Obecné poznámky</a:t>
            </a:r>
            <a:endParaRPr lang="cs-CZ" sz="2800" dirty="0"/>
          </a:p>
        </p:txBody>
      </p:sp>
      <p:sp>
        <p:nvSpPr>
          <p:cNvPr id="3" name="Zástupný symbol pro obsah 2"/>
          <p:cNvSpPr>
            <a:spLocks noGrp="1"/>
          </p:cNvSpPr>
          <p:nvPr>
            <p:ph sz="quarter" idx="13"/>
          </p:nvPr>
        </p:nvSpPr>
        <p:spPr>
          <a:xfrm>
            <a:off x="357158" y="731520"/>
            <a:ext cx="8358246" cy="5769314"/>
          </a:xfrm>
        </p:spPr>
        <p:txBody>
          <a:bodyPr/>
          <a:lstStyle/>
          <a:p>
            <a:pPr>
              <a:buNone/>
            </a:pPr>
            <a:r>
              <a:rPr lang="cs-CZ" dirty="0" smtClean="0"/>
              <a:t>  Znalost ustanovení katastrální vyhlášky,provádějící příslušná ustanovení části  katastrálního zákona související se zápisem práv do katastru nemovitostí</a:t>
            </a:r>
          </a:p>
          <a:p>
            <a:pPr>
              <a:buNone/>
            </a:pPr>
            <a:r>
              <a:rPr lang="cs-CZ" dirty="0" smtClean="0"/>
              <a:t>Zákonná ustanovená katastrálního zákona jsou dále rozvedena v katastrální vyhlášce č. 357/2013 Sb.</a:t>
            </a:r>
          </a:p>
          <a:p>
            <a:pPr>
              <a:buNone/>
            </a:pPr>
            <a:r>
              <a:rPr lang="cs-CZ" dirty="0" smtClean="0"/>
              <a:t>§ 14 až § 19- řeší- co se eviduje v katastru u práv a u účastníků</a:t>
            </a:r>
          </a:p>
          <a:p>
            <a:pPr>
              <a:buNone/>
            </a:pPr>
            <a:r>
              <a:rPr lang="cs-CZ" dirty="0" smtClean="0"/>
              <a:t>/ u fyzické osoby, právnické osoby, u státu, organizačních složek/</a:t>
            </a:r>
          </a:p>
          <a:p>
            <a:pPr>
              <a:buNone/>
            </a:pPr>
            <a:r>
              <a:rPr lang="cs-CZ" dirty="0" smtClean="0"/>
              <a:t>                           - co se eviduje o vlastnické právu</a:t>
            </a:r>
          </a:p>
          <a:p>
            <a:pPr>
              <a:buNone/>
            </a:pPr>
            <a:r>
              <a:rPr lang="cs-CZ" dirty="0" smtClean="0"/>
              <a:t>                           - co se eviduje o věcném břemeni</a:t>
            </a:r>
          </a:p>
          <a:p>
            <a:pPr>
              <a:buNone/>
            </a:pPr>
            <a:r>
              <a:rPr lang="cs-CZ" dirty="0" smtClean="0"/>
              <a:t>                           - co se eviduje u zástavního práva</a:t>
            </a:r>
          </a:p>
          <a:p>
            <a:pPr>
              <a:buNone/>
            </a:pPr>
            <a:r>
              <a:rPr lang="cs-CZ" dirty="0" smtClean="0"/>
              <a:t>                           - co se eviduje u ostatních práv</a:t>
            </a:r>
          </a:p>
          <a:p>
            <a:pPr>
              <a:buNone/>
            </a:pPr>
            <a:r>
              <a:rPr lang="cs-CZ" dirty="0" smtClean="0"/>
              <a:t>                           - jak jsou evidovány údaje o pořadí zápisů  </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0"/>
            <a:ext cx="6643733" cy="642918"/>
          </a:xfrm>
        </p:spPr>
        <p:txBody>
          <a:bodyPr/>
          <a:lstStyle/>
          <a:p>
            <a:pPr>
              <a:buNone/>
            </a:pPr>
            <a:r>
              <a:rPr lang="cs-CZ" sz="2400" dirty="0" smtClean="0"/>
              <a:t>Pokračování- jak se eviduje pořadí</a:t>
            </a:r>
            <a:endParaRPr lang="cs-CZ" sz="2400" dirty="0"/>
          </a:p>
        </p:txBody>
      </p:sp>
      <p:sp>
        <p:nvSpPr>
          <p:cNvPr id="3" name="Zástupný symbol pro obsah 2"/>
          <p:cNvSpPr>
            <a:spLocks noGrp="1"/>
          </p:cNvSpPr>
          <p:nvPr>
            <p:ph sz="quarter" idx="13"/>
          </p:nvPr>
        </p:nvSpPr>
        <p:spPr>
          <a:xfrm>
            <a:off x="571472" y="731520"/>
            <a:ext cx="8215370" cy="5769314"/>
          </a:xfrm>
        </p:spPr>
        <p:txBody>
          <a:bodyPr>
            <a:normAutofit/>
          </a:bodyPr>
          <a:lstStyle/>
          <a:p>
            <a:pPr>
              <a:buNone/>
            </a:pPr>
            <a:r>
              <a:rPr lang="cs-CZ" dirty="0" smtClean="0"/>
              <a:t> Zápisy jsou zpravidla prováděny v pořadí došlých návrhů</a:t>
            </a:r>
          </a:p>
          <a:p>
            <a:pPr>
              <a:buNone/>
            </a:pPr>
            <a:r>
              <a:rPr lang="cs-CZ" dirty="0" smtClean="0"/>
              <a:t>Na LV v části E-LV je u listiny uveden údaj:</a:t>
            </a:r>
          </a:p>
          <a:p>
            <a:pPr>
              <a:buNone/>
            </a:pPr>
            <a:endParaRPr lang="cs-CZ" dirty="0" smtClean="0"/>
          </a:p>
          <a:p>
            <a:pPr>
              <a:buNone/>
            </a:pPr>
            <a:r>
              <a:rPr lang="cs-CZ" dirty="0" smtClean="0"/>
              <a:t>-Údaj o pořadí se skládá z časové položky, která umožňuje zaznamenat datum a čas s přesností na minuty,</a:t>
            </a:r>
          </a:p>
          <a:p>
            <a:pPr>
              <a:buNone/>
            </a:pPr>
            <a:endParaRPr lang="cs-CZ" dirty="0" smtClean="0"/>
          </a:p>
          <a:p>
            <a:pPr>
              <a:buNone/>
            </a:pPr>
            <a:endParaRPr lang="cs-CZ" dirty="0" smtClean="0"/>
          </a:p>
          <a:p>
            <a:pPr>
              <a:buNone/>
            </a:pPr>
            <a:r>
              <a:rPr lang="cs-CZ" dirty="0" smtClean="0"/>
              <a:t>- U věcných práv k věci cizí zapsaných do katastru podle právních předpisů účinných do 31.12.2013 se jako údaj o pořadí uvádí </a:t>
            </a:r>
            <a:r>
              <a:rPr lang="cs-CZ" dirty="0" smtClean="0">
                <a:solidFill>
                  <a:srgbClr val="FF0000"/>
                </a:solidFill>
              </a:rPr>
              <a:t>– „Pořadí k datu podle právní úpravy účinné v době vzniku práva“- </a:t>
            </a:r>
            <a:r>
              <a:rPr lang="cs-CZ" dirty="0" smtClean="0"/>
              <a:t>údaj není měněn a pozor, pořadí zápisů v částech B1, C , D LV nemusí určovat pořadí- mohlo být dotčeno opravou údaje, doplněním údajů…významné je sledování spisových značek V, Z</a:t>
            </a:r>
            <a:endParaRPr lang="cs-CZ"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5715008" cy="571480"/>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13"/>
          </p:nvPr>
        </p:nvSpPr>
        <p:spPr>
          <a:xfrm>
            <a:off x="357158" y="731520"/>
            <a:ext cx="8358246" cy="5626438"/>
          </a:xfrm>
        </p:spPr>
        <p:txBody>
          <a:bodyPr/>
          <a:lstStyle/>
          <a:p>
            <a:pPr>
              <a:buNone/>
            </a:pPr>
            <a:endParaRPr lang="cs-CZ" dirty="0" smtClean="0"/>
          </a:p>
          <a:p>
            <a:pPr>
              <a:buNone/>
            </a:pPr>
            <a:r>
              <a:rPr lang="cs-CZ" sz="2000" b="1" dirty="0" smtClean="0">
                <a:solidFill>
                  <a:srgbClr val="FF0000"/>
                </a:solidFill>
              </a:rPr>
              <a:t>Zákon č. 183/2017 Sb.</a:t>
            </a:r>
            <a:r>
              <a:rPr lang="cs-CZ" sz="2000" dirty="0" smtClean="0"/>
              <a:t> </a:t>
            </a:r>
            <a:r>
              <a:rPr lang="cs-CZ" sz="2000" b="1" dirty="0" smtClean="0"/>
              <a:t>Zákon, kterým se mění některé zákony v souvislosti s přijetím zákona o odpovědnosti za přestupky a řízení o nich a zákona o některých přestupcích</a:t>
            </a:r>
            <a:r>
              <a:rPr lang="cs-CZ" sz="2000" dirty="0" smtClean="0"/>
              <a:t> </a:t>
            </a:r>
          </a:p>
          <a:p>
            <a:pPr>
              <a:buNone/>
            </a:pPr>
            <a:r>
              <a:rPr lang="cs-CZ" sz="2000" dirty="0" smtClean="0"/>
              <a:t>Jedná se o novelu v souvislosti se zákonem č.250/2016 Sb. a 251/2016 Sb.- zákon o odpovědnosti za přestupky</a:t>
            </a:r>
          </a:p>
          <a:p>
            <a:pPr>
              <a:buNone/>
            </a:pPr>
            <a:r>
              <a:rPr lang="cs-CZ" sz="2000" dirty="0" smtClean="0"/>
              <a:t>Jsou novelou dotčeny § 57 až § 59 kat.z.</a:t>
            </a:r>
          </a:p>
          <a:p>
            <a:pPr>
              <a:buNone/>
            </a:pPr>
            <a:r>
              <a:rPr lang="cs-CZ" sz="2000" dirty="0" smtClean="0"/>
              <a:t>Byl zrušen § 58 zákona</a:t>
            </a:r>
          </a:p>
          <a:p>
            <a:pPr>
              <a:buNone/>
            </a:pPr>
            <a:endParaRPr lang="cs-CZ" sz="2000" dirty="0" smtClean="0"/>
          </a:p>
          <a:p>
            <a:pPr>
              <a:buNone/>
            </a:pPr>
            <a:r>
              <a:rPr lang="cs-CZ" sz="2000" dirty="0" smtClean="0"/>
              <a:t>Účinnost od 1.7.2017</a:t>
            </a:r>
            <a:endParaRPr lang="cs-CZ" dirty="0"/>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977" y="0"/>
            <a:ext cx="5143536" cy="428604"/>
          </a:xfrm>
        </p:spPr>
        <p:txBody>
          <a:bodyPr/>
          <a:lstStyle/>
          <a:p>
            <a:pPr>
              <a:buNone/>
            </a:pPr>
            <a:r>
              <a:rPr lang="cs-CZ" sz="2400" dirty="0" smtClean="0"/>
              <a:t>Pokračování- ustanovení vyhlášky</a:t>
            </a:r>
            <a:endParaRPr lang="cs-CZ" sz="2400" dirty="0"/>
          </a:p>
        </p:txBody>
      </p:sp>
      <p:sp>
        <p:nvSpPr>
          <p:cNvPr id="3" name="Zástupný symbol pro obsah 2"/>
          <p:cNvSpPr>
            <a:spLocks noGrp="1"/>
          </p:cNvSpPr>
          <p:nvPr>
            <p:ph sz="quarter" idx="13"/>
          </p:nvPr>
        </p:nvSpPr>
        <p:spPr>
          <a:xfrm>
            <a:off x="571472" y="500042"/>
            <a:ext cx="8215370" cy="6357958"/>
          </a:xfrm>
        </p:spPr>
        <p:txBody>
          <a:bodyPr>
            <a:normAutofit fontScale="25000" lnSpcReduction="20000"/>
          </a:bodyPr>
          <a:lstStyle/>
          <a:p>
            <a:pPr>
              <a:buNone/>
            </a:pPr>
            <a:r>
              <a:rPr lang="cs-CZ" dirty="0" smtClean="0"/>
              <a:t> </a:t>
            </a:r>
          </a:p>
          <a:p>
            <a:pPr>
              <a:buNone/>
            </a:pPr>
            <a:r>
              <a:rPr lang="cs-CZ" sz="5500" b="1" dirty="0" smtClean="0"/>
              <a:t>Postup při ověřování pravosti podpisů- jsou upraveny v ustanoveních </a:t>
            </a:r>
          </a:p>
          <a:p>
            <a:pPr>
              <a:buNone/>
            </a:pPr>
            <a:r>
              <a:rPr lang="cs-CZ" sz="5500" dirty="0" smtClean="0"/>
              <a:t>§ 62 až § 65 </a:t>
            </a:r>
            <a:r>
              <a:rPr lang="cs-CZ" sz="5500" dirty="0" err="1" smtClean="0"/>
              <a:t>katV</a:t>
            </a:r>
            <a:r>
              <a:rPr lang="cs-CZ" sz="5500" dirty="0" smtClean="0"/>
              <a:t>- podpisy vlastnoruční i elektronické</a:t>
            </a:r>
          </a:p>
          <a:p>
            <a:pPr>
              <a:buNone/>
            </a:pPr>
            <a:r>
              <a:rPr lang="cs-CZ" sz="5500" dirty="0" smtClean="0"/>
              <a:t>/Doplnění- podpis v elektronické podobě se řídí zákonem č. 227/2000 Sb., o elektronickém podpisu/</a:t>
            </a:r>
          </a:p>
          <a:p>
            <a:pPr>
              <a:buNone/>
            </a:pPr>
            <a:r>
              <a:rPr lang="cs-CZ" sz="5500" dirty="0" smtClean="0"/>
              <a:t>§ 66 až § 71 – upravují podobu a náležitosti pro práva,pro která nejsou jasně  v občanském zákoníku uvedeny podoby</a:t>
            </a:r>
          </a:p>
          <a:p>
            <a:pPr>
              <a:buNone/>
            </a:pPr>
            <a:r>
              <a:rPr lang="cs-CZ" sz="5500" dirty="0" smtClean="0"/>
              <a:t>Jedná se o listiny typu:</a:t>
            </a:r>
          </a:p>
          <a:p>
            <a:pPr>
              <a:buFontTx/>
              <a:buChar char="-"/>
            </a:pPr>
            <a:r>
              <a:rPr lang="cs-CZ" sz="5500" dirty="0" smtClean="0"/>
              <a:t>souhlasné prohlášení</a:t>
            </a:r>
          </a:p>
          <a:p>
            <a:pPr>
              <a:buFontTx/>
              <a:buChar char="-"/>
            </a:pPr>
            <a:r>
              <a:rPr lang="cs-CZ" sz="5500" dirty="0" smtClean="0"/>
              <a:t>prohlášení</a:t>
            </a:r>
          </a:p>
          <a:p>
            <a:pPr>
              <a:buFontTx/>
              <a:buChar char="-"/>
            </a:pPr>
            <a:r>
              <a:rPr lang="cs-CZ" sz="5500" dirty="0" smtClean="0"/>
              <a:t>potvrzení</a:t>
            </a:r>
          </a:p>
          <a:p>
            <a:pPr>
              <a:buNone/>
            </a:pPr>
            <a:endParaRPr lang="cs-CZ" sz="5500" dirty="0" smtClean="0"/>
          </a:p>
          <a:p>
            <a:pPr>
              <a:buNone/>
            </a:pPr>
            <a:r>
              <a:rPr lang="cs-CZ" sz="5500" dirty="0" smtClean="0"/>
              <a:t>Dále jsou uvedeny postupy při zápisu změn:</a:t>
            </a:r>
          </a:p>
          <a:p>
            <a:pPr>
              <a:buFontTx/>
              <a:buChar char="-"/>
            </a:pPr>
            <a:r>
              <a:rPr lang="cs-CZ" sz="5500" dirty="0" smtClean="0"/>
              <a:t>U manželů</a:t>
            </a:r>
          </a:p>
          <a:p>
            <a:pPr>
              <a:buFontTx/>
              <a:buChar char="-"/>
            </a:pPr>
            <a:r>
              <a:rPr lang="cs-CZ" sz="5500" dirty="0" smtClean="0"/>
              <a:t>Výmaz věcného břemene pro osobu při jejím úmrtí</a:t>
            </a:r>
          </a:p>
          <a:p>
            <a:pPr>
              <a:buFontTx/>
              <a:buChar char="-"/>
            </a:pPr>
            <a:r>
              <a:rPr lang="cs-CZ" sz="5500" dirty="0" smtClean="0"/>
              <a:t>V případě změn u právnických osob</a:t>
            </a:r>
          </a:p>
          <a:p>
            <a:pPr>
              <a:buNone/>
            </a:pPr>
            <a:endParaRPr lang="cs-CZ" sz="5500" dirty="0" smtClean="0"/>
          </a:p>
          <a:p>
            <a:pPr>
              <a:buNone/>
            </a:pPr>
            <a:r>
              <a:rPr lang="cs-CZ" sz="5500" dirty="0" smtClean="0"/>
              <a:t>Doplnění: Pozor – upravuje postup při  přenášení práv z rejstříku zástav / vedou notáři dle občanského zákona/</a:t>
            </a:r>
          </a:p>
          <a:p>
            <a:pPr>
              <a:buNone/>
            </a:pPr>
            <a:endParaRPr lang="cs-CZ" sz="5500" dirty="0" smtClean="0"/>
          </a:p>
          <a:p>
            <a:pPr>
              <a:buNone/>
            </a:pPr>
            <a:r>
              <a:rPr lang="cs-CZ" sz="5500" dirty="0" smtClean="0">
                <a:solidFill>
                  <a:srgbClr val="FF0000"/>
                </a:solidFill>
              </a:rPr>
              <a:t>Z popsaného vyplývá- zápis , změn a výmaz práv je nutné sledovat v ustanoveních katastrálního zákona a občanského zákoníku</a:t>
            </a:r>
          </a:p>
          <a:p>
            <a:pPr>
              <a:buNone/>
            </a:pPr>
            <a:r>
              <a:rPr lang="cs-CZ" sz="5500" dirty="0" smtClean="0">
                <a:solidFill>
                  <a:srgbClr val="FF0000"/>
                </a:solidFill>
              </a:rPr>
              <a:t>Využívat pomůcky dostupné na </a:t>
            </a:r>
            <a:r>
              <a:rPr lang="cs-CZ" sz="5500" dirty="0" smtClean="0">
                <a:solidFill>
                  <a:srgbClr val="FF0000"/>
                </a:solidFill>
                <a:hlinkClick r:id="rId2"/>
              </a:rPr>
              <a:t>www.</a:t>
            </a:r>
            <a:r>
              <a:rPr lang="cs-CZ" sz="5500" dirty="0" err="1" smtClean="0">
                <a:solidFill>
                  <a:srgbClr val="FF0000"/>
                </a:solidFill>
                <a:hlinkClick r:id="rId2"/>
              </a:rPr>
              <a:t>cuzk.cu</a:t>
            </a:r>
            <a:r>
              <a:rPr lang="cs-CZ" sz="5500" dirty="0" smtClean="0">
                <a:solidFill>
                  <a:srgbClr val="FF0000"/>
                </a:solidFill>
              </a:rPr>
              <a:t> – Jednací řád katastrálních úřadů</a:t>
            </a:r>
          </a:p>
          <a:p>
            <a:pPr>
              <a:buNone/>
            </a:pPr>
            <a:r>
              <a:rPr lang="cs-CZ" sz="5500" dirty="0" smtClean="0">
                <a:solidFill>
                  <a:srgbClr val="FF0000"/>
                </a:solidFill>
              </a:rPr>
              <a:t>                                                                   - Návod pro správu katastru             </a:t>
            </a:r>
          </a:p>
          <a:p>
            <a:pPr>
              <a:buFontTx/>
              <a:buChar char="-"/>
            </a:pPr>
            <a:endParaRPr lang="cs-CZ" sz="5500" dirty="0" smtClean="0"/>
          </a:p>
          <a:p>
            <a:pPr>
              <a:buNone/>
            </a:pPr>
            <a:r>
              <a:rPr lang="cs-CZ" sz="5500" dirty="0" smtClean="0"/>
              <a:t>Nutné sledovat i předpisy spojené s exekučním řízením, </a:t>
            </a:r>
            <a:r>
              <a:rPr lang="cs-CZ" sz="5500" dirty="0" err="1" smtClean="0"/>
              <a:t>insolvenčním</a:t>
            </a:r>
            <a:r>
              <a:rPr lang="cs-CZ" sz="5500" dirty="0" smtClean="0"/>
              <a:t> řízením,vyvlastňovacím řízením….</a:t>
            </a:r>
          </a:p>
          <a:p>
            <a:pPr>
              <a:buNone/>
            </a:pPr>
            <a:endParaRPr lang="cs-CZ" sz="5500" dirty="0" smtClean="0"/>
          </a:p>
          <a:p>
            <a:pPr>
              <a:buNone/>
            </a:pPr>
            <a:endParaRPr lang="cs-CZ" sz="5500" dirty="0" smtClean="0"/>
          </a:p>
          <a:p>
            <a:pPr>
              <a:buNone/>
            </a:pPr>
            <a:endParaRPr lang="cs-CZ" dirty="0" smtClean="0"/>
          </a:p>
          <a:p>
            <a:pPr>
              <a:buNone/>
            </a:pPr>
            <a:endParaRPr lang="cs-CZ" dirty="0" smtClean="0"/>
          </a:p>
          <a:p>
            <a:pPr>
              <a:buNone/>
            </a:pPr>
            <a:endParaRPr lang="cs-CZ" dirty="0" smtClean="0"/>
          </a:p>
          <a:p>
            <a:pPr>
              <a:buNone/>
            </a:pPr>
            <a:endParaRPr lang="cs-CZ" dirty="0" smtClean="0"/>
          </a:p>
          <a:p>
            <a:pPr>
              <a:buNone/>
            </a:pPr>
            <a:r>
              <a:rPr lang="cs-CZ" dirty="0" smtClean="0"/>
              <a:t>  </a:t>
            </a:r>
            <a:endParaRPr lang="cs-CZ" dirty="0"/>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500066"/>
          </a:xfrm>
        </p:spPr>
        <p:txBody>
          <a:bodyPr/>
          <a:lstStyle/>
          <a:p>
            <a:pPr>
              <a:buNone/>
            </a:pPr>
            <a:r>
              <a:rPr lang="cs-CZ" sz="2400" dirty="0" smtClean="0"/>
              <a:t>Více k zápisům staveb,je-li zapisováno vlastnické právo</a:t>
            </a:r>
            <a:endParaRPr lang="cs-CZ" sz="2400" dirty="0"/>
          </a:p>
        </p:txBody>
      </p:sp>
      <p:sp>
        <p:nvSpPr>
          <p:cNvPr id="5" name="Zástupný symbol pro obsah 4"/>
          <p:cNvSpPr>
            <a:spLocks noGrp="1"/>
          </p:cNvSpPr>
          <p:nvPr>
            <p:ph sz="quarter" idx="13"/>
          </p:nvPr>
        </p:nvSpPr>
        <p:spPr>
          <a:xfrm>
            <a:off x="357158" y="1142984"/>
            <a:ext cx="8286808" cy="5429288"/>
          </a:xfrm>
        </p:spPr>
        <p:txBody>
          <a:bodyPr>
            <a:normAutofit/>
          </a:bodyPr>
          <a:lstStyle/>
          <a:p>
            <a:pPr>
              <a:buNone/>
            </a:pPr>
            <a:r>
              <a:rPr lang="cs-CZ" sz="2400" dirty="0" smtClean="0"/>
              <a:t>Stavby- je nutné sledovat hranice staveb</a:t>
            </a:r>
          </a:p>
          <a:p>
            <a:pPr>
              <a:buNone/>
            </a:pPr>
            <a:r>
              <a:rPr lang="cs-CZ" sz="2400" dirty="0" smtClean="0"/>
              <a:t>          - zákresy hranic a příslušné podklady</a:t>
            </a:r>
          </a:p>
          <a:p>
            <a:pPr>
              <a:buNone/>
            </a:pPr>
            <a:r>
              <a:rPr lang="cs-CZ" sz="2400" dirty="0" smtClean="0"/>
              <a:t>          - jak stavbu zapsat do katastru / katastrální zákon ani vyhláška neznají pojem- stavebník dle stavebního zákona/</a:t>
            </a:r>
          </a:p>
          <a:p>
            <a:pPr>
              <a:buNone/>
            </a:pPr>
            <a:r>
              <a:rPr lang="cs-CZ" sz="2400" dirty="0" smtClean="0"/>
              <a:t>Zásada NOZ – stavba se stává součástí pozemku </a:t>
            </a:r>
          </a:p>
          <a:p>
            <a:pPr>
              <a:buNone/>
            </a:pPr>
            <a:r>
              <a:rPr lang="cs-CZ" sz="2400" dirty="0" smtClean="0"/>
              <a:t>Je nutné věnovat pozornost stavby, která nemá být součástí pozemku, dle NOZ nebo dle dřívějších nabývacích titulů</a:t>
            </a:r>
            <a:endParaRPr lang="cs-CZ" sz="2400" dirty="0"/>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6286512" cy="500066"/>
          </a:xfrm>
        </p:spPr>
        <p:txBody>
          <a:bodyPr/>
          <a:lstStyle/>
          <a:p>
            <a:pPr>
              <a:buNone/>
            </a:pPr>
            <a:r>
              <a:rPr lang="cs-CZ" sz="2400" dirty="0" smtClean="0"/>
              <a:t>Vlastnické právo</a:t>
            </a:r>
            <a:endParaRPr lang="cs-CZ" sz="2400" dirty="0"/>
          </a:p>
        </p:txBody>
      </p:sp>
      <p:pic>
        <p:nvPicPr>
          <p:cNvPr id="4" name="Zástupný symbol pro obsah 3"/>
          <p:cNvPicPr>
            <a:picLocks noGrp="1"/>
          </p:cNvPicPr>
          <p:nvPr>
            <p:ph sz="quarter" idx="13"/>
          </p:nvPr>
        </p:nvPicPr>
        <p:blipFill>
          <a:blip r:embed="rId2"/>
          <a:srcRect/>
          <a:stretch>
            <a:fillRect/>
          </a:stretch>
        </p:blipFill>
        <p:spPr bwMode="auto">
          <a:xfrm>
            <a:off x="214282" y="785794"/>
            <a:ext cx="8715436" cy="5857916"/>
          </a:xfrm>
          <a:prstGeom prst="rect">
            <a:avLst/>
          </a:prstGeom>
          <a:noFill/>
          <a:ln w="9525">
            <a:noFill/>
            <a:miter lim="800000"/>
            <a:headEnd/>
            <a:tailEnd/>
          </a:ln>
        </p:spPr>
      </p:pic>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800" dirty="0" smtClean="0"/>
              <a:t> Vlastnictví dle „katastrálních předpisů“</a:t>
            </a:r>
            <a:endParaRPr lang="cs-CZ" sz="2800" dirty="0"/>
          </a:p>
        </p:txBody>
      </p:sp>
      <p:sp>
        <p:nvSpPr>
          <p:cNvPr id="3" name="Zástupný symbol pro obsah 2"/>
          <p:cNvSpPr>
            <a:spLocks noGrp="1"/>
          </p:cNvSpPr>
          <p:nvPr>
            <p:ph sz="quarter" idx="13"/>
          </p:nvPr>
        </p:nvSpPr>
        <p:spPr>
          <a:xfrm>
            <a:off x="357158" y="714356"/>
            <a:ext cx="8572560" cy="5929354"/>
          </a:xfrm>
        </p:spPr>
        <p:txBody>
          <a:bodyPr>
            <a:normAutofit/>
          </a:bodyPr>
          <a:lstStyle/>
          <a:p>
            <a:pPr>
              <a:buNone/>
            </a:pPr>
            <a:r>
              <a:rPr lang="cs-CZ" sz="2000" dirty="0" smtClean="0"/>
              <a:t>Do kataru nemovitostí   se zapisují vlastnická práva:</a:t>
            </a:r>
          </a:p>
          <a:p>
            <a:pPr>
              <a:buNone/>
            </a:pPr>
            <a:r>
              <a:rPr lang="cs-CZ" sz="2000" dirty="0" smtClean="0"/>
              <a:t> - k nemovitostem, které jsou evidovány v katastru nemovitostí</a:t>
            </a:r>
          </a:p>
          <a:p>
            <a:pPr>
              <a:buFontTx/>
              <a:buChar char="-"/>
            </a:pPr>
            <a:r>
              <a:rPr lang="cs-CZ" sz="2000" dirty="0" smtClean="0"/>
              <a:t>k nemovitostem neevidovaným v katastru, ale to jen existujících před 1.1.2014 s uvedením vlastníka jako oprávněnou osobu </a:t>
            </a:r>
            <a:r>
              <a:rPr lang="cs-CZ" sz="2000" dirty="0" smtClean="0">
                <a:solidFill>
                  <a:srgbClr val="FF0000"/>
                </a:solidFill>
              </a:rPr>
              <a:t>uvedenou poznámce / druh zápisu do katastru a jeli to vůlí vlastníka takové stavby i dotčeného vlastníka pozemku/      </a:t>
            </a:r>
          </a:p>
          <a:p>
            <a:pPr>
              <a:buNone/>
            </a:pPr>
            <a:r>
              <a:rPr lang="cs-CZ" sz="2000" dirty="0" smtClean="0"/>
              <a:t>                                                                           </a:t>
            </a:r>
          </a:p>
          <a:p>
            <a:pPr>
              <a:buNone/>
            </a:pPr>
            <a:endParaRPr lang="cs-CZ" sz="2000" dirty="0" smtClean="0"/>
          </a:p>
          <a:p>
            <a:pPr>
              <a:buNone/>
            </a:pPr>
            <a:r>
              <a:rPr lang="cs-CZ" sz="2000" dirty="0" smtClean="0"/>
              <a:t>                            </a:t>
            </a:r>
          </a:p>
          <a:p>
            <a:pPr>
              <a:buNone/>
            </a:pPr>
            <a:endParaRPr lang="cs-CZ" sz="2000" dirty="0" smtClean="0"/>
          </a:p>
          <a:p>
            <a:pPr>
              <a:buNone/>
            </a:pPr>
            <a:endParaRPr lang="cs-CZ" sz="2000" dirty="0" smtClean="0"/>
          </a:p>
          <a:p>
            <a:pPr>
              <a:buNone/>
            </a:pPr>
            <a:endParaRPr lang="cs-CZ" sz="2000" dirty="0" smtClean="0"/>
          </a:p>
          <a:p>
            <a:pPr>
              <a:buNone/>
            </a:pPr>
            <a:endParaRPr lang="cs-CZ" sz="2000" dirty="0" smtClean="0"/>
          </a:p>
          <a:p>
            <a:pPr>
              <a:buNone/>
            </a:pPr>
            <a:endParaRPr lang="cs-CZ" sz="2000" dirty="0" smtClean="0"/>
          </a:p>
          <a:p>
            <a:pPr>
              <a:buNone/>
            </a:pPr>
            <a:endParaRPr lang="cs-CZ" sz="2000" dirty="0" smtClean="0"/>
          </a:p>
        </p:txBody>
      </p:sp>
      <p:pic>
        <p:nvPicPr>
          <p:cNvPr id="5" name="Obrázek 4" descr="D:\Pictures\obrazek-budovy ČUZK.jpg"/>
          <p:cNvPicPr/>
          <p:nvPr/>
        </p:nvPicPr>
        <p:blipFill>
          <a:blip r:embed="rId2"/>
          <a:srcRect/>
          <a:stretch>
            <a:fillRect/>
          </a:stretch>
        </p:blipFill>
        <p:spPr bwMode="auto">
          <a:xfrm>
            <a:off x="642910" y="4643446"/>
            <a:ext cx="1428750" cy="1428750"/>
          </a:xfrm>
          <a:prstGeom prst="rect">
            <a:avLst/>
          </a:prstGeom>
          <a:noFill/>
          <a:ln w="9525">
            <a:noFill/>
            <a:miter lim="800000"/>
            <a:headEnd/>
            <a:tailEnd/>
          </a:ln>
        </p:spPr>
      </p:pic>
      <p:pic>
        <p:nvPicPr>
          <p:cNvPr id="6" name="Obrázek 5" descr="D:\Pictures\RD-obrázek.jpg"/>
          <p:cNvPicPr/>
          <p:nvPr/>
        </p:nvPicPr>
        <p:blipFill>
          <a:blip r:embed="rId3"/>
          <a:srcRect/>
          <a:stretch>
            <a:fillRect/>
          </a:stretch>
        </p:blipFill>
        <p:spPr bwMode="auto">
          <a:xfrm>
            <a:off x="3000364" y="4643446"/>
            <a:ext cx="1428760" cy="1428760"/>
          </a:xfrm>
          <a:prstGeom prst="rect">
            <a:avLst/>
          </a:prstGeom>
          <a:noFill/>
          <a:ln w="9525">
            <a:noFill/>
            <a:miter lim="800000"/>
            <a:headEnd/>
            <a:tailEnd/>
          </a:ln>
        </p:spPr>
      </p:pic>
      <p:pic>
        <p:nvPicPr>
          <p:cNvPr id="7" name="Obrázek 6" descr="D:\Pictures\pozemek.jpg"/>
          <p:cNvPicPr/>
          <p:nvPr/>
        </p:nvPicPr>
        <p:blipFill>
          <a:blip r:embed="rId4"/>
          <a:srcRect/>
          <a:stretch>
            <a:fillRect/>
          </a:stretch>
        </p:blipFill>
        <p:spPr bwMode="auto">
          <a:xfrm>
            <a:off x="5072066" y="4714884"/>
            <a:ext cx="1552575" cy="1357322"/>
          </a:xfrm>
          <a:prstGeom prst="rect">
            <a:avLst/>
          </a:prstGeom>
          <a:noFill/>
          <a:ln w="9525">
            <a:noFill/>
            <a:miter lim="800000"/>
            <a:headEnd/>
            <a:tailEnd/>
          </a:ln>
        </p:spPr>
      </p:pic>
      <p:pic>
        <p:nvPicPr>
          <p:cNvPr id="8" name="Obrázek 7" descr="D:\Pictures\smlouvy.png"/>
          <p:cNvPicPr/>
          <p:nvPr/>
        </p:nvPicPr>
        <p:blipFill>
          <a:blip r:embed="rId5"/>
          <a:srcRect/>
          <a:stretch>
            <a:fillRect/>
          </a:stretch>
        </p:blipFill>
        <p:spPr bwMode="auto">
          <a:xfrm>
            <a:off x="3500430" y="3000372"/>
            <a:ext cx="1219200" cy="1219200"/>
          </a:xfrm>
          <a:prstGeom prst="rect">
            <a:avLst/>
          </a:prstGeom>
          <a:noFill/>
          <a:ln w="9525">
            <a:noFill/>
            <a:miter lim="800000"/>
            <a:headEnd/>
            <a:tailEnd/>
          </a:ln>
        </p:spPr>
      </p:pic>
      <p:pic>
        <p:nvPicPr>
          <p:cNvPr id="9" name="Obrázek 8" descr="D:\Pictures\Studena_na_staveništi.jpg"/>
          <p:cNvPicPr/>
          <p:nvPr/>
        </p:nvPicPr>
        <p:blipFill>
          <a:blip r:embed="rId6" cstate="print"/>
          <a:srcRect/>
          <a:stretch>
            <a:fillRect/>
          </a:stretch>
        </p:blipFill>
        <p:spPr bwMode="auto">
          <a:xfrm>
            <a:off x="7143768" y="4643446"/>
            <a:ext cx="1504950" cy="1266825"/>
          </a:xfrm>
          <a:prstGeom prst="rect">
            <a:avLst/>
          </a:prstGeom>
          <a:noFill/>
          <a:ln w="9525">
            <a:noFill/>
            <a:miter lim="800000"/>
            <a:headEnd/>
            <a:tailEnd/>
          </a:ln>
        </p:spPr>
      </p:pic>
    </p:spTree>
    <p:extLst>
      <p:ext uri="{BB962C8B-B14F-4D97-AF65-F5344CB8AC3E}">
        <p14:creationId xmlns:p14="http://schemas.microsoft.com/office/powerpoint/2010/main" xmlns="" val="4204359904"/>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2844" y="0"/>
            <a:ext cx="9001156" cy="1000108"/>
          </a:xfrm>
        </p:spPr>
        <p:txBody>
          <a:bodyPr/>
          <a:lstStyle/>
          <a:p>
            <a:pPr>
              <a:buNone/>
            </a:pPr>
            <a:r>
              <a:rPr lang="cs-CZ" sz="2400" dirty="0" smtClean="0"/>
              <a:t>Myšlenka dle nového</a:t>
            </a:r>
            <a:r>
              <a:rPr lang="cs-CZ" dirty="0" smtClean="0"/>
              <a:t> </a:t>
            </a:r>
            <a:r>
              <a:rPr lang="cs-CZ" sz="2400" dirty="0" smtClean="0"/>
              <a:t>občanského</a:t>
            </a:r>
            <a:r>
              <a:rPr lang="cs-CZ" dirty="0" smtClean="0"/>
              <a:t> </a:t>
            </a:r>
            <a:r>
              <a:rPr lang="cs-CZ" sz="2400" dirty="0" smtClean="0"/>
              <a:t>zákoníku od 1.1.2014</a:t>
            </a:r>
            <a:endParaRPr lang="cs-CZ" sz="2400" dirty="0"/>
          </a:p>
        </p:txBody>
      </p:sp>
      <p:sp>
        <p:nvSpPr>
          <p:cNvPr id="3" name="Zástupný symbol pro obsah 2"/>
          <p:cNvSpPr>
            <a:spLocks noGrp="1"/>
          </p:cNvSpPr>
          <p:nvPr>
            <p:ph sz="quarter" idx="13"/>
          </p:nvPr>
        </p:nvSpPr>
        <p:spPr>
          <a:xfrm>
            <a:off x="142844" y="1285860"/>
            <a:ext cx="8643998" cy="5286412"/>
          </a:xfrm>
        </p:spPr>
        <p:txBody>
          <a:bodyPr>
            <a:normAutofit/>
          </a:bodyPr>
          <a:lstStyle/>
          <a:p>
            <a:pPr>
              <a:buNone/>
            </a:pPr>
            <a:r>
              <a:rPr lang="cs-CZ" b="1" dirty="0" smtClean="0"/>
              <a:t>Důvěra v údaje obsažené v katastru nemovitostí</a:t>
            </a:r>
            <a:endParaRPr lang="cs-CZ" dirty="0" smtClean="0"/>
          </a:p>
          <a:p>
            <a:pPr>
              <a:buNone/>
            </a:pPr>
            <a:r>
              <a:rPr lang="cs-CZ" b="1" dirty="0" smtClean="0"/>
              <a:t>  </a:t>
            </a:r>
            <a:r>
              <a:rPr lang="cs-CZ" b="1" dirty="0" err="1" smtClean="0"/>
              <a:t>Rekodifikace</a:t>
            </a:r>
            <a:r>
              <a:rPr lang="cs-CZ" b="1" dirty="0" smtClean="0"/>
              <a:t> soukromého práva v mnoha směrech reflektuje nedávnou, byť lze již říci, že již poměrně ustálenou judikaturu Ústavního soudu, zahrnující otázky </a:t>
            </a:r>
            <a:r>
              <a:rPr lang="cs-CZ" b="1" dirty="0" smtClean="0">
                <a:solidFill>
                  <a:srgbClr val="FF0000"/>
                </a:solidFill>
              </a:rPr>
              <a:t>dobré víry</a:t>
            </a:r>
            <a:r>
              <a:rPr lang="cs-CZ" b="1" dirty="0" smtClean="0"/>
              <a:t> a nabytí nemovitosti od </a:t>
            </a:r>
            <a:r>
              <a:rPr lang="cs-CZ" b="1" dirty="0" err="1" smtClean="0"/>
              <a:t>nevlastníka</a:t>
            </a:r>
            <a:r>
              <a:rPr lang="cs-CZ" b="1" dirty="0" smtClean="0"/>
              <a:t>. Na tyto pojmy se váže problematika </a:t>
            </a:r>
            <a:r>
              <a:rPr lang="cs-CZ" b="1" dirty="0" smtClean="0">
                <a:solidFill>
                  <a:srgbClr val="FF0000"/>
                </a:solidFill>
              </a:rPr>
              <a:t>materiální publicity </a:t>
            </a:r>
            <a:r>
              <a:rPr lang="cs-CZ" b="1" dirty="0" smtClean="0"/>
              <a:t>veřejných seznamů, neboli právní domněnka korektnosti zápisu ve veřejném seznamu, která v obecné míře předpokládá, že </a:t>
            </a:r>
            <a:r>
              <a:rPr lang="cs-CZ" b="1" dirty="0" smtClean="0">
                <a:solidFill>
                  <a:srgbClr val="FF0000"/>
                </a:solidFill>
              </a:rPr>
              <a:t>informace obsažené v katastru nemovitostí, jsou v souladu se skutečným právním stavem.</a:t>
            </a:r>
            <a:r>
              <a:rPr lang="cs-CZ" b="1" dirty="0" smtClean="0"/>
              <a:t> V kontextu dnes již neúčinné právní úpravy předešlého občanského zákoníku, posiluje</a:t>
            </a:r>
            <a:r>
              <a:rPr lang="cs-CZ" b="1" dirty="0" smtClean="0">
                <a:solidFill>
                  <a:srgbClr val="FF0000"/>
                </a:solidFill>
              </a:rPr>
              <a:t> nový občanský zákoník (NOZ) účinky principu materiální publicity a přiznává tím osobám jednajícím v dobré víře podstatně lepší postavení, než tomu bylo za úpravy dřívější.</a:t>
            </a:r>
            <a:endParaRPr lang="cs-CZ" dirty="0" smtClean="0">
              <a:solidFill>
                <a:srgbClr val="FF0000"/>
              </a:solidFill>
            </a:endParaRPr>
          </a:p>
          <a:p>
            <a:endParaRPr lang="cs-CZ" dirty="0"/>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800" dirty="0" smtClean="0"/>
              <a:t> Vlastnictví dle „katastrálních předpisů“-pokračování</a:t>
            </a:r>
            <a:endParaRPr lang="cs-CZ" sz="2800" dirty="0"/>
          </a:p>
        </p:txBody>
      </p:sp>
      <p:sp>
        <p:nvSpPr>
          <p:cNvPr id="3" name="Zástupný symbol pro obsah 2"/>
          <p:cNvSpPr>
            <a:spLocks noGrp="1"/>
          </p:cNvSpPr>
          <p:nvPr>
            <p:ph sz="quarter" idx="13"/>
          </p:nvPr>
        </p:nvSpPr>
        <p:spPr>
          <a:xfrm>
            <a:off x="357158" y="714356"/>
            <a:ext cx="8572560" cy="5929354"/>
          </a:xfrm>
        </p:spPr>
        <p:txBody>
          <a:bodyPr>
            <a:normAutofit lnSpcReduction="10000"/>
          </a:bodyPr>
          <a:lstStyle/>
          <a:p>
            <a:pPr>
              <a:buNone/>
            </a:pPr>
            <a:r>
              <a:rPr lang="cs-CZ" sz="2000" b="1" dirty="0" smtClean="0"/>
              <a:t>Vlastnická práva se zapisují:</a:t>
            </a:r>
          </a:p>
          <a:p>
            <a:pPr>
              <a:buFontTx/>
              <a:buChar char="-"/>
            </a:pPr>
            <a:r>
              <a:rPr lang="cs-CZ" sz="2000" dirty="0" smtClean="0"/>
              <a:t>Fyzickým osobám / manželé/</a:t>
            </a:r>
          </a:p>
          <a:p>
            <a:pPr>
              <a:buFontTx/>
              <a:buChar char="-"/>
            </a:pPr>
            <a:r>
              <a:rPr lang="cs-CZ" sz="2000" dirty="0" smtClean="0"/>
              <a:t>Právnickým osobám, spolkům, nadacím,družstvům..</a:t>
            </a:r>
          </a:p>
          <a:p>
            <a:pPr>
              <a:buFontTx/>
              <a:buChar char="-"/>
            </a:pPr>
            <a:r>
              <a:rPr lang="cs-CZ" sz="2000" dirty="0" smtClean="0"/>
              <a:t>Vlastnictví státu</a:t>
            </a:r>
          </a:p>
          <a:p>
            <a:pPr>
              <a:buFontTx/>
              <a:buChar char="-"/>
            </a:pPr>
            <a:r>
              <a:rPr lang="cs-CZ" sz="2000" dirty="0" smtClean="0"/>
              <a:t>Vlastnictví k samosprávným územním celkům- kraje, obce</a:t>
            </a:r>
          </a:p>
          <a:p>
            <a:pPr>
              <a:buFontTx/>
              <a:buChar char="-"/>
            </a:pPr>
            <a:r>
              <a:rPr lang="cs-CZ" sz="2000" dirty="0" smtClean="0"/>
              <a:t>K organizačním složkám státu</a:t>
            </a:r>
          </a:p>
          <a:p>
            <a:pPr>
              <a:buFontTx/>
              <a:buChar char="-"/>
            </a:pPr>
            <a:r>
              <a:rPr lang="cs-CZ" sz="2000" dirty="0" smtClean="0"/>
              <a:t>K organizačním složkám samosprávných územních celků</a:t>
            </a:r>
          </a:p>
          <a:p>
            <a:pPr>
              <a:buFontTx/>
              <a:buChar char="-"/>
            </a:pPr>
            <a:r>
              <a:rPr lang="cs-CZ" sz="2000" dirty="0" smtClean="0"/>
              <a:t>Státním podnikům</a:t>
            </a:r>
          </a:p>
          <a:p>
            <a:pPr>
              <a:buFontTx/>
              <a:buChar char="-"/>
            </a:pPr>
            <a:endParaRPr lang="cs-CZ" sz="2000" dirty="0" smtClean="0"/>
          </a:p>
          <a:p>
            <a:pPr>
              <a:buNone/>
            </a:pPr>
            <a:r>
              <a:rPr lang="cs-CZ" sz="2000" b="1" dirty="0" smtClean="0"/>
              <a:t>Zápisy vlastnických práv se provádí do katastru nemovitostí dle listin:</a:t>
            </a:r>
          </a:p>
          <a:p>
            <a:pPr>
              <a:buFontTx/>
              <a:buChar char="-"/>
            </a:pPr>
            <a:r>
              <a:rPr lang="cs-CZ" sz="2000" dirty="0" smtClean="0"/>
              <a:t>Veřejných</a:t>
            </a:r>
          </a:p>
          <a:p>
            <a:pPr>
              <a:buFontTx/>
              <a:buChar char="-"/>
            </a:pPr>
            <a:r>
              <a:rPr lang="cs-CZ" sz="2000" dirty="0" smtClean="0"/>
              <a:t>Soukromých</a:t>
            </a:r>
          </a:p>
          <a:p>
            <a:pPr>
              <a:buFontTx/>
              <a:buChar char="-"/>
            </a:pPr>
            <a:endParaRPr lang="cs-CZ" sz="2000" dirty="0" smtClean="0"/>
          </a:p>
          <a:p>
            <a:pPr>
              <a:buNone/>
            </a:pPr>
            <a:r>
              <a:rPr lang="cs-CZ" sz="2000" dirty="0" smtClean="0"/>
              <a:t>Doplnění- nabývat může jen každá způsobilá osoba, znamená to, že je svéprávná a může sama za sebe jednat / nezpůsobilá osoba musí být zastoupena právním zástupcem</a:t>
            </a:r>
          </a:p>
          <a:p>
            <a:pPr>
              <a:buNone/>
            </a:pPr>
            <a:endParaRPr lang="cs-CZ" sz="2000" dirty="0" smtClean="0"/>
          </a:p>
        </p:txBody>
      </p:sp>
    </p:spTree>
    <p:extLst>
      <p:ext uri="{BB962C8B-B14F-4D97-AF65-F5344CB8AC3E}">
        <p14:creationId xmlns:p14="http://schemas.microsoft.com/office/powerpoint/2010/main" xmlns="" val="4204359904"/>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800" dirty="0" smtClean="0"/>
              <a:t> Vlastnictví dle „katastrálních předpisů“-pokračování</a:t>
            </a:r>
            <a:endParaRPr lang="cs-CZ" sz="2800" dirty="0"/>
          </a:p>
        </p:txBody>
      </p:sp>
      <p:sp>
        <p:nvSpPr>
          <p:cNvPr id="3" name="Zástupný symbol pro obsah 2"/>
          <p:cNvSpPr>
            <a:spLocks noGrp="1"/>
          </p:cNvSpPr>
          <p:nvPr>
            <p:ph sz="quarter" idx="13"/>
          </p:nvPr>
        </p:nvSpPr>
        <p:spPr>
          <a:xfrm>
            <a:off x="357158" y="714356"/>
            <a:ext cx="8572560" cy="5929354"/>
          </a:xfrm>
        </p:spPr>
        <p:txBody>
          <a:bodyPr>
            <a:normAutofit/>
          </a:bodyPr>
          <a:lstStyle/>
          <a:p>
            <a:pPr>
              <a:buNone/>
            </a:pPr>
            <a:r>
              <a:rPr lang="cs-CZ" sz="2000" dirty="0" smtClean="0">
                <a:solidFill>
                  <a:srgbClr val="FF0000"/>
                </a:solidFill>
              </a:rPr>
              <a:t>Veřejné listiny</a:t>
            </a:r>
            <a:r>
              <a:rPr lang="cs-CZ" sz="2000" dirty="0" smtClean="0"/>
              <a:t>: /obecně/</a:t>
            </a:r>
          </a:p>
          <a:p>
            <a:pPr>
              <a:buFontTx/>
              <a:buChar char="-"/>
            </a:pPr>
            <a:r>
              <a:rPr lang="cs-CZ" sz="2000" dirty="0" smtClean="0"/>
              <a:t>Rozhodnutí soudu</a:t>
            </a:r>
          </a:p>
          <a:p>
            <a:pPr>
              <a:buFontTx/>
              <a:buChar char="-"/>
            </a:pPr>
            <a:r>
              <a:rPr lang="cs-CZ" sz="2000" dirty="0" smtClean="0"/>
              <a:t>Notářský zápis</a:t>
            </a:r>
          </a:p>
          <a:p>
            <a:pPr>
              <a:buFontTx/>
              <a:buChar char="-"/>
            </a:pPr>
            <a:r>
              <a:rPr lang="cs-CZ" sz="2000" dirty="0" smtClean="0"/>
              <a:t>Usnesení o dědictví</a:t>
            </a:r>
          </a:p>
          <a:p>
            <a:pPr>
              <a:buFontTx/>
              <a:buChar char="-"/>
            </a:pPr>
            <a:r>
              <a:rPr lang="cs-CZ" sz="2000" dirty="0" smtClean="0"/>
              <a:t>Rozhodnutí o dědictví</a:t>
            </a:r>
          </a:p>
          <a:p>
            <a:pPr>
              <a:buFontTx/>
              <a:buChar char="-"/>
            </a:pPr>
            <a:r>
              <a:rPr lang="cs-CZ" sz="2000" dirty="0" smtClean="0"/>
              <a:t>Rozhodnutí o pozemkové úpravě</a:t>
            </a:r>
          </a:p>
          <a:p>
            <a:pPr>
              <a:buFontTx/>
              <a:buChar char="-"/>
            </a:pPr>
            <a:r>
              <a:rPr lang="cs-CZ" sz="2000" dirty="0" smtClean="0"/>
              <a:t>Rozhodnutí o vyvlastnění</a:t>
            </a:r>
          </a:p>
          <a:p>
            <a:pPr>
              <a:buFontTx/>
              <a:buChar char="-"/>
            </a:pPr>
            <a:r>
              <a:rPr lang="cs-CZ" sz="2000" dirty="0" smtClean="0"/>
              <a:t>Listina vydaná soudním exekutorem</a:t>
            </a:r>
          </a:p>
          <a:p>
            <a:pPr>
              <a:buFontTx/>
              <a:buChar char="-"/>
            </a:pPr>
            <a:r>
              <a:rPr lang="cs-CZ" sz="2000" dirty="0" smtClean="0"/>
              <a:t>Dražební protokol</a:t>
            </a:r>
          </a:p>
          <a:p>
            <a:pPr>
              <a:buNone/>
            </a:pPr>
            <a:endParaRPr lang="cs-CZ" sz="2000" dirty="0" smtClean="0"/>
          </a:p>
          <a:p>
            <a:pPr>
              <a:buNone/>
            </a:pPr>
            <a:r>
              <a:rPr lang="cs-CZ" sz="2000" dirty="0" smtClean="0"/>
              <a:t>Při správě katastru má mimořádné postavení veřejná listina vydaná soudem a soudním exekutorem</a:t>
            </a:r>
          </a:p>
          <a:p>
            <a:pPr>
              <a:buFontTx/>
              <a:buChar char="-"/>
            </a:pPr>
            <a:endParaRPr lang="cs-CZ" sz="2000" dirty="0" smtClean="0"/>
          </a:p>
        </p:txBody>
      </p:sp>
    </p:spTree>
    <p:extLst>
      <p:ext uri="{BB962C8B-B14F-4D97-AF65-F5344CB8AC3E}">
        <p14:creationId xmlns:p14="http://schemas.microsoft.com/office/powerpoint/2010/main" xmlns="" val="4204359904"/>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800" dirty="0" smtClean="0"/>
              <a:t> Vlastnictví dle „katastrálních předpisů“-pokračování</a:t>
            </a:r>
            <a:endParaRPr lang="cs-CZ" sz="2800" dirty="0"/>
          </a:p>
        </p:txBody>
      </p:sp>
      <p:sp>
        <p:nvSpPr>
          <p:cNvPr id="3" name="Zástupný symbol pro obsah 2"/>
          <p:cNvSpPr>
            <a:spLocks noGrp="1"/>
          </p:cNvSpPr>
          <p:nvPr>
            <p:ph sz="quarter" idx="13"/>
          </p:nvPr>
        </p:nvSpPr>
        <p:spPr>
          <a:xfrm>
            <a:off x="214282" y="642918"/>
            <a:ext cx="8572560" cy="5929354"/>
          </a:xfrm>
        </p:spPr>
        <p:txBody>
          <a:bodyPr>
            <a:normAutofit/>
          </a:bodyPr>
          <a:lstStyle/>
          <a:p>
            <a:pPr>
              <a:buNone/>
            </a:pPr>
            <a:r>
              <a:rPr lang="cs-CZ" sz="2000" dirty="0" smtClean="0">
                <a:solidFill>
                  <a:srgbClr val="FF0000"/>
                </a:solidFill>
              </a:rPr>
              <a:t>Soukromá listina </a:t>
            </a:r>
            <a:r>
              <a:rPr lang="cs-CZ" sz="2000" dirty="0" smtClean="0"/>
              <a:t>:</a:t>
            </a:r>
          </a:p>
          <a:p>
            <a:pPr>
              <a:buFontTx/>
              <a:buChar char="-"/>
            </a:pPr>
            <a:r>
              <a:rPr lang="cs-CZ" sz="2000" dirty="0" smtClean="0"/>
              <a:t>Smlouva, dohoda</a:t>
            </a:r>
          </a:p>
          <a:p>
            <a:pPr>
              <a:buFontTx/>
              <a:buChar char="-"/>
            </a:pPr>
            <a:r>
              <a:rPr lang="cs-CZ" sz="2000" dirty="0" smtClean="0"/>
              <a:t>Darovací smlouva</a:t>
            </a:r>
          </a:p>
          <a:p>
            <a:pPr>
              <a:buFontTx/>
              <a:buChar char="-"/>
            </a:pPr>
            <a:r>
              <a:rPr lang="cs-CZ" sz="2000" dirty="0" smtClean="0"/>
              <a:t>Souhlasné prohlášení</a:t>
            </a:r>
          </a:p>
          <a:p>
            <a:pPr>
              <a:buFontTx/>
              <a:buChar char="-"/>
            </a:pPr>
            <a:r>
              <a:rPr lang="cs-CZ" sz="2000" dirty="0" smtClean="0"/>
              <a:t>Prohlášení o vzniku práva</a:t>
            </a:r>
          </a:p>
          <a:p>
            <a:pPr>
              <a:buFontTx/>
              <a:buChar char="-"/>
            </a:pPr>
            <a:r>
              <a:rPr lang="cs-CZ" sz="2000" dirty="0" smtClean="0"/>
              <a:t>Směnná smlouva</a:t>
            </a:r>
          </a:p>
          <a:p>
            <a:pPr>
              <a:buNone/>
            </a:pPr>
            <a:r>
              <a:rPr lang="cs-CZ" sz="2000" dirty="0" smtClean="0"/>
              <a:t>Soukromá listina – vyhotovitel je každá osoba i advokát</a:t>
            </a:r>
          </a:p>
          <a:p>
            <a:pPr>
              <a:buNone/>
            </a:pPr>
            <a:endParaRPr lang="cs-CZ" sz="2000" dirty="0" smtClean="0"/>
          </a:p>
          <a:p>
            <a:pPr>
              <a:buNone/>
            </a:pPr>
            <a:r>
              <a:rPr lang="cs-CZ" sz="2000" dirty="0" smtClean="0"/>
              <a:t>Je- li listina veřejná nebo soukromá má vliv na přezkum takové listiny při zápisu do katastru</a:t>
            </a:r>
          </a:p>
          <a:p>
            <a:pPr>
              <a:buNone/>
            </a:pPr>
            <a:endParaRPr lang="cs-CZ" sz="2000" dirty="0" smtClean="0"/>
          </a:p>
          <a:p>
            <a:pPr>
              <a:buNone/>
            </a:pPr>
            <a:r>
              <a:rPr lang="cs-CZ" sz="2000" dirty="0" smtClean="0"/>
              <a:t>Pozor- vlastnická práva se zapisují k nemovitostem celým, ale i k jen částem, kde je významná role zeměměřiče</a:t>
            </a:r>
          </a:p>
        </p:txBody>
      </p:sp>
    </p:spTree>
    <p:extLst>
      <p:ext uri="{BB962C8B-B14F-4D97-AF65-F5344CB8AC3E}">
        <p14:creationId xmlns:p14="http://schemas.microsoft.com/office/powerpoint/2010/main" xmlns="" val="4204359904"/>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800" dirty="0" smtClean="0"/>
              <a:t> Vlastnictví dle „katastrálních předpisů“-pokračování</a:t>
            </a:r>
            <a:endParaRPr lang="cs-CZ" sz="2800" dirty="0"/>
          </a:p>
        </p:txBody>
      </p:sp>
      <p:sp>
        <p:nvSpPr>
          <p:cNvPr id="3" name="Zástupný symbol pro obsah 2"/>
          <p:cNvSpPr>
            <a:spLocks noGrp="1"/>
          </p:cNvSpPr>
          <p:nvPr>
            <p:ph sz="quarter" idx="13"/>
          </p:nvPr>
        </p:nvSpPr>
        <p:spPr>
          <a:xfrm>
            <a:off x="214282" y="642918"/>
            <a:ext cx="8572560" cy="5929354"/>
          </a:xfrm>
        </p:spPr>
        <p:txBody>
          <a:bodyPr>
            <a:normAutofit lnSpcReduction="10000"/>
          </a:bodyPr>
          <a:lstStyle/>
          <a:p>
            <a:pPr>
              <a:buNone/>
            </a:pPr>
            <a:endParaRPr lang="cs-CZ" sz="2000" dirty="0" smtClean="0">
              <a:solidFill>
                <a:srgbClr val="FF0000"/>
              </a:solidFill>
            </a:endParaRPr>
          </a:p>
          <a:p>
            <a:pPr>
              <a:buNone/>
            </a:pPr>
            <a:r>
              <a:rPr lang="cs-CZ" sz="2000" dirty="0" smtClean="0">
                <a:solidFill>
                  <a:schemeClr val="tx1"/>
                </a:solidFill>
              </a:rPr>
              <a:t>Zápis vlastnického práva se provádí  „deklaratorně nebo konstitutivně.“</a:t>
            </a:r>
          </a:p>
          <a:p>
            <a:pPr>
              <a:buNone/>
            </a:pPr>
            <a:r>
              <a:rPr lang="cs-CZ" sz="2000" dirty="0" smtClean="0">
                <a:solidFill>
                  <a:schemeClr val="tx1"/>
                </a:solidFill>
              </a:rPr>
              <a:t>Co to znamená:</a:t>
            </a:r>
          </a:p>
          <a:p>
            <a:pPr>
              <a:buNone/>
            </a:pPr>
            <a:endParaRPr lang="cs-CZ" sz="2000" dirty="0" smtClean="0">
              <a:solidFill>
                <a:schemeClr val="tx1"/>
              </a:solidFill>
            </a:endParaRPr>
          </a:p>
          <a:p>
            <a:pPr>
              <a:buNone/>
            </a:pPr>
            <a:r>
              <a:rPr lang="cs-CZ" sz="2000" b="1" dirty="0" smtClean="0">
                <a:solidFill>
                  <a:srgbClr val="FF0000"/>
                </a:solidFill>
              </a:rPr>
              <a:t>Deklaratorní</a:t>
            </a:r>
            <a:r>
              <a:rPr lang="cs-CZ" sz="2000" dirty="0" smtClean="0"/>
              <a:t> jsou </a:t>
            </a:r>
            <a:r>
              <a:rPr lang="cs-CZ" sz="2000" b="1" dirty="0" smtClean="0"/>
              <a:t>zápisy</a:t>
            </a:r>
            <a:r>
              <a:rPr lang="cs-CZ" sz="2000" dirty="0" smtClean="0"/>
              <a:t> takových skutečností, jejichž účinky nastávají bez ohledu na to, zda a od kdy byly tyto skutečnosti  zapsány do veřejného seznamu  / pravomocná rozhodnutí/</a:t>
            </a:r>
          </a:p>
          <a:p>
            <a:pPr>
              <a:buNone/>
            </a:pPr>
            <a:r>
              <a:rPr lang="cs-CZ" sz="2000" dirty="0" smtClean="0"/>
              <a:t>O </a:t>
            </a:r>
            <a:r>
              <a:rPr lang="cs-CZ" sz="2000" dirty="0" err="1" smtClean="0"/>
              <a:t>originárním</a:t>
            </a:r>
            <a:r>
              <a:rPr lang="cs-CZ" sz="2000" dirty="0" smtClean="0"/>
              <a:t> způsobu nabytí vlastnického práva se hovoří tehdy, neodvozuje-li nabyvatel své vlastnické právo od jeho právního předchůdce – nebezpečné ,lze nabýt i přesto, že dotčená nemovitost změnila vlastníka</a:t>
            </a:r>
          </a:p>
          <a:p>
            <a:pPr>
              <a:buNone/>
            </a:pPr>
            <a:endParaRPr lang="cs-CZ" sz="2000" dirty="0" smtClean="0"/>
          </a:p>
          <a:p>
            <a:pPr>
              <a:buNone/>
            </a:pPr>
            <a:r>
              <a:rPr lang="cs-CZ" sz="2000" b="1" dirty="0" smtClean="0">
                <a:solidFill>
                  <a:srgbClr val="FF0000"/>
                </a:solidFill>
              </a:rPr>
              <a:t>Konstitutivní</a:t>
            </a:r>
            <a:r>
              <a:rPr lang="cs-CZ" sz="2000" dirty="0" smtClean="0">
                <a:solidFill>
                  <a:srgbClr val="FF0000"/>
                </a:solidFill>
              </a:rPr>
              <a:t> n</a:t>
            </a:r>
            <a:r>
              <a:rPr lang="cs-CZ" sz="2000" dirty="0" smtClean="0"/>
              <a:t>eboli právotvorné jsou takové zápisy, bez nichž by nemohly nastat právní účinky zapisovaných skutečností, takže zápis takových skutečností je předpokladem jejich právních účinků navenek, vůči třetím osobám. – v NOZ je vyjádřeno podmínkou, že je k tomu právu nutný zápis do veřejného seznamu</a:t>
            </a:r>
          </a:p>
          <a:p>
            <a:pPr>
              <a:buNone/>
            </a:pPr>
            <a:endParaRPr lang="cs-CZ" sz="2000" dirty="0" smtClean="0">
              <a:solidFill>
                <a:schemeClr val="tx1"/>
              </a:solidFill>
            </a:endParaRPr>
          </a:p>
          <a:p>
            <a:pPr>
              <a:buNone/>
            </a:pPr>
            <a:endParaRPr lang="cs-CZ" sz="2000" dirty="0" smtClean="0">
              <a:solidFill>
                <a:schemeClr val="tx1"/>
              </a:solidFill>
            </a:endParaRPr>
          </a:p>
        </p:txBody>
      </p:sp>
    </p:spTree>
    <p:extLst>
      <p:ext uri="{BB962C8B-B14F-4D97-AF65-F5344CB8AC3E}">
        <p14:creationId xmlns:p14="http://schemas.microsoft.com/office/powerpoint/2010/main" xmlns="" val="4204359904"/>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800" dirty="0" smtClean="0"/>
              <a:t> Vlastnictví dle „katastrálních předpisů“-pokračování</a:t>
            </a:r>
            <a:endParaRPr lang="cs-CZ" sz="2800" dirty="0"/>
          </a:p>
        </p:txBody>
      </p:sp>
      <p:sp>
        <p:nvSpPr>
          <p:cNvPr id="3" name="Zástupný symbol pro obsah 2"/>
          <p:cNvSpPr>
            <a:spLocks noGrp="1"/>
          </p:cNvSpPr>
          <p:nvPr>
            <p:ph sz="quarter" idx="13"/>
          </p:nvPr>
        </p:nvSpPr>
        <p:spPr>
          <a:xfrm>
            <a:off x="214282" y="642918"/>
            <a:ext cx="8572560" cy="5929354"/>
          </a:xfrm>
        </p:spPr>
        <p:txBody>
          <a:bodyPr>
            <a:normAutofit/>
          </a:bodyPr>
          <a:lstStyle/>
          <a:p>
            <a:pPr>
              <a:buNone/>
            </a:pPr>
            <a:endParaRPr lang="cs-CZ" sz="2000" dirty="0" smtClean="0">
              <a:solidFill>
                <a:srgbClr val="FF0000"/>
              </a:solidFill>
            </a:endParaRPr>
          </a:p>
          <a:p>
            <a:pPr>
              <a:buNone/>
            </a:pPr>
            <a:r>
              <a:rPr lang="cs-CZ" sz="2000" dirty="0" smtClean="0">
                <a:solidFill>
                  <a:schemeClr val="tx1"/>
                </a:solidFill>
              </a:rPr>
              <a:t>Zápis vlastnického práva se provádí  „deklaratorně nebo konstitutivně.“</a:t>
            </a:r>
          </a:p>
          <a:p>
            <a:pPr>
              <a:buNone/>
            </a:pPr>
            <a:r>
              <a:rPr lang="cs-CZ" sz="2000" dirty="0" smtClean="0">
                <a:solidFill>
                  <a:schemeClr val="tx1"/>
                </a:solidFill>
              </a:rPr>
              <a:t>Co to znamená:</a:t>
            </a:r>
          </a:p>
          <a:p>
            <a:pPr>
              <a:buNone/>
            </a:pPr>
            <a:r>
              <a:rPr lang="cs-CZ" sz="2000" b="1" dirty="0" smtClean="0">
                <a:solidFill>
                  <a:srgbClr val="FF0000"/>
                </a:solidFill>
              </a:rPr>
              <a:t>Konstitutivní</a:t>
            </a:r>
            <a:r>
              <a:rPr lang="cs-CZ" sz="2000" dirty="0" smtClean="0">
                <a:solidFill>
                  <a:srgbClr val="FF0000"/>
                </a:solidFill>
              </a:rPr>
              <a:t> n</a:t>
            </a:r>
            <a:r>
              <a:rPr lang="cs-CZ" sz="2000" dirty="0" smtClean="0"/>
              <a:t>eboli právotvorné jsou takové zápisy, bez nichž by nemohly nastat právní účinky zapisovaných skutečností, takže zápis takových skutečností je předpokladem jejich právních účinků navenek, vůči třetím osobám. – </a:t>
            </a:r>
            <a:r>
              <a:rPr lang="cs-CZ" sz="2000" dirty="0" smtClean="0">
                <a:solidFill>
                  <a:srgbClr val="FF0000"/>
                </a:solidFill>
              </a:rPr>
              <a:t>v NOZ je vyjádřeno podmínkou, že je k tomu právu nutný zápis do veřejného seznamu-</a:t>
            </a:r>
            <a:r>
              <a:rPr lang="cs-CZ" sz="2000" dirty="0" smtClean="0"/>
              <a:t> opakování</a:t>
            </a:r>
          </a:p>
          <a:p>
            <a:pPr>
              <a:buNone/>
            </a:pPr>
            <a:r>
              <a:rPr lang="cs-CZ" sz="2000" dirty="0" smtClean="0">
                <a:solidFill>
                  <a:schemeClr val="tx1"/>
                </a:solidFill>
              </a:rPr>
              <a:t>Doplnění- </a:t>
            </a:r>
          </a:p>
          <a:p>
            <a:pPr>
              <a:buNone/>
            </a:pPr>
            <a:r>
              <a:rPr lang="cs-CZ" sz="2000" dirty="0" smtClean="0">
                <a:solidFill>
                  <a:schemeClr val="tx1"/>
                </a:solidFill>
              </a:rPr>
              <a:t>Takto lze nabýt způsobem - </a:t>
            </a:r>
            <a:r>
              <a:rPr lang="cs-CZ" sz="2000" dirty="0" err="1" smtClean="0">
                <a:solidFill>
                  <a:schemeClr val="tx1"/>
                </a:solidFill>
              </a:rPr>
              <a:t>originárním</a:t>
            </a:r>
            <a:endParaRPr lang="cs-CZ" sz="2000" dirty="0" smtClean="0">
              <a:solidFill>
                <a:schemeClr val="tx1"/>
              </a:solidFill>
            </a:endParaRPr>
          </a:p>
          <a:p>
            <a:pPr>
              <a:buNone/>
            </a:pPr>
            <a:r>
              <a:rPr lang="cs-CZ" sz="2000" dirty="0" smtClean="0"/>
              <a:t>O </a:t>
            </a:r>
            <a:r>
              <a:rPr lang="cs-CZ" sz="2000" dirty="0" err="1" smtClean="0"/>
              <a:t>originárním</a:t>
            </a:r>
            <a:r>
              <a:rPr lang="cs-CZ" sz="2000" dirty="0" smtClean="0"/>
              <a:t> způsobu nabytí vlastnického práva se hovoří tehdy, neodvozuje-li nabyvatel své vlastnické právo od jeho právního předchůdce – nebezpečné ,lze nabýt i přesto, že dotčená nemovitost změnila </a:t>
            </a:r>
            <a:r>
              <a:rPr lang="cs-CZ" sz="2000" dirty="0" smtClean="0">
                <a:solidFill>
                  <a:srgbClr val="FF0000"/>
                </a:solidFill>
              </a:rPr>
              <a:t>vlastníka- nabytí vlastnictví dražbou</a:t>
            </a:r>
          </a:p>
          <a:p>
            <a:pPr>
              <a:buNone/>
            </a:pPr>
            <a:endParaRPr lang="cs-CZ" sz="2000" dirty="0" smtClean="0"/>
          </a:p>
          <a:p>
            <a:pPr>
              <a:buNone/>
            </a:pPr>
            <a:endParaRPr lang="cs-CZ" sz="2000" dirty="0" smtClean="0">
              <a:solidFill>
                <a:schemeClr val="tx1"/>
              </a:solidFill>
            </a:endParaRPr>
          </a:p>
          <a:p>
            <a:pPr>
              <a:buNone/>
            </a:pPr>
            <a:endParaRPr lang="cs-CZ" sz="2000" dirty="0" smtClean="0">
              <a:solidFill>
                <a:schemeClr val="tx1"/>
              </a:solidFill>
            </a:endParaRPr>
          </a:p>
        </p:txBody>
      </p:sp>
    </p:spTree>
    <p:extLst>
      <p:ext uri="{BB962C8B-B14F-4D97-AF65-F5344CB8AC3E}">
        <p14:creationId xmlns:p14="http://schemas.microsoft.com/office/powerpoint/2010/main" xmlns="" val="42043599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142852"/>
            <a:ext cx="3921719" cy="571504"/>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13"/>
          </p:nvPr>
        </p:nvSpPr>
        <p:spPr>
          <a:xfrm>
            <a:off x="214282" y="731520"/>
            <a:ext cx="8358246" cy="5983628"/>
          </a:xfrm>
        </p:spPr>
        <p:txBody>
          <a:bodyPr>
            <a:normAutofit fontScale="70000" lnSpcReduction="20000"/>
          </a:bodyPr>
          <a:lstStyle/>
          <a:p>
            <a:pPr>
              <a:buNone/>
            </a:pPr>
            <a:r>
              <a:rPr lang="cs-CZ" sz="2400" b="1" dirty="0" smtClean="0"/>
              <a:t>§ 57 </a:t>
            </a:r>
            <a:r>
              <a:rPr lang="cs-CZ" sz="2400" b="1" dirty="0" err="1" smtClean="0"/>
              <a:t>katZ</a:t>
            </a:r>
            <a:r>
              <a:rPr lang="cs-CZ" sz="2400" b="1" dirty="0" smtClean="0"/>
              <a:t>  PŘESTUPKY</a:t>
            </a:r>
          </a:p>
          <a:p>
            <a:endParaRPr lang="cs-CZ" sz="2400" dirty="0" smtClean="0"/>
          </a:p>
          <a:p>
            <a:pPr>
              <a:buNone/>
            </a:pPr>
            <a:r>
              <a:rPr lang="cs-CZ" sz="2400" i="1" dirty="0" smtClean="0"/>
              <a:t>  (1)</a:t>
            </a:r>
            <a:r>
              <a:rPr lang="cs-CZ" sz="2400" dirty="0" smtClean="0"/>
              <a:t> Fyzická, právnická nebo podnikající fyzická osoba se dopustí přestupku tím, že</a:t>
            </a:r>
          </a:p>
          <a:p>
            <a:pPr>
              <a:buNone/>
            </a:pPr>
            <a:r>
              <a:rPr lang="cs-CZ" sz="2400" i="1" dirty="0" smtClean="0"/>
              <a:t>   a)</a:t>
            </a:r>
            <a:r>
              <a:rPr lang="cs-CZ" sz="2400" dirty="0" smtClean="0"/>
              <a:t> užije údaje katastru v rozporu s § 1 odst. 2, nebo</a:t>
            </a:r>
          </a:p>
          <a:p>
            <a:pPr>
              <a:buNone/>
            </a:pPr>
            <a:r>
              <a:rPr lang="cs-CZ" sz="2400" i="1" dirty="0" smtClean="0"/>
              <a:t>   b)</a:t>
            </a:r>
            <a:r>
              <a:rPr lang="cs-CZ" sz="2400" dirty="0" smtClean="0"/>
              <a:t> v rozporu s § 53 šíří údaje katastru bez souhlasu Českého úřadu zeměměřického a katastrálního.</a:t>
            </a:r>
          </a:p>
          <a:p>
            <a:pPr>
              <a:buNone/>
            </a:pPr>
            <a:r>
              <a:rPr lang="cs-CZ" sz="2400" i="1" dirty="0" smtClean="0"/>
              <a:t>  (2)</a:t>
            </a:r>
            <a:r>
              <a:rPr lang="cs-CZ" sz="2400" dirty="0" smtClean="0"/>
              <a:t> Fyzická, právnická nebo podnikající fyzická osoba se jako vlastník nebo jiný oprávněný dopustí přestupku tím, že</a:t>
            </a:r>
          </a:p>
          <a:p>
            <a:pPr>
              <a:buNone/>
            </a:pPr>
            <a:r>
              <a:rPr lang="cs-CZ" sz="2400" i="1" dirty="0" smtClean="0"/>
              <a:t>   a)</a:t>
            </a:r>
            <a:r>
              <a:rPr lang="cs-CZ" sz="2400" dirty="0" smtClean="0"/>
              <a:t> v rozporu s § 37 odst. 1 písm. a) se na výzvu katastrálního úřadu nezúčastní jednání nebo na toto jednání nevyšle svého zástupce,</a:t>
            </a:r>
          </a:p>
          <a:p>
            <a:pPr>
              <a:buNone/>
            </a:pPr>
            <a:r>
              <a:rPr lang="cs-CZ" sz="2400" i="1" dirty="0" smtClean="0"/>
              <a:t>   b)</a:t>
            </a:r>
            <a:r>
              <a:rPr lang="cs-CZ" sz="2400" dirty="0" smtClean="0"/>
              <a:t> neoznačí ve stanovené lhůtě trvalým způsobem a na vlastní náklad nesporné hranice svého pozemku podle § 37 odst. 1 písm. b),</a:t>
            </a:r>
          </a:p>
          <a:p>
            <a:pPr>
              <a:buNone/>
            </a:pPr>
            <a:r>
              <a:rPr lang="cs-CZ" sz="2400" i="1" dirty="0" smtClean="0"/>
              <a:t>   c)</a:t>
            </a:r>
            <a:r>
              <a:rPr lang="cs-CZ" sz="2400" dirty="0" smtClean="0"/>
              <a:t> v rozporu s § 37 odst. 1 písm. c) nedoplní ve stanovené lhůtě od doručení výzvy chybějící údaje nebo neodstraní chyby ve vyhotovených listinách, které předkládá k zápisu do katastru,</a:t>
            </a:r>
          </a:p>
          <a:p>
            <a:pPr>
              <a:buNone/>
            </a:pPr>
            <a:r>
              <a:rPr lang="cs-CZ" sz="2400" i="1" dirty="0" smtClean="0"/>
              <a:t>   d)</a:t>
            </a:r>
            <a:r>
              <a:rPr lang="cs-CZ" sz="2400" dirty="0" smtClean="0"/>
              <a:t> neohlásí katastrálnímu úřadu ve stanovené lhůtě změny údajů katastru týkající se jeho nemovitosti podle § 37 odst. 1 písm. d).</a:t>
            </a:r>
          </a:p>
          <a:p>
            <a:pPr>
              <a:buNone/>
            </a:pPr>
            <a:r>
              <a:rPr lang="cs-CZ" sz="2400" i="1" dirty="0" smtClean="0"/>
              <a:t>  (3)</a:t>
            </a:r>
            <a:r>
              <a:rPr lang="cs-CZ" sz="2400" dirty="0" smtClean="0"/>
              <a:t> Za přestupek podle odstavců 1 a 2 lze uložit pokutu do 50000 Kč. Je-li přestupek podle odstavců 1 a 2 spáchán právnickou nebo podnikající fyzickou osobou, lze uložit pokutu do 100000 Kč.</a:t>
            </a:r>
          </a:p>
          <a:p>
            <a:pPr>
              <a:buNone/>
            </a:pPr>
            <a:r>
              <a:rPr lang="cs-CZ" sz="2400" b="1" dirty="0" smtClean="0"/>
              <a:t>§ 59</a:t>
            </a:r>
          </a:p>
          <a:p>
            <a:pPr>
              <a:buNone/>
            </a:pPr>
            <a:r>
              <a:rPr lang="cs-CZ" sz="2400" dirty="0" smtClean="0"/>
              <a:t>Přestupky podle tohoto zákona projednává katastrální úřad.</a:t>
            </a:r>
          </a:p>
          <a:p>
            <a:pPr>
              <a:buNone/>
            </a:pPr>
            <a:endParaRPr lang="cs-CZ" sz="2400" dirty="0"/>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800" dirty="0" smtClean="0"/>
              <a:t> Vlastnictví dle „katastrálních předpisů“-pokračování</a:t>
            </a:r>
            <a:endParaRPr lang="cs-CZ" sz="2800" dirty="0"/>
          </a:p>
        </p:txBody>
      </p:sp>
      <p:sp>
        <p:nvSpPr>
          <p:cNvPr id="3" name="Zástupný symbol pro obsah 2"/>
          <p:cNvSpPr>
            <a:spLocks noGrp="1"/>
          </p:cNvSpPr>
          <p:nvPr>
            <p:ph sz="quarter" idx="13"/>
          </p:nvPr>
        </p:nvSpPr>
        <p:spPr>
          <a:xfrm>
            <a:off x="214282" y="642918"/>
            <a:ext cx="8572560" cy="5929354"/>
          </a:xfrm>
        </p:spPr>
        <p:txBody>
          <a:bodyPr>
            <a:normAutofit lnSpcReduction="10000"/>
          </a:bodyPr>
          <a:lstStyle/>
          <a:p>
            <a:pPr>
              <a:buNone/>
            </a:pPr>
            <a:r>
              <a:rPr lang="cs-CZ" sz="2000" dirty="0" smtClean="0">
                <a:solidFill>
                  <a:srgbClr val="FF0000"/>
                </a:solidFill>
              </a:rPr>
              <a:t>Práva zapisovaná do katastru před 1.1.2014 </a:t>
            </a:r>
            <a:r>
              <a:rPr lang="cs-CZ" sz="2000" dirty="0" smtClean="0"/>
              <a:t>:</a:t>
            </a:r>
          </a:p>
          <a:p>
            <a:pPr>
              <a:buNone/>
            </a:pPr>
            <a:r>
              <a:rPr lang="cs-CZ" sz="2000" dirty="0" smtClean="0"/>
              <a:t> Před 1.1.2014 platily předpisy-</a:t>
            </a:r>
          </a:p>
          <a:p>
            <a:pPr>
              <a:buNone/>
            </a:pPr>
            <a:r>
              <a:rPr lang="cs-CZ" sz="2000" dirty="0" smtClean="0"/>
              <a:t>Zákon č. 265/1992 Sb. </a:t>
            </a:r>
            <a:r>
              <a:rPr lang="cs-CZ" sz="2000" i="1" dirty="0" smtClean="0"/>
              <a:t>Zákon o zápisech vlastnických a jiných věcných práv k nemovitostem</a:t>
            </a:r>
          </a:p>
          <a:p>
            <a:pPr>
              <a:buNone/>
            </a:pPr>
            <a:r>
              <a:rPr lang="cs-CZ" sz="2000" b="1" dirty="0" smtClean="0"/>
              <a:t>§ 1   Účel zákona</a:t>
            </a:r>
          </a:p>
          <a:p>
            <a:pPr>
              <a:buNone/>
            </a:pPr>
            <a:r>
              <a:rPr lang="cs-CZ" sz="2000" b="1" dirty="0" smtClean="0"/>
              <a:t>  (1)</a:t>
            </a:r>
            <a:r>
              <a:rPr lang="cs-CZ" sz="2000" dirty="0" smtClean="0"/>
              <a:t> K nemovitostem evidovaným v katastru nemovitostí České republiky (dále jen "katastr") se zapisuje </a:t>
            </a:r>
            <a:r>
              <a:rPr lang="cs-CZ" sz="2000" dirty="0" smtClean="0">
                <a:solidFill>
                  <a:srgbClr val="FF0000"/>
                </a:solidFill>
              </a:rPr>
              <a:t>vlastnické právo, zástavní právo, </a:t>
            </a:r>
            <a:r>
              <a:rPr lang="cs-CZ" sz="2000" dirty="0" err="1" smtClean="0">
                <a:solidFill>
                  <a:srgbClr val="FF0000"/>
                </a:solidFill>
              </a:rPr>
              <a:t>právo</a:t>
            </a:r>
            <a:r>
              <a:rPr lang="cs-CZ" sz="2000" dirty="0" smtClean="0">
                <a:solidFill>
                  <a:srgbClr val="FF0000"/>
                </a:solidFill>
              </a:rPr>
              <a:t> odpovídající věcnému břemeni a předkupní právo s účinky věcného práva.  / </a:t>
            </a:r>
            <a:r>
              <a:rPr lang="cs-CZ" sz="2000" dirty="0" smtClean="0">
                <a:solidFill>
                  <a:schemeClr val="tx1"/>
                </a:solidFill>
              </a:rPr>
              <a:t>4 práva</a:t>
            </a:r>
            <a:r>
              <a:rPr lang="cs-CZ" sz="2000" dirty="0" smtClean="0">
                <a:solidFill>
                  <a:srgbClr val="FF0000"/>
                </a:solidFill>
              </a:rPr>
              <a:t>/</a:t>
            </a:r>
          </a:p>
          <a:p>
            <a:pPr>
              <a:buNone/>
            </a:pPr>
            <a:endParaRPr lang="cs-CZ" sz="2000" dirty="0" smtClean="0">
              <a:solidFill>
                <a:srgbClr val="FF0000"/>
              </a:solidFill>
            </a:endParaRPr>
          </a:p>
          <a:p>
            <a:pPr>
              <a:buNone/>
            </a:pPr>
            <a:r>
              <a:rPr lang="cs-CZ" sz="2000" dirty="0" smtClean="0">
                <a:solidFill>
                  <a:schemeClr val="tx1"/>
                </a:solidFill>
              </a:rPr>
              <a:t>Vedle zákona o zápisech se postupovalo podle  katastrálního zákona </a:t>
            </a:r>
          </a:p>
          <a:p>
            <a:pPr>
              <a:buNone/>
            </a:pPr>
            <a:r>
              <a:rPr lang="cs-CZ" sz="2000" dirty="0" smtClean="0"/>
              <a:t>Zákon č. 344/1992 </a:t>
            </a:r>
            <a:r>
              <a:rPr lang="cs-CZ" sz="2000" dirty="0" err="1" smtClean="0"/>
              <a:t>Sb.</a:t>
            </a:r>
            <a:r>
              <a:rPr lang="cs-CZ" sz="2000" i="1" dirty="0" err="1" smtClean="0"/>
              <a:t>Zákon</a:t>
            </a:r>
            <a:r>
              <a:rPr lang="cs-CZ" sz="2000" i="1" dirty="0" smtClean="0"/>
              <a:t> České národní rady o katastru nemovitostí České republiky (katastrální zákon)</a:t>
            </a:r>
            <a:endParaRPr lang="cs-CZ" sz="2000" dirty="0" smtClean="0">
              <a:solidFill>
                <a:schemeClr val="tx1"/>
              </a:solidFill>
            </a:endParaRPr>
          </a:p>
          <a:p>
            <a:pPr>
              <a:buNone/>
            </a:pPr>
            <a:r>
              <a:rPr lang="cs-CZ" sz="2000" dirty="0" smtClean="0">
                <a:solidFill>
                  <a:schemeClr val="tx1"/>
                </a:solidFill>
              </a:rPr>
              <a:t>Prováděcí  vyhlášky:</a:t>
            </a:r>
          </a:p>
          <a:p>
            <a:pPr>
              <a:buNone/>
            </a:pPr>
            <a:r>
              <a:rPr lang="cs-CZ" sz="2000" dirty="0" smtClean="0">
                <a:solidFill>
                  <a:schemeClr val="tx1"/>
                </a:solidFill>
              </a:rPr>
              <a:t>č.126/1993 Sb.</a:t>
            </a:r>
          </a:p>
          <a:p>
            <a:pPr>
              <a:buNone/>
            </a:pPr>
            <a:r>
              <a:rPr lang="cs-CZ" sz="2000" dirty="0" smtClean="0">
                <a:solidFill>
                  <a:schemeClr val="tx1"/>
                </a:solidFill>
              </a:rPr>
              <a:t>č. 190/1996 Sb.</a:t>
            </a:r>
          </a:p>
          <a:p>
            <a:pPr>
              <a:buNone/>
            </a:pPr>
            <a:r>
              <a:rPr lang="cs-CZ" sz="2000" dirty="0" smtClean="0">
                <a:solidFill>
                  <a:schemeClr val="tx1"/>
                </a:solidFill>
              </a:rPr>
              <a:t>č.   26/2007 Sb.</a:t>
            </a:r>
          </a:p>
          <a:p>
            <a:pPr>
              <a:buNone/>
            </a:pPr>
            <a:endParaRPr lang="cs-CZ" sz="2000" dirty="0" smtClean="0"/>
          </a:p>
        </p:txBody>
      </p:sp>
    </p:spTree>
    <p:extLst>
      <p:ext uri="{BB962C8B-B14F-4D97-AF65-F5344CB8AC3E}">
        <p14:creationId xmlns:p14="http://schemas.microsoft.com/office/powerpoint/2010/main" xmlns="" val="4204359904"/>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400" dirty="0" smtClean="0"/>
              <a:t> Vlastnictví fyzické osoby- obecně</a:t>
            </a:r>
            <a:endParaRPr lang="cs-CZ" sz="2000" dirty="0"/>
          </a:p>
        </p:txBody>
      </p:sp>
      <p:sp>
        <p:nvSpPr>
          <p:cNvPr id="3" name="Zástupný symbol pro obsah 2"/>
          <p:cNvSpPr>
            <a:spLocks noGrp="1"/>
          </p:cNvSpPr>
          <p:nvPr>
            <p:ph sz="quarter" idx="13"/>
          </p:nvPr>
        </p:nvSpPr>
        <p:spPr>
          <a:xfrm>
            <a:off x="214282" y="642918"/>
            <a:ext cx="8572560" cy="5929354"/>
          </a:xfrm>
        </p:spPr>
        <p:txBody>
          <a:bodyPr>
            <a:normAutofit/>
          </a:bodyPr>
          <a:lstStyle/>
          <a:p>
            <a:pPr>
              <a:buNone/>
            </a:pPr>
            <a:endParaRPr lang="cs-CZ" sz="2000" dirty="0" smtClean="0"/>
          </a:p>
          <a:p>
            <a:pPr lvl="0">
              <a:buNone/>
            </a:pPr>
            <a:r>
              <a:rPr lang="cs-CZ" sz="2000" b="1" dirty="0" smtClean="0"/>
              <a:t>Výlučné vlastnictví</a:t>
            </a:r>
            <a:r>
              <a:rPr lang="cs-CZ" sz="2000" dirty="0" smtClean="0"/>
              <a:t> – kdy vlastník </a:t>
            </a:r>
            <a:r>
              <a:rPr lang="cs-CZ" sz="2000" b="1" dirty="0" smtClean="0"/>
              <a:t>vlastní určitou věc celou a sám</a:t>
            </a:r>
            <a:r>
              <a:rPr lang="cs-CZ" sz="2000" dirty="0" smtClean="0"/>
              <a:t>. Používá se často v kontextu společného jmění manželů – ke zdůraznění toho, že v rámci manželství určitá věc nespadá do společného jmění manželů (viz níže), ale náleží pouze jednomu manželovi. Nelze ale vyloučit použití tohoto pojmu i v jiném případě, kdy zdůrazňujeme, že nemá věc vlastníků více.</a:t>
            </a:r>
          </a:p>
          <a:p>
            <a:pPr>
              <a:buNone/>
            </a:pPr>
            <a:endParaRPr lang="cs-CZ" sz="2000" dirty="0" smtClean="0"/>
          </a:p>
        </p:txBody>
      </p:sp>
    </p:spTree>
    <p:extLst>
      <p:ext uri="{BB962C8B-B14F-4D97-AF65-F5344CB8AC3E}">
        <p14:creationId xmlns:p14="http://schemas.microsoft.com/office/powerpoint/2010/main" xmlns="" val="4204359904"/>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400" dirty="0" smtClean="0"/>
              <a:t> Vlastnictví fyzické osoby- obecně</a:t>
            </a:r>
            <a:endParaRPr lang="cs-CZ" sz="2000" dirty="0"/>
          </a:p>
        </p:txBody>
      </p:sp>
      <p:pic>
        <p:nvPicPr>
          <p:cNvPr id="1026" name="Picture 2"/>
          <p:cNvPicPr>
            <a:picLocks noGrp="1" noChangeAspect="1" noChangeArrowheads="1"/>
          </p:cNvPicPr>
          <p:nvPr>
            <p:ph sz="quarter" idx="13"/>
          </p:nvPr>
        </p:nvPicPr>
        <p:blipFill>
          <a:blip r:embed="rId2"/>
          <a:srcRect/>
          <a:stretch>
            <a:fillRect/>
          </a:stretch>
        </p:blipFill>
        <p:spPr bwMode="auto">
          <a:xfrm>
            <a:off x="214313" y="571480"/>
            <a:ext cx="8572500" cy="6286520"/>
          </a:xfrm>
          <a:prstGeom prst="rect">
            <a:avLst/>
          </a:prstGeom>
          <a:noFill/>
          <a:ln w="9525">
            <a:noFill/>
            <a:miter lim="800000"/>
            <a:headEnd/>
            <a:tailEnd/>
          </a:ln>
          <a:effectLst/>
        </p:spPr>
      </p:pic>
    </p:spTree>
    <p:extLst>
      <p:ext uri="{BB962C8B-B14F-4D97-AF65-F5344CB8AC3E}">
        <p14:creationId xmlns:p14="http://schemas.microsoft.com/office/powerpoint/2010/main" xmlns="" val="4204359904"/>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400" dirty="0" smtClean="0"/>
              <a:t> Vlastnictví právnické osoby- obecně</a:t>
            </a:r>
            <a:endParaRPr lang="cs-CZ" sz="2000" dirty="0"/>
          </a:p>
        </p:txBody>
      </p:sp>
      <p:pic>
        <p:nvPicPr>
          <p:cNvPr id="2050" name="Picture 2"/>
          <p:cNvPicPr>
            <a:picLocks noGrp="1" noChangeAspect="1" noChangeArrowheads="1"/>
          </p:cNvPicPr>
          <p:nvPr>
            <p:ph sz="quarter" idx="13"/>
          </p:nvPr>
        </p:nvPicPr>
        <p:blipFill>
          <a:blip r:embed="rId2"/>
          <a:srcRect/>
          <a:stretch>
            <a:fillRect/>
          </a:stretch>
        </p:blipFill>
        <p:spPr bwMode="auto">
          <a:xfrm>
            <a:off x="214313" y="357166"/>
            <a:ext cx="8643937" cy="6500834"/>
          </a:xfrm>
          <a:prstGeom prst="rect">
            <a:avLst/>
          </a:prstGeom>
          <a:noFill/>
          <a:ln w="9525">
            <a:noFill/>
            <a:miter lim="800000"/>
            <a:headEnd/>
            <a:tailEnd/>
          </a:ln>
          <a:effectLst/>
        </p:spPr>
      </p:pic>
    </p:spTree>
    <p:extLst>
      <p:ext uri="{BB962C8B-B14F-4D97-AF65-F5344CB8AC3E}">
        <p14:creationId xmlns:p14="http://schemas.microsoft.com/office/powerpoint/2010/main" xmlns="" val="4204359904"/>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400" dirty="0" smtClean="0"/>
              <a:t> Vlastnictví manželů SJM</a:t>
            </a:r>
            <a:endParaRPr lang="cs-CZ" sz="2000" dirty="0"/>
          </a:p>
        </p:txBody>
      </p:sp>
      <p:pic>
        <p:nvPicPr>
          <p:cNvPr id="3074" name="Picture 2"/>
          <p:cNvPicPr>
            <a:picLocks noGrp="1" noChangeAspect="1" noChangeArrowheads="1"/>
          </p:cNvPicPr>
          <p:nvPr>
            <p:ph sz="quarter" idx="13"/>
          </p:nvPr>
        </p:nvPicPr>
        <p:blipFill>
          <a:blip r:embed="rId2"/>
          <a:srcRect/>
          <a:stretch>
            <a:fillRect/>
          </a:stretch>
        </p:blipFill>
        <p:spPr bwMode="auto">
          <a:xfrm>
            <a:off x="214313" y="571480"/>
            <a:ext cx="8572500" cy="6286520"/>
          </a:xfrm>
          <a:prstGeom prst="rect">
            <a:avLst/>
          </a:prstGeom>
          <a:noFill/>
          <a:ln w="9525">
            <a:noFill/>
            <a:miter lim="800000"/>
            <a:headEnd/>
            <a:tailEnd/>
          </a:ln>
          <a:effectLst/>
        </p:spPr>
      </p:pic>
    </p:spTree>
    <p:extLst>
      <p:ext uri="{BB962C8B-B14F-4D97-AF65-F5344CB8AC3E}">
        <p14:creationId xmlns:p14="http://schemas.microsoft.com/office/powerpoint/2010/main" xmlns="" val="4204359904"/>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400" dirty="0" smtClean="0"/>
              <a:t> Vlastnictví manželů SJM</a:t>
            </a:r>
            <a:endParaRPr lang="cs-CZ" sz="2000" dirty="0"/>
          </a:p>
        </p:txBody>
      </p:sp>
      <p:sp>
        <p:nvSpPr>
          <p:cNvPr id="3" name="Zástupný symbol pro obsah 2"/>
          <p:cNvSpPr>
            <a:spLocks noGrp="1"/>
          </p:cNvSpPr>
          <p:nvPr>
            <p:ph sz="quarter" idx="13"/>
          </p:nvPr>
        </p:nvSpPr>
        <p:spPr>
          <a:xfrm>
            <a:off x="214282" y="642918"/>
            <a:ext cx="8572560" cy="5929354"/>
          </a:xfrm>
        </p:spPr>
        <p:txBody>
          <a:bodyPr>
            <a:normAutofit fontScale="85000" lnSpcReduction="10000"/>
          </a:bodyPr>
          <a:lstStyle/>
          <a:p>
            <a:pPr>
              <a:buNone/>
            </a:pPr>
            <a:r>
              <a:rPr lang="cs-CZ" sz="2000" dirty="0" smtClean="0"/>
              <a:t>Manželé zpravidla nabývají do společného jmění manželů, pokud si své nabývání neupraví jinak</a:t>
            </a:r>
          </a:p>
          <a:p>
            <a:pPr>
              <a:buFontTx/>
              <a:buChar char="-"/>
            </a:pPr>
            <a:r>
              <a:rPr lang="cs-CZ" sz="2000" dirty="0" smtClean="0"/>
              <a:t>Jeden z manželů nabývá sám dědictvím</a:t>
            </a:r>
          </a:p>
          <a:p>
            <a:pPr>
              <a:buFontTx/>
              <a:buChar char="-"/>
            </a:pPr>
            <a:r>
              <a:rPr lang="cs-CZ" sz="2000" dirty="0" smtClean="0"/>
              <a:t>Nabývá-li nemovitost z finančních prostředků získaných před uzavřením manželství….</a:t>
            </a:r>
          </a:p>
          <a:p>
            <a:pPr>
              <a:buFontTx/>
              <a:buChar char="-"/>
            </a:pPr>
            <a:r>
              <a:rPr lang="cs-CZ" sz="2000" dirty="0" smtClean="0"/>
              <a:t>Pokud si zúží nabývání do SJM</a:t>
            </a:r>
          </a:p>
          <a:p>
            <a:pPr>
              <a:buNone/>
            </a:pPr>
            <a:r>
              <a:rPr lang="cs-CZ" sz="2000" b="1" dirty="0" smtClean="0"/>
              <a:t>Zákonný režim   dle NOZ</a:t>
            </a:r>
          </a:p>
          <a:p>
            <a:pPr>
              <a:buNone/>
            </a:pPr>
            <a:r>
              <a:rPr lang="cs-CZ" sz="2000" b="1" dirty="0" smtClean="0"/>
              <a:t> § 709</a:t>
            </a:r>
          </a:p>
          <a:p>
            <a:pPr>
              <a:buNone/>
            </a:pPr>
            <a:r>
              <a:rPr lang="cs-CZ" sz="2000" b="1" dirty="0" smtClean="0"/>
              <a:t>  (1)</a:t>
            </a:r>
            <a:r>
              <a:rPr lang="cs-CZ" sz="2000" dirty="0" smtClean="0"/>
              <a:t> Součástí společného jmění je to, čeho nabyl jeden z manželů nebo čeho nabyli oba manželé společně za trvání manželství, s výjimkou toho, co</a:t>
            </a:r>
          </a:p>
          <a:p>
            <a:pPr>
              <a:buNone/>
            </a:pPr>
            <a:r>
              <a:rPr lang="cs-CZ" sz="2000" b="1" dirty="0" smtClean="0"/>
              <a:t>   a)</a:t>
            </a:r>
            <a:r>
              <a:rPr lang="cs-CZ" sz="2000" dirty="0" smtClean="0"/>
              <a:t> slouží osobní potřebě jednoho z manželů,</a:t>
            </a:r>
          </a:p>
          <a:p>
            <a:pPr>
              <a:buNone/>
            </a:pPr>
            <a:r>
              <a:rPr lang="cs-CZ" sz="2000" b="1" dirty="0" smtClean="0"/>
              <a:t>   b)</a:t>
            </a:r>
            <a:r>
              <a:rPr lang="cs-CZ" sz="2000" dirty="0" smtClean="0"/>
              <a:t> nabyl darem, děděním nebo odkazem jen jeden z manželů, ledaže dárce při darování nebo zůstavitel v pořízení pro případ smrti projevil jiný úmysl,</a:t>
            </a:r>
          </a:p>
          <a:p>
            <a:pPr>
              <a:buNone/>
            </a:pPr>
            <a:r>
              <a:rPr lang="cs-CZ" sz="2000" b="1" dirty="0" smtClean="0"/>
              <a:t>   c)</a:t>
            </a:r>
            <a:r>
              <a:rPr lang="cs-CZ" sz="2000" dirty="0" smtClean="0"/>
              <a:t> nabyl jeden z manželů jako náhradu nemajetkové újmy na svých přirozených právech,</a:t>
            </a:r>
          </a:p>
          <a:p>
            <a:pPr>
              <a:buNone/>
            </a:pPr>
            <a:r>
              <a:rPr lang="cs-CZ" sz="2000" b="1" dirty="0" smtClean="0"/>
              <a:t>  d)</a:t>
            </a:r>
            <a:r>
              <a:rPr lang="cs-CZ" sz="2000" dirty="0" smtClean="0"/>
              <a:t> nabyl jeden z manželů právním jednáním vztahujícím se k jeho výlučnému vlastnictví,</a:t>
            </a:r>
          </a:p>
          <a:p>
            <a:pPr>
              <a:buNone/>
            </a:pPr>
            <a:r>
              <a:rPr lang="cs-CZ" sz="2000" b="1" dirty="0" smtClean="0"/>
              <a:t>  e)</a:t>
            </a:r>
            <a:r>
              <a:rPr lang="cs-CZ" sz="2000" dirty="0" smtClean="0"/>
              <a:t> nabyl jeden z manželů náhradou za poškození, zničení nebo ztrátu svého výhradního majetku.</a:t>
            </a:r>
          </a:p>
          <a:p>
            <a:pPr>
              <a:buNone/>
            </a:pPr>
            <a:endParaRPr lang="cs-CZ" sz="2000" dirty="0" smtClean="0"/>
          </a:p>
          <a:p>
            <a:pPr>
              <a:buNone/>
            </a:pPr>
            <a:endParaRPr lang="cs-CZ" sz="2000" dirty="0" smtClean="0"/>
          </a:p>
        </p:txBody>
      </p:sp>
    </p:spTree>
    <p:extLst>
      <p:ext uri="{BB962C8B-B14F-4D97-AF65-F5344CB8AC3E}">
        <p14:creationId xmlns:p14="http://schemas.microsoft.com/office/powerpoint/2010/main" xmlns="" val="4204359904"/>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429684" cy="500042"/>
          </a:xfrm>
        </p:spPr>
        <p:txBody>
          <a:bodyPr/>
          <a:lstStyle/>
          <a:p>
            <a:pPr>
              <a:buNone/>
            </a:pPr>
            <a:r>
              <a:rPr lang="cs-CZ" sz="2800" dirty="0" smtClean="0">
                <a:solidFill>
                  <a:srgbClr val="FF0000"/>
                </a:solidFill>
              </a:rPr>
              <a:t>Pozor- List  vlastnictví  pro manžele cizího práva  </a:t>
            </a:r>
            <a:endParaRPr lang="cs-CZ" sz="2800" dirty="0">
              <a:solidFill>
                <a:srgbClr val="FF0000"/>
              </a:solidFill>
            </a:endParaRPr>
          </a:p>
        </p:txBody>
      </p:sp>
      <p:sp>
        <p:nvSpPr>
          <p:cNvPr id="3" name="Zástupný symbol pro obsah 2"/>
          <p:cNvSpPr>
            <a:spLocks noGrp="1"/>
          </p:cNvSpPr>
          <p:nvPr>
            <p:ph sz="quarter" idx="13"/>
          </p:nvPr>
        </p:nvSpPr>
        <p:spPr>
          <a:xfrm>
            <a:off x="285720" y="785794"/>
            <a:ext cx="8358246" cy="6072206"/>
          </a:xfrm>
        </p:spPr>
        <p:txBody>
          <a:bodyPr>
            <a:normAutofit fontScale="92500" lnSpcReduction="20000"/>
          </a:bodyPr>
          <a:lstStyle/>
          <a:p>
            <a:pPr>
              <a:buNone/>
            </a:pPr>
            <a:r>
              <a:rPr lang="cs-CZ" dirty="0" smtClean="0"/>
              <a:t>Jsou-li vlastníky fyzické osoby manželé – v části A-LV je uvedeno SJM nebo MCP</a:t>
            </a:r>
          </a:p>
          <a:p>
            <a:pPr>
              <a:buNone/>
            </a:pPr>
            <a:r>
              <a:rPr lang="cs-CZ" dirty="0" smtClean="0">
                <a:solidFill>
                  <a:srgbClr val="FF0000"/>
                </a:solidFill>
              </a:rPr>
              <a:t>SJM- </a:t>
            </a:r>
            <a:r>
              <a:rPr lang="cs-CZ" dirty="0" smtClean="0"/>
              <a:t>společné jmění manželů -  je právním institutem českého práva, a je-li tato zkratka uvedena v katastru nemovitostí na listu vlastnictví před jmény vlastníků, znamená to, že práva a povinnosti mezi těmito dvěma vlastníky – manželi – se budou řídit českým právním řádem, tedy ustanoveními českých právních předpisů upravujícími manželské majetkové právo, konkrétně zejména § 708 a </a:t>
            </a:r>
            <a:r>
              <a:rPr lang="cs-CZ" dirty="0" err="1" smtClean="0"/>
              <a:t>násl</a:t>
            </a:r>
            <a:r>
              <a:rPr lang="cs-CZ" dirty="0" smtClean="0"/>
              <a:t>. občanského zákoníku.</a:t>
            </a:r>
          </a:p>
          <a:p>
            <a:pPr>
              <a:buNone/>
            </a:pPr>
            <a:r>
              <a:rPr lang="cs-CZ" dirty="0" smtClean="0"/>
              <a:t> </a:t>
            </a:r>
            <a:r>
              <a:rPr lang="cs-CZ" dirty="0" smtClean="0">
                <a:solidFill>
                  <a:srgbClr val="FF0000"/>
                </a:solidFill>
              </a:rPr>
              <a:t>MCP-</a:t>
            </a:r>
            <a:r>
              <a:rPr lang="cs-CZ" dirty="0" smtClean="0"/>
              <a:t> pro manžele cizího práva - vyjadřuje skutečnost, že nemovitost je ve vlastnictví manželů, jejichž manželský majetkový režim se nejspíše neřídí českým právním řádem, ale právním řádem jiného státu v souladu s § 49 zákona č. 91/2012 Sb., o mezinárodním právu soukromém nebo příslušnou mezinárodní smlouvou. Tato zkratka má tak pouze informativní charakter a nemá vliv na nabytá práva vlastníků či jiných oprávněných. Pro určení, jakým právním řádem se právní poměry mezi manželi řídí, je třeba nejprve vyhodnotit všechny okolnosti, tedy zejména státní občanství manželů a jejich obvyklý pobyt v době nabytí nemovitosti, dále pak existuje-li mezinárodní smlouva mezi státem, jehož jsou manželé občany a státem, ve kterém mají obvyklý pobyt či kde se nachází jejich majetek, případně existuje-li dohoda mezi manželi apod. </a:t>
            </a:r>
          </a:p>
          <a:p>
            <a:endParaRPr lang="cs-CZ" dirty="0"/>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400" dirty="0" smtClean="0"/>
              <a:t> Vlastnictví manželů MCP</a:t>
            </a:r>
            <a:endParaRPr lang="cs-CZ" sz="2000" dirty="0"/>
          </a:p>
        </p:txBody>
      </p:sp>
      <p:sp>
        <p:nvSpPr>
          <p:cNvPr id="3" name="Zástupný symbol pro obsah 2"/>
          <p:cNvSpPr>
            <a:spLocks noGrp="1"/>
          </p:cNvSpPr>
          <p:nvPr>
            <p:ph sz="quarter" idx="13"/>
          </p:nvPr>
        </p:nvSpPr>
        <p:spPr>
          <a:xfrm>
            <a:off x="214282" y="642918"/>
            <a:ext cx="8572560" cy="5929354"/>
          </a:xfrm>
        </p:spPr>
        <p:txBody>
          <a:bodyPr>
            <a:normAutofit/>
          </a:bodyPr>
          <a:lstStyle/>
          <a:p>
            <a:pPr>
              <a:buNone/>
            </a:pPr>
            <a:endParaRPr lang="cs-CZ" sz="2000" dirty="0" smtClean="0"/>
          </a:p>
          <a:p>
            <a:pPr>
              <a:buNone/>
            </a:pPr>
            <a:endParaRPr lang="cs-CZ" sz="2000" dirty="0" smtClean="0"/>
          </a:p>
        </p:txBody>
      </p:sp>
      <p:pic>
        <p:nvPicPr>
          <p:cNvPr id="4" name="Zástupný symbol pro obsah 3"/>
          <p:cNvPicPr>
            <a:picLocks/>
          </p:cNvPicPr>
          <p:nvPr/>
        </p:nvPicPr>
        <p:blipFill>
          <a:blip r:embed="rId2"/>
          <a:srcRect/>
          <a:stretch>
            <a:fillRect/>
          </a:stretch>
        </p:blipFill>
        <p:spPr bwMode="auto">
          <a:xfrm>
            <a:off x="285750" y="500042"/>
            <a:ext cx="8572530" cy="6357958"/>
          </a:xfrm>
          <a:prstGeom prst="rect">
            <a:avLst/>
          </a:prstGeom>
          <a:noFill/>
          <a:ln w="9525">
            <a:noFill/>
            <a:miter lim="800000"/>
            <a:headEnd/>
            <a:tailEnd/>
          </a:ln>
        </p:spPr>
      </p:pic>
    </p:spTree>
    <p:extLst>
      <p:ext uri="{BB962C8B-B14F-4D97-AF65-F5344CB8AC3E}">
        <p14:creationId xmlns:p14="http://schemas.microsoft.com/office/powerpoint/2010/main" xmlns="" val="4204359904"/>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400" dirty="0" smtClean="0"/>
              <a:t> Vlastnické právo dědictvím</a:t>
            </a:r>
            <a:endParaRPr lang="cs-CZ" sz="2000" dirty="0"/>
          </a:p>
        </p:txBody>
      </p:sp>
      <p:sp>
        <p:nvSpPr>
          <p:cNvPr id="3" name="Zástupný symbol pro obsah 2"/>
          <p:cNvSpPr>
            <a:spLocks noGrp="1"/>
          </p:cNvSpPr>
          <p:nvPr>
            <p:ph sz="quarter" idx="13"/>
          </p:nvPr>
        </p:nvSpPr>
        <p:spPr>
          <a:xfrm>
            <a:off x="214282" y="642918"/>
            <a:ext cx="8572560" cy="5929354"/>
          </a:xfrm>
        </p:spPr>
        <p:txBody>
          <a:bodyPr>
            <a:normAutofit fontScale="70000" lnSpcReduction="20000"/>
          </a:bodyPr>
          <a:lstStyle/>
          <a:p>
            <a:pPr>
              <a:buNone/>
            </a:pPr>
            <a:r>
              <a:rPr lang="cs-CZ" sz="2000" b="1" dirty="0" smtClean="0"/>
              <a:t>Nabytí dědictví</a:t>
            </a:r>
          </a:p>
          <a:p>
            <a:pPr>
              <a:buNone/>
            </a:pPr>
            <a:r>
              <a:rPr lang="cs-CZ" sz="2000" b="1" dirty="0" smtClean="0"/>
              <a:t> § 1670</a:t>
            </a:r>
            <a:endParaRPr lang="cs-CZ" sz="2000" dirty="0" smtClean="0"/>
          </a:p>
          <a:p>
            <a:pPr>
              <a:buNone/>
            </a:pPr>
            <a:r>
              <a:rPr lang="cs-CZ" sz="2000" dirty="0" smtClean="0"/>
              <a:t>  </a:t>
            </a:r>
            <a:r>
              <a:rPr lang="cs-CZ" sz="2000" dirty="0" smtClean="0">
                <a:solidFill>
                  <a:srgbClr val="FF0000"/>
                </a:solidFill>
              </a:rPr>
              <a:t>Nabytí dědictví potvrzuje soud. Soud potvrdí nabytí dědictví osobě, jejíž dědické právo bylo prokázáno</a:t>
            </a:r>
            <a:r>
              <a:rPr lang="cs-CZ" sz="2000" dirty="0" smtClean="0"/>
              <a:t>.</a:t>
            </a:r>
          </a:p>
          <a:p>
            <a:pPr>
              <a:buNone/>
            </a:pPr>
            <a:r>
              <a:rPr lang="cs-CZ" sz="2000" dirty="0" smtClean="0"/>
              <a:t> Dědictví zpravidla řeší notář </a:t>
            </a:r>
          </a:p>
          <a:p>
            <a:pPr>
              <a:buNone/>
            </a:pPr>
            <a:endParaRPr lang="cs-CZ" sz="2000" dirty="0" smtClean="0"/>
          </a:p>
          <a:p>
            <a:pPr>
              <a:buNone/>
            </a:pPr>
            <a:r>
              <a:rPr lang="cs-CZ" sz="2000" dirty="0" smtClean="0"/>
              <a:t>Zákon č. 358/1992 Sb. </a:t>
            </a:r>
            <a:r>
              <a:rPr lang="cs-CZ" sz="2000" i="1" dirty="0" smtClean="0"/>
              <a:t>Zákon České národní rady o notářích a jejich činnosti (notářský řád)</a:t>
            </a:r>
            <a:endParaRPr lang="cs-CZ" sz="2000" dirty="0" smtClean="0"/>
          </a:p>
          <a:p>
            <a:pPr>
              <a:buNone/>
            </a:pPr>
            <a:r>
              <a:rPr lang="cs-CZ" sz="2000" b="1" dirty="0" smtClean="0"/>
              <a:t> § 3</a:t>
            </a:r>
            <a:endParaRPr lang="cs-CZ" sz="2000" dirty="0" smtClean="0"/>
          </a:p>
          <a:p>
            <a:pPr>
              <a:buNone/>
            </a:pPr>
            <a:r>
              <a:rPr lang="cs-CZ" sz="2000" b="1" i="1" dirty="0" smtClean="0"/>
              <a:t>  (1)</a:t>
            </a:r>
            <a:r>
              <a:rPr lang="cs-CZ" sz="2000" dirty="0" smtClean="0"/>
              <a:t> Notář může v souvislosti s notářskou činností v rámci další činnosti poskytovat tyto právní služby:</a:t>
            </a:r>
          </a:p>
          <a:p>
            <a:pPr>
              <a:buNone/>
            </a:pPr>
            <a:r>
              <a:rPr lang="cs-CZ" sz="2000" b="1" i="1" dirty="0" smtClean="0"/>
              <a:t>    a)</a:t>
            </a:r>
            <a:r>
              <a:rPr lang="cs-CZ" sz="2000" dirty="0" smtClean="0"/>
              <a:t> udělovat právní porady a zastupovat v jednání s fyzickými a právnickými osobami a v řízení před orgány veřejné moci; před soudy jen v řízeních podle části páté občanského soudního řádu, ve věcech veřejných rejstříků a ve věcech podle zákona o zvláštních řízeních soudních s výjimkou</a:t>
            </a:r>
          </a:p>
          <a:p>
            <a:pPr>
              <a:buNone/>
            </a:pPr>
            <a:r>
              <a:rPr lang="cs-CZ" sz="2000" b="1" i="1" dirty="0" smtClean="0"/>
              <a:t>   </a:t>
            </a:r>
            <a:r>
              <a:rPr lang="cs-CZ" sz="2000" b="1" i="1" dirty="0" smtClean="0">
                <a:solidFill>
                  <a:srgbClr val="FF0000"/>
                </a:solidFill>
              </a:rPr>
              <a:t>1.</a:t>
            </a:r>
            <a:r>
              <a:rPr lang="cs-CZ" sz="2000" b="1" dirty="0" smtClean="0">
                <a:solidFill>
                  <a:srgbClr val="FF0000"/>
                </a:solidFill>
              </a:rPr>
              <a:t> řízení o pozůstalosti, v němž vykonává činnost soudního komisaře,</a:t>
            </a:r>
          </a:p>
          <a:p>
            <a:pPr>
              <a:buNone/>
            </a:pPr>
            <a:r>
              <a:rPr lang="cs-CZ" sz="2000" b="1" i="1" dirty="0" smtClean="0"/>
              <a:t>   2.</a:t>
            </a:r>
            <a:r>
              <a:rPr lang="cs-CZ" sz="2000" dirty="0" smtClean="0"/>
              <a:t> řízení ve věcech kapitálového trhu,</a:t>
            </a:r>
          </a:p>
          <a:p>
            <a:pPr>
              <a:buNone/>
            </a:pPr>
            <a:r>
              <a:rPr lang="cs-CZ" sz="2000" b="1" i="1" dirty="0" smtClean="0"/>
              <a:t>   3.</a:t>
            </a:r>
            <a:r>
              <a:rPr lang="cs-CZ" sz="2000" dirty="0" smtClean="0"/>
              <a:t> řízení o předběžném souhlasu s provedením šetření ve věcech ochrany hospodářské soutěže,</a:t>
            </a:r>
          </a:p>
          <a:p>
            <a:pPr>
              <a:buNone/>
            </a:pPr>
            <a:r>
              <a:rPr lang="cs-CZ" sz="2000" b="1" i="1" dirty="0" smtClean="0"/>
              <a:t>   4.</a:t>
            </a:r>
            <a:r>
              <a:rPr lang="cs-CZ" sz="2000" dirty="0" smtClean="0"/>
              <a:t> řízení o nahrazení souhlasu zástupce České advokátní komory k seznámení se s obsahem listin,</a:t>
            </a:r>
          </a:p>
          <a:p>
            <a:pPr>
              <a:buNone/>
            </a:pPr>
            <a:r>
              <a:rPr lang="cs-CZ" sz="2000" b="1" i="1" dirty="0" smtClean="0"/>
              <a:t>   5.</a:t>
            </a:r>
            <a:r>
              <a:rPr lang="cs-CZ" sz="2000" dirty="0" smtClean="0"/>
              <a:t> řízení o plnění povinností z předběžného opatření Evropského soudu pro lidská práva,</a:t>
            </a:r>
          </a:p>
          <a:p>
            <a:pPr>
              <a:buNone/>
            </a:pPr>
            <a:r>
              <a:rPr lang="cs-CZ" sz="2000" b="1" i="1" dirty="0" smtClean="0"/>
              <a:t>   6.</a:t>
            </a:r>
            <a:r>
              <a:rPr lang="cs-CZ" sz="2000" dirty="0" smtClean="0"/>
              <a:t> řízení o soudním prodeji zástavy,</a:t>
            </a:r>
          </a:p>
          <a:p>
            <a:pPr>
              <a:buNone/>
            </a:pPr>
            <a:r>
              <a:rPr lang="cs-CZ" sz="2000" b="1" i="1" dirty="0" smtClean="0"/>
              <a:t>   7.</a:t>
            </a:r>
            <a:r>
              <a:rPr lang="cs-CZ" sz="2000" dirty="0" smtClean="0"/>
              <a:t> řízení ve věcech </a:t>
            </a:r>
            <a:r>
              <a:rPr lang="cs-CZ" sz="2000" dirty="0" err="1" smtClean="0"/>
              <a:t>rodinněprávních</a:t>
            </a:r>
            <a:r>
              <a:rPr lang="cs-CZ" sz="2000" dirty="0" smtClean="0"/>
              <a:t> vyjma péče soudu o nezletilé a výkonu rozhodnutí ve věcech péče soudu o nezletilé a</a:t>
            </a:r>
          </a:p>
          <a:p>
            <a:pPr>
              <a:buNone/>
            </a:pPr>
            <a:r>
              <a:rPr lang="cs-CZ" sz="2000" b="1" i="1" dirty="0" smtClean="0"/>
              <a:t>   b)</a:t>
            </a:r>
            <a:r>
              <a:rPr lang="cs-CZ" sz="2000" dirty="0" smtClean="0"/>
              <a:t> </a:t>
            </a:r>
            <a:r>
              <a:rPr lang="cs-CZ" sz="2000" b="1" dirty="0" smtClean="0">
                <a:solidFill>
                  <a:srgbClr val="FF0000"/>
                </a:solidFill>
              </a:rPr>
              <a:t>sepisovat soukromé listiny a zpracovávat právní rozbory.</a:t>
            </a:r>
          </a:p>
          <a:p>
            <a:pPr>
              <a:buNone/>
            </a:pPr>
            <a:r>
              <a:rPr lang="cs-CZ" sz="2000" dirty="0" smtClean="0"/>
              <a:t> </a:t>
            </a:r>
          </a:p>
          <a:p>
            <a:pPr>
              <a:buNone/>
            </a:pPr>
            <a:endParaRPr lang="cs-CZ" sz="2000" dirty="0" smtClean="0"/>
          </a:p>
        </p:txBody>
      </p:sp>
    </p:spTree>
    <p:extLst>
      <p:ext uri="{BB962C8B-B14F-4D97-AF65-F5344CB8AC3E}">
        <p14:creationId xmlns:p14="http://schemas.microsoft.com/office/powerpoint/2010/main" xmlns="" val="4204359904"/>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400" dirty="0" smtClean="0"/>
              <a:t> Notář jako soudní komisař</a:t>
            </a:r>
            <a:endParaRPr lang="cs-CZ" sz="2000" dirty="0"/>
          </a:p>
        </p:txBody>
      </p:sp>
      <p:sp>
        <p:nvSpPr>
          <p:cNvPr id="3" name="Zástupný symbol pro obsah 2"/>
          <p:cNvSpPr>
            <a:spLocks noGrp="1"/>
          </p:cNvSpPr>
          <p:nvPr>
            <p:ph sz="quarter" idx="13"/>
          </p:nvPr>
        </p:nvSpPr>
        <p:spPr>
          <a:xfrm>
            <a:off x="0" y="500042"/>
            <a:ext cx="8786842" cy="6072230"/>
          </a:xfrm>
        </p:spPr>
        <p:txBody>
          <a:bodyPr>
            <a:normAutofit fontScale="92500" lnSpcReduction="10000"/>
          </a:bodyPr>
          <a:lstStyle/>
          <a:p>
            <a:pPr>
              <a:buNone/>
            </a:pPr>
            <a:endParaRPr lang="cs-CZ" sz="2000" dirty="0" smtClean="0"/>
          </a:p>
          <a:p>
            <a:pPr>
              <a:buNone/>
            </a:pPr>
            <a:r>
              <a:rPr lang="cs-CZ" sz="2000" b="1" dirty="0" smtClean="0"/>
              <a:t>Dědickém řízení je jediné řízení, ve kterém si nemůže dědic sám notáře zvolit. Je to z důvodu nestrannosti.</a:t>
            </a:r>
          </a:p>
          <a:p>
            <a:pPr fontAlgn="base">
              <a:buNone/>
            </a:pPr>
            <a:r>
              <a:rPr lang="cs-CZ" sz="2000" b="1" dirty="0" smtClean="0"/>
              <a:t>Pokud byste chtěli zjistit, který notář má dané dědické řízení na  starosti, stačí obrátit se na okresní soud, který je příslušný podle bydliště zesnulého.</a:t>
            </a:r>
            <a:endParaRPr lang="cs-CZ" sz="2000" dirty="0" smtClean="0"/>
          </a:p>
          <a:p>
            <a:pPr fontAlgn="base">
              <a:buNone/>
            </a:pPr>
            <a:r>
              <a:rPr lang="cs-CZ" sz="2000" b="1" dirty="0" smtClean="0"/>
              <a:t>  Na základě jména, data úmrtí a data narození zesnulého vám sdělí spisovou značku dědického řízení a notáře, který byl vedením řízení pověřen</a:t>
            </a:r>
            <a:r>
              <a:rPr lang="cs-CZ" sz="2000" dirty="0" smtClean="0"/>
              <a:t>.</a:t>
            </a:r>
          </a:p>
          <a:p>
            <a:pPr>
              <a:buNone/>
            </a:pPr>
            <a:r>
              <a:rPr lang="cs-CZ" sz="2000" dirty="0" smtClean="0"/>
              <a:t>  </a:t>
            </a:r>
            <a:r>
              <a:rPr lang="cs-CZ" sz="2000" u="sng" dirty="0" smtClean="0"/>
              <a:t>Příslušný soud k projednání dědictví je soud </a:t>
            </a:r>
            <a:r>
              <a:rPr lang="cs-CZ" sz="2000" dirty="0" smtClean="0"/>
              <a:t>v jehož obvodu měl zůstavitel naposledy bydliště, a neměl-li bydliště nebo nelze-li bydliště zjistit, v jehož obvodu měl naposledy pobyt, není-li takový soud, je příslušný soud, v jehož obvodu je zůstavitelův majetek, popřípadě mezi několika takto příslušnými soudy ten z nich, který první provedl úkon.</a:t>
            </a:r>
          </a:p>
          <a:p>
            <a:pPr>
              <a:buNone/>
            </a:pPr>
            <a:r>
              <a:rPr lang="cs-CZ" sz="2000" dirty="0" smtClean="0"/>
              <a:t> Ve většině případů je tedy k projednání dědictví příslušný soud, v jehož obvodu měl zůstavitel naposledy bydliště.</a:t>
            </a:r>
          </a:p>
          <a:p>
            <a:pPr>
              <a:buNone/>
            </a:pPr>
            <a:r>
              <a:rPr lang="cs-CZ" sz="2000" dirty="0" smtClean="0"/>
              <a:t>  </a:t>
            </a:r>
          </a:p>
          <a:p>
            <a:pPr>
              <a:buNone/>
            </a:pPr>
            <a:r>
              <a:rPr lang="cs-CZ" sz="2000" dirty="0" smtClean="0"/>
              <a:t>  Na základě pověření soudu je notář povinen provést jménem soudu veškeré úkony v řízení o dědictví.</a:t>
            </a:r>
          </a:p>
          <a:p>
            <a:pPr>
              <a:buNone/>
            </a:pPr>
            <a:endParaRPr lang="cs-CZ" sz="2000" dirty="0" smtClean="0"/>
          </a:p>
          <a:p>
            <a:pPr>
              <a:buNone/>
            </a:pPr>
            <a:endParaRPr lang="cs-CZ" sz="2000" dirty="0" smtClean="0"/>
          </a:p>
        </p:txBody>
      </p:sp>
    </p:spTree>
    <p:extLst>
      <p:ext uri="{BB962C8B-B14F-4D97-AF65-F5344CB8AC3E}">
        <p14:creationId xmlns:p14="http://schemas.microsoft.com/office/powerpoint/2010/main" xmlns="" val="42043599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214290"/>
            <a:ext cx="8572559" cy="571504"/>
          </a:xfrm>
        </p:spPr>
        <p:txBody>
          <a:bodyPr/>
          <a:lstStyle/>
          <a:p>
            <a:pPr>
              <a:buNone/>
            </a:pPr>
            <a:r>
              <a:rPr lang="cs-CZ" sz="2800" dirty="0" smtClean="0"/>
              <a:t>Novela </a:t>
            </a:r>
            <a:r>
              <a:rPr lang="cs-CZ" sz="2800" dirty="0" err="1" smtClean="0"/>
              <a:t>katZ</a:t>
            </a:r>
            <a:r>
              <a:rPr lang="cs-CZ" sz="2800" dirty="0" smtClean="0"/>
              <a:t> č. 481/2020 Sb.-účinnost od 1.1.2021 </a:t>
            </a:r>
            <a:endParaRPr lang="cs-CZ" sz="2800" dirty="0"/>
          </a:p>
        </p:txBody>
      </p:sp>
      <p:sp>
        <p:nvSpPr>
          <p:cNvPr id="3" name="Zástupný symbol pro obsah 2"/>
          <p:cNvSpPr>
            <a:spLocks noGrp="1"/>
          </p:cNvSpPr>
          <p:nvPr>
            <p:ph sz="quarter" idx="13"/>
          </p:nvPr>
        </p:nvSpPr>
        <p:spPr>
          <a:xfrm>
            <a:off x="357158" y="928670"/>
            <a:ext cx="8501122" cy="5929330"/>
          </a:xfrm>
        </p:spPr>
        <p:txBody>
          <a:bodyPr>
            <a:normAutofit fontScale="85000" lnSpcReduction="10000"/>
          </a:bodyPr>
          <a:lstStyle/>
          <a:p>
            <a:pPr>
              <a:buNone/>
            </a:pPr>
            <a:r>
              <a:rPr lang="cs-CZ" sz="2400" b="1" dirty="0" smtClean="0"/>
              <a:t>Novela zákona o pozemkových úpravách č. 139/2002 Sb. současně řeší:</a:t>
            </a:r>
          </a:p>
          <a:p>
            <a:pPr>
              <a:buNone/>
            </a:pPr>
            <a:r>
              <a:rPr lang="cs-CZ" sz="2000" dirty="0" smtClean="0"/>
              <a:t> - upřesnění ustanovení týkajících se zápisu obvodu pozemkových úprav do katastru,</a:t>
            </a:r>
          </a:p>
          <a:p>
            <a:pPr>
              <a:buNone/>
            </a:pPr>
            <a:r>
              <a:rPr lang="cs-CZ" sz="2000" dirty="0" smtClean="0"/>
              <a:t>-  omezení zcizení obecních pozemků, na kterých jsou realizována společná zařízení a související zápis poznámky,</a:t>
            </a:r>
          </a:p>
          <a:p>
            <a:pPr>
              <a:buNone/>
            </a:pPr>
            <a:r>
              <a:rPr lang="cs-CZ" sz="2000" dirty="0" smtClean="0"/>
              <a:t>-  řešení pro situace, kdy je ohledně vlastnictví pozemku veden soudní spor,- duplicitní zápis vlastnictví</a:t>
            </a:r>
          </a:p>
          <a:p>
            <a:pPr>
              <a:buNone/>
            </a:pPr>
            <a:r>
              <a:rPr lang="cs-CZ" sz="2000" dirty="0" smtClean="0"/>
              <a:t>-   řešení přechodu nových věcných práv a dalších institutů zapisovaných do katastru,</a:t>
            </a:r>
          </a:p>
          <a:p>
            <a:pPr>
              <a:buFontTx/>
              <a:buChar char="-"/>
            </a:pPr>
            <a:r>
              <a:rPr lang="cs-CZ" sz="2000" dirty="0" smtClean="0"/>
              <a:t>omezení změny druhu nebo způsobu využití pozemku, na kterém je umístěno společné zařízení ve veřejném zájmu a související zápis poznámky./</a:t>
            </a:r>
            <a:r>
              <a:rPr lang="cs-CZ" sz="2000" dirty="0" smtClean="0">
                <a:solidFill>
                  <a:srgbClr val="FF0000"/>
                </a:solidFill>
              </a:rPr>
              <a:t>je nutné řešit při revizi katastru, když není dokončená realizace pozemkové úpravy/</a:t>
            </a:r>
          </a:p>
          <a:p>
            <a:pPr>
              <a:buNone/>
            </a:pPr>
            <a:r>
              <a:rPr lang="cs-CZ" sz="2000" dirty="0" smtClean="0"/>
              <a:t> Změny </a:t>
            </a:r>
            <a:r>
              <a:rPr lang="cs-CZ" sz="2000" dirty="0" err="1" smtClean="0"/>
              <a:t>katZ</a:t>
            </a:r>
            <a:r>
              <a:rPr lang="cs-CZ" sz="2000" dirty="0" smtClean="0"/>
              <a:t>:</a:t>
            </a:r>
          </a:p>
          <a:p>
            <a:pPr>
              <a:buNone/>
            </a:pPr>
            <a:r>
              <a:rPr lang="cs-CZ" sz="2000" dirty="0" smtClean="0"/>
              <a:t>  V § 23 odst. 2 se na konci písmene h) tečka nahrazuje čárkou a doplňují se písmena  i) a j), která znějí: </a:t>
            </a:r>
          </a:p>
          <a:p>
            <a:pPr>
              <a:buNone/>
            </a:pPr>
            <a:r>
              <a:rPr lang="cs-CZ" sz="2000" b="1" dirty="0" smtClean="0">
                <a:solidFill>
                  <a:srgbClr val="FF0000"/>
                </a:solidFill>
              </a:rPr>
              <a:t>     i) společném zařízení ve veřejném zájmu, </a:t>
            </a:r>
          </a:p>
          <a:p>
            <a:pPr>
              <a:buNone/>
            </a:pPr>
            <a:r>
              <a:rPr lang="cs-CZ" sz="2000" b="1" dirty="0" smtClean="0">
                <a:solidFill>
                  <a:srgbClr val="FF0000"/>
                </a:solidFill>
              </a:rPr>
              <a:t>    j) zákazu změny druhu nebo způsobu využití pozemku bez souhlasu pozemkového úřadu.“</a:t>
            </a:r>
          </a:p>
          <a:p>
            <a:pPr>
              <a:buNone/>
            </a:pPr>
            <a:r>
              <a:rPr lang="cs-CZ" sz="2000" dirty="0" smtClean="0"/>
              <a:t>  Novela řeší omezení změny druhu nebo způsobu využití pozemku, na kterém je umístěno společné zařízení ve veřejném zájmu a související zápis poznámky.</a:t>
            </a:r>
            <a:endParaRPr lang="cs-CZ" sz="2000" b="1" dirty="0" smtClean="0">
              <a:solidFill>
                <a:srgbClr val="FF0000"/>
              </a:solidFill>
            </a:endParaRPr>
          </a:p>
          <a:p>
            <a:pPr>
              <a:buFontTx/>
              <a:buChar char="-"/>
            </a:pPr>
            <a:endParaRPr lang="cs-CZ" sz="2000" dirty="0">
              <a:solidFill>
                <a:srgbClr val="FF0000"/>
              </a:solidFill>
            </a:endParaRP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400" dirty="0" smtClean="0"/>
              <a:t> Vlastnictví – </a:t>
            </a:r>
            <a:r>
              <a:rPr lang="cs-CZ" sz="2400" dirty="0" err="1" smtClean="0"/>
              <a:t>svěřenský</a:t>
            </a:r>
            <a:r>
              <a:rPr lang="cs-CZ" sz="2400" dirty="0" smtClean="0"/>
              <a:t> fond – pozor- zakladatel již nebude</a:t>
            </a:r>
            <a:endParaRPr lang="cs-CZ" sz="2000" dirty="0"/>
          </a:p>
        </p:txBody>
      </p:sp>
      <p:sp>
        <p:nvSpPr>
          <p:cNvPr id="3" name="Zástupný symbol pro obsah 2"/>
          <p:cNvSpPr>
            <a:spLocks noGrp="1"/>
          </p:cNvSpPr>
          <p:nvPr>
            <p:ph sz="quarter" idx="13"/>
          </p:nvPr>
        </p:nvSpPr>
        <p:spPr>
          <a:xfrm>
            <a:off x="214282" y="642918"/>
            <a:ext cx="8572560" cy="5929354"/>
          </a:xfrm>
        </p:spPr>
        <p:txBody>
          <a:bodyPr>
            <a:normAutofit/>
          </a:bodyPr>
          <a:lstStyle/>
          <a:p>
            <a:pPr>
              <a:buNone/>
            </a:pPr>
            <a:endParaRPr lang="cs-CZ" sz="2000" dirty="0" smtClean="0"/>
          </a:p>
          <a:p>
            <a:pPr>
              <a:buNone/>
            </a:pPr>
            <a:endParaRPr lang="cs-CZ" sz="2000" dirty="0" smtClean="0"/>
          </a:p>
        </p:txBody>
      </p:sp>
      <p:pic>
        <p:nvPicPr>
          <p:cNvPr id="4" name="Picture 2"/>
          <p:cNvPicPr>
            <a:picLocks noChangeAspect="1" noChangeArrowheads="1"/>
          </p:cNvPicPr>
          <p:nvPr/>
        </p:nvPicPr>
        <p:blipFill>
          <a:blip r:embed="rId2"/>
          <a:srcRect/>
          <a:stretch>
            <a:fillRect/>
          </a:stretch>
        </p:blipFill>
        <p:spPr bwMode="auto">
          <a:xfrm>
            <a:off x="214282" y="928670"/>
            <a:ext cx="8643997" cy="5715039"/>
          </a:xfrm>
          <a:prstGeom prst="rect">
            <a:avLst/>
          </a:prstGeom>
          <a:noFill/>
          <a:ln w="9525">
            <a:noFill/>
            <a:miter lim="800000"/>
            <a:headEnd/>
            <a:tailEnd/>
          </a:ln>
          <a:effectLst/>
        </p:spPr>
      </p:pic>
    </p:spTree>
    <p:extLst>
      <p:ext uri="{BB962C8B-B14F-4D97-AF65-F5344CB8AC3E}">
        <p14:creationId xmlns:p14="http://schemas.microsoft.com/office/powerpoint/2010/main" xmlns="" val="4204359904"/>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214290"/>
            <a:ext cx="5857916" cy="500066"/>
          </a:xfrm>
        </p:spPr>
        <p:txBody>
          <a:bodyPr/>
          <a:lstStyle/>
          <a:p>
            <a:pPr>
              <a:buNone/>
            </a:pPr>
            <a:r>
              <a:rPr lang="cs-CZ" sz="2800" dirty="0" err="1" smtClean="0"/>
              <a:t>Svěřenský</a:t>
            </a:r>
            <a:r>
              <a:rPr lang="cs-CZ" sz="2800" dirty="0" smtClean="0"/>
              <a:t> fond</a:t>
            </a:r>
            <a:endParaRPr lang="cs-CZ" sz="2800" dirty="0"/>
          </a:p>
        </p:txBody>
      </p:sp>
      <p:sp>
        <p:nvSpPr>
          <p:cNvPr id="3" name="Zástupný symbol pro obsah 2"/>
          <p:cNvSpPr>
            <a:spLocks noGrp="1"/>
          </p:cNvSpPr>
          <p:nvPr>
            <p:ph sz="quarter" idx="13"/>
          </p:nvPr>
        </p:nvSpPr>
        <p:spPr>
          <a:xfrm>
            <a:off x="500034" y="1000108"/>
            <a:ext cx="8143932" cy="5357850"/>
          </a:xfrm>
        </p:spPr>
        <p:txBody>
          <a:bodyPr>
            <a:normAutofit fontScale="92500" lnSpcReduction="10000"/>
          </a:bodyPr>
          <a:lstStyle/>
          <a:p>
            <a:pPr>
              <a:buNone/>
            </a:pPr>
            <a:r>
              <a:rPr lang="cs-CZ" b="1" dirty="0" smtClean="0"/>
              <a:t> Co je to </a:t>
            </a:r>
            <a:r>
              <a:rPr lang="cs-CZ" b="1" dirty="0" err="1" smtClean="0"/>
              <a:t>svěřenský</a:t>
            </a:r>
            <a:r>
              <a:rPr lang="cs-CZ" b="1" dirty="0" smtClean="0"/>
              <a:t> fond?</a:t>
            </a:r>
            <a:endParaRPr lang="cs-CZ" dirty="0" smtClean="0"/>
          </a:p>
          <a:p>
            <a:pPr>
              <a:buNone/>
            </a:pPr>
            <a:r>
              <a:rPr lang="cs-CZ" dirty="0" smtClean="0"/>
              <a:t>  První ustanovení pojednávající o </a:t>
            </a:r>
            <a:r>
              <a:rPr lang="cs-CZ" dirty="0" err="1" smtClean="0"/>
              <a:t>svěřenském</a:t>
            </a:r>
            <a:r>
              <a:rPr lang="cs-CZ" dirty="0" smtClean="0"/>
              <a:t> fondu (§ 1448) nás v jedné větě seznamuje se základním principem tohoto institutu. Jinými slovy se jedná o </a:t>
            </a:r>
            <a:r>
              <a:rPr lang="cs-CZ" b="1" dirty="0" smtClean="0"/>
              <a:t>vyčleněný majetek</a:t>
            </a:r>
            <a:r>
              <a:rPr lang="cs-CZ" dirty="0" smtClean="0"/>
              <a:t>, který se jeho vlastník rozhodl za určitým účelem předat do správy druhé osobě –</a:t>
            </a:r>
          </a:p>
          <a:p>
            <a:pPr>
              <a:buNone/>
            </a:pPr>
            <a:r>
              <a:rPr lang="cs-CZ" dirty="0" smtClean="0"/>
              <a:t>  </a:t>
            </a:r>
          </a:p>
          <a:p>
            <a:pPr>
              <a:buNone/>
            </a:pPr>
            <a:r>
              <a:rPr lang="cs-CZ" dirty="0" smtClean="0"/>
              <a:t>  Zakladatelem fondu je</a:t>
            </a:r>
            <a:r>
              <a:rPr lang="cs-CZ" b="1" dirty="0" smtClean="0"/>
              <a:t> původní vlastník vymezeného majetku, ovšem jeho svěřením do rukou správce přestává být nadále vlastníkem a ztrácí nad majetkem svou přímou kontrolu</a:t>
            </a:r>
            <a:r>
              <a:rPr lang="cs-CZ" dirty="0" smtClean="0"/>
              <a:t>. Jedná se o situaci pro naše právo opravdu neobvyklou, jelikož vlastníkem se nestane ani </a:t>
            </a:r>
            <a:r>
              <a:rPr lang="cs-CZ" dirty="0" err="1" smtClean="0"/>
              <a:t>svěřenský</a:t>
            </a:r>
            <a:r>
              <a:rPr lang="cs-CZ" dirty="0" smtClean="0"/>
              <a:t> správce, ani osoba, v jejíž prospěch má být z fondu plněno, a vlastně ani samotný </a:t>
            </a:r>
            <a:r>
              <a:rPr lang="cs-CZ" dirty="0" err="1" smtClean="0"/>
              <a:t>svěřenský</a:t>
            </a:r>
            <a:r>
              <a:rPr lang="cs-CZ" dirty="0" smtClean="0"/>
              <a:t> fond.</a:t>
            </a:r>
          </a:p>
          <a:p>
            <a:pPr>
              <a:buNone/>
            </a:pPr>
            <a:r>
              <a:rPr lang="cs-CZ" dirty="0" smtClean="0"/>
              <a:t>  </a:t>
            </a:r>
            <a:r>
              <a:rPr lang="cs-CZ" dirty="0" err="1" smtClean="0"/>
              <a:t>Svěřenský</a:t>
            </a:r>
            <a:r>
              <a:rPr lang="cs-CZ" dirty="0" smtClean="0"/>
              <a:t> fond totiž </a:t>
            </a:r>
            <a:r>
              <a:rPr lang="cs-CZ" b="1" dirty="0" smtClean="0"/>
              <a:t>postrádá právní osobnost</a:t>
            </a:r>
            <a:r>
              <a:rPr lang="cs-CZ" dirty="0" smtClean="0"/>
              <a:t> a nemůže mít tedy práva a povinnosti. Vyčleněný majetek tak nemá svého vlastníka, ale je spravován správcem, který za stanovených podmínek postupně předává plody či užitky z tohoto majetku vybrané osobě.</a:t>
            </a:r>
          </a:p>
          <a:p>
            <a:endParaRPr lang="cs-CZ" dirty="0"/>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400" dirty="0" smtClean="0"/>
              <a:t> Vlastnictví Jihomoravského kraje- </a:t>
            </a:r>
            <a:r>
              <a:rPr lang="cs-CZ" sz="2000" dirty="0" smtClean="0"/>
              <a:t>územní samosprávní celek</a:t>
            </a:r>
            <a:endParaRPr lang="cs-CZ" sz="2000" dirty="0"/>
          </a:p>
        </p:txBody>
      </p:sp>
      <p:pic>
        <p:nvPicPr>
          <p:cNvPr id="2050" name="Picture 2"/>
          <p:cNvPicPr>
            <a:picLocks noGrp="1" noChangeAspect="1" noChangeArrowheads="1"/>
          </p:cNvPicPr>
          <p:nvPr>
            <p:ph sz="quarter" idx="13"/>
          </p:nvPr>
        </p:nvPicPr>
        <p:blipFill>
          <a:blip r:embed="rId3"/>
          <a:srcRect/>
          <a:stretch>
            <a:fillRect/>
          </a:stretch>
        </p:blipFill>
        <p:spPr bwMode="auto">
          <a:xfrm>
            <a:off x="214313" y="642918"/>
            <a:ext cx="8572500" cy="6000792"/>
          </a:xfrm>
          <a:prstGeom prst="rect">
            <a:avLst/>
          </a:prstGeom>
          <a:noFill/>
          <a:ln w="9525">
            <a:noFill/>
            <a:miter lim="800000"/>
            <a:headEnd/>
            <a:tailEnd/>
          </a:ln>
          <a:effectLst/>
        </p:spPr>
      </p:pic>
    </p:spTree>
    <p:extLst>
      <p:ext uri="{BB962C8B-B14F-4D97-AF65-F5344CB8AC3E}">
        <p14:creationId xmlns:p14="http://schemas.microsoft.com/office/powerpoint/2010/main" xmlns="" val="4204359904"/>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800" dirty="0" smtClean="0"/>
              <a:t> Vlastnictví – zápis obecního majetku</a:t>
            </a:r>
            <a:endParaRPr lang="cs-CZ" sz="2800" dirty="0"/>
          </a:p>
        </p:txBody>
      </p:sp>
      <p:pic>
        <p:nvPicPr>
          <p:cNvPr id="1026" name="Picture 2"/>
          <p:cNvPicPr>
            <a:picLocks noGrp="1" noChangeAspect="1" noChangeArrowheads="1"/>
          </p:cNvPicPr>
          <p:nvPr>
            <p:ph sz="quarter" idx="13"/>
          </p:nvPr>
        </p:nvPicPr>
        <p:blipFill>
          <a:blip r:embed="rId3"/>
          <a:srcRect/>
          <a:stretch>
            <a:fillRect/>
          </a:stretch>
        </p:blipFill>
        <p:spPr bwMode="auto">
          <a:xfrm>
            <a:off x="214313" y="428604"/>
            <a:ext cx="8572500" cy="6072230"/>
          </a:xfrm>
          <a:prstGeom prst="rect">
            <a:avLst/>
          </a:prstGeom>
          <a:noFill/>
          <a:ln w="9525">
            <a:noFill/>
            <a:miter lim="800000"/>
            <a:headEnd/>
            <a:tailEnd/>
          </a:ln>
          <a:effectLst/>
        </p:spPr>
      </p:pic>
    </p:spTree>
    <p:extLst>
      <p:ext uri="{BB962C8B-B14F-4D97-AF65-F5344CB8AC3E}">
        <p14:creationId xmlns:p14="http://schemas.microsoft.com/office/powerpoint/2010/main" xmlns="" val="4204359904"/>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800" dirty="0" smtClean="0"/>
              <a:t>UZSVM – řeší neznámé vlastnictví</a:t>
            </a:r>
            <a:endParaRPr lang="cs-CZ" sz="2800" dirty="0"/>
          </a:p>
        </p:txBody>
      </p:sp>
      <p:pic>
        <p:nvPicPr>
          <p:cNvPr id="4" name="Picture 2"/>
          <p:cNvPicPr>
            <a:picLocks noGrp="1" noChangeAspect="1" noChangeArrowheads="1"/>
          </p:cNvPicPr>
          <p:nvPr>
            <p:ph sz="quarter" idx="13"/>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7158" y="857232"/>
            <a:ext cx="8572500" cy="580187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04359904"/>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800" dirty="0" smtClean="0"/>
              <a:t>UZSVM – řeší neznámé vlastnictví</a:t>
            </a:r>
            <a:endParaRPr lang="cs-CZ" sz="2800" dirty="0"/>
          </a:p>
        </p:txBody>
      </p:sp>
      <p:pic>
        <p:nvPicPr>
          <p:cNvPr id="2050" name="Picture 2"/>
          <p:cNvPicPr>
            <a:picLocks noGrp="1" noChangeAspect="1" noChangeArrowheads="1"/>
          </p:cNvPicPr>
          <p:nvPr>
            <p:ph sz="quarter" idx="13"/>
          </p:nvPr>
        </p:nvPicPr>
        <p:blipFill>
          <a:blip r:embed="rId3"/>
          <a:srcRect/>
          <a:stretch>
            <a:fillRect/>
          </a:stretch>
        </p:blipFill>
        <p:spPr bwMode="auto">
          <a:xfrm>
            <a:off x="285750" y="785794"/>
            <a:ext cx="8572530" cy="5786478"/>
          </a:xfrm>
          <a:prstGeom prst="rect">
            <a:avLst/>
          </a:prstGeom>
          <a:noFill/>
          <a:ln w="9525">
            <a:noFill/>
            <a:miter lim="800000"/>
            <a:headEnd/>
            <a:tailEnd/>
          </a:ln>
          <a:effectLst/>
        </p:spPr>
      </p:pic>
    </p:spTree>
    <p:extLst>
      <p:ext uri="{BB962C8B-B14F-4D97-AF65-F5344CB8AC3E}">
        <p14:creationId xmlns:p14="http://schemas.microsoft.com/office/powerpoint/2010/main" xmlns="" val="4204359904"/>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800" dirty="0" smtClean="0"/>
              <a:t> Vlastnictví státu a státní podnik</a:t>
            </a:r>
            <a:endParaRPr lang="cs-CZ" sz="2800" dirty="0"/>
          </a:p>
        </p:txBody>
      </p:sp>
      <p:pic>
        <p:nvPicPr>
          <p:cNvPr id="4098" name="Picture 2"/>
          <p:cNvPicPr>
            <a:picLocks noGrp="1" noChangeAspect="1" noChangeArrowheads="1"/>
          </p:cNvPicPr>
          <p:nvPr>
            <p:ph sz="quarter" idx="13"/>
          </p:nvPr>
        </p:nvPicPr>
        <p:blipFill>
          <a:blip r:embed="rId2"/>
          <a:srcRect/>
          <a:stretch>
            <a:fillRect/>
          </a:stretch>
        </p:blipFill>
        <p:spPr bwMode="auto">
          <a:xfrm>
            <a:off x="214313" y="571480"/>
            <a:ext cx="8572500" cy="6286520"/>
          </a:xfrm>
          <a:prstGeom prst="rect">
            <a:avLst/>
          </a:prstGeom>
          <a:noFill/>
          <a:ln w="9525">
            <a:noFill/>
            <a:miter lim="800000"/>
            <a:headEnd/>
            <a:tailEnd/>
          </a:ln>
          <a:effectLst/>
        </p:spPr>
      </p:pic>
    </p:spTree>
    <p:extLst>
      <p:ext uri="{BB962C8B-B14F-4D97-AF65-F5344CB8AC3E}">
        <p14:creationId xmlns:p14="http://schemas.microsoft.com/office/powerpoint/2010/main" xmlns="" val="4204359904"/>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800" dirty="0" smtClean="0"/>
              <a:t> Vlastnictví státu a státní podnik</a:t>
            </a:r>
            <a:endParaRPr lang="cs-CZ" sz="2800" dirty="0"/>
          </a:p>
        </p:txBody>
      </p:sp>
      <p:pic>
        <p:nvPicPr>
          <p:cNvPr id="5122" name="Picture 2"/>
          <p:cNvPicPr>
            <a:picLocks noGrp="1" noChangeAspect="1" noChangeArrowheads="1"/>
          </p:cNvPicPr>
          <p:nvPr>
            <p:ph sz="quarter" idx="13"/>
          </p:nvPr>
        </p:nvPicPr>
        <p:blipFill>
          <a:blip r:embed="rId3"/>
          <a:srcRect/>
          <a:stretch>
            <a:fillRect/>
          </a:stretch>
        </p:blipFill>
        <p:spPr bwMode="auto">
          <a:xfrm>
            <a:off x="0" y="642918"/>
            <a:ext cx="9001156" cy="6215082"/>
          </a:xfrm>
          <a:prstGeom prst="rect">
            <a:avLst/>
          </a:prstGeom>
          <a:noFill/>
          <a:ln w="9525">
            <a:noFill/>
            <a:miter lim="800000"/>
            <a:headEnd/>
            <a:tailEnd/>
          </a:ln>
          <a:effectLst/>
        </p:spPr>
      </p:pic>
    </p:spTree>
    <p:extLst>
      <p:ext uri="{BB962C8B-B14F-4D97-AF65-F5344CB8AC3E}">
        <p14:creationId xmlns:p14="http://schemas.microsoft.com/office/powerpoint/2010/main" xmlns="" val="4204359904"/>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800" dirty="0" smtClean="0"/>
              <a:t> Vlastnictví dle „katastrálních předpisů“-pokračování</a:t>
            </a:r>
            <a:endParaRPr lang="cs-CZ" sz="2800" dirty="0"/>
          </a:p>
        </p:txBody>
      </p:sp>
      <p:sp>
        <p:nvSpPr>
          <p:cNvPr id="3" name="Zástupný symbol pro obsah 2"/>
          <p:cNvSpPr>
            <a:spLocks noGrp="1"/>
          </p:cNvSpPr>
          <p:nvPr>
            <p:ph sz="quarter" idx="13"/>
          </p:nvPr>
        </p:nvSpPr>
        <p:spPr>
          <a:xfrm>
            <a:off x="214282" y="642918"/>
            <a:ext cx="8572560" cy="5929354"/>
          </a:xfrm>
        </p:spPr>
        <p:txBody>
          <a:bodyPr>
            <a:normAutofit/>
          </a:bodyPr>
          <a:lstStyle/>
          <a:p>
            <a:pPr>
              <a:buNone/>
            </a:pPr>
            <a:r>
              <a:rPr lang="cs-CZ" sz="2000" dirty="0" smtClean="0"/>
              <a:t>Pozor na GDPR</a:t>
            </a:r>
          </a:p>
          <a:p>
            <a:pPr>
              <a:buNone/>
            </a:pPr>
            <a:r>
              <a:rPr lang="cs-CZ" sz="2000" dirty="0" smtClean="0"/>
              <a:t>Fyzické osoby: co jsou závazné údaje</a:t>
            </a:r>
          </a:p>
          <a:p>
            <a:pPr>
              <a:buNone/>
            </a:pPr>
            <a:r>
              <a:rPr lang="cs-CZ" sz="2000" dirty="0" smtClean="0">
                <a:solidFill>
                  <a:srgbClr val="FF0000"/>
                </a:solidFill>
              </a:rPr>
              <a:t>Zákon č. 106/1999 </a:t>
            </a:r>
            <a:r>
              <a:rPr lang="cs-CZ" sz="2000" dirty="0" smtClean="0"/>
              <a:t>Sb. </a:t>
            </a:r>
            <a:r>
              <a:rPr lang="cs-CZ" sz="2000" i="1" dirty="0" smtClean="0"/>
              <a:t>Zákon o svobodném přístupu k informacím</a:t>
            </a:r>
          </a:p>
          <a:p>
            <a:pPr>
              <a:buNone/>
            </a:pPr>
            <a:r>
              <a:rPr lang="cs-CZ" sz="2000" i="1" dirty="0" smtClean="0"/>
              <a:t>Ve spojení se zákonem č. 101/2000 Sb. Zákon o ochraně osobních údajů a o změně některých zákonů</a:t>
            </a:r>
          </a:p>
          <a:p>
            <a:pPr>
              <a:buNone/>
            </a:pPr>
            <a:r>
              <a:rPr lang="cs-CZ" sz="2000" dirty="0" smtClean="0"/>
              <a:t>§ 8b</a:t>
            </a:r>
          </a:p>
          <a:p>
            <a:pPr>
              <a:buNone/>
            </a:pPr>
            <a:r>
              <a:rPr lang="cs-CZ" sz="2000" b="1" dirty="0" smtClean="0"/>
              <a:t>(3)</a:t>
            </a:r>
            <a:r>
              <a:rPr lang="cs-CZ" sz="2000" dirty="0" smtClean="0"/>
              <a:t> Základní osobní údaje podle odstavce 1 se poskytnou pouze v tomto rozsahu: jméno, příjmení, rok narození, obec, kde má příjemce trvalý pobyt, výše, účel a podmínky poskytnutých veřejných prostředků.</a:t>
            </a:r>
          </a:p>
          <a:p>
            <a:pPr>
              <a:buNone/>
            </a:pPr>
            <a:endParaRPr lang="cs-CZ" sz="2000" dirty="0" smtClean="0"/>
          </a:p>
          <a:p>
            <a:pPr fontAlgn="t">
              <a:buNone/>
            </a:pPr>
            <a:r>
              <a:rPr lang="cs-CZ" sz="2000" dirty="0" smtClean="0"/>
              <a:t>§ 3019 NOZ- občanský zákoník</a:t>
            </a:r>
          </a:p>
          <a:p>
            <a:pPr fontAlgn="t">
              <a:buNone/>
            </a:pPr>
            <a:r>
              <a:rPr lang="cs-CZ" sz="2000" dirty="0" smtClean="0"/>
              <a:t>     Údaji, podle nichž lze člověka zjistit, jsou zejména jméno, bydliště a datum narození, popřípadě identifikující údaj podle jiného právního předpisu. Identifikujícím údajem právnické osoby nebo podnikatele je identifikační číslo osoby, bylo-li jim přiděleno</a:t>
            </a:r>
          </a:p>
          <a:p>
            <a:pPr>
              <a:buNone/>
            </a:pPr>
            <a:endParaRPr lang="cs-CZ" sz="2000" i="1" dirty="0" smtClean="0"/>
          </a:p>
          <a:p>
            <a:pPr>
              <a:buNone/>
            </a:pPr>
            <a:endParaRPr lang="cs-CZ" sz="2000" dirty="0" smtClean="0"/>
          </a:p>
          <a:p>
            <a:pPr>
              <a:buNone/>
            </a:pPr>
            <a:endParaRPr lang="cs-CZ" sz="2000" dirty="0" smtClean="0"/>
          </a:p>
          <a:p>
            <a:pPr>
              <a:buNone/>
            </a:pPr>
            <a:endParaRPr lang="cs-CZ" sz="2000" dirty="0" smtClean="0"/>
          </a:p>
        </p:txBody>
      </p:sp>
    </p:spTree>
    <p:extLst>
      <p:ext uri="{BB962C8B-B14F-4D97-AF65-F5344CB8AC3E}">
        <p14:creationId xmlns:p14="http://schemas.microsoft.com/office/powerpoint/2010/main" xmlns="" val="4204359904"/>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marL="0" indent="0" algn="l">
              <a:buNone/>
            </a:pPr>
            <a:r>
              <a:rPr lang="cs-CZ" sz="2800" dirty="0" smtClean="0"/>
              <a:t>Shrnutí :</a:t>
            </a:r>
            <a:endParaRPr lang="cs-CZ" sz="2800" dirty="0"/>
          </a:p>
        </p:txBody>
      </p:sp>
      <p:sp>
        <p:nvSpPr>
          <p:cNvPr id="3" name="Zástupný symbol pro obsah 2"/>
          <p:cNvSpPr>
            <a:spLocks noGrp="1"/>
          </p:cNvSpPr>
          <p:nvPr>
            <p:ph sz="quarter" idx="13"/>
          </p:nvPr>
        </p:nvSpPr>
        <p:spPr>
          <a:xfrm>
            <a:off x="357158" y="714356"/>
            <a:ext cx="8572560" cy="5929354"/>
          </a:xfrm>
        </p:spPr>
        <p:txBody>
          <a:bodyPr>
            <a:normAutofit fontScale="92500" lnSpcReduction="10000"/>
          </a:bodyPr>
          <a:lstStyle/>
          <a:p>
            <a:pPr>
              <a:buNone/>
            </a:pPr>
            <a:r>
              <a:rPr lang="cs-CZ" sz="2000" dirty="0" smtClean="0">
                <a:solidFill>
                  <a:srgbClr val="FF0000"/>
                </a:solidFill>
              </a:rPr>
              <a:t>Předmět vlastnického práva</a:t>
            </a:r>
            <a:r>
              <a:rPr lang="cs-CZ" sz="2000" b="1" dirty="0" smtClean="0">
                <a:solidFill>
                  <a:srgbClr val="FF0000"/>
                </a:solidFill>
              </a:rPr>
              <a:t>    </a:t>
            </a:r>
            <a:r>
              <a:rPr lang="cs-CZ" sz="2000" b="1" dirty="0" smtClean="0"/>
              <a:t>- d</a:t>
            </a:r>
            <a:r>
              <a:rPr lang="cs-CZ" sz="2000" dirty="0" smtClean="0"/>
              <a:t>le </a:t>
            </a:r>
            <a:r>
              <a:rPr lang="cs-CZ" sz="2000" dirty="0" err="1" smtClean="0"/>
              <a:t>ust</a:t>
            </a:r>
            <a:r>
              <a:rPr lang="cs-CZ" sz="2000" dirty="0" smtClean="0"/>
              <a:t>. § 1011 o.z. se vlastnictvím osoby rozumí vše, co této patří – všechny její věci hmotné i nehmotné</a:t>
            </a:r>
          </a:p>
          <a:p>
            <a:pPr>
              <a:buNone/>
            </a:pPr>
            <a:r>
              <a:rPr lang="cs-CZ" sz="2000" dirty="0" smtClean="0">
                <a:solidFill>
                  <a:srgbClr val="FF0000"/>
                </a:solidFill>
              </a:rPr>
              <a:t>Znaky vlastnického práva - Nezávislost </a:t>
            </a:r>
            <a:r>
              <a:rPr lang="cs-CZ" sz="2000" dirty="0" smtClean="0"/>
              <a:t>vlastnického práva spočívá v tom, že vlastník je oprávněn s věcí volně nakládat, nezávisle na moci jiné osoby. V nakládání s předmětem vlastnictví je však vlastník omezen, kdy tento nesmí výkonem svého vlastnického práva závažně rušit práva jiných osob či vykonávat činy, jejichž hlavním účelem je někoho obtěžovat či poškodit (</a:t>
            </a:r>
            <a:r>
              <a:rPr lang="cs-CZ" sz="2000" dirty="0" err="1" smtClean="0"/>
              <a:t>ust</a:t>
            </a:r>
            <a:r>
              <a:rPr lang="cs-CZ" sz="2000" dirty="0" smtClean="0"/>
              <a:t>. § 1012 o.z.). </a:t>
            </a:r>
          </a:p>
          <a:p>
            <a:pPr>
              <a:buNone/>
            </a:pPr>
            <a:r>
              <a:rPr lang="cs-CZ" sz="2000" dirty="0" smtClean="0">
                <a:solidFill>
                  <a:srgbClr val="FF0000"/>
                </a:solidFill>
              </a:rPr>
              <a:t>Vlastnické právo sestává z pozitivních i negativních </a:t>
            </a:r>
            <a:r>
              <a:rPr lang="cs-CZ" sz="2000" dirty="0" smtClean="0"/>
              <a:t>práv a povinností. Pozitivní stránkou vlastnického práva se rozumí právo vlastníka s věcí libovolně nakládat. Negativní stránkou vlastnického práva je pak právo vlastníka vyloučit z působení na jeho vlastnictví jiné osoby</a:t>
            </a:r>
          </a:p>
          <a:p>
            <a:pPr>
              <a:buNone/>
            </a:pPr>
            <a:r>
              <a:rPr lang="cs-CZ" sz="2000" b="1" dirty="0" smtClean="0">
                <a:solidFill>
                  <a:srgbClr val="FF0000"/>
                </a:solidFill>
              </a:rPr>
              <a:t> K ochraně vlastnického práva lze postupovat  soudní ochranou - </a:t>
            </a:r>
            <a:r>
              <a:rPr lang="cs-CZ" sz="2000" dirty="0" smtClean="0">
                <a:solidFill>
                  <a:srgbClr val="FF0000"/>
                </a:solidFill>
              </a:rPr>
              <a:t>K soudní ochraně vlastnického práva slouží tzv. </a:t>
            </a:r>
            <a:r>
              <a:rPr lang="cs-CZ" sz="2000" b="1" dirty="0" smtClean="0">
                <a:solidFill>
                  <a:srgbClr val="FF0000"/>
                </a:solidFill>
              </a:rPr>
              <a:t>vlastnické žaloby</a:t>
            </a:r>
            <a:r>
              <a:rPr lang="cs-CZ" sz="2000" dirty="0" smtClean="0">
                <a:solidFill>
                  <a:srgbClr val="FF0000"/>
                </a:solidFill>
              </a:rPr>
              <a:t>. Vlastník je oprávněn domáhat se ochrany svého práva: </a:t>
            </a:r>
          </a:p>
          <a:p>
            <a:pPr lvl="0">
              <a:buNone/>
            </a:pPr>
            <a:r>
              <a:rPr lang="cs-CZ" sz="2000" dirty="0" smtClean="0"/>
              <a:t>   žalobou na vydání věci (</a:t>
            </a:r>
            <a:r>
              <a:rPr lang="cs-CZ" sz="2000" dirty="0" err="1" smtClean="0"/>
              <a:t>ust</a:t>
            </a:r>
            <a:r>
              <a:rPr lang="cs-CZ" sz="2000" dirty="0" smtClean="0"/>
              <a:t>. § 1040 o.z.);</a:t>
            </a:r>
          </a:p>
          <a:p>
            <a:pPr lvl="0">
              <a:buNone/>
            </a:pPr>
            <a:r>
              <a:rPr lang="cs-CZ" sz="2000" dirty="0" smtClean="0"/>
              <a:t>   zápůrčí žalobou (</a:t>
            </a:r>
            <a:r>
              <a:rPr lang="cs-CZ" sz="2000" dirty="0" err="1" smtClean="0"/>
              <a:t>ust</a:t>
            </a:r>
            <a:r>
              <a:rPr lang="cs-CZ" sz="2000" dirty="0" smtClean="0"/>
              <a:t>. § 1042 o.z.);</a:t>
            </a:r>
          </a:p>
          <a:p>
            <a:pPr lvl="0">
              <a:buNone/>
            </a:pPr>
            <a:r>
              <a:rPr lang="cs-CZ" sz="2000" dirty="0" smtClean="0"/>
              <a:t>   žalobou na obnovu původního stavu (</a:t>
            </a:r>
            <a:r>
              <a:rPr lang="cs-CZ" sz="2000" dirty="0" err="1" smtClean="0"/>
              <a:t>ust</a:t>
            </a:r>
            <a:r>
              <a:rPr lang="cs-CZ" sz="2000" dirty="0" smtClean="0"/>
              <a:t>. § 1043 o.z.);</a:t>
            </a:r>
          </a:p>
          <a:p>
            <a:pPr lvl="0">
              <a:buNone/>
            </a:pPr>
            <a:r>
              <a:rPr lang="cs-CZ" sz="2000" dirty="0" smtClean="0"/>
              <a:t>   žalobou na určení vlastnického práva (</a:t>
            </a:r>
            <a:r>
              <a:rPr lang="cs-CZ" sz="2000" dirty="0" err="1" smtClean="0"/>
              <a:t>ust</a:t>
            </a:r>
            <a:r>
              <a:rPr lang="cs-CZ" sz="2000" dirty="0" smtClean="0"/>
              <a:t>. § 88 o.s.</a:t>
            </a:r>
            <a:r>
              <a:rPr lang="cs-CZ" sz="2000" dirty="0" err="1" smtClean="0"/>
              <a:t>ř</a:t>
            </a:r>
            <a:r>
              <a:rPr lang="cs-CZ" sz="2000" dirty="0" smtClean="0"/>
              <a:t>.).</a:t>
            </a:r>
          </a:p>
          <a:p>
            <a:pPr>
              <a:buNone/>
            </a:pPr>
            <a:endParaRPr lang="cs-CZ" sz="2000" b="1" dirty="0" smtClean="0"/>
          </a:p>
          <a:p>
            <a:pPr>
              <a:buNone/>
            </a:pPr>
            <a:endParaRPr lang="cs-CZ" sz="2000" dirty="0" smtClean="0"/>
          </a:p>
          <a:p>
            <a:pPr>
              <a:buNone/>
            </a:pPr>
            <a:endParaRPr lang="cs-CZ" sz="2000" b="1" dirty="0" smtClean="0"/>
          </a:p>
          <a:p>
            <a:pPr>
              <a:buNone/>
            </a:pPr>
            <a:endParaRPr lang="cs-CZ" sz="2000" dirty="0" smtClean="0"/>
          </a:p>
        </p:txBody>
      </p:sp>
    </p:spTree>
    <p:extLst>
      <p:ext uri="{BB962C8B-B14F-4D97-AF65-F5344CB8AC3E}">
        <p14:creationId xmlns:p14="http://schemas.microsoft.com/office/powerpoint/2010/main" xmlns="" val="42043599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714356"/>
          </a:xfrm>
        </p:spPr>
        <p:txBody>
          <a:bodyPr/>
          <a:lstStyle/>
          <a:p>
            <a:pPr>
              <a:buNone/>
            </a:pPr>
            <a:r>
              <a:rPr lang="cs-CZ" sz="2800" dirty="0" smtClean="0"/>
              <a:t>Příklad poznámky dle zákona č. 139/2000 Sb.</a:t>
            </a:r>
            <a:endParaRPr lang="cs-CZ" sz="2800" dirty="0"/>
          </a:p>
        </p:txBody>
      </p:sp>
      <p:pic>
        <p:nvPicPr>
          <p:cNvPr id="4" name="Zástupný symbol pro obsah 3"/>
          <p:cNvPicPr>
            <a:picLocks noGrp="1"/>
          </p:cNvPicPr>
          <p:nvPr>
            <p:ph sz="quarter" idx="13"/>
          </p:nvPr>
        </p:nvPicPr>
        <p:blipFill>
          <a:blip r:embed="rId2"/>
          <a:srcRect/>
          <a:stretch>
            <a:fillRect/>
          </a:stretch>
        </p:blipFill>
        <p:spPr bwMode="auto">
          <a:xfrm>
            <a:off x="285720" y="642918"/>
            <a:ext cx="8501122" cy="6000792"/>
          </a:xfrm>
          <a:prstGeom prst="rect">
            <a:avLst/>
          </a:prstGeom>
          <a:noFill/>
          <a:ln w="9525">
            <a:noFill/>
            <a:miter lim="800000"/>
            <a:headEnd/>
            <a:tailEnd/>
          </a:ln>
        </p:spPr>
      </p:pic>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0"/>
            <a:ext cx="8572560" cy="785794"/>
          </a:xfrm>
        </p:spPr>
        <p:txBody>
          <a:bodyPr/>
          <a:lstStyle/>
          <a:p>
            <a:pPr marL="0" indent="0" algn="l">
              <a:buNone/>
            </a:pPr>
            <a:r>
              <a:rPr lang="cs-CZ" sz="2800" dirty="0" smtClean="0"/>
              <a:t>Spolu</a:t>
            </a:r>
            <a:r>
              <a:rPr lang="cs-CZ" sz="2800" dirty="0" smtClean="0">
                <a:solidFill>
                  <a:srgbClr val="FF0000"/>
                </a:solidFill>
              </a:rPr>
              <a:t>vlastnictví</a:t>
            </a:r>
            <a:r>
              <a:rPr lang="cs-CZ" sz="2800" dirty="0" smtClean="0"/>
              <a:t> obecně</a:t>
            </a:r>
            <a:endParaRPr lang="cs-CZ" sz="2800" dirty="0"/>
          </a:p>
        </p:txBody>
      </p:sp>
      <p:sp>
        <p:nvSpPr>
          <p:cNvPr id="3" name="Zástupný symbol pro obsah 2"/>
          <p:cNvSpPr>
            <a:spLocks noGrp="1"/>
          </p:cNvSpPr>
          <p:nvPr>
            <p:ph sz="quarter" idx="13"/>
          </p:nvPr>
        </p:nvSpPr>
        <p:spPr>
          <a:xfrm>
            <a:off x="357158" y="714356"/>
            <a:ext cx="8572560" cy="6143644"/>
          </a:xfrm>
        </p:spPr>
        <p:txBody>
          <a:bodyPr>
            <a:normAutofit fontScale="92500" lnSpcReduction="10000"/>
          </a:bodyPr>
          <a:lstStyle/>
          <a:p>
            <a:pPr>
              <a:buNone/>
            </a:pPr>
            <a:r>
              <a:rPr lang="cs-CZ" sz="2000" dirty="0" smtClean="0">
                <a:solidFill>
                  <a:srgbClr val="FF0000"/>
                </a:solidFill>
              </a:rPr>
              <a:t>Kdy mluvíme o spoluvlastnictví ?</a:t>
            </a:r>
          </a:p>
          <a:p>
            <a:pPr>
              <a:buFontTx/>
              <a:buChar char="-"/>
            </a:pPr>
            <a:r>
              <a:rPr lang="cs-CZ" sz="2000" dirty="0" smtClean="0">
                <a:solidFill>
                  <a:schemeClr val="tx1"/>
                </a:solidFill>
              </a:rPr>
              <a:t>Spoluvlastnictví  ideální</a:t>
            </a:r>
          </a:p>
          <a:p>
            <a:pPr>
              <a:buFontTx/>
              <a:buChar char="-"/>
            </a:pPr>
            <a:r>
              <a:rPr lang="cs-CZ" sz="2000" dirty="0" smtClean="0">
                <a:solidFill>
                  <a:schemeClr val="tx1"/>
                </a:solidFill>
              </a:rPr>
              <a:t>Přídatné spoluvlastnictví</a:t>
            </a:r>
          </a:p>
          <a:p>
            <a:pPr>
              <a:buFontTx/>
              <a:buChar char="-"/>
            </a:pPr>
            <a:r>
              <a:rPr lang="cs-CZ" sz="2000" dirty="0" smtClean="0">
                <a:solidFill>
                  <a:schemeClr val="tx1"/>
                </a:solidFill>
              </a:rPr>
              <a:t>Bytové vlastnictví</a:t>
            </a:r>
          </a:p>
          <a:p>
            <a:pPr>
              <a:buFontTx/>
              <a:buChar char="-"/>
            </a:pPr>
            <a:endParaRPr lang="cs-CZ" sz="2000" dirty="0" smtClean="0">
              <a:solidFill>
                <a:schemeClr val="tx1"/>
              </a:solidFill>
            </a:endParaRPr>
          </a:p>
          <a:p>
            <a:pPr>
              <a:buNone/>
            </a:pPr>
            <a:r>
              <a:rPr lang="cs-CZ" sz="2000" dirty="0" smtClean="0">
                <a:solidFill>
                  <a:schemeClr val="tx1"/>
                </a:solidFill>
              </a:rPr>
              <a:t>Spoluvlastnictví-  dvě a více osob</a:t>
            </a:r>
          </a:p>
          <a:p>
            <a:pPr>
              <a:buNone/>
            </a:pPr>
            <a:r>
              <a:rPr lang="cs-CZ" sz="2000" dirty="0" smtClean="0">
                <a:solidFill>
                  <a:schemeClr val="tx1"/>
                </a:solidFill>
              </a:rPr>
              <a:t>                         - manželé dle jejich vůle jako spoluvlastníci</a:t>
            </a:r>
          </a:p>
          <a:p>
            <a:pPr>
              <a:buNone/>
            </a:pPr>
            <a:r>
              <a:rPr lang="cs-CZ" sz="2000" dirty="0" smtClean="0">
                <a:solidFill>
                  <a:schemeClr val="tx1"/>
                </a:solidFill>
              </a:rPr>
              <a:t>                         - fyzická osoba x právnická osoba</a:t>
            </a:r>
          </a:p>
          <a:p>
            <a:pPr>
              <a:buNone/>
            </a:pPr>
            <a:r>
              <a:rPr lang="cs-CZ" sz="2000" dirty="0" smtClean="0">
                <a:solidFill>
                  <a:schemeClr val="tx1"/>
                </a:solidFill>
              </a:rPr>
              <a:t>                         - právnické osoby</a:t>
            </a:r>
          </a:p>
          <a:p>
            <a:pPr>
              <a:buNone/>
            </a:pPr>
            <a:endParaRPr lang="cs-CZ" sz="2000" dirty="0" smtClean="0">
              <a:solidFill>
                <a:schemeClr val="tx1"/>
              </a:solidFill>
            </a:endParaRPr>
          </a:p>
          <a:p>
            <a:pPr>
              <a:buNone/>
            </a:pPr>
            <a:r>
              <a:rPr lang="cs-CZ" sz="2000" dirty="0" smtClean="0">
                <a:solidFill>
                  <a:schemeClr val="tx1"/>
                </a:solidFill>
              </a:rPr>
              <a:t>Spoluvlastnictví může být spojeno i se </a:t>
            </a:r>
            <a:r>
              <a:rPr lang="cs-CZ" sz="2000" dirty="0" err="1" smtClean="0">
                <a:solidFill>
                  <a:schemeClr val="tx1"/>
                </a:solidFill>
              </a:rPr>
              <a:t>svěřenským</a:t>
            </a:r>
            <a:r>
              <a:rPr lang="cs-CZ" sz="2000" dirty="0" smtClean="0">
                <a:solidFill>
                  <a:schemeClr val="tx1"/>
                </a:solidFill>
              </a:rPr>
              <a:t> fondem</a:t>
            </a:r>
          </a:p>
          <a:p>
            <a:pPr>
              <a:buNone/>
            </a:pPr>
            <a:r>
              <a:rPr lang="cs-CZ" sz="2000" b="1" dirty="0" smtClean="0"/>
              <a:t>Podílové spoluvlastnictví majetku v podílovém fondu </a:t>
            </a:r>
            <a:endParaRPr lang="cs-CZ" sz="2000" dirty="0" smtClean="0"/>
          </a:p>
          <a:p>
            <a:pPr>
              <a:buNone/>
            </a:pPr>
            <a:r>
              <a:rPr lang="cs-CZ" sz="2000" dirty="0" smtClean="0"/>
              <a:t>  Podílové spoluvlastnictví majetku v podílovém fondu je v katastru vyjádřeno údaji o podílovém fondu s  charakteristikou oprávněné osoby a uvedením „Vlastnické právo podílníků“ , a dále údaji o investiční společnosti obhospodařující tento podílový fond s charakteristikou oprávněné osoby a uvedením „Obhospodařování majetku v podílovém fondu“ .</a:t>
            </a:r>
          </a:p>
          <a:p>
            <a:pPr>
              <a:buNone/>
            </a:pPr>
            <a:endParaRPr lang="cs-CZ" sz="2000" dirty="0" smtClean="0">
              <a:solidFill>
                <a:schemeClr val="tx1"/>
              </a:solidFill>
            </a:endParaRPr>
          </a:p>
          <a:p>
            <a:pPr>
              <a:buNone/>
            </a:pP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p>
        </p:txBody>
      </p:sp>
    </p:spTree>
    <p:extLst>
      <p:ext uri="{BB962C8B-B14F-4D97-AF65-F5344CB8AC3E}">
        <p14:creationId xmlns="" xmlns:p14="http://schemas.microsoft.com/office/powerpoint/2010/main" val="4204359904"/>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0"/>
            <a:ext cx="8572560" cy="785794"/>
          </a:xfrm>
        </p:spPr>
        <p:txBody>
          <a:bodyPr/>
          <a:lstStyle/>
          <a:p>
            <a:pPr marL="0" indent="0" algn="l">
              <a:buNone/>
            </a:pPr>
            <a:r>
              <a:rPr lang="cs-CZ" sz="2800" dirty="0" smtClean="0"/>
              <a:t>Spoluvlastnictví obecně dnes,tzn. po roce 2014</a:t>
            </a:r>
            <a:endParaRPr lang="cs-CZ" sz="2800" dirty="0"/>
          </a:p>
        </p:txBody>
      </p:sp>
      <p:sp>
        <p:nvSpPr>
          <p:cNvPr id="3" name="Zástupný symbol pro obsah 2"/>
          <p:cNvSpPr>
            <a:spLocks noGrp="1"/>
          </p:cNvSpPr>
          <p:nvPr>
            <p:ph sz="quarter" idx="13"/>
          </p:nvPr>
        </p:nvSpPr>
        <p:spPr>
          <a:xfrm>
            <a:off x="357158" y="714356"/>
            <a:ext cx="8572560" cy="5929354"/>
          </a:xfrm>
        </p:spPr>
        <p:txBody>
          <a:bodyPr>
            <a:normAutofit fontScale="92500" lnSpcReduction="20000"/>
          </a:bodyPr>
          <a:lstStyle/>
          <a:p>
            <a:pPr>
              <a:buNone/>
            </a:pPr>
            <a:endParaRPr lang="cs-CZ" sz="2000" dirty="0" smtClean="0">
              <a:solidFill>
                <a:srgbClr val="FF0000"/>
              </a:solidFill>
            </a:endParaRPr>
          </a:p>
          <a:p>
            <a:pPr>
              <a:buNone/>
            </a:pPr>
            <a:r>
              <a:rPr lang="cs-CZ" sz="2000" dirty="0" smtClean="0">
                <a:solidFill>
                  <a:srgbClr val="FF0000"/>
                </a:solidFill>
              </a:rPr>
              <a:t>Pojem spoluvlastnictví </a:t>
            </a:r>
            <a:r>
              <a:rPr lang="cs-CZ" sz="2000" dirty="0" smtClean="0"/>
              <a:t>najdeme upraven v § 1115 a následujících zákona č. 89/2012 Sb.,NOZ, kde se nachází i definice tohoto pojmu. Spoluvlastnictví je charakterizováno jako vlastnické právo dvou a více osob (=spoluvlastníků) ke společné věci. Spoluvlastníci jsou považováni za jeden celek, tedy za jedinou osobu a taktéž i s věcí nakládají. Každý ze spoluvlastníků má své právo k celé věci, které je omezeno stejným právem ostatních spoluvlastníků.</a:t>
            </a:r>
          </a:p>
          <a:p>
            <a:pPr>
              <a:buNone/>
            </a:pPr>
            <a:r>
              <a:rPr lang="cs-CZ" sz="2000" b="1" dirty="0" smtClean="0"/>
              <a:t>Spoluvlastnictví</a:t>
            </a:r>
          </a:p>
          <a:p>
            <a:pPr>
              <a:buNone/>
            </a:pPr>
            <a:r>
              <a:rPr lang="cs-CZ" sz="2000" b="1" dirty="0" smtClean="0"/>
              <a:t>    Obecná ustanovení</a:t>
            </a:r>
          </a:p>
          <a:p>
            <a:pPr>
              <a:buNone/>
            </a:pPr>
            <a:r>
              <a:rPr lang="cs-CZ" sz="2000" b="1" dirty="0" smtClean="0"/>
              <a:t>  § 1115</a:t>
            </a:r>
          </a:p>
          <a:p>
            <a:pPr>
              <a:buNone/>
            </a:pPr>
            <a:r>
              <a:rPr lang="cs-CZ" sz="2000" b="1" dirty="0" smtClean="0"/>
              <a:t>  (1)</a:t>
            </a:r>
            <a:r>
              <a:rPr lang="cs-CZ" sz="2000" dirty="0" smtClean="0"/>
              <a:t> Osoby, jimž náleží vlastnické právo k věci společně, jsou spoluvlastníky.</a:t>
            </a:r>
          </a:p>
          <a:p>
            <a:pPr>
              <a:buNone/>
            </a:pPr>
            <a:r>
              <a:rPr lang="cs-CZ" sz="2000" b="1" dirty="0" smtClean="0"/>
              <a:t>  (2)</a:t>
            </a:r>
            <a:r>
              <a:rPr lang="cs-CZ" sz="2000" dirty="0" smtClean="0"/>
              <a:t> Ustanovení o spoluvlastnictví se použijí přiměřeně i pro společenství jiných věcných práv.</a:t>
            </a:r>
          </a:p>
          <a:p>
            <a:pPr>
              <a:buNone/>
            </a:pPr>
            <a:r>
              <a:rPr lang="cs-CZ" sz="2000" b="1" dirty="0" smtClean="0"/>
              <a:t>  </a:t>
            </a:r>
            <a:r>
              <a:rPr lang="cs-CZ" sz="2000" b="1" dirty="0" smtClean="0">
                <a:solidFill>
                  <a:srgbClr val="FF0000"/>
                </a:solidFill>
              </a:rPr>
              <a:t>§ 1116</a:t>
            </a:r>
          </a:p>
          <a:p>
            <a:pPr>
              <a:buNone/>
            </a:pPr>
            <a:r>
              <a:rPr lang="cs-CZ" sz="2000" dirty="0" smtClean="0">
                <a:solidFill>
                  <a:srgbClr val="FF0000"/>
                </a:solidFill>
              </a:rPr>
              <a:t>  Vzhledem k věci jako celku, se spoluvlastníci považují za jedinou osobu a nakládají s věcí jako jediná osoba.</a:t>
            </a:r>
          </a:p>
          <a:p>
            <a:pPr>
              <a:buNone/>
            </a:pPr>
            <a:r>
              <a:rPr lang="cs-CZ" sz="2000" b="1" dirty="0" smtClean="0"/>
              <a:t>  § 1117</a:t>
            </a:r>
          </a:p>
          <a:p>
            <a:pPr>
              <a:buNone/>
            </a:pPr>
            <a:r>
              <a:rPr lang="cs-CZ" sz="2000" dirty="0" smtClean="0"/>
              <a:t>  Každý spoluvlastník má právo k celé věci. Toto právo je omezeno stejným právem každého dalšího spoluvlastníka.</a:t>
            </a:r>
          </a:p>
          <a:p>
            <a:pPr>
              <a:buNone/>
            </a:pPr>
            <a:endParaRPr lang="cs-CZ" sz="2000" dirty="0" smtClean="0"/>
          </a:p>
          <a:p>
            <a:pPr>
              <a:buNone/>
            </a:pP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p>
        </p:txBody>
      </p:sp>
    </p:spTree>
    <p:extLst>
      <p:ext uri="{BB962C8B-B14F-4D97-AF65-F5344CB8AC3E}">
        <p14:creationId xmlns="" xmlns:p14="http://schemas.microsoft.com/office/powerpoint/2010/main" val="4204359904"/>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0"/>
            <a:ext cx="8572560" cy="785794"/>
          </a:xfrm>
        </p:spPr>
        <p:txBody>
          <a:bodyPr/>
          <a:lstStyle/>
          <a:p>
            <a:pPr marL="0" indent="0" algn="l">
              <a:buNone/>
            </a:pPr>
            <a:r>
              <a:rPr lang="cs-CZ" sz="2800" dirty="0" smtClean="0"/>
              <a:t>Spoluvlastnictví obecně - NOZ</a:t>
            </a:r>
            <a:endParaRPr lang="cs-CZ" sz="2800" dirty="0"/>
          </a:p>
        </p:txBody>
      </p:sp>
      <p:sp>
        <p:nvSpPr>
          <p:cNvPr id="3" name="Zástupný symbol pro obsah 2"/>
          <p:cNvSpPr>
            <a:spLocks noGrp="1"/>
          </p:cNvSpPr>
          <p:nvPr>
            <p:ph sz="quarter" idx="13"/>
          </p:nvPr>
        </p:nvSpPr>
        <p:spPr>
          <a:xfrm>
            <a:off x="357158" y="714356"/>
            <a:ext cx="8572560" cy="5929354"/>
          </a:xfrm>
        </p:spPr>
        <p:txBody>
          <a:bodyPr>
            <a:normAutofit fontScale="92500" lnSpcReduction="20000"/>
          </a:bodyPr>
          <a:lstStyle/>
          <a:p>
            <a:pPr>
              <a:buNone/>
            </a:pPr>
            <a:r>
              <a:rPr lang="cs-CZ" sz="2000" b="1" dirty="0" smtClean="0"/>
              <a:t>Spoluvlastnický podíl</a:t>
            </a:r>
          </a:p>
          <a:p>
            <a:pPr>
              <a:buNone/>
            </a:pPr>
            <a:r>
              <a:rPr lang="cs-CZ" sz="2000" b="1" dirty="0" smtClean="0"/>
              <a:t> § 1121</a:t>
            </a:r>
          </a:p>
          <a:p>
            <a:pPr>
              <a:buNone/>
            </a:pPr>
            <a:r>
              <a:rPr lang="cs-CZ" sz="2000" dirty="0" smtClean="0"/>
              <a:t>  Každý ze spoluvlastníků je úplným vlastníkem svého podílu.</a:t>
            </a:r>
          </a:p>
          <a:p>
            <a:pPr>
              <a:buNone/>
            </a:pPr>
            <a:r>
              <a:rPr lang="cs-CZ" sz="2000" b="1" dirty="0" smtClean="0"/>
              <a:t> § 1123</a:t>
            </a:r>
          </a:p>
          <a:p>
            <a:pPr>
              <a:buNone/>
            </a:pPr>
            <a:r>
              <a:rPr lang="cs-CZ" sz="2000" dirty="0" smtClean="0"/>
              <a:t>  Spoluvlastník může se svým </a:t>
            </a:r>
            <a:r>
              <a:rPr lang="cs-CZ" sz="2000" b="1" dirty="0" smtClean="0"/>
              <a:t>podílem nakládat podle své vůle</a:t>
            </a:r>
            <a:r>
              <a:rPr lang="cs-CZ" sz="2000" dirty="0" smtClean="0"/>
              <a:t>. Takové nakládání však nesmí být na újmu právům ostatních spoluvlastníků bez zřetele k tomu, z čeho vyplývají.</a:t>
            </a:r>
          </a:p>
          <a:p>
            <a:pPr>
              <a:buNone/>
            </a:pPr>
            <a:r>
              <a:rPr lang="cs-CZ" sz="2000" b="1" dirty="0" smtClean="0"/>
              <a:t> § 1124</a:t>
            </a:r>
          </a:p>
          <a:p>
            <a:pPr>
              <a:buNone/>
            </a:pPr>
            <a:r>
              <a:rPr lang="cs-CZ" sz="2000" b="1" dirty="0" smtClean="0"/>
              <a:t>  (1)</a:t>
            </a:r>
            <a:r>
              <a:rPr lang="cs-CZ" sz="2000" dirty="0" smtClean="0"/>
              <a:t> </a:t>
            </a:r>
            <a:r>
              <a:rPr lang="cs-CZ" sz="2000" dirty="0" smtClean="0">
                <a:solidFill>
                  <a:srgbClr val="FF0000"/>
                </a:solidFill>
              </a:rPr>
              <a:t>Bylo-li spoluvlastnictví založeno pořízením pro případ smrti nebo jinou právní skutečností tak, že spoluvlastníci nemohli svá práva a povinnosti od počátku ovlivnit, a převádí-li některý ze spoluvlastníků svůj podíl, mají ostatní spoluvlastníci k podílu po </a:t>
            </a:r>
            <a:r>
              <a:rPr lang="cs-CZ" sz="2000" dirty="0" smtClean="0">
                <a:solidFill>
                  <a:schemeClr val="tx1"/>
                </a:solidFill>
              </a:rPr>
              <a:t>dobu šesti měsíců</a:t>
            </a:r>
            <a:r>
              <a:rPr lang="cs-CZ" sz="2000" dirty="0" smtClean="0">
                <a:solidFill>
                  <a:srgbClr val="FF0000"/>
                </a:solidFill>
              </a:rPr>
              <a:t> ode dne vzniku spoluvlastnictví předkupní právo, ledaže spoluvlastník podíl převádí jinému spoluvlastníku nebo svému manželu, sourozenci nebo příbuznému </a:t>
            </a:r>
            <a:r>
              <a:rPr lang="cs-CZ" sz="2000" dirty="0" smtClean="0"/>
              <a:t>v </a:t>
            </a:r>
            <a:r>
              <a:rPr lang="cs-CZ" sz="2000" dirty="0" smtClean="0">
                <a:solidFill>
                  <a:srgbClr val="FF0000"/>
                </a:solidFill>
              </a:rPr>
              <a:t>řadě přímé</a:t>
            </a:r>
            <a:r>
              <a:rPr lang="cs-CZ" sz="2000" dirty="0" smtClean="0"/>
              <a:t>. Neujednají-li si spoluvlastníci, jak předkupní právo vykonají, mají právo vykoupit podíl poměrně podle velikosti podílů.</a:t>
            </a:r>
          </a:p>
          <a:p>
            <a:pPr>
              <a:buNone/>
            </a:pPr>
            <a:r>
              <a:rPr lang="cs-CZ" sz="2000" b="1" dirty="0" smtClean="0"/>
              <a:t>  (2)</a:t>
            </a:r>
            <a:r>
              <a:rPr lang="cs-CZ" sz="2000" dirty="0" smtClean="0"/>
              <a:t> Předkupní právo mají spoluvlastníci i v případě, že některý ze spoluvlastníků převádí podíl bezúplatně; tehdy mají spoluvlastníci právo podíl vykoupit za </a:t>
            </a:r>
            <a:r>
              <a:rPr lang="cs-CZ" sz="2000" dirty="0" smtClean="0">
                <a:solidFill>
                  <a:srgbClr val="FF0000"/>
                </a:solidFill>
              </a:rPr>
              <a:t>obvyklou cenu</a:t>
            </a:r>
            <a:r>
              <a:rPr lang="cs-CZ" sz="2000" dirty="0" smtClean="0"/>
              <a:t>. To platí i v jiných případech zákonného předkupního práva.</a:t>
            </a:r>
          </a:p>
          <a:p>
            <a:endParaRPr lang="cs-CZ" sz="2000" dirty="0" smtClean="0"/>
          </a:p>
          <a:p>
            <a:pPr>
              <a:buNone/>
            </a:pP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p>
        </p:txBody>
      </p:sp>
    </p:spTree>
    <p:extLst>
      <p:ext uri="{BB962C8B-B14F-4D97-AF65-F5344CB8AC3E}">
        <p14:creationId xmlns="" xmlns:p14="http://schemas.microsoft.com/office/powerpoint/2010/main" val="4204359904"/>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0"/>
            <a:ext cx="8572560" cy="785794"/>
          </a:xfrm>
        </p:spPr>
        <p:txBody>
          <a:bodyPr/>
          <a:lstStyle/>
          <a:p>
            <a:pPr marL="0" indent="0" algn="l">
              <a:buNone/>
            </a:pPr>
            <a:r>
              <a:rPr lang="cs-CZ" sz="2800" dirty="0" smtClean="0"/>
              <a:t>Spoluvlastnictví obecně - NOZ</a:t>
            </a:r>
            <a:endParaRPr lang="cs-CZ" sz="2800" dirty="0"/>
          </a:p>
        </p:txBody>
      </p:sp>
      <p:sp>
        <p:nvSpPr>
          <p:cNvPr id="3" name="Zástupný symbol pro obsah 2"/>
          <p:cNvSpPr>
            <a:spLocks noGrp="1"/>
          </p:cNvSpPr>
          <p:nvPr>
            <p:ph sz="quarter" idx="13"/>
          </p:nvPr>
        </p:nvSpPr>
        <p:spPr>
          <a:xfrm>
            <a:off x="357158" y="714356"/>
            <a:ext cx="8572560" cy="5929354"/>
          </a:xfrm>
        </p:spPr>
        <p:txBody>
          <a:bodyPr>
            <a:normAutofit/>
          </a:bodyPr>
          <a:lstStyle/>
          <a:p>
            <a:pPr>
              <a:buNone/>
            </a:pPr>
            <a:endParaRPr lang="cs-CZ" sz="2000" dirty="0" smtClean="0">
              <a:solidFill>
                <a:srgbClr val="FF0000"/>
              </a:solidFill>
            </a:endParaRPr>
          </a:p>
          <a:p>
            <a:pPr>
              <a:buNone/>
            </a:pPr>
            <a:r>
              <a:rPr lang="cs-CZ" sz="2000" b="1" dirty="0" smtClean="0"/>
              <a:t>  § 1125</a:t>
            </a:r>
          </a:p>
          <a:p>
            <a:pPr>
              <a:buNone/>
            </a:pPr>
            <a:r>
              <a:rPr lang="cs-CZ" sz="2000" b="1" dirty="0" smtClean="0"/>
              <a:t> (1)</a:t>
            </a:r>
            <a:r>
              <a:rPr lang="cs-CZ" sz="2000" dirty="0" smtClean="0"/>
              <a:t> Vzniklo-li spoluvlastnictví k </a:t>
            </a:r>
            <a:r>
              <a:rPr lang="cs-CZ" sz="2000" b="1" dirty="0" smtClean="0"/>
              <a:t>zemědělskému závodu </a:t>
            </a:r>
            <a:r>
              <a:rPr lang="cs-CZ" sz="2000" dirty="0" smtClean="0"/>
              <a:t>pořízením pro  případ smrti nebo jinou právní skutečností tak, že spoluvlastníci nemohli svá práva a povinnosti od počátku ovlivnit, a převádí-li některý ze spoluvlastníků svůj podíl, mají ostatní spoluvlastníci k podílu předkupní právo; </a:t>
            </a:r>
            <a:r>
              <a:rPr lang="cs-CZ" sz="2000" b="1" dirty="0" smtClean="0">
                <a:solidFill>
                  <a:srgbClr val="FF0000"/>
                </a:solidFill>
              </a:rPr>
              <a:t>předkupní právo se vztahuje i na dědický podíl. Neujednají-li si spoluvlastníci nebo spoludědicové, jak předkupní právo vykonají, mají právo vykoupit podíl poměrně podle velikosti podílů.</a:t>
            </a:r>
          </a:p>
          <a:p>
            <a:pPr>
              <a:buNone/>
            </a:pPr>
            <a:r>
              <a:rPr lang="cs-CZ" sz="2000" b="1" dirty="0" smtClean="0"/>
              <a:t> (2)</a:t>
            </a:r>
            <a:r>
              <a:rPr lang="cs-CZ" sz="2000" dirty="0" smtClean="0"/>
              <a:t> Převádí-li spoluvlastník svůj podíl osobě, která by byla jeho dědicem podle ustanovení o zákonné posloupnosti dědiců, nebo jinému spoluvlastníku, odstavec 1 se nepoužije. </a:t>
            </a:r>
            <a:r>
              <a:rPr lang="cs-CZ" sz="2000" b="1" dirty="0" smtClean="0"/>
              <a:t>To platí i v případě, že se spoluvlastník předkupního práva v písemné formě vzdal.</a:t>
            </a:r>
          </a:p>
          <a:p>
            <a:pPr>
              <a:buNone/>
            </a:pP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p>
        </p:txBody>
      </p:sp>
    </p:spTree>
    <p:extLst>
      <p:ext uri="{BB962C8B-B14F-4D97-AF65-F5344CB8AC3E}">
        <p14:creationId xmlns="" xmlns:p14="http://schemas.microsoft.com/office/powerpoint/2010/main" val="4204359904"/>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0"/>
            <a:ext cx="8572560" cy="785794"/>
          </a:xfrm>
        </p:spPr>
        <p:txBody>
          <a:bodyPr/>
          <a:lstStyle/>
          <a:p>
            <a:pPr marL="0" indent="0" algn="l">
              <a:buNone/>
            </a:pPr>
            <a:r>
              <a:rPr lang="cs-CZ" sz="2800" dirty="0" smtClean="0"/>
              <a:t>Spoluvlastnictví – katastr nemovitostí</a:t>
            </a:r>
            <a:endParaRPr lang="cs-CZ" sz="2800" dirty="0"/>
          </a:p>
        </p:txBody>
      </p:sp>
      <p:sp>
        <p:nvSpPr>
          <p:cNvPr id="3" name="Zástupný symbol pro obsah 2"/>
          <p:cNvSpPr>
            <a:spLocks noGrp="1"/>
          </p:cNvSpPr>
          <p:nvPr>
            <p:ph sz="quarter" idx="13"/>
          </p:nvPr>
        </p:nvSpPr>
        <p:spPr>
          <a:xfrm>
            <a:off x="357158" y="714356"/>
            <a:ext cx="8572560" cy="5929354"/>
          </a:xfrm>
        </p:spPr>
        <p:txBody>
          <a:bodyPr>
            <a:normAutofit/>
          </a:bodyPr>
          <a:lstStyle/>
          <a:p>
            <a:pPr>
              <a:buNone/>
            </a:pPr>
            <a:r>
              <a:rPr lang="cs-CZ" sz="2000" b="1" dirty="0" smtClean="0"/>
              <a:t>Podílové spoluvlastnictví nemovitosti </a:t>
            </a:r>
          </a:p>
          <a:p>
            <a:pPr>
              <a:buNone/>
            </a:pPr>
            <a:r>
              <a:rPr lang="cs-CZ" sz="2000" dirty="0" smtClean="0"/>
              <a:t>  Podílové spoluvlastnictví nemovitosti je v katastru vyjádřeno velikostí spoluvlastnického podílu u každého ze spoluvlastníků nemovitosti </a:t>
            </a:r>
          </a:p>
          <a:p>
            <a:pPr>
              <a:buNone/>
            </a:pPr>
            <a:r>
              <a:rPr lang="cs-CZ" sz="2000" dirty="0" smtClean="0">
                <a:solidFill>
                  <a:srgbClr val="FF0000"/>
                </a:solidFill>
              </a:rPr>
              <a:t>  Při zápisu podílového spoluvlastnictví musí být součet spoluvlastnických podílů roven 1</a:t>
            </a:r>
            <a:r>
              <a:rPr lang="cs-CZ" sz="2000" dirty="0" smtClean="0">
                <a:solidFill>
                  <a:schemeClr val="tx1"/>
                </a:solidFill>
              </a:rPr>
              <a:t>. / jsou-li chybně určené podíly v listině, není zápis možný/</a:t>
            </a:r>
          </a:p>
          <a:p>
            <a:pPr>
              <a:buNone/>
            </a:pPr>
            <a:endParaRPr lang="cs-CZ" sz="2000" dirty="0" smtClean="0">
              <a:solidFill>
                <a:schemeClr val="tx1"/>
              </a:solidFill>
            </a:endParaRPr>
          </a:p>
          <a:p>
            <a:pPr>
              <a:buNone/>
            </a:pPr>
            <a:r>
              <a:rPr lang="cs-CZ" sz="2000" dirty="0" smtClean="0">
                <a:solidFill>
                  <a:schemeClr val="tx1"/>
                </a:solidFill>
              </a:rPr>
              <a:t>Spoluvlastnictví se do katastru zapisuje:</a:t>
            </a:r>
          </a:p>
          <a:p>
            <a:pPr>
              <a:buFontTx/>
              <a:buChar char="-"/>
            </a:pPr>
            <a:r>
              <a:rPr lang="cs-CZ" sz="2000" dirty="0" smtClean="0">
                <a:solidFill>
                  <a:schemeClr val="tx1"/>
                </a:solidFill>
              </a:rPr>
              <a:t>Dle kupní smlouvy, dohody</a:t>
            </a:r>
          </a:p>
          <a:p>
            <a:pPr>
              <a:buFontTx/>
              <a:buChar char="-"/>
            </a:pPr>
            <a:r>
              <a:rPr lang="cs-CZ" sz="2000" dirty="0" smtClean="0">
                <a:solidFill>
                  <a:schemeClr val="tx1"/>
                </a:solidFill>
              </a:rPr>
              <a:t>Dle darovací smlouvy</a:t>
            </a:r>
          </a:p>
          <a:p>
            <a:pPr>
              <a:buFontTx/>
              <a:buChar char="-"/>
            </a:pPr>
            <a:r>
              <a:rPr lang="cs-CZ" sz="2000" dirty="0" smtClean="0">
                <a:solidFill>
                  <a:schemeClr val="tx1"/>
                </a:solidFill>
              </a:rPr>
              <a:t>Usnesení o dědictví</a:t>
            </a:r>
          </a:p>
          <a:p>
            <a:pPr>
              <a:buFontTx/>
              <a:buChar char="-"/>
            </a:pPr>
            <a:r>
              <a:rPr lang="cs-CZ" sz="2000" dirty="0" smtClean="0">
                <a:solidFill>
                  <a:schemeClr val="tx1"/>
                </a:solidFill>
              </a:rPr>
              <a:t>Rozhodnutí soudu…</a:t>
            </a:r>
          </a:p>
          <a:p>
            <a:pPr>
              <a:buFontTx/>
              <a:buChar char="-"/>
            </a:pPr>
            <a:r>
              <a:rPr lang="cs-CZ" sz="2000" dirty="0" smtClean="0">
                <a:solidFill>
                  <a:schemeClr val="tx1"/>
                </a:solidFill>
              </a:rPr>
              <a:t>Po zániku manželství</a:t>
            </a:r>
          </a:p>
          <a:p>
            <a:pPr>
              <a:buNone/>
            </a:pPr>
            <a:endParaRPr lang="cs-CZ" sz="2000" dirty="0" smtClean="0">
              <a:solidFill>
                <a:schemeClr val="tx1"/>
              </a:solidFill>
            </a:endParaRPr>
          </a:p>
          <a:p>
            <a:pPr>
              <a:buNone/>
            </a:pP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p>
        </p:txBody>
      </p:sp>
    </p:spTree>
    <p:extLst>
      <p:ext uri="{BB962C8B-B14F-4D97-AF65-F5344CB8AC3E}">
        <p14:creationId xmlns="" xmlns:p14="http://schemas.microsoft.com/office/powerpoint/2010/main" val="4204359904"/>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214290"/>
            <a:ext cx="8572559" cy="571504"/>
          </a:xfrm>
        </p:spPr>
        <p:txBody>
          <a:bodyPr/>
          <a:lstStyle/>
          <a:p>
            <a:pPr>
              <a:buNone/>
            </a:pPr>
            <a:r>
              <a:rPr lang="cs-CZ" sz="2800" dirty="0" smtClean="0"/>
              <a:t>Spoluvlastnictví- katastr nemovitostí</a:t>
            </a:r>
            <a:endParaRPr lang="cs-CZ" sz="2800" dirty="0"/>
          </a:p>
        </p:txBody>
      </p:sp>
      <p:sp>
        <p:nvSpPr>
          <p:cNvPr id="3" name="Zástupný symbol pro obsah 2"/>
          <p:cNvSpPr>
            <a:spLocks noGrp="1"/>
          </p:cNvSpPr>
          <p:nvPr>
            <p:ph sz="quarter" idx="13"/>
          </p:nvPr>
        </p:nvSpPr>
        <p:spPr>
          <a:xfrm>
            <a:off x="357158" y="857232"/>
            <a:ext cx="8358246" cy="5715040"/>
          </a:xfrm>
        </p:spPr>
        <p:txBody>
          <a:bodyPr/>
          <a:lstStyle/>
          <a:p>
            <a:pPr>
              <a:buNone/>
            </a:pPr>
            <a:r>
              <a:rPr lang="cs-CZ" dirty="0" smtClean="0"/>
              <a:t>Zánik manželství a možný vznik spoluvlastnictví :</a:t>
            </a:r>
          </a:p>
          <a:p>
            <a:pPr>
              <a:buNone/>
            </a:pPr>
            <a:r>
              <a:rPr lang="cs-CZ" b="1" dirty="0" smtClean="0"/>
              <a:t>§ 68  </a:t>
            </a:r>
            <a:r>
              <a:rPr lang="cs-CZ" b="1" dirty="0" err="1" smtClean="0"/>
              <a:t>katV</a:t>
            </a:r>
            <a:endParaRPr lang="cs-CZ" b="1" dirty="0" smtClean="0"/>
          </a:p>
          <a:p>
            <a:pPr>
              <a:buNone/>
            </a:pPr>
            <a:r>
              <a:rPr lang="cs-CZ" b="1" dirty="0" smtClean="0"/>
              <a:t> (1)</a:t>
            </a:r>
            <a:r>
              <a:rPr lang="cs-CZ" dirty="0" smtClean="0"/>
              <a:t> Zánik společného jmění manželů a </a:t>
            </a:r>
            <a:r>
              <a:rPr lang="cs-CZ" dirty="0" smtClean="0">
                <a:solidFill>
                  <a:srgbClr val="FF0000"/>
                </a:solidFill>
              </a:rPr>
              <a:t>vznik podílového spoluvlastnictví bývalých manželů se po uplynutí 3 let od </a:t>
            </a:r>
            <a:r>
              <a:rPr lang="cs-CZ" dirty="0" smtClean="0"/>
              <a:t>zániku manželství bez vypořádání společného jmění manželů vkladem práva na základě dohody o vypořádání společného jmění manželů zapíše i na základě prohlášení jednoho z bývalých manželů s náležitostmi obdobnými souhlasnému prohlášení, doloženého pravomocným rozhodnutím tuzemského soudu o rozvodu manželství a potvrzením tohoto soudu, že do uplynutí tří let od zrušení manželství nebyla podána žaloba na soudní vypořádání společného jmění manželů, ani neproběhlo nebo neprobíhá řízení o vypořádání zaniklého společného jmění manželů. </a:t>
            </a:r>
          </a:p>
          <a:p>
            <a:pPr>
              <a:buNone/>
            </a:pPr>
            <a:endParaRPr lang="cs-CZ" dirty="0"/>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214290"/>
            <a:ext cx="8572559" cy="571504"/>
          </a:xfrm>
        </p:spPr>
        <p:txBody>
          <a:bodyPr/>
          <a:lstStyle/>
          <a:p>
            <a:pPr>
              <a:buNone/>
            </a:pPr>
            <a:r>
              <a:rPr lang="cs-CZ" sz="2800" dirty="0" smtClean="0"/>
              <a:t>Spoluvlastnictví- katastr nemovitostí</a:t>
            </a:r>
            <a:endParaRPr lang="cs-CZ" sz="2800" dirty="0"/>
          </a:p>
        </p:txBody>
      </p:sp>
      <p:sp>
        <p:nvSpPr>
          <p:cNvPr id="3" name="Zástupný symbol pro obsah 2"/>
          <p:cNvSpPr>
            <a:spLocks noGrp="1"/>
          </p:cNvSpPr>
          <p:nvPr>
            <p:ph sz="quarter" idx="13"/>
          </p:nvPr>
        </p:nvSpPr>
        <p:spPr>
          <a:xfrm>
            <a:off x="357158" y="857232"/>
            <a:ext cx="8358246" cy="5715040"/>
          </a:xfrm>
        </p:spPr>
        <p:txBody>
          <a:bodyPr/>
          <a:lstStyle/>
          <a:p>
            <a:pPr>
              <a:buNone/>
            </a:pPr>
            <a:r>
              <a:rPr lang="cs-CZ" dirty="0" smtClean="0"/>
              <a:t>Zánik spoluvlastnictví:</a:t>
            </a:r>
          </a:p>
          <a:p>
            <a:pPr>
              <a:buFontTx/>
              <a:buChar char="-"/>
            </a:pPr>
            <a:r>
              <a:rPr lang="cs-CZ" dirty="0" smtClean="0"/>
              <a:t>Vypořádáním k nemovitostem bez GP/je-li ve spoluvlastnictví více nemovitostí/</a:t>
            </a:r>
          </a:p>
          <a:p>
            <a:pPr>
              <a:buFontTx/>
              <a:buChar char="-"/>
            </a:pPr>
            <a:r>
              <a:rPr lang="cs-CZ" dirty="0" smtClean="0"/>
              <a:t>Vypořádáním s GP- rozdělením pozemku</a:t>
            </a:r>
          </a:p>
          <a:p>
            <a:pPr>
              <a:buFontTx/>
              <a:buChar char="-"/>
            </a:pPr>
            <a:r>
              <a:rPr lang="cs-CZ" dirty="0" smtClean="0"/>
              <a:t>Odprodejem spoluvlastnických podílů jednomu z nich</a:t>
            </a:r>
          </a:p>
          <a:p>
            <a:pPr>
              <a:buFontTx/>
              <a:buChar char="-"/>
            </a:pPr>
            <a:r>
              <a:rPr lang="cs-CZ" dirty="0" smtClean="0"/>
              <a:t>Vypořádání rozdělením domu na jednotky</a:t>
            </a:r>
          </a:p>
          <a:p>
            <a:pPr>
              <a:buFontTx/>
              <a:buChar char="-"/>
            </a:pPr>
            <a:r>
              <a:rPr lang="cs-CZ" dirty="0" smtClean="0"/>
              <a:t>Rozdělení soudem, pokud je rozdělení možné</a:t>
            </a:r>
          </a:p>
          <a:p>
            <a:pPr>
              <a:buFontTx/>
              <a:buChar char="-"/>
            </a:pPr>
            <a:r>
              <a:rPr lang="cs-CZ" dirty="0" smtClean="0"/>
              <a:t>Dražbou- navrhuje i soud, pro zjištění nejvyšší ceny </a:t>
            </a:r>
            <a:endParaRPr lang="cs-CZ" dirty="0"/>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0"/>
            <a:ext cx="8572560" cy="785794"/>
          </a:xfrm>
        </p:spPr>
        <p:txBody>
          <a:bodyPr/>
          <a:lstStyle/>
          <a:p>
            <a:pPr marL="0" indent="0" algn="l">
              <a:buNone/>
            </a:pPr>
            <a:r>
              <a:rPr lang="cs-CZ" sz="2800" dirty="0" smtClean="0"/>
              <a:t>Spoluvlastnictví – katastr nemovitostí - vzor</a:t>
            </a:r>
            <a:endParaRPr lang="cs-CZ" sz="2800" dirty="0"/>
          </a:p>
        </p:txBody>
      </p:sp>
      <p:pic>
        <p:nvPicPr>
          <p:cNvPr id="1026" name="Picture 2"/>
          <p:cNvPicPr>
            <a:picLocks noGrp="1" noChangeAspect="1" noChangeArrowheads="1"/>
          </p:cNvPicPr>
          <p:nvPr>
            <p:ph sz="quarter" idx="13"/>
          </p:nvPr>
        </p:nvPicPr>
        <p:blipFill>
          <a:blip r:embed="rId3"/>
          <a:srcRect/>
          <a:stretch>
            <a:fillRect/>
          </a:stretch>
        </p:blipFill>
        <p:spPr bwMode="auto">
          <a:xfrm>
            <a:off x="0" y="714356"/>
            <a:ext cx="9144000" cy="6143644"/>
          </a:xfrm>
          <a:prstGeom prst="rect">
            <a:avLst/>
          </a:prstGeom>
          <a:noFill/>
          <a:ln w="9525">
            <a:noFill/>
            <a:miter lim="800000"/>
            <a:headEnd/>
            <a:tailEnd/>
          </a:ln>
          <a:effectLst/>
        </p:spPr>
      </p:pic>
    </p:spTree>
    <p:extLst>
      <p:ext uri="{BB962C8B-B14F-4D97-AF65-F5344CB8AC3E}">
        <p14:creationId xmlns="" xmlns:p14="http://schemas.microsoft.com/office/powerpoint/2010/main" val="4204359904"/>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0"/>
            <a:ext cx="8572560" cy="785794"/>
          </a:xfrm>
        </p:spPr>
        <p:txBody>
          <a:bodyPr/>
          <a:lstStyle/>
          <a:p>
            <a:pPr marL="0" indent="0" algn="l">
              <a:buNone/>
            </a:pPr>
            <a:r>
              <a:rPr lang="cs-CZ" sz="2800" dirty="0" smtClean="0"/>
              <a:t>Spoluvlastnictví – katastr nemovitostí</a:t>
            </a:r>
            <a:endParaRPr lang="cs-CZ" sz="2800" dirty="0"/>
          </a:p>
        </p:txBody>
      </p:sp>
      <p:sp>
        <p:nvSpPr>
          <p:cNvPr id="3" name="Zástupný symbol pro obsah 2"/>
          <p:cNvSpPr>
            <a:spLocks noGrp="1"/>
          </p:cNvSpPr>
          <p:nvPr>
            <p:ph sz="quarter" idx="13"/>
          </p:nvPr>
        </p:nvSpPr>
        <p:spPr>
          <a:xfrm>
            <a:off x="357158" y="714356"/>
            <a:ext cx="8572560" cy="5929354"/>
          </a:xfrm>
        </p:spPr>
        <p:txBody>
          <a:bodyPr>
            <a:normAutofit/>
          </a:bodyPr>
          <a:lstStyle/>
          <a:p>
            <a:pPr>
              <a:buNone/>
            </a:pPr>
            <a:r>
              <a:rPr lang="cs-CZ" sz="2000" dirty="0" smtClean="0">
                <a:solidFill>
                  <a:srgbClr val="FF0000"/>
                </a:solidFill>
              </a:rPr>
              <a:t>Problémy se spoluvlastnictvím:</a:t>
            </a:r>
          </a:p>
          <a:p>
            <a:pPr>
              <a:buNone/>
            </a:pPr>
            <a:r>
              <a:rPr lang="cs-CZ" sz="2000" dirty="0" smtClean="0">
                <a:solidFill>
                  <a:schemeClr val="tx1"/>
                </a:solidFill>
              </a:rPr>
              <a:t>Každý ze spoluvlastníků může se svým podílem nakládat bez souhlasu ostatních</a:t>
            </a:r>
          </a:p>
          <a:p>
            <a:pPr>
              <a:buNone/>
            </a:pPr>
            <a:r>
              <a:rPr lang="cs-CZ" sz="2000" dirty="0" smtClean="0">
                <a:solidFill>
                  <a:schemeClr val="tx1"/>
                </a:solidFill>
              </a:rPr>
              <a:t>Spoluvlastníci mají vlastnické právo stejné ke každému m2 na pozemku</a:t>
            </a:r>
          </a:p>
          <a:p>
            <a:pPr>
              <a:buNone/>
            </a:pPr>
            <a:r>
              <a:rPr lang="cs-CZ" sz="2000" dirty="0" smtClean="0">
                <a:solidFill>
                  <a:schemeClr val="tx1"/>
                </a:solidFill>
              </a:rPr>
              <a:t>Spoluvlastníci mají vlastnické právo stejné ke všem místnostem v budově</a:t>
            </a:r>
          </a:p>
          <a:p>
            <a:pPr>
              <a:buNone/>
            </a:pPr>
            <a:r>
              <a:rPr lang="cs-CZ" sz="2000" dirty="0" smtClean="0">
                <a:solidFill>
                  <a:schemeClr val="tx1"/>
                </a:solidFill>
              </a:rPr>
              <a:t>/ pokud si neupraví jinak- bez zápisu v katastru/</a:t>
            </a:r>
          </a:p>
          <a:p>
            <a:pPr>
              <a:buNone/>
            </a:pPr>
            <a:r>
              <a:rPr lang="cs-CZ" sz="2000" dirty="0" smtClean="0">
                <a:solidFill>
                  <a:schemeClr val="tx1"/>
                </a:solidFill>
              </a:rPr>
              <a:t>Každý ze spoluvlastníků znají svá práva a zapomínají na povinnosti</a:t>
            </a:r>
          </a:p>
          <a:p>
            <a:pPr>
              <a:buNone/>
            </a:pPr>
            <a:r>
              <a:rPr lang="cs-CZ" sz="2000" dirty="0" smtClean="0">
                <a:solidFill>
                  <a:schemeClr val="tx1"/>
                </a:solidFill>
              </a:rPr>
              <a:t>/ udržovat nemovitost,podílet se na opravách.. aby neohrožovala okolí/</a:t>
            </a:r>
          </a:p>
          <a:p>
            <a:pPr>
              <a:buNone/>
            </a:pPr>
            <a:r>
              <a:rPr lang="cs-CZ" sz="2000" dirty="0" smtClean="0">
                <a:solidFill>
                  <a:schemeClr val="tx1"/>
                </a:solidFill>
              </a:rPr>
              <a:t>Povinnosti jsou stanoveny v NOZ a pokud  se chtějí odchýlit , mohou si sepsat ve formě notářského zápisu </a:t>
            </a:r>
            <a:r>
              <a:rPr lang="cs-CZ" sz="2000" dirty="0" smtClean="0"/>
              <a:t>Dohodu spoluvlastníků o správě nemovitosti  a požádat katastrální úřad o uložení do sbírky listin</a:t>
            </a:r>
            <a:endParaRPr lang="cs-CZ" sz="2000" dirty="0" smtClean="0">
              <a:solidFill>
                <a:schemeClr val="tx1"/>
              </a:solidFill>
            </a:endParaRPr>
          </a:p>
          <a:p>
            <a:pPr>
              <a:buNone/>
            </a:pPr>
            <a:r>
              <a:rPr lang="cs-CZ" sz="2000" b="1" dirty="0" smtClean="0"/>
              <a:t>§ 1138</a:t>
            </a:r>
          </a:p>
          <a:p>
            <a:pPr>
              <a:buNone/>
            </a:pPr>
            <a:r>
              <a:rPr lang="cs-CZ" sz="2000" dirty="0" smtClean="0"/>
              <a:t>  Dohodnou-li se spoluvlastníci nemovité věci o její správě jinak, vyžaduje dohoda formu veřejné listiny. Dohoda se založí do sbírky listin u orgánu, u něhož je nemovitá věc zapsána ve veřejném seznamu.</a:t>
            </a:r>
          </a:p>
          <a:p>
            <a:pPr>
              <a:buNone/>
            </a:pPr>
            <a:endParaRPr lang="cs-CZ" sz="2000" dirty="0" smtClean="0">
              <a:solidFill>
                <a:schemeClr val="tx1"/>
              </a:solidFill>
            </a:endParaRPr>
          </a:p>
          <a:p>
            <a:pPr>
              <a:buNone/>
            </a:pP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p>
        </p:txBody>
      </p:sp>
    </p:spTree>
    <p:extLst>
      <p:ext uri="{BB962C8B-B14F-4D97-AF65-F5344CB8AC3E}">
        <p14:creationId xmlns="" xmlns:p14="http://schemas.microsoft.com/office/powerpoint/2010/main" val="4204359904"/>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0"/>
            <a:ext cx="8572560" cy="785794"/>
          </a:xfrm>
        </p:spPr>
        <p:txBody>
          <a:bodyPr/>
          <a:lstStyle/>
          <a:p>
            <a:pPr marL="0" indent="0" algn="l">
              <a:buNone/>
            </a:pPr>
            <a:r>
              <a:rPr lang="cs-CZ" sz="2800" dirty="0" smtClean="0"/>
              <a:t>Spoluvlastnictví – katastr nemovitostí</a:t>
            </a:r>
            <a:endParaRPr lang="cs-CZ" sz="2800" dirty="0"/>
          </a:p>
        </p:txBody>
      </p:sp>
      <p:sp>
        <p:nvSpPr>
          <p:cNvPr id="3" name="Zástupný symbol pro obsah 2"/>
          <p:cNvSpPr>
            <a:spLocks noGrp="1"/>
          </p:cNvSpPr>
          <p:nvPr>
            <p:ph sz="quarter" idx="13"/>
          </p:nvPr>
        </p:nvSpPr>
        <p:spPr>
          <a:xfrm>
            <a:off x="357158" y="714356"/>
            <a:ext cx="8572560" cy="5929354"/>
          </a:xfrm>
        </p:spPr>
        <p:txBody>
          <a:bodyPr>
            <a:normAutofit fontScale="92500" lnSpcReduction="20000"/>
          </a:bodyPr>
          <a:lstStyle/>
          <a:p>
            <a:pPr>
              <a:buNone/>
            </a:pPr>
            <a:r>
              <a:rPr lang="cs-CZ" sz="2000" dirty="0" smtClean="0">
                <a:solidFill>
                  <a:schemeClr val="tx1"/>
                </a:solidFill>
              </a:rPr>
              <a:t>Snaha spoluvlastníků je poukazovat na předkupní právo.</a:t>
            </a:r>
          </a:p>
          <a:p>
            <a:pPr>
              <a:buNone/>
            </a:pPr>
            <a:r>
              <a:rPr lang="cs-CZ" sz="2000" dirty="0" smtClean="0">
                <a:solidFill>
                  <a:schemeClr val="tx1"/>
                </a:solidFill>
              </a:rPr>
              <a:t>Předkupní právo může existovat podle NOZ jen v případě, že založené spoluvlastnické právo nemohli ovlivnit- dědictví- po omezenou dobu</a:t>
            </a:r>
          </a:p>
          <a:p>
            <a:pPr>
              <a:buNone/>
            </a:pPr>
            <a:endParaRPr lang="cs-CZ" sz="2000" dirty="0" smtClean="0">
              <a:solidFill>
                <a:schemeClr val="tx1"/>
              </a:solidFill>
            </a:endParaRPr>
          </a:p>
          <a:p>
            <a:pPr>
              <a:buNone/>
            </a:pPr>
            <a:r>
              <a:rPr lang="cs-CZ" sz="2000" b="1" dirty="0" smtClean="0">
                <a:solidFill>
                  <a:schemeClr val="tx1"/>
                </a:solidFill>
              </a:rPr>
              <a:t>Jak to bylo s předkupním právem spoluvlastníka ?</a:t>
            </a:r>
          </a:p>
          <a:p>
            <a:pPr>
              <a:buNone/>
            </a:pPr>
            <a:r>
              <a:rPr lang="cs-CZ" sz="2000" dirty="0" smtClean="0">
                <a:solidFill>
                  <a:schemeClr val="tx1"/>
                </a:solidFill>
              </a:rPr>
              <a:t>Podle zákona č. 40/1964 Sb. existovalo zákonné předkupní právo spoluvlastníka</a:t>
            </a:r>
          </a:p>
          <a:p>
            <a:pPr>
              <a:buNone/>
            </a:pPr>
            <a:r>
              <a:rPr lang="cs-CZ" sz="2000" dirty="0" smtClean="0">
                <a:solidFill>
                  <a:schemeClr val="tx1"/>
                </a:solidFill>
              </a:rPr>
              <a:t>Podle zákona č. 89/2012 Sb. NOZ předkupní právo obecně od 1.1.2014 nebylo umožněno</a:t>
            </a:r>
          </a:p>
          <a:p>
            <a:pPr>
              <a:buNone/>
            </a:pPr>
            <a:r>
              <a:rPr lang="cs-CZ" sz="2000" dirty="0" smtClean="0">
                <a:solidFill>
                  <a:schemeClr val="tx1"/>
                </a:solidFill>
              </a:rPr>
              <a:t>Změna nastala podle novely NOZ pod číslem </a:t>
            </a:r>
            <a:r>
              <a:rPr lang="cs-CZ" sz="2000" b="1" dirty="0" smtClean="0">
                <a:solidFill>
                  <a:schemeClr val="tx1"/>
                </a:solidFill>
              </a:rPr>
              <a:t>460/2016 Sb./od 1.1.2018/</a:t>
            </a:r>
          </a:p>
          <a:p>
            <a:pPr>
              <a:buNone/>
            </a:pPr>
            <a:r>
              <a:rPr lang="cs-CZ" sz="2000" dirty="0" smtClean="0"/>
              <a:t>V § 1124 odstavec 1 zní:</a:t>
            </a:r>
          </a:p>
          <a:p>
            <a:pPr>
              <a:buNone/>
            </a:pPr>
            <a:r>
              <a:rPr lang="cs-CZ" sz="2000" dirty="0" smtClean="0"/>
              <a:t> „</a:t>
            </a:r>
            <a:r>
              <a:rPr lang="cs-CZ" sz="2000" b="1" dirty="0" smtClean="0"/>
              <a:t>(1)</a:t>
            </a:r>
            <a:r>
              <a:rPr lang="cs-CZ" sz="2000" dirty="0" smtClean="0"/>
              <a:t> Převádí-li se spoluvlastnický podíl na nemovité věci, mají </a:t>
            </a:r>
            <a:r>
              <a:rPr lang="cs-CZ" sz="2000" dirty="0" smtClean="0">
                <a:solidFill>
                  <a:srgbClr val="FF0000"/>
                </a:solidFill>
              </a:rPr>
              <a:t>spoluvlastníci předkupní právo</a:t>
            </a:r>
            <a:r>
              <a:rPr lang="cs-CZ" sz="2000" dirty="0" smtClean="0"/>
              <a:t>, ledaže jde o převod osobě blízké. Nedohodnou-li se spoluvlastníci o výkonu předkupního práva, mají právo vykoupit podíl poměrně podle velikosti podílů.“.</a:t>
            </a:r>
          </a:p>
          <a:p>
            <a:pPr>
              <a:buNone/>
            </a:pPr>
            <a:r>
              <a:rPr lang="cs-CZ" sz="2000" b="1" dirty="0" smtClean="0"/>
              <a:t> § 1125</a:t>
            </a:r>
          </a:p>
          <a:p>
            <a:pPr>
              <a:buNone/>
            </a:pPr>
            <a:r>
              <a:rPr lang="cs-CZ" sz="2000" dirty="0" smtClean="0">
                <a:solidFill>
                  <a:srgbClr val="FF0000"/>
                </a:solidFill>
              </a:rPr>
              <a:t>  Spoluvlastník se může vzdát předkupního práva podle § 1124 </a:t>
            </a:r>
            <a:r>
              <a:rPr lang="cs-CZ" sz="2000" dirty="0" smtClean="0"/>
              <a:t>s účinky pro své právní nástupce. Jde-li o nemovitou věc zapsanou do veřejného seznamu, vzdání se předkupního práva se do něj zapíše.“.</a:t>
            </a:r>
          </a:p>
          <a:p>
            <a:pPr>
              <a:buNone/>
            </a:pPr>
            <a:endParaRPr lang="cs-CZ" sz="2000" dirty="0" smtClean="0">
              <a:solidFill>
                <a:schemeClr val="tx1"/>
              </a:solidFill>
            </a:endParaRPr>
          </a:p>
          <a:p>
            <a:pPr>
              <a:buNone/>
            </a:pP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p>
        </p:txBody>
      </p:sp>
    </p:spTree>
    <p:extLst>
      <p:ext uri="{BB962C8B-B14F-4D97-AF65-F5344CB8AC3E}">
        <p14:creationId xmlns="" xmlns:p14="http://schemas.microsoft.com/office/powerpoint/2010/main" val="42043599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714356"/>
          </a:xfrm>
        </p:spPr>
        <p:txBody>
          <a:bodyPr/>
          <a:lstStyle/>
          <a:p>
            <a:pPr>
              <a:buNone/>
            </a:pPr>
            <a:r>
              <a:rPr lang="cs-CZ" sz="2800" dirty="0" smtClean="0"/>
              <a:t>Příklad poznámky dle zákona č.139/2000 Sb</a:t>
            </a:r>
            <a:r>
              <a:rPr lang="cs-CZ" dirty="0" smtClean="0"/>
              <a:t>.</a:t>
            </a:r>
            <a:endParaRPr lang="cs-CZ" dirty="0"/>
          </a:p>
        </p:txBody>
      </p:sp>
      <p:pic>
        <p:nvPicPr>
          <p:cNvPr id="4" name="Zástupný symbol pro obsah 3"/>
          <p:cNvPicPr>
            <a:picLocks noGrp="1"/>
          </p:cNvPicPr>
          <p:nvPr>
            <p:ph sz="quarter" idx="13"/>
          </p:nvPr>
        </p:nvPicPr>
        <p:blipFill>
          <a:blip r:embed="rId2"/>
          <a:srcRect/>
          <a:stretch>
            <a:fillRect/>
          </a:stretch>
        </p:blipFill>
        <p:spPr bwMode="auto">
          <a:xfrm>
            <a:off x="0" y="714356"/>
            <a:ext cx="9144000" cy="6000792"/>
          </a:xfrm>
          <a:prstGeom prst="rect">
            <a:avLst/>
          </a:prstGeom>
          <a:noFill/>
          <a:ln w="9525">
            <a:noFill/>
            <a:miter lim="800000"/>
            <a:headEnd/>
            <a:tailEnd/>
          </a:ln>
        </p:spPr>
      </p:pic>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0"/>
            <a:ext cx="8572560" cy="785794"/>
          </a:xfrm>
        </p:spPr>
        <p:txBody>
          <a:bodyPr/>
          <a:lstStyle/>
          <a:p>
            <a:pPr marL="0" indent="0" algn="l">
              <a:buNone/>
            </a:pPr>
            <a:r>
              <a:rPr lang="cs-CZ" sz="2800" dirty="0" smtClean="0"/>
              <a:t>Spoluvlastnictví – katastr nemovitostí</a:t>
            </a:r>
            <a:endParaRPr lang="cs-CZ" sz="2800" dirty="0"/>
          </a:p>
        </p:txBody>
      </p:sp>
      <p:sp>
        <p:nvSpPr>
          <p:cNvPr id="3" name="Zástupný symbol pro obsah 2"/>
          <p:cNvSpPr>
            <a:spLocks noGrp="1"/>
          </p:cNvSpPr>
          <p:nvPr>
            <p:ph sz="quarter" idx="13"/>
          </p:nvPr>
        </p:nvSpPr>
        <p:spPr>
          <a:xfrm>
            <a:off x="357158" y="714356"/>
            <a:ext cx="8572560" cy="5929354"/>
          </a:xfrm>
        </p:spPr>
        <p:txBody>
          <a:bodyPr>
            <a:normAutofit fontScale="92500" lnSpcReduction="10000"/>
          </a:bodyPr>
          <a:lstStyle/>
          <a:p>
            <a:pPr>
              <a:buNone/>
            </a:pPr>
            <a:endParaRPr lang="cs-CZ" sz="2000" dirty="0" smtClean="0">
              <a:solidFill>
                <a:schemeClr val="tx1"/>
              </a:solidFill>
            </a:endParaRPr>
          </a:p>
          <a:p>
            <a:pPr>
              <a:buNone/>
            </a:pPr>
            <a:r>
              <a:rPr lang="cs-CZ" sz="2000" dirty="0" smtClean="0">
                <a:solidFill>
                  <a:schemeClr val="tx1"/>
                </a:solidFill>
              </a:rPr>
              <a:t>Podle uvedené novely katastrální úřady zapisovaly poznámku-</a:t>
            </a:r>
          </a:p>
          <a:p>
            <a:pPr>
              <a:buFontTx/>
              <a:buChar char="-"/>
            </a:pPr>
            <a:r>
              <a:rPr lang="cs-CZ" sz="2000" dirty="0" smtClean="0">
                <a:solidFill>
                  <a:schemeClr val="tx1"/>
                </a:solidFill>
              </a:rPr>
              <a:t>O vzdání se předkupního práva, pokud o to bylo požádáno</a:t>
            </a:r>
          </a:p>
          <a:p>
            <a:pPr>
              <a:buFontTx/>
              <a:buChar char="-"/>
            </a:pPr>
            <a:endParaRPr lang="cs-CZ" sz="2000" dirty="0" smtClean="0">
              <a:solidFill>
                <a:schemeClr val="tx1"/>
              </a:solidFill>
            </a:endParaRPr>
          </a:p>
          <a:p>
            <a:pPr>
              <a:buNone/>
            </a:pPr>
            <a:r>
              <a:rPr lang="cs-CZ" sz="2000" dirty="0" smtClean="0">
                <a:solidFill>
                  <a:schemeClr val="tx1"/>
                </a:solidFill>
              </a:rPr>
              <a:t>Další změna NOZ zákonné předkupní právo opět zrušila, a to novelou pod číslem  163/2020 Sb.</a:t>
            </a:r>
          </a:p>
          <a:p>
            <a:pPr>
              <a:buFontTx/>
              <a:buChar char="-"/>
            </a:pPr>
            <a:r>
              <a:rPr lang="cs-CZ" sz="2000" dirty="0" smtClean="0">
                <a:solidFill>
                  <a:schemeClr val="tx1"/>
                </a:solidFill>
              </a:rPr>
              <a:t>Od 1.7.2020 bylo zákonné předkupní právo zrušeno úplně</a:t>
            </a:r>
          </a:p>
          <a:p>
            <a:pPr>
              <a:buFontTx/>
              <a:buChar char="-"/>
            </a:pPr>
            <a:r>
              <a:rPr lang="cs-CZ" sz="2000" dirty="0" smtClean="0">
                <a:solidFill>
                  <a:schemeClr val="tx1"/>
                </a:solidFill>
              </a:rPr>
              <a:t>Byla zrušena i možná poznámka o vzdání se překupního práva</a:t>
            </a:r>
          </a:p>
          <a:p>
            <a:pPr>
              <a:buNone/>
            </a:pPr>
            <a:r>
              <a:rPr lang="cs-CZ" sz="2000" dirty="0" smtClean="0">
                <a:solidFill>
                  <a:schemeClr val="tx1"/>
                </a:solidFill>
              </a:rPr>
              <a:t>Od 1.1.2023 katastrální úřady z úřední povinnosti tyto dříve zapsané poznámky ruší z úřední povinnost- dle novely katastrální vyhlášky účinné od 1.1.2023 č. 346/2022 Sb./</a:t>
            </a:r>
          </a:p>
          <a:p>
            <a:pPr>
              <a:buNone/>
            </a:pPr>
            <a:endParaRPr lang="cs-CZ" sz="2000" dirty="0" smtClean="0">
              <a:solidFill>
                <a:schemeClr val="tx1"/>
              </a:solidFill>
            </a:endParaRPr>
          </a:p>
          <a:p>
            <a:pPr>
              <a:buNone/>
            </a:pPr>
            <a:r>
              <a:rPr lang="cs-CZ" sz="2000" dirty="0" smtClean="0">
                <a:solidFill>
                  <a:srgbClr val="FF0000"/>
                </a:solidFill>
              </a:rPr>
              <a:t>Postup katastrálních úřadů při změně vlastnického práva ke spoluvlastnickému podílu.</a:t>
            </a:r>
          </a:p>
          <a:p>
            <a:pPr>
              <a:buNone/>
            </a:pPr>
            <a:r>
              <a:rPr lang="cs-CZ" sz="2000" dirty="0" smtClean="0">
                <a:solidFill>
                  <a:schemeClr val="tx1"/>
                </a:solidFill>
              </a:rPr>
              <a:t>Katastrální úřad  zákonné předkupní právo nikdy nezkoumal</a:t>
            </a:r>
          </a:p>
          <a:p>
            <a:pPr>
              <a:buNone/>
            </a:pPr>
            <a:r>
              <a:rPr lang="cs-CZ" sz="2000" dirty="0" smtClean="0">
                <a:solidFill>
                  <a:schemeClr val="tx1"/>
                </a:solidFill>
              </a:rPr>
              <a:t>Spoluvlastník, který se domáhal před katastrálním úřadem svého předkupního práva, nebyl účastníkem řízení a musel se svého práva domáhat u soudu</a:t>
            </a:r>
          </a:p>
          <a:p>
            <a:pPr>
              <a:buNone/>
            </a:pP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p>
        </p:txBody>
      </p:sp>
    </p:spTree>
    <p:extLst>
      <p:ext uri="{BB962C8B-B14F-4D97-AF65-F5344CB8AC3E}">
        <p14:creationId xmlns="" xmlns:p14="http://schemas.microsoft.com/office/powerpoint/2010/main" val="4204359904"/>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0"/>
            <a:ext cx="8572560" cy="785794"/>
          </a:xfrm>
        </p:spPr>
        <p:txBody>
          <a:bodyPr/>
          <a:lstStyle/>
          <a:p>
            <a:pPr marL="0" indent="0" algn="l">
              <a:buNone/>
            </a:pPr>
            <a:r>
              <a:rPr lang="cs-CZ" sz="2800" dirty="0" smtClean="0"/>
              <a:t>Spoluvlastnictví – Přídatné spoluvlastnictví</a:t>
            </a:r>
            <a:endParaRPr lang="cs-CZ" sz="2800" dirty="0"/>
          </a:p>
        </p:txBody>
      </p:sp>
      <p:sp>
        <p:nvSpPr>
          <p:cNvPr id="3" name="Zástupný symbol pro obsah 2"/>
          <p:cNvSpPr>
            <a:spLocks noGrp="1"/>
          </p:cNvSpPr>
          <p:nvPr>
            <p:ph sz="quarter" idx="13"/>
          </p:nvPr>
        </p:nvSpPr>
        <p:spPr>
          <a:xfrm>
            <a:off x="357158" y="714356"/>
            <a:ext cx="8572560" cy="5929354"/>
          </a:xfrm>
        </p:spPr>
        <p:txBody>
          <a:bodyPr>
            <a:normAutofit/>
          </a:bodyPr>
          <a:lstStyle/>
          <a:p>
            <a:pPr>
              <a:buNone/>
            </a:pPr>
            <a:r>
              <a:rPr lang="cs-CZ" sz="2000" b="1" dirty="0" smtClean="0"/>
              <a:t>Co je Přídatné spoluvlastnictví ?</a:t>
            </a:r>
          </a:p>
          <a:p>
            <a:pPr>
              <a:buNone/>
            </a:pPr>
            <a:endParaRPr lang="cs-CZ" sz="2000" b="1" dirty="0" smtClean="0"/>
          </a:p>
          <a:p>
            <a:pPr>
              <a:buNone/>
            </a:pPr>
            <a:r>
              <a:rPr lang="cs-CZ" sz="2000" b="1" dirty="0" smtClean="0"/>
              <a:t>Přídatné spoluvlastnictví</a:t>
            </a:r>
            <a:r>
              <a:rPr lang="cs-CZ" sz="2000" dirty="0" smtClean="0"/>
              <a:t> je </a:t>
            </a:r>
            <a:r>
              <a:rPr lang="cs-CZ" sz="2000" dirty="0" smtClean="0">
                <a:hlinkClick r:id="rId3" tooltip="Spoluvlastnictví"/>
              </a:rPr>
              <a:t>spoluvlastnictví</a:t>
            </a:r>
            <a:r>
              <a:rPr lang="cs-CZ" sz="2000" dirty="0" smtClean="0"/>
              <a:t> věci, jejímiž spoluvlastníky jsou vlastníci samostatných </a:t>
            </a:r>
            <a:r>
              <a:rPr lang="cs-CZ" sz="2000" dirty="0" smtClean="0">
                <a:hlinkClick r:id="rId4" tooltip="Věc (právo)"/>
              </a:rPr>
              <a:t>věcí</a:t>
            </a:r>
            <a:r>
              <a:rPr lang="cs-CZ" sz="2000" dirty="0" smtClean="0"/>
              <a:t> určených k takovému užívání, že tyto věci vytvářejí místně i účelem vymezený celek, přičemž tato společná věc slouží společnému účelu tak, že bez ní není užívání samostatných věcí dobře možné. Právo je upraveno v ustanoveních § 1223–1235 </a:t>
            </a:r>
            <a:r>
              <a:rPr lang="cs-CZ" sz="2000" dirty="0" smtClean="0">
                <a:hlinkClick r:id="rId5" tooltip="Občanský zákoník (Česko, 2012)"/>
              </a:rPr>
              <a:t>občanského zákoníku</a:t>
            </a:r>
            <a:r>
              <a:rPr lang="cs-CZ" sz="2000" dirty="0" smtClean="0"/>
              <a:t>, zákon č. 89/2012 Sb.</a:t>
            </a:r>
          </a:p>
          <a:p>
            <a:pPr>
              <a:buNone/>
            </a:pPr>
            <a:r>
              <a:rPr lang="cs-CZ" sz="2000" dirty="0" smtClean="0"/>
              <a:t>Ve formě spoluvlastnictví může být například pozemek s parkovištěm  u více budov /přístupová cesta/, kdy vlastníci jednotlivých pozemků s budovami tvořících celek mají v přídatném spoluvlastnictví pozemek s parkovištěm /přístupovou cestu/.</a:t>
            </a:r>
          </a:p>
          <a:p>
            <a:pPr>
              <a:buNone/>
            </a:pPr>
            <a:endParaRPr lang="cs-CZ" sz="2000" b="1" dirty="0" smtClean="0"/>
          </a:p>
          <a:p>
            <a:pPr>
              <a:buNone/>
            </a:pPr>
            <a:r>
              <a:rPr lang="cs-CZ" sz="2000" b="1" dirty="0" smtClean="0"/>
              <a:t>Nadřazená nemovitost x nemovitost v přídatném spoluvlastnictví</a:t>
            </a:r>
          </a:p>
          <a:p>
            <a:pPr>
              <a:buNone/>
            </a:pPr>
            <a:endParaRPr lang="cs-CZ" sz="2000" dirty="0" smtClean="0"/>
          </a:p>
          <a:p>
            <a:pPr>
              <a:buNone/>
            </a:pPr>
            <a:r>
              <a:rPr lang="cs-CZ" sz="2000" dirty="0" smtClean="0"/>
              <a:t>  </a:t>
            </a: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p>
        </p:txBody>
      </p:sp>
    </p:spTree>
    <p:extLst>
      <p:ext uri="{BB962C8B-B14F-4D97-AF65-F5344CB8AC3E}">
        <p14:creationId xmlns="" xmlns:p14="http://schemas.microsoft.com/office/powerpoint/2010/main" val="4204359904"/>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0"/>
            <a:ext cx="8572560" cy="785794"/>
          </a:xfrm>
        </p:spPr>
        <p:txBody>
          <a:bodyPr/>
          <a:lstStyle/>
          <a:p>
            <a:pPr marL="0" indent="0" algn="l">
              <a:buNone/>
            </a:pPr>
            <a:r>
              <a:rPr lang="cs-CZ" sz="2800" dirty="0" smtClean="0"/>
              <a:t>Spoluvlastnictví – Přídatné spoluvlastnictví</a:t>
            </a:r>
            <a:endParaRPr lang="cs-CZ" sz="2800" dirty="0"/>
          </a:p>
        </p:txBody>
      </p:sp>
      <p:sp>
        <p:nvSpPr>
          <p:cNvPr id="3" name="Zástupný symbol pro obsah 2"/>
          <p:cNvSpPr>
            <a:spLocks noGrp="1"/>
          </p:cNvSpPr>
          <p:nvPr>
            <p:ph sz="quarter" idx="13"/>
          </p:nvPr>
        </p:nvSpPr>
        <p:spPr>
          <a:xfrm>
            <a:off x="214282" y="642918"/>
            <a:ext cx="8572560" cy="5929354"/>
          </a:xfrm>
        </p:spPr>
        <p:txBody>
          <a:bodyPr>
            <a:normAutofit/>
          </a:bodyPr>
          <a:lstStyle/>
          <a:p>
            <a:pPr>
              <a:buNone/>
            </a:pPr>
            <a:r>
              <a:rPr lang="cs-CZ" sz="2000" b="1" dirty="0" smtClean="0"/>
              <a:t>Co je Přídatné spoluvlastnictví ?</a:t>
            </a:r>
          </a:p>
          <a:p>
            <a:pPr>
              <a:buNone/>
            </a:pPr>
            <a:endParaRPr lang="cs-CZ" sz="2000" b="1" dirty="0" smtClean="0"/>
          </a:p>
          <a:p>
            <a:pPr>
              <a:buNone/>
            </a:pPr>
            <a:r>
              <a:rPr lang="cs-CZ" sz="2000" i="1" dirty="0" smtClean="0"/>
              <a:t>V čem je </a:t>
            </a:r>
            <a:r>
              <a:rPr lang="cs-CZ" sz="2000" b="1" i="1" dirty="0" smtClean="0"/>
              <a:t>přídatné spoluvlastnictví</a:t>
            </a:r>
            <a:r>
              <a:rPr lang="cs-CZ" sz="2000" i="1" dirty="0" smtClean="0"/>
              <a:t> specifické a jak vypadá v praxi?</a:t>
            </a:r>
            <a:endParaRPr lang="cs-CZ" sz="2000" dirty="0" smtClean="0"/>
          </a:p>
          <a:p>
            <a:pPr>
              <a:buNone/>
            </a:pPr>
            <a:r>
              <a:rPr lang="cs-CZ" sz="2000" b="1" i="1" dirty="0" smtClean="0"/>
              <a:t>  Věc náležící společně několika vlastníkům samostatných věcí určených k takovému užívání, </a:t>
            </a:r>
            <a:r>
              <a:rPr lang="cs-CZ" sz="2000" b="1" i="1" dirty="0" smtClean="0">
                <a:solidFill>
                  <a:srgbClr val="FF0000"/>
                </a:solidFill>
              </a:rPr>
              <a:t>že tyto věci vytvářejí místně i účelem vymezený celek, a která slouží společnému účelu tak, že bez ní není užívání samostatných věcí dobře možné</a:t>
            </a:r>
            <a:r>
              <a:rPr lang="cs-CZ" sz="2000" b="1" i="1" dirty="0" smtClean="0"/>
              <a:t>, je v přídatném spoluvlastnictví těchto vlastníků. Týká-li se přídatné spoluvlastnictví nemovité věci zapisované do veřejného seznamu, zapíše se do veřejného seznamu i přídatné spoluvlastnictví.</a:t>
            </a:r>
            <a:endParaRPr lang="cs-CZ" sz="2000" dirty="0" smtClean="0"/>
          </a:p>
          <a:p>
            <a:pPr>
              <a:buNone/>
            </a:pPr>
            <a:endParaRPr lang="cs-CZ" sz="2000" b="1" dirty="0" smtClean="0"/>
          </a:p>
          <a:p>
            <a:pPr>
              <a:buNone/>
            </a:pPr>
            <a:endParaRPr lang="cs-CZ" sz="2000" b="1" dirty="0" smtClean="0"/>
          </a:p>
          <a:p>
            <a:pPr>
              <a:buNone/>
            </a:pPr>
            <a:r>
              <a:rPr lang="cs-CZ" sz="2000" b="1" dirty="0" smtClean="0"/>
              <a:t>Poznámka z minulosti </a:t>
            </a:r>
            <a:r>
              <a:rPr lang="cs-CZ" sz="2000" dirty="0" smtClean="0"/>
              <a:t>– zápisy v evidenci často přenesené z pozemkových knih jako „ singulární podíly“, pro které do konce roku 1950 platila jiná pravidla než následně</a:t>
            </a:r>
          </a:p>
          <a:p>
            <a:pPr>
              <a:buNone/>
            </a:pPr>
            <a:r>
              <a:rPr lang="cs-CZ" sz="2000" dirty="0" smtClean="0"/>
              <a:t>  </a:t>
            </a: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p>
        </p:txBody>
      </p:sp>
    </p:spTree>
    <p:extLst>
      <p:ext uri="{BB962C8B-B14F-4D97-AF65-F5344CB8AC3E}">
        <p14:creationId xmlns="" xmlns:p14="http://schemas.microsoft.com/office/powerpoint/2010/main" val="4204359904"/>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0"/>
            <a:ext cx="8572560" cy="785794"/>
          </a:xfrm>
        </p:spPr>
        <p:txBody>
          <a:bodyPr/>
          <a:lstStyle/>
          <a:p>
            <a:pPr marL="0" indent="0" algn="l">
              <a:buNone/>
            </a:pPr>
            <a:r>
              <a:rPr lang="cs-CZ" sz="2800" dirty="0" smtClean="0"/>
              <a:t>Spoluvlastnictví – Přídatné spoluvlastnictví/NOZ/</a:t>
            </a:r>
            <a:endParaRPr lang="cs-CZ" sz="2800" dirty="0"/>
          </a:p>
        </p:txBody>
      </p:sp>
      <p:sp>
        <p:nvSpPr>
          <p:cNvPr id="3" name="Zástupný symbol pro obsah 2"/>
          <p:cNvSpPr>
            <a:spLocks noGrp="1"/>
          </p:cNvSpPr>
          <p:nvPr>
            <p:ph sz="quarter" idx="13"/>
          </p:nvPr>
        </p:nvSpPr>
        <p:spPr>
          <a:xfrm>
            <a:off x="0" y="571480"/>
            <a:ext cx="9144000" cy="6286520"/>
          </a:xfrm>
        </p:spPr>
        <p:txBody>
          <a:bodyPr>
            <a:normAutofit fontScale="25000" lnSpcReduction="20000"/>
          </a:bodyPr>
          <a:lstStyle/>
          <a:p>
            <a:pPr>
              <a:buNone/>
            </a:pPr>
            <a:endParaRPr lang="cs-CZ" sz="2600" b="1" dirty="0" smtClean="0"/>
          </a:p>
          <a:p>
            <a:pPr>
              <a:buNone/>
            </a:pPr>
            <a:r>
              <a:rPr lang="cs-CZ" sz="7200" b="1" dirty="0" smtClean="0">
                <a:solidFill>
                  <a:srgbClr val="FF0000"/>
                </a:solidFill>
              </a:rPr>
              <a:t>Přídatné spoluvlastnictví</a:t>
            </a:r>
          </a:p>
          <a:p>
            <a:pPr>
              <a:buNone/>
            </a:pPr>
            <a:r>
              <a:rPr lang="cs-CZ" sz="7200" b="1" dirty="0" smtClean="0"/>
              <a:t>Obecná ustanovení</a:t>
            </a:r>
          </a:p>
          <a:p>
            <a:pPr>
              <a:buNone/>
            </a:pPr>
            <a:r>
              <a:rPr lang="cs-CZ" sz="7200" b="1" dirty="0" smtClean="0"/>
              <a:t> § 1223</a:t>
            </a:r>
          </a:p>
          <a:p>
            <a:pPr>
              <a:buNone/>
            </a:pPr>
            <a:r>
              <a:rPr lang="cs-CZ" sz="7200" b="1" dirty="0" smtClean="0"/>
              <a:t>  (1)</a:t>
            </a:r>
            <a:r>
              <a:rPr lang="cs-CZ" sz="7200" dirty="0" smtClean="0"/>
              <a:t> Věc náležící společně </a:t>
            </a:r>
            <a:r>
              <a:rPr lang="cs-CZ" sz="7200" dirty="0" smtClean="0">
                <a:solidFill>
                  <a:srgbClr val="FF0000"/>
                </a:solidFill>
              </a:rPr>
              <a:t>několika vlastníkům samostatných věcí </a:t>
            </a:r>
            <a:r>
              <a:rPr lang="cs-CZ" sz="7200" dirty="0" smtClean="0"/>
              <a:t>určených k takovému užívání, že tyto věci vytvářejí místně i účelem vymezený celek, a která slouží společnému účelu tak, že bez ní není užívání samostatných věcí dobře možné, je v přídatném spoluvlastnictví těchto vlastníků. Týká-li se přídatné spoluvlastnictví nemovité věci zapisované do veřejného seznamu, zapíše se do veřejného seznamu i přídatné spoluvlastnictví.</a:t>
            </a:r>
          </a:p>
          <a:p>
            <a:pPr>
              <a:buNone/>
            </a:pPr>
            <a:r>
              <a:rPr lang="cs-CZ" sz="7200" b="1" dirty="0" smtClean="0"/>
              <a:t>   (2)</a:t>
            </a:r>
            <a:r>
              <a:rPr lang="cs-CZ" sz="7200" dirty="0" smtClean="0"/>
              <a:t> Ustanovení o přídatném spoluvlastnictví se použijí přiměřeně i na zařízení pořízené nebo jinak nabyté vlastníky uvedenými v odstavci 1 společným nákladem tak, aby sloužilo jim všem.</a:t>
            </a:r>
          </a:p>
          <a:p>
            <a:pPr>
              <a:buNone/>
            </a:pPr>
            <a:r>
              <a:rPr lang="cs-CZ" sz="7200" b="1" dirty="0" smtClean="0"/>
              <a:t> § 1224</a:t>
            </a:r>
          </a:p>
          <a:p>
            <a:pPr>
              <a:buNone/>
            </a:pPr>
            <a:r>
              <a:rPr lang="cs-CZ" sz="7200" b="1" dirty="0" smtClean="0"/>
              <a:t>  (1)</a:t>
            </a:r>
            <a:r>
              <a:rPr lang="cs-CZ" sz="7200" dirty="0" smtClean="0"/>
              <a:t> Věc v přídatném spoluvlastnictví nesmí být proti vůli některého ze spoluvlastníků odňata společnému účelu.</a:t>
            </a:r>
          </a:p>
          <a:p>
            <a:pPr>
              <a:buNone/>
            </a:pPr>
            <a:r>
              <a:rPr lang="cs-CZ" sz="7200" b="1" dirty="0" smtClean="0"/>
              <a:t>  (2)</a:t>
            </a:r>
            <a:r>
              <a:rPr lang="cs-CZ" sz="7200" dirty="0" smtClean="0"/>
              <a:t> Zatížit lze věc v přídatném spoluvlastnictví jen způsobem, který nebrání jejímu využití společnému účelu.</a:t>
            </a:r>
          </a:p>
          <a:p>
            <a:pPr>
              <a:buNone/>
            </a:pPr>
            <a:r>
              <a:rPr lang="cs-CZ" sz="7200" b="1" dirty="0" smtClean="0"/>
              <a:t> § 1225</a:t>
            </a:r>
          </a:p>
          <a:p>
            <a:pPr>
              <a:buNone/>
            </a:pPr>
            <a:r>
              <a:rPr lang="cs-CZ" sz="7200" b="1" dirty="0" smtClean="0"/>
              <a:t>  (1)</a:t>
            </a:r>
            <a:r>
              <a:rPr lang="cs-CZ" sz="7200" dirty="0" smtClean="0"/>
              <a:t> Žádnému ze spoluvlastníků nelze bránit v účasti na využití věci v přídatném spoluvlastnictví způsobem, který společnému účelu odpovídá a nebrání jejímu využití ostatními spoluvlastníky.</a:t>
            </a:r>
          </a:p>
          <a:p>
            <a:pPr>
              <a:buNone/>
            </a:pPr>
            <a:r>
              <a:rPr lang="cs-CZ" sz="7200" b="1" dirty="0" smtClean="0"/>
              <a:t>  (2)</a:t>
            </a:r>
            <a:r>
              <a:rPr lang="cs-CZ" sz="7200" dirty="0" smtClean="0"/>
              <a:t> Vzdání se práva účasti na využití věci v přídatném spoluvlastnictví některým spoluvlastníkem nemá účinky pro jeho právní nástupce.</a:t>
            </a:r>
          </a:p>
          <a:p>
            <a:pPr>
              <a:buNone/>
            </a:pPr>
            <a:endParaRPr lang="cs-CZ" sz="7200" b="1" dirty="0" smtClean="0"/>
          </a:p>
          <a:p>
            <a:pPr>
              <a:buNone/>
            </a:pPr>
            <a:endParaRPr lang="cs-CZ" sz="2000" b="1" dirty="0" smtClean="0"/>
          </a:p>
          <a:p>
            <a:pPr>
              <a:buNone/>
            </a:pPr>
            <a:endParaRPr lang="cs-CZ" sz="2000" dirty="0" smtClean="0"/>
          </a:p>
          <a:p>
            <a:pPr>
              <a:buNone/>
            </a:pPr>
            <a:r>
              <a:rPr lang="cs-CZ" sz="2000" dirty="0" smtClean="0"/>
              <a:t>  </a:t>
            </a: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p>
        </p:txBody>
      </p:sp>
    </p:spTree>
    <p:extLst>
      <p:ext uri="{BB962C8B-B14F-4D97-AF65-F5344CB8AC3E}">
        <p14:creationId xmlns="" xmlns:p14="http://schemas.microsoft.com/office/powerpoint/2010/main" val="4204359904"/>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0"/>
            <a:ext cx="8572560" cy="785794"/>
          </a:xfrm>
        </p:spPr>
        <p:txBody>
          <a:bodyPr/>
          <a:lstStyle/>
          <a:p>
            <a:pPr marL="0" indent="0" algn="l">
              <a:buNone/>
            </a:pPr>
            <a:r>
              <a:rPr lang="cs-CZ" sz="2800" dirty="0" smtClean="0"/>
              <a:t>Spoluvlastnictví – Přídatné spoluvlastnictví</a:t>
            </a:r>
            <a:endParaRPr lang="cs-CZ" sz="2800" dirty="0"/>
          </a:p>
        </p:txBody>
      </p:sp>
      <p:sp>
        <p:nvSpPr>
          <p:cNvPr id="3" name="Zástupný symbol pro obsah 2"/>
          <p:cNvSpPr>
            <a:spLocks noGrp="1"/>
          </p:cNvSpPr>
          <p:nvPr>
            <p:ph sz="quarter" idx="13"/>
          </p:nvPr>
        </p:nvSpPr>
        <p:spPr>
          <a:xfrm>
            <a:off x="214282" y="571480"/>
            <a:ext cx="8572560" cy="6286520"/>
          </a:xfrm>
        </p:spPr>
        <p:txBody>
          <a:bodyPr>
            <a:normAutofit fontScale="70000" lnSpcReduction="20000"/>
          </a:bodyPr>
          <a:lstStyle/>
          <a:p>
            <a:pPr>
              <a:buNone/>
            </a:pPr>
            <a:r>
              <a:rPr lang="cs-CZ" sz="2900" b="1" dirty="0" smtClean="0"/>
              <a:t>Co je Přídatné spoluvlastnictví ? – úprava v NOZ</a:t>
            </a:r>
          </a:p>
          <a:p>
            <a:pPr>
              <a:buNone/>
            </a:pPr>
            <a:endParaRPr lang="cs-CZ" sz="2000" b="1" dirty="0" smtClean="0"/>
          </a:p>
          <a:p>
            <a:pPr>
              <a:buNone/>
            </a:pPr>
            <a:r>
              <a:rPr lang="cs-CZ" sz="2000" b="1" dirty="0" smtClean="0"/>
              <a:t>§ 1226</a:t>
            </a:r>
          </a:p>
          <a:p>
            <a:pPr>
              <a:buNone/>
            </a:pPr>
            <a:r>
              <a:rPr lang="cs-CZ" sz="2000" b="1" dirty="0" smtClean="0"/>
              <a:t>    Slouží-li věc v přídatném spoluvlastnictví k společnému využití pozemků, stanoví se podíly spoluvlastníků na společné věci poměrem výměry pozemků. To spoluvlastníkům nebrání, aby si velikost podílů ujednali jinak.</a:t>
            </a:r>
          </a:p>
          <a:p>
            <a:pPr>
              <a:buNone/>
            </a:pPr>
            <a:r>
              <a:rPr lang="cs-CZ" sz="2000" b="1" dirty="0" smtClean="0"/>
              <a:t> § 1227</a:t>
            </a:r>
          </a:p>
          <a:p>
            <a:pPr>
              <a:buNone/>
            </a:pPr>
            <a:r>
              <a:rPr lang="cs-CZ" sz="2000" b="1" dirty="0" smtClean="0"/>
              <a:t>  (1)</a:t>
            </a:r>
            <a:r>
              <a:rPr lang="cs-CZ" sz="2000" dirty="0" smtClean="0"/>
              <a:t> Podíl na věci v přídatném spoluvlastnictví lze převést jen za současného převodu vlastnického práva k věci, k jejímuž využití věc v přídatném spoluvlastnictví slouží. Převádí-li se vlastnické právo k takové věci, platí, že se převod vztahuje i na podíl na věci v přídatném spoluvlastnictví.</a:t>
            </a:r>
          </a:p>
          <a:p>
            <a:pPr>
              <a:buNone/>
            </a:pPr>
            <a:r>
              <a:rPr lang="cs-CZ" sz="2000" b="1" dirty="0" smtClean="0"/>
              <a:t>  (2)</a:t>
            </a:r>
            <a:r>
              <a:rPr lang="cs-CZ" sz="2000" dirty="0" smtClean="0"/>
              <a:t> To platí i pro zatížení předkupním právem, </a:t>
            </a:r>
            <a:r>
              <a:rPr lang="cs-CZ" sz="2000" dirty="0" err="1" smtClean="0"/>
              <a:t>právem</a:t>
            </a:r>
            <a:r>
              <a:rPr lang="cs-CZ" sz="2000" dirty="0" smtClean="0"/>
              <a:t> zpětné koupě nebo obdobným způsobem, jakož i pro zřízení zástavního práva nebo obdobné jistoty.</a:t>
            </a:r>
          </a:p>
          <a:p>
            <a:pPr>
              <a:buNone/>
            </a:pPr>
            <a:r>
              <a:rPr lang="cs-CZ" sz="2000" b="1" dirty="0" smtClean="0"/>
              <a:t> § 1228</a:t>
            </a:r>
          </a:p>
          <a:p>
            <a:pPr>
              <a:buNone/>
            </a:pPr>
            <a:r>
              <a:rPr lang="cs-CZ" sz="2000" b="1" dirty="0" smtClean="0"/>
              <a:t>  (1)</a:t>
            </a:r>
            <a:r>
              <a:rPr lang="cs-CZ" sz="2000" dirty="0" smtClean="0"/>
              <a:t> Oddělit se z přídatného spoluvlastnictví lze za podmínky, že věc, k jejímuž využití věc v přídatném spoluvlastnictví až dosud sloužila, zanikla nebo změnila svůj účel tak, že věc v přídatném spoluvlastnictví už není potřebná.</a:t>
            </a:r>
          </a:p>
          <a:p>
            <a:pPr>
              <a:buNone/>
            </a:pPr>
            <a:r>
              <a:rPr lang="cs-CZ" sz="2000" b="1" dirty="0" smtClean="0"/>
              <a:t>  (2)</a:t>
            </a:r>
            <a:r>
              <a:rPr lang="cs-CZ" sz="2000" dirty="0" smtClean="0"/>
              <a:t> Ze stejného důvodu může kterýkoli z dalších spoluvlastníků navrhnout soudu, aby účast spoluvlastníka v přídatném spoluvlastnictví zrušil a přikázal jeho podíl za náhradu zbývajícím spoluvlastníkům podle poměru jejich podílů.</a:t>
            </a:r>
          </a:p>
          <a:p>
            <a:pPr>
              <a:buNone/>
            </a:pPr>
            <a:r>
              <a:rPr lang="cs-CZ" sz="2000" b="1" dirty="0" smtClean="0"/>
              <a:t> § 1229</a:t>
            </a:r>
          </a:p>
          <a:p>
            <a:pPr>
              <a:buNone/>
            </a:pPr>
            <a:r>
              <a:rPr lang="cs-CZ" sz="2000" dirty="0" smtClean="0"/>
              <a:t>  Pozbude-li věc v přídatném spoluvlastnictví svůj účel, zanikne přídatné spoluvlastnictví a spoluvlastníci se vypořádají podle obecných ustanovení o zrušení spoluvlastnictví. Dokud tento účel trvá, nelze přídatné spoluvlastnictví zruš</a:t>
            </a:r>
          </a:p>
          <a:p>
            <a:pPr>
              <a:buNone/>
            </a:pPr>
            <a:endParaRPr lang="cs-CZ" sz="2000" dirty="0" smtClean="0"/>
          </a:p>
          <a:p>
            <a:pPr>
              <a:buNone/>
            </a:pPr>
            <a:r>
              <a:rPr lang="cs-CZ" sz="2000" dirty="0" smtClean="0"/>
              <a:t>  </a:t>
            </a: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p>
        </p:txBody>
      </p:sp>
    </p:spTree>
    <p:extLst>
      <p:ext uri="{BB962C8B-B14F-4D97-AF65-F5344CB8AC3E}">
        <p14:creationId xmlns="" xmlns:p14="http://schemas.microsoft.com/office/powerpoint/2010/main" val="4204359904"/>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0"/>
            <a:ext cx="8572560" cy="785794"/>
          </a:xfrm>
        </p:spPr>
        <p:txBody>
          <a:bodyPr/>
          <a:lstStyle/>
          <a:p>
            <a:pPr marL="0" indent="0" algn="l">
              <a:buNone/>
            </a:pPr>
            <a:r>
              <a:rPr lang="cs-CZ" sz="2800" dirty="0" smtClean="0"/>
              <a:t>Spoluvlastnictví – Přídatné spoluvlastnictví</a:t>
            </a:r>
            <a:endParaRPr lang="cs-CZ" sz="2800" dirty="0"/>
          </a:p>
        </p:txBody>
      </p:sp>
      <p:sp>
        <p:nvSpPr>
          <p:cNvPr id="3" name="Zástupný symbol pro obsah 2"/>
          <p:cNvSpPr>
            <a:spLocks noGrp="1"/>
          </p:cNvSpPr>
          <p:nvPr>
            <p:ph sz="quarter" idx="13"/>
          </p:nvPr>
        </p:nvSpPr>
        <p:spPr>
          <a:xfrm>
            <a:off x="214282" y="642918"/>
            <a:ext cx="8572560" cy="5929354"/>
          </a:xfrm>
        </p:spPr>
        <p:txBody>
          <a:bodyPr>
            <a:normAutofit lnSpcReduction="10000"/>
          </a:bodyPr>
          <a:lstStyle/>
          <a:p>
            <a:pPr>
              <a:buNone/>
            </a:pPr>
            <a:r>
              <a:rPr lang="cs-CZ" sz="2000" b="1" dirty="0" smtClean="0"/>
              <a:t>Co je Přídatné spoluvlastnictví ? – úprava v NOZ</a:t>
            </a:r>
          </a:p>
          <a:p>
            <a:pPr>
              <a:buNone/>
            </a:pPr>
            <a:endParaRPr lang="cs-CZ" sz="2000" b="1" dirty="0" smtClean="0"/>
          </a:p>
          <a:p>
            <a:pPr>
              <a:buNone/>
            </a:pPr>
            <a:r>
              <a:rPr lang="cs-CZ" sz="2000" b="1" dirty="0" smtClean="0"/>
              <a:t>Správa věci v přídatném spoluvlastnictví</a:t>
            </a:r>
          </a:p>
          <a:p>
            <a:pPr>
              <a:buNone/>
            </a:pPr>
            <a:r>
              <a:rPr lang="cs-CZ" sz="2000" b="1" dirty="0" smtClean="0"/>
              <a:t> § 1230</a:t>
            </a:r>
          </a:p>
          <a:p>
            <a:pPr>
              <a:buNone/>
            </a:pPr>
            <a:r>
              <a:rPr lang="cs-CZ" sz="2000" dirty="0" smtClean="0"/>
              <a:t>  Nedohodnou-li se spoluvlastníci jinak, zvolí k běžné správě věci v přídatném spoluvlastnictví jednoho ze spoluvlastníků jako správce. Není-li správce spoluvlastníky zvolen ani po třech měsících, jmenuje ho na návrh kteréhokoli spoluvlastníka soud.</a:t>
            </a:r>
          </a:p>
          <a:p>
            <a:pPr>
              <a:buNone/>
            </a:pPr>
            <a:r>
              <a:rPr lang="cs-CZ" sz="2000" b="1" dirty="0" smtClean="0"/>
              <a:t> § 1231</a:t>
            </a:r>
          </a:p>
          <a:p>
            <a:pPr>
              <a:buNone/>
            </a:pPr>
            <a:r>
              <a:rPr lang="cs-CZ" sz="2000" b="1" dirty="0" smtClean="0"/>
              <a:t> (1)</a:t>
            </a:r>
            <a:r>
              <a:rPr lang="cs-CZ" sz="2000" dirty="0" smtClean="0"/>
              <a:t> Nedojde-li k jiné dohodě, volí spoluvlastníci správce většinou hlasů; každý spoluvlastník má jeden hlas.</a:t>
            </a:r>
          </a:p>
          <a:p>
            <a:pPr>
              <a:buNone/>
            </a:pPr>
            <a:endParaRPr lang="cs-CZ" sz="2000" dirty="0" smtClean="0"/>
          </a:p>
          <a:p>
            <a:pPr>
              <a:buNone/>
            </a:pPr>
            <a:r>
              <a:rPr lang="cs-CZ" sz="2000" dirty="0" smtClean="0"/>
              <a:t>Poznámka- správce věci v přídatném spoluvlastnictví není evidován v katastru nemovitostí</a:t>
            </a:r>
          </a:p>
          <a:p>
            <a:pPr>
              <a:buNone/>
            </a:pPr>
            <a:endParaRPr lang="cs-CZ" sz="2000" dirty="0" smtClean="0"/>
          </a:p>
          <a:p>
            <a:pPr>
              <a:buNone/>
            </a:pPr>
            <a:r>
              <a:rPr lang="cs-CZ" sz="2000" dirty="0" smtClean="0"/>
              <a:t>  </a:t>
            </a: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p>
        </p:txBody>
      </p:sp>
    </p:spTree>
    <p:extLst>
      <p:ext uri="{BB962C8B-B14F-4D97-AF65-F5344CB8AC3E}">
        <p14:creationId xmlns="" xmlns:p14="http://schemas.microsoft.com/office/powerpoint/2010/main" val="4204359904"/>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0"/>
            <a:ext cx="8572560" cy="785794"/>
          </a:xfrm>
        </p:spPr>
        <p:txBody>
          <a:bodyPr/>
          <a:lstStyle/>
          <a:p>
            <a:pPr marL="0" indent="0" algn="l">
              <a:buNone/>
            </a:pPr>
            <a:r>
              <a:rPr lang="cs-CZ" sz="2800" dirty="0" smtClean="0"/>
              <a:t>Spoluvlastnictví – Přídatné spoluvlastnictví</a:t>
            </a:r>
            <a:endParaRPr lang="cs-CZ" sz="2800" dirty="0"/>
          </a:p>
        </p:txBody>
      </p:sp>
      <p:sp>
        <p:nvSpPr>
          <p:cNvPr id="3" name="Zástupný symbol pro obsah 2"/>
          <p:cNvSpPr>
            <a:spLocks noGrp="1"/>
          </p:cNvSpPr>
          <p:nvPr>
            <p:ph sz="quarter" idx="13"/>
          </p:nvPr>
        </p:nvSpPr>
        <p:spPr>
          <a:xfrm>
            <a:off x="357158" y="714356"/>
            <a:ext cx="8572560" cy="5929354"/>
          </a:xfrm>
        </p:spPr>
        <p:txBody>
          <a:bodyPr>
            <a:normAutofit/>
          </a:bodyPr>
          <a:lstStyle/>
          <a:p>
            <a:pPr>
              <a:buNone/>
            </a:pPr>
            <a:r>
              <a:rPr lang="cs-CZ" sz="2000" b="1" dirty="0" smtClean="0"/>
              <a:t>Přídatné spoluvlastnictví – postup podle Návodu</a:t>
            </a:r>
          </a:p>
          <a:p>
            <a:pPr>
              <a:buNone/>
            </a:pPr>
            <a:endParaRPr lang="cs-CZ" sz="2000" dirty="0" smtClean="0"/>
          </a:p>
          <a:p>
            <a:pPr>
              <a:buNone/>
            </a:pPr>
            <a:r>
              <a:rPr lang="cs-CZ" sz="2000" dirty="0" smtClean="0"/>
              <a:t>  Přídatné spoluvlastnictví nemovitosti je v katastru vyjádřeno velikostí spoluvlastnického podílu u každé z nadřazených nemovitostí (nemovitostí, jejichž užívání není bez věci v přídatném spoluvlastnictví dobře možné) spolu s údajem o příslušnosti k nadřazené nemovitosti v údajích u nemovitosti v přídatném spoluvlastnictví a JPV „Přídatné spoluvlastnictví“ (kód 221). U nadřazené nemovitosti je rovněž vyjádřeno v části B1 údajem o tom, že k nadřazené nemovitosti náleží podíl na nemovitosti v přídatném spoluvlastnictví [automaticky generovaný JPV „Podíl na nemovitosti v přídatném spoluvlastnictví“ (kód 222)]. Při zápisu přídatného spoluvlastnictví musí být součet spoluvlastnických podílů roven 1.</a:t>
            </a: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p>
        </p:txBody>
      </p:sp>
    </p:spTree>
    <p:extLst>
      <p:ext uri="{BB962C8B-B14F-4D97-AF65-F5344CB8AC3E}">
        <p14:creationId xmlns="" xmlns:p14="http://schemas.microsoft.com/office/powerpoint/2010/main" val="4204359904"/>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174" y="1099536"/>
            <a:ext cx="9128125" cy="57505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title"/>
          </p:nvPr>
        </p:nvSpPr>
        <p:spPr>
          <a:xfrm>
            <a:off x="-180528" y="0"/>
            <a:ext cx="9505055" cy="1128712"/>
          </a:xfrm>
        </p:spPr>
        <p:txBody>
          <a:bodyPr>
            <a:normAutofit fontScale="90000"/>
          </a:bodyPr>
          <a:lstStyle/>
          <a:p>
            <a:pPr marL="0" algn="ctr" eaLnBrk="1" fontAlgn="auto" hangingPunct="1">
              <a:spcAft>
                <a:spcPts val="0"/>
              </a:spcAft>
              <a:buNone/>
              <a:defRPr/>
            </a:pPr>
            <a:r>
              <a:rPr lang="cs-CZ" sz="3200" b="1" dirty="0" smtClean="0">
                <a:latin typeface="Arial" pitchFamily="34" charset="0"/>
                <a:cs typeface="Arial" pitchFamily="34" charset="0"/>
              </a:rPr>
              <a:t>Vzor-LV </a:t>
            </a:r>
            <a:r>
              <a:rPr lang="cs-CZ" sz="3200" b="1" dirty="0">
                <a:latin typeface="Arial" pitchFamily="34" charset="0"/>
                <a:cs typeface="Arial" pitchFamily="34" charset="0"/>
              </a:rPr>
              <a:t>pro přídatné </a:t>
            </a:r>
            <a:r>
              <a:rPr lang="cs-CZ" sz="3200" b="1" dirty="0" smtClean="0">
                <a:latin typeface="Arial" pitchFamily="34" charset="0"/>
                <a:cs typeface="Arial" pitchFamily="34" charset="0"/>
              </a:rPr>
              <a:t>spoluvlastnictví</a:t>
            </a:r>
            <a:r>
              <a:rPr lang="cs-CZ" sz="3200" b="1" dirty="0" smtClean="0">
                <a:solidFill>
                  <a:schemeClr val="tx2">
                    <a:lumMod val="75000"/>
                  </a:schemeClr>
                </a:solidFill>
                <a:latin typeface="Arial" pitchFamily="34" charset="0"/>
                <a:cs typeface="Arial" pitchFamily="34" charset="0"/>
              </a:rPr>
              <a:t/>
            </a:r>
            <a:br>
              <a:rPr lang="cs-CZ" sz="3200" b="1" dirty="0" smtClean="0">
                <a:solidFill>
                  <a:schemeClr val="tx2">
                    <a:lumMod val="75000"/>
                  </a:schemeClr>
                </a:solidFill>
                <a:latin typeface="Arial" pitchFamily="34" charset="0"/>
                <a:cs typeface="Arial" pitchFamily="34" charset="0"/>
              </a:rPr>
            </a:br>
            <a:r>
              <a:rPr lang="cs-CZ" sz="2600" dirty="0" smtClean="0">
                <a:latin typeface="Arial" pitchFamily="34" charset="0"/>
                <a:cs typeface="Arial" pitchFamily="34" charset="0"/>
              </a:rPr>
              <a:t>Nemovitost</a:t>
            </a:r>
            <a:r>
              <a:rPr lang="cs-CZ" sz="2600" dirty="0">
                <a:latin typeface="Arial" pitchFamily="34" charset="0"/>
                <a:cs typeface="Arial" pitchFamily="34" charset="0"/>
              </a:rPr>
              <a:t>, k jejímuž užívání věc v přídatném spoluvlastnictví </a:t>
            </a:r>
            <a:r>
              <a:rPr lang="cs-CZ" sz="2600" dirty="0" smtClean="0">
                <a:latin typeface="Arial" pitchFamily="34" charset="0"/>
                <a:cs typeface="Arial" pitchFamily="34" charset="0"/>
              </a:rPr>
              <a:t>slouží-nadřazená nemovitost</a:t>
            </a:r>
            <a:endParaRPr lang="cs-CZ" sz="2600" dirty="0">
              <a:latin typeface="Arial" pitchFamily="34" charset="0"/>
              <a:cs typeface="Arial" pitchFamily="34" charset="0"/>
            </a:endParaRPr>
          </a:p>
        </p:txBody>
      </p:sp>
      <p:sp>
        <p:nvSpPr>
          <p:cNvPr id="4099" name="Zástupný symbol pro obsah 2"/>
          <p:cNvSpPr>
            <a:spLocks noGrp="1"/>
          </p:cNvSpPr>
          <p:nvPr>
            <p:ph idx="4294967295"/>
          </p:nvPr>
        </p:nvSpPr>
        <p:spPr>
          <a:xfrm>
            <a:off x="428597" y="1357299"/>
            <a:ext cx="8258204" cy="4929222"/>
          </a:xfrm>
          <a:prstGeom prst="rect">
            <a:avLst/>
          </a:prstGeom>
        </p:spPr>
        <p:txBody>
          <a:bodyPr>
            <a:normAutofit/>
          </a:bodyPr>
          <a:lstStyle/>
          <a:p>
            <a:pPr marL="585216" lvl="1" indent="0">
              <a:buNone/>
            </a:pPr>
            <a:endParaRPr lang="cs-CZ" sz="2800" b="1" dirty="0" smtClean="0">
              <a:solidFill>
                <a:schemeClr val="tx2">
                  <a:lumMod val="75000"/>
                </a:schemeClr>
              </a:solidFill>
              <a:latin typeface="Arial" pitchFamily="34" charset="0"/>
              <a:cs typeface="Arial" pitchFamily="34" charset="0"/>
            </a:endParaRPr>
          </a:p>
          <a:p>
            <a:pPr marL="531813" lvl="1" indent="0">
              <a:buNone/>
              <a:defRPr/>
            </a:pPr>
            <a:endParaRPr lang="cs-CZ" dirty="0" smtClean="0">
              <a:solidFill>
                <a:srgbClr val="FDFD9B"/>
              </a:solidFill>
              <a:latin typeface="Arial" pitchFamily="34" charset="0"/>
              <a:cs typeface="Arial" pitchFamily="34" charset="0"/>
            </a:endParaRPr>
          </a:p>
        </p:txBody>
      </p:sp>
      <p:sp>
        <p:nvSpPr>
          <p:cNvPr id="10" name="Zaoblený obdélník 9"/>
          <p:cNvSpPr/>
          <p:nvPr/>
        </p:nvSpPr>
        <p:spPr>
          <a:xfrm>
            <a:off x="50800" y="5334000"/>
            <a:ext cx="8984489" cy="1407368"/>
          </a:xfrm>
          <a:prstGeom prst="roundRect">
            <a:avLst/>
          </a:prstGeom>
          <a:noFill/>
          <a:ln w="508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1" name="Přímá spojnice 10"/>
          <p:cNvCxnSpPr/>
          <p:nvPr/>
        </p:nvCxnSpPr>
        <p:spPr>
          <a:xfrm flipV="1">
            <a:off x="209922" y="5263978"/>
            <a:ext cx="1297602" cy="10384"/>
          </a:xfrm>
          <a:prstGeom prst="line">
            <a:avLst/>
          </a:prstGeom>
          <a:ln w="508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a:xfrm flipV="1">
            <a:off x="288181" y="6054811"/>
            <a:ext cx="2022533" cy="14502"/>
          </a:xfrm>
          <a:prstGeom prst="line">
            <a:avLst/>
          </a:prstGeom>
          <a:ln w="508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Přímá spojnice 15"/>
          <p:cNvCxnSpPr/>
          <p:nvPr/>
        </p:nvCxnSpPr>
        <p:spPr>
          <a:xfrm flipV="1">
            <a:off x="3644404" y="5261662"/>
            <a:ext cx="1297602" cy="1038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a:off x="3742833" y="6054297"/>
            <a:ext cx="165516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237209518"/>
      </p:ext>
    </p:extLst>
  </p:cSld>
  <p:clrMapOvr>
    <a:masterClrMapping/>
  </p:clrMapOvr>
  <p:timing>
    <p:tnLst>
      <p:par>
        <p:cTn id="1" dur="indefinite" restart="never" nodeType="tmRoot"/>
      </p:par>
    </p:tnLst>
  </p:timing>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3354" y="1661873"/>
            <a:ext cx="9144654" cy="50041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title"/>
          </p:nvPr>
        </p:nvSpPr>
        <p:spPr>
          <a:xfrm>
            <a:off x="0" y="188640"/>
            <a:ext cx="9131300" cy="1117633"/>
          </a:xfrm>
        </p:spPr>
        <p:txBody>
          <a:bodyPr>
            <a:normAutofit/>
          </a:bodyPr>
          <a:lstStyle/>
          <a:p>
            <a:pPr algn="ctr" eaLnBrk="1" fontAlgn="auto" hangingPunct="1">
              <a:spcAft>
                <a:spcPts val="0"/>
              </a:spcAft>
              <a:buNone/>
              <a:defRPr/>
            </a:pPr>
            <a:r>
              <a:rPr lang="cs-CZ" sz="3200" b="1" dirty="0" smtClean="0">
                <a:latin typeface="Arial" pitchFamily="34" charset="0"/>
                <a:cs typeface="Arial" pitchFamily="34" charset="0"/>
              </a:rPr>
              <a:t>Vzor-LV </a:t>
            </a:r>
            <a:r>
              <a:rPr lang="cs-CZ" sz="3200" b="1" dirty="0">
                <a:latin typeface="Arial" pitchFamily="34" charset="0"/>
                <a:cs typeface="Arial" pitchFamily="34" charset="0"/>
              </a:rPr>
              <a:t>pro přídatné </a:t>
            </a:r>
            <a:r>
              <a:rPr lang="cs-CZ" sz="3200" b="1" dirty="0" smtClean="0">
                <a:latin typeface="Arial" pitchFamily="34" charset="0"/>
                <a:cs typeface="Arial" pitchFamily="34" charset="0"/>
              </a:rPr>
              <a:t>spoluvlastnictví</a:t>
            </a:r>
            <a:r>
              <a:rPr lang="cs-CZ" sz="3200" b="1" dirty="0" smtClean="0">
                <a:solidFill>
                  <a:schemeClr val="tx2">
                    <a:lumMod val="75000"/>
                  </a:schemeClr>
                </a:solidFill>
                <a:latin typeface="Arial" pitchFamily="34" charset="0"/>
                <a:cs typeface="Arial" pitchFamily="34" charset="0"/>
              </a:rPr>
              <a:t/>
            </a:r>
            <a:br>
              <a:rPr lang="cs-CZ" sz="3200" b="1" dirty="0" smtClean="0">
                <a:solidFill>
                  <a:schemeClr val="tx2">
                    <a:lumMod val="75000"/>
                  </a:schemeClr>
                </a:solidFill>
                <a:latin typeface="Arial" pitchFamily="34" charset="0"/>
                <a:cs typeface="Arial" pitchFamily="34" charset="0"/>
              </a:rPr>
            </a:br>
            <a:r>
              <a:rPr lang="cs-CZ" sz="2800" dirty="0" smtClean="0">
                <a:latin typeface="Arial" pitchFamily="34" charset="0"/>
                <a:cs typeface="Arial" pitchFamily="34" charset="0"/>
              </a:rPr>
              <a:t>Nemovitost v </a:t>
            </a:r>
            <a:r>
              <a:rPr lang="cs-CZ" sz="2800" dirty="0">
                <a:latin typeface="Arial" pitchFamily="34" charset="0"/>
                <a:cs typeface="Arial" pitchFamily="34" charset="0"/>
              </a:rPr>
              <a:t>přídatném spoluvlastnictví</a:t>
            </a:r>
            <a:endParaRPr lang="cs-CZ" sz="2800" b="1" dirty="0"/>
          </a:p>
        </p:txBody>
      </p:sp>
      <p:sp>
        <p:nvSpPr>
          <p:cNvPr id="4099" name="Zástupný symbol pro obsah 2"/>
          <p:cNvSpPr>
            <a:spLocks noGrp="1"/>
          </p:cNvSpPr>
          <p:nvPr>
            <p:ph idx="4294967295"/>
          </p:nvPr>
        </p:nvSpPr>
        <p:spPr>
          <a:xfrm>
            <a:off x="428597" y="1357299"/>
            <a:ext cx="8258204" cy="4929222"/>
          </a:xfrm>
          <a:prstGeom prst="rect">
            <a:avLst/>
          </a:prstGeom>
        </p:spPr>
        <p:txBody>
          <a:bodyPr>
            <a:normAutofit/>
          </a:bodyPr>
          <a:lstStyle/>
          <a:p>
            <a:pPr marL="585216" lvl="1" indent="0">
              <a:buNone/>
            </a:pPr>
            <a:endParaRPr lang="cs-CZ" sz="2800" b="1" dirty="0" smtClean="0">
              <a:solidFill>
                <a:schemeClr val="tx2">
                  <a:lumMod val="75000"/>
                </a:schemeClr>
              </a:solidFill>
              <a:latin typeface="Arial" pitchFamily="34" charset="0"/>
              <a:cs typeface="Arial" pitchFamily="34" charset="0"/>
            </a:endParaRPr>
          </a:p>
          <a:p>
            <a:pPr marL="531813" lvl="1" indent="0">
              <a:buNone/>
              <a:defRPr/>
            </a:pPr>
            <a:endParaRPr lang="cs-CZ" dirty="0" smtClean="0">
              <a:solidFill>
                <a:srgbClr val="FDFD9B"/>
              </a:solidFill>
              <a:latin typeface="Arial" pitchFamily="34" charset="0"/>
              <a:cs typeface="Arial" pitchFamily="34" charset="0"/>
            </a:endParaRPr>
          </a:p>
        </p:txBody>
      </p:sp>
      <p:sp>
        <p:nvSpPr>
          <p:cNvPr id="4" name="Obdélník 3"/>
          <p:cNvSpPr/>
          <p:nvPr/>
        </p:nvSpPr>
        <p:spPr>
          <a:xfrm>
            <a:off x="0" y="6328372"/>
            <a:ext cx="9144000" cy="516048"/>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Zaoblený obdélník 6"/>
          <p:cNvSpPr/>
          <p:nvPr/>
        </p:nvSpPr>
        <p:spPr>
          <a:xfrm>
            <a:off x="110384" y="3259782"/>
            <a:ext cx="2619430" cy="207318"/>
          </a:xfrm>
          <a:prstGeom prst="roundRect">
            <a:avLst/>
          </a:prstGeom>
          <a:noFill/>
          <a:ln w="50800">
            <a:solidFill>
              <a:srgbClr val="FCA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cxnSp>
        <p:nvCxnSpPr>
          <p:cNvPr id="8" name="Přímá spojovací čára 8"/>
          <p:cNvCxnSpPr/>
          <p:nvPr/>
        </p:nvCxnSpPr>
        <p:spPr>
          <a:xfrm flipV="1">
            <a:off x="486978" y="3654511"/>
            <a:ext cx="3664549" cy="7318"/>
          </a:xfrm>
          <a:prstGeom prst="line">
            <a:avLst/>
          </a:prstGeom>
          <a:ln w="508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Přímá spojovací čára 8"/>
          <p:cNvCxnSpPr/>
          <p:nvPr/>
        </p:nvCxnSpPr>
        <p:spPr>
          <a:xfrm>
            <a:off x="490753" y="3913769"/>
            <a:ext cx="5069101" cy="920"/>
          </a:xfrm>
          <a:prstGeom prst="line">
            <a:avLst/>
          </a:prstGeom>
          <a:ln w="508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Přímá spojovací čára 8"/>
          <p:cNvCxnSpPr/>
          <p:nvPr/>
        </p:nvCxnSpPr>
        <p:spPr>
          <a:xfrm>
            <a:off x="494529" y="4127266"/>
            <a:ext cx="5069101" cy="920"/>
          </a:xfrm>
          <a:prstGeom prst="line">
            <a:avLst/>
          </a:prstGeom>
          <a:ln w="508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5639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 y="0"/>
            <a:ext cx="9144000" cy="1268759"/>
          </a:xfrm>
        </p:spPr>
        <p:txBody>
          <a:bodyPr>
            <a:normAutofit fontScale="90000"/>
          </a:bodyPr>
          <a:lstStyle/>
          <a:p>
            <a:pPr>
              <a:buNone/>
            </a:pPr>
            <a:r>
              <a:rPr lang="cs-CZ" sz="2800" b="1" dirty="0" smtClean="0"/>
              <a:t>Pokračování- doplnění pro informaci k přídatnému spoluvlastnictví- v nahlížení do KN není/přehled všech vlastníků jmenovitě/</a:t>
            </a:r>
            <a:endParaRPr lang="cs-CZ" sz="2800" b="1" dirty="0"/>
          </a:p>
        </p:txBody>
      </p:sp>
      <p:pic>
        <p:nvPicPr>
          <p:cNvPr id="1026" name="Picture 2"/>
          <p:cNvPicPr>
            <a:picLocks noGrp="1" noChangeAspect="1" noChangeArrowheads="1"/>
          </p:cNvPicPr>
          <p:nvPr>
            <p:ph idx="4294967295"/>
          </p:nvPr>
        </p:nvPicPr>
        <p:blipFill>
          <a:blip r:embed="rId3">
            <a:extLst>
              <a:ext uri="{28A0092B-C50C-407E-A947-70E740481C1C}">
                <a14:useLocalDpi xmlns:a14="http://schemas.microsoft.com/office/drawing/2010/main" xmlns="" val="0"/>
              </a:ext>
            </a:extLst>
          </a:blip>
          <a:srcRect/>
          <a:stretch>
            <a:fillRect/>
          </a:stretch>
        </p:blipFill>
        <p:spPr bwMode="auto">
          <a:xfrm>
            <a:off x="-30117" y="1428737"/>
            <a:ext cx="9174117" cy="52149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9898682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928670"/>
          </a:xfrm>
        </p:spPr>
        <p:txBody>
          <a:bodyPr/>
          <a:lstStyle/>
          <a:p>
            <a:pPr>
              <a:buNone/>
            </a:pPr>
            <a:r>
              <a:rPr lang="cs-CZ" sz="2800" dirty="0" smtClean="0"/>
              <a:t>Proč věnovat pozornost obvodům pozemkové úpravy - </a:t>
            </a:r>
            <a:r>
              <a:rPr lang="cs-CZ" sz="2400" dirty="0" smtClean="0"/>
              <a:t>Odstrašující příklad !</a:t>
            </a:r>
            <a:endParaRPr lang="cs-CZ" sz="2400" dirty="0"/>
          </a:p>
        </p:txBody>
      </p:sp>
      <p:pic>
        <p:nvPicPr>
          <p:cNvPr id="4" name="Zástupný symbol pro obsah 3"/>
          <p:cNvPicPr>
            <a:picLocks noGrp="1"/>
          </p:cNvPicPr>
          <p:nvPr>
            <p:ph sz="quarter" idx="13"/>
          </p:nvPr>
        </p:nvPicPr>
        <p:blipFill>
          <a:blip r:embed="rId2"/>
          <a:srcRect/>
          <a:stretch>
            <a:fillRect/>
          </a:stretch>
        </p:blipFill>
        <p:spPr bwMode="auto">
          <a:xfrm>
            <a:off x="285720" y="928670"/>
            <a:ext cx="8858280" cy="5929330"/>
          </a:xfrm>
          <a:prstGeom prst="rect">
            <a:avLst/>
          </a:prstGeom>
          <a:noFill/>
          <a:ln w="9525">
            <a:noFill/>
            <a:miter lim="800000"/>
            <a:headEnd/>
            <a:tailEnd/>
          </a:ln>
        </p:spPr>
      </p:pic>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88640"/>
            <a:ext cx="9131300" cy="1117633"/>
          </a:xfrm>
        </p:spPr>
        <p:txBody>
          <a:bodyPr>
            <a:normAutofit/>
          </a:bodyPr>
          <a:lstStyle/>
          <a:p>
            <a:pPr algn="ctr" eaLnBrk="1" fontAlgn="auto" hangingPunct="1">
              <a:spcAft>
                <a:spcPts val="0"/>
              </a:spcAft>
              <a:buNone/>
              <a:defRPr/>
            </a:pPr>
            <a:r>
              <a:rPr lang="cs-CZ" sz="3200" b="1" dirty="0" smtClean="0">
                <a:latin typeface="Arial" pitchFamily="34" charset="0"/>
                <a:cs typeface="Arial" pitchFamily="34" charset="0"/>
              </a:rPr>
              <a:t>Vzor-LV </a:t>
            </a:r>
            <a:r>
              <a:rPr lang="cs-CZ" sz="3200" b="1" dirty="0">
                <a:latin typeface="Arial" pitchFamily="34" charset="0"/>
                <a:cs typeface="Arial" pitchFamily="34" charset="0"/>
              </a:rPr>
              <a:t>pro přídatné </a:t>
            </a:r>
            <a:r>
              <a:rPr lang="cs-CZ" sz="3200" b="1" dirty="0" smtClean="0">
                <a:latin typeface="Arial" pitchFamily="34" charset="0"/>
                <a:cs typeface="Arial" pitchFamily="34" charset="0"/>
              </a:rPr>
              <a:t>spoluvlastnictví</a:t>
            </a:r>
            <a:r>
              <a:rPr lang="cs-CZ" sz="3200" b="1" dirty="0" smtClean="0">
                <a:solidFill>
                  <a:schemeClr val="tx2">
                    <a:lumMod val="75000"/>
                  </a:schemeClr>
                </a:solidFill>
                <a:latin typeface="Arial" pitchFamily="34" charset="0"/>
                <a:cs typeface="Arial" pitchFamily="34" charset="0"/>
              </a:rPr>
              <a:t/>
            </a:r>
            <a:br>
              <a:rPr lang="cs-CZ" sz="3200" b="1" dirty="0" smtClean="0">
                <a:solidFill>
                  <a:schemeClr val="tx2">
                    <a:lumMod val="75000"/>
                  </a:schemeClr>
                </a:solidFill>
                <a:latin typeface="Arial" pitchFamily="34" charset="0"/>
                <a:cs typeface="Arial" pitchFamily="34" charset="0"/>
              </a:rPr>
            </a:br>
            <a:r>
              <a:rPr lang="cs-CZ" sz="2800" dirty="0" smtClean="0">
                <a:latin typeface="Arial" pitchFamily="34" charset="0"/>
                <a:cs typeface="Arial" pitchFamily="34" charset="0"/>
              </a:rPr>
              <a:t>Nemovitost v </a:t>
            </a:r>
            <a:r>
              <a:rPr lang="cs-CZ" sz="2800" dirty="0">
                <a:latin typeface="Arial" pitchFamily="34" charset="0"/>
                <a:cs typeface="Arial" pitchFamily="34" charset="0"/>
              </a:rPr>
              <a:t>přídatném spoluvlastnictví</a:t>
            </a:r>
            <a:endParaRPr lang="cs-CZ" sz="2800" b="1" dirty="0"/>
          </a:p>
        </p:txBody>
      </p:sp>
      <p:sp>
        <p:nvSpPr>
          <p:cNvPr id="4" name="Obdélník 3"/>
          <p:cNvSpPr/>
          <p:nvPr/>
        </p:nvSpPr>
        <p:spPr>
          <a:xfrm>
            <a:off x="0" y="6328372"/>
            <a:ext cx="9144000" cy="516048"/>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1026" name="Picture 2"/>
          <p:cNvPicPr>
            <a:picLocks noGrp="1" noChangeAspect="1" noChangeArrowheads="1"/>
          </p:cNvPicPr>
          <p:nvPr>
            <p:ph idx="4294967295"/>
          </p:nvPr>
        </p:nvPicPr>
        <p:blipFill>
          <a:blip r:embed="rId2"/>
          <a:srcRect/>
          <a:stretch>
            <a:fillRect/>
          </a:stretch>
        </p:blipFill>
        <p:spPr bwMode="auto">
          <a:xfrm>
            <a:off x="428625" y="1142984"/>
            <a:ext cx="8258175" cy="5715016"/>
          </a:xfrm>
          <a:prstGeom prst="rect">
            <a:avLst/>
          </a:prstGeom>
          <a:noFill/>
          <a:ln w="9525">
            <a:noFill/>
            <a:miter lim="800000"/>
            <a:headEnd/>
            <a:tailEnd/>
          </a:ln>
          <a:effectLst/>
        </p:spPr>
      </p:pic>
    </p:spTree>
    <p:extLst>
      <p:ext uri="{BB962C8B-B14F-4D97-AF65-F5344CB8AC3E}">
        <p14:creationId xmlns="" xmlns:p14="http://schemas.microsoft.com/office/powerpoint/2010/main" val="356398517"/>
      </p:ext>
    </p:extLst>
  </p:cSld>
  <p:clrMapOvr>
    <a:masterClrMapping/>
  </p:clrMapOvr>
  <p:timing>
    <p:tnLst>
      <p:par>
        <p:cTn id="1" dur="indefinite" restart="never" nodeType="tmRoot"/>
      </p:par>
    </p:tnLst>
  </p:timing>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88640"/>
            <a:ext cx="9131300" cy="1117633"/>
          </a:xfrm>
        </p:spPr>
        <p:txBody>
          <a:bodyPr>
            <a:normAutofit/>
          </a:bodyPr>
          <a:lstStyle/>
          <a:p>
            <a:pPr algn="ctr" eaLnBrk="1" fontAlgn="auto" hangingPunct="1">
              <a:spcAft>
                <a:spcPts val="0"/>
              </a:spcAft>
              <a:buNone/>
              <a:defRPr/>
            </a:pPr>
            <a:r>
              <a:rPr lang="cs-CZ" sz="3200" b="1" dirty="0" smtClean="0">
                <a:latin typeface="Arial" pitchFamily="34" charset="0"/>
                <a:cs typeface="Arial" pitchFamily="34" charset="0"/>
              </a:rPr>
              <a:t>Vzor-LV </a:t>
            </a:r>
            <a:r>
              <a:rPr lang="cs-CZ" sz="3200" b="1" dirty="0">
                <a:latin typeface="Arial" pitchFamily="34" charset="0"/>
                <a:cs typeface="Arial" pitchFamily="34" charset="0"/>
              </a:rPr>
              <a:t>pro přídatné </a:t>
            </a:r>
            <a:r>
              <a:rPr lang="cs-CZ" sz="3200" b="1" dirty="0" smtClean="0">
                <a:latin typeface="Arial" pitchFamily="34" charset="0"/>
                <a:cs typeface="Arial" pitchFamily="34" charset="0"/>
              </a:rPr>
              <a:t>spoluvlastnictví</a:t>
            </a:r>
            <a:r>
              <a:rPr lang="cs-CZ" sz="3200" b="1" dirty="0" smtClean="0">
                <a:solidFill>
                  <a:schemeClr val="tx2">
                    <a:lumMod val="75000"/>
                  </a:schemeClr>
                </a:solidFill>
                <a:latin typeface="Arial" pitchFamily="34" charset="0"/>
                <a:cs typeface="Arial" pitchFamily="34" charset="0"/>
              </a:rPr>
              <a:t/>
            </a:r>
            <a:br>
              <a:rPr lang="cs-CZ" sz="3200" b="1" dirty="0" smtClean="0">
                <a:solidFill>
                  <a:schemeClr val="tx2">
                    <a:lumMod val="75000"/>
                  </a:schemeClr>
                </a:solidFill>
                <a:latin typeface="Arial" pitchFamily="34" charset="0"/>
                <a:cs typeface="Arial" pitchFamily="34" charset="0"/>
              </a:rPr>
            </a:br>
            <a:r>
              <a:rPr lang="cs-CZ" sz="2800" dirty="0" smtClean="0">
                <a:latin typeface="Arial" pitchFamily="34" charset="0"/>
                <a:cs typeface="Arial" pitchFamily="34" charset="0"/>
              </a:rPr>
              <a:t>Nemovitost v </a:t>
            </a:r>
            <a:r>
              <a:rPr lang="cs-CZ" sz="2800" dirty="0">
                <a:latin typeface="Arial" pitchFamily="34" charset="0"/>
                <a:cs typeface="Arial" pitchFamily="34" charset="0"/>
              </a:rPr>
              <a:t>přídatném spoluvlastnictví</a:t>
            </a:r>
            <a:endParaRPr lang="cs-CZ" sz="2800" b="1" dirty="0"/>
          </a:p>
        </p:txBody>
      </p:sp>
      <p:sp>
        <p:nvSpPr>
          <p:cNvPr id="4" name="Obdélník 3"/>
          <p:cNvSpPr/>
          <p:nvPr/>
        </p:nvSpPr>
        <p:spPr>
          <a:xfrm>
            <a:off x="0" y="6328372"/>
            <a:ext cx="9144000" cy="516048"/>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2050" name="Picture 2"/>
          <p:cNvPicPr>
            <a:picLocks noGrp="1" noChangeAspect="1" noChangeArrowheads="1"/>
          </p:cNvPicPr>
          <p:nvPr>
            <p:ph idx="4294967295"/>
          </p:nvPr>
        </p:nvPicPr>
        <p:blipFill>
          <a:blip r:embed="rId2"/>
          <a:srcRect/>
          <a:stretch>
            <a:fillRect/>
          </a:stretch>
        </p:blipFill>
        <p:spPr bwMode="auto">
          <a:xfrm>
            <a:off x="428625" y="1071546"/>
            <a:ext cx="8258175" cy="5786454"/>
          </a:xfrm>
          <a:prstGeom prst="rect">
            <a:avLst/>
          </a:prstGeom>
          <a:noFill/>
          <a:ln w="9525">
            <a:noFill/>
            <a:miter lim="800000"/>
            <a:headEnd/>
            <a:tailEnd/>
          </a:ln>
          <a:effectLst/>
        </p:spPr>
      </p:pic>
    </p:spTree>
    <p:extLst>
      <p:ext uri="{BB962C8B-B14F-4D97-AF65-F5344CB8AC3E}">
        <p14:creationId xmlns="" xmlns:p14="http://schemas.microsoft.com/office/powerpoint/2010/main" val="356398517"/>
      </p:ext>
    </p:extLst>
  </p:cSld>
  <p:clrMapOvr>
    <a:masterClrMapping/>
  </p:clrMapOvr>
  <p:timing>
    <p:tnLst>
      <p:par>
        <p:cTn id="1" dur="indefinite" restart="never" nodeType="tmRoot"/>
      </p:par>
    </p:tnLst>
  </p:timing>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88640"/>
            <a:ext cx="9131300" cy="1117633"/>
          </a:xfrm>
        </p:spPr>
        <p:txBody>
          <a:bodyPr>
            <a:normAutofit/>
          </a:bodyPr>
          <a:lstStyle/>
          <a:p>
            <a:pPr algn="ctr" eaLnBrk="1" fontAlgn="auto" hangingPunct="1">
              <a:spcAft>
                <a:spcPts val="0"/>
              </a:spcAft>
              <a:buNone/>
              <a:defRPr/>
            </a:pPr>
            <a:r>
              <a:rPr lang="cs-CZ" sz="3200" b="1" dirty="0" smtClean="0">
                <a:latin typeface="Arial" pitchFamily="34" charset="0"/>
                <a:cs typeface="Arial" pitchFamily="34" charset="0"/>
              </a:rPr>
              <a:t>Vzor-LV </a:t>
            </a:r>
            <a:r>
              <a:rPr lang="cs-CZ" sz="3200" b="1" dirty="0">
                <a:latin typeface="Arial" pitchFamily="34" charset="0"/>
                <a:cs typeface="Arial" pitchFamily="34" charset="0"/>
              </a:rPr>
              <a:t>pro přídatné </a:t>
            </a:r>
            <a:r>
              <a:rPr lang="cs-CZ" sz="3200" b="1" dirty="0" smtClean="0">
                <a:latin typeface="Arial" pitchFamily="34" charset="0"/>
                <a:cs typeface="Arial" pitchFamily="34" charset="0"/>
              </a:rPr>
              <a:t>spoluvlastnictví</a:t>
            </a:r>
            <a:r>
              <a:rPr lang="cs-CZ" sz="3200" b="1" dirty="0" smtClean="0">
                <a:solidFill>
                  <a:schemeClr val="tx2">
                    <a:lumMod val="75000"/>
                  </a:schemeClr>
                </a:solidFill>
                <a:latin typeface="Arial" pitchFamily="34" charset="0"/>
                <a:cs typeface="Arial" pitchFamily="34" charset="0"/>
              </a:rPr>
              <a:t/>
            </a:r>
            <a:br>
              <a:rPr lang="cs-CZ" sz="3200" b="1" dirty="0" smtClean="0">
                <a:solidFill>
                  <a:schemeClr val="tx2">
                    <a:lumMod val="75000"/>
                  </a:schemeClr>
                </a:solidFill>
                <a:latin typeface="Arial" pitchFamily="34" charset="0"/>
                <a:cs typeface="Arial" pitchFamily="34" charset="0"/>
              </a:rPr>
            </a:br>
            <a:r>
              <a:rPr lang="cs-CZ" sz="2800" dirty="0" smtClean="0">
                <a:latin typeface="Arial" pitchFamily="34" charset="0"/>
                <a:cs typeface="Arial" pitchFamily="34" charset="0"/>
              </a:rPr>
              <a:t>Nemovitost v </a:t>
            </a:r>
            <a:r>
              <a:rPr lang="cs-CZ" sz="2800" dirty="0">
                <a:latin typeface="Arial" pitchFamily="34" charset="0"/>
                <a:cs typeface="Arial" pitchFamily="34" charset="0"/>
              </a:rPr>
              <a:t>přídatném spoluvlastnictví</a:t>
            </a:r>
            <a:endParaRPr lang="cs-CZ" sz="2800" b="1" dirty="0"/>
          </a:p>
        </p:txBody>
      </p:sp>
      <p:sp>
        <p:nvSpPr>
          <p:cNvPr id="4099" name="Zástupný symbol pro obsah 2"/>
          <p:cNvSpPr>
            <a:spLocks noGrp="1"/>
          </p:cNvSpPr>
          <p:nvPr>
            <p:ph idx="4294967295"/>
          </p:nvPr>
        </p:nvSpPr>
        <p:spPr>
          <a:xfrm>
            <a:off x="428597" y="1214422"/>
            <a:ext cx="8258204" cy="5357850"/>
          </a:xfrm>
          <a:prstGeom prst="rect">
            <a:avLst/>
          </a:prstGeom>
        </p:spPr>
        <p:txBody>
          <a:bodyPr>
            <a:normAutofit/>
          </a:bodyPr>
          <a:lstStyle/>
          <a:p>
            <a:pPr marL="585216" lvl="1" indent="0">
              <a:buNone/>
            </a:pPr>
            <a:endParaRPr lang="cs-CZ" sz="2800" b="1" dirty="0" smtClean="0">
              <a:solidFill>
                <a:schemeClr val="tx2">
                  <a:lumMod val="75000"/>
                </a:schemeClr>
              </a:solidFill>
              <a:latin typeface="Arial" pitchFamily="34" charset="0"/>
              <a:cs typeface="Arial" pitchFamily="34" charset="0"/>
            </a:endParaRPr>
          </a:p>
          <a:p>
            <a:pPr marL="531813" lvl="1" indent="0">
              <a:buNone/>
              <a:defRPr/>
            </a:pPr>
            <a:endParaRPr lang="cs-CZ" dirty="0" smtClean="0">
              <a:solidFill>
                <a:srgbClr val="FDFD9B"/>
              </a:solidFill>
              <a:latin typeface="Arial" pitchFamily="34" charset="0"/>
              <a:cs typeface="Arial" pitchFamily="34" charset="0"/>
            </a:endParaRPr>
          </a:p>
        </p:txBody>
      </p:sp>
      <p:sp>
        <p:nvSpPr>
          <p:cNvPr id="4" name="Obdélník 3"/>
          <p:cNvSpPr/>
          <p:nvPr/>
        </p:nvSpPr>
        <p:spPr>
          <a:xfrm>
            <a:off x="0" y="6328372"/>
            <a:ext cx="9144000" cy="516048"/>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3074" name="Picture 2"/>
          <p:cNvPicPr>
            <a:picLocks noChangeAspect="1" noChangeArrowheads="1"/>
          </p:cNvPicPr>
          <p:nvPr/>
        </p:nvPicPr>
        <p:blipFill>
          <a:blip r:embed="rId3"/>
          <a:srcRect/>
          <a:stretch>
            <a:fillRect/>
          </a:stretch>
        </p:blipFill>
        <p:spPr bwMode="auto">
          <a:xfrm>
            <a:off x="0" y="1142984"/>
            <a:ext cx="9858412" cy="7315200"/>
          </a:xfrm>
          <a:prstGeom prst="rect">
            <a:avLst/>
          </a:prstGeom>
          <a:noFill/>
          <a:ln w="9525">
            <a:noFill/>
            <a:miter lim="800000"/>
            <a:headEnd/>
            <a:tailEnd/>
          </a:ln>
          <a:effectLst/>
        </p:spPr>
      </p:pic>
    </p:spTree>
    <p:extLst>
      <p:ext uri="{BB962C8B-B14F-4D97-AF65-F5344CB8AC3E}">
        <p14:creationId xmlns="" xmlns:p14="http://schemas.microsoft.com/office/powerpoint/2010/main" val="356398517"/>
      </p:ext>
    </p:extLst>
  </p:cSld>
  <p:clrMapOvr>
    <a:masterClrMapping/>
  </p:clrMapOvr>
  <p:timing>
    <p:tnLst>
      <p:par>
        <p:cTn id="1" dur="indefinite" restart="never" nodeType="tmRoot"/>
      </p:par>
    </p:tnLst>
  </p:timing>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88640"/>
            <a:ext cx="9131300" cy="1117633"/>
          </a:xfrm>
        </p:spPr>
        <p:txBody>
          <a:bodyPr>
            <a:normAutofit/>
          </a:bodyPr>
          <a:lstStyle/>
          <a:p>
            <a:pPr algn="ctr" eaLnBrk="1" fontAlgn="auto" hangingPunct="1">
              <a:spcAft>
                <a:spcPts val="0"/>
              </a:spcAft>
              <a:buNone/>
              <a:defRPr/>
            </a:pPr>
            <a:r>
              <a:rPr lang="cs-CZ" sz="3200" b="1" dirty="0" smtClean="0">
                <a:latin typeface="Arial" pitchFamily="34" charset="0"/>
                <a:cs typeface="Arial" pitchFamily="34" charset="0"/>
              </a:rPr>
              <a:t>Vzor-LV </a:t>
            </a:r>
            <a:r>
              <a:rPr lang="cs-CZ" sz="3200" b="1" dirty="0">
                <a:latin typeface="Arial" pitchFamily="34" charset="0"/>
                <a:cs typeface="Arial" pitchFamily="34" charset="0"/>
              </a:rPr>
              <a:t>pro přídatné </a:t>
            </a:r>
            <a:r>
              <a:rPr lang="cs-CZ" sz="3200" b="1" dirty="0" smtClean="0">
                <a:latin typeface="Arial" pitchFamily="34" charset="0"/>
                <a:cs typeface="Arial" pitchFamily="34" charset="0"/>
              </a:rPr>
              <a:t>spoluvlastnictví</a:t>
            </a:r>
            <a:r>
              <a:rPr lang="cs-CZ" sz="3200" b="1" dirty="0" smtClean="0">
                <a:solidFill>
                  <a:schemeClr val="tx2">
                    <a:lumMod val="75000"/>
                  </a:schemeClr>
                </a:solidFill>
                <a:latin typeface="Arial" pitchFamily="34" charset="0"/>
                <a:cs typeface="Arial" pitchFamily="34" charset="0"/>
              </a:rPr>
              <a:t/>
            </a:r>
            <a:br>
              <a:rPr lang="cs-CZ" sz="3200" b="1" dirty="0" smtClean="0">
                <a:solidFill>
                  <a:schemeClr val="tx2">
                    <a:lumMod val="75000"/>
                  </a:schemeClr>
                </a:solidFill>
                <a:latin typeface="Arial" pitchFamily="34" charset="0"/>
                <a:cs typeface="Arial" pitchFamily="34" charset="0"/>
              </a:rPr>
            </a:br>
            <a:r>
              <a:rPr lang="cs-CZ" sz="2800" dirty="0" smtClean="0">
                <a:latin typeface="Arial" pitchFamily="34" charset="0"/>
                <a:cs typeface="Arial" pitchFamily="34" charset="0"/>
              </a:rPr>
              <a:t>Nemovitost v </a:t>
            </a:r>
            <a:r>
              <a:rPr lang="cs-CZ" sz="2800" dirty="0">
                <a:latin typeface="Arial" pitchFamily="34" charset="0"/>
                <a:cs typeface="Arial" pitchFamily="34" charset="0"/>
              </a:rPr>
              <a:t>přídatném spoluvlastnictví</a:t>
            </a:r>
            <a:endParaRPr lang="cs-CZ" sz="2800" b="1" dirty="0"/>
          </a:p>
        </p:txBody>
      </p:sp>
      <p:sp>
        <p:nvSpPr>
          <p:cNvPr id="4" name="Obdélník 3"/>
          <p:cNvSpPr/>
          <p:nvPr/>
        </p:nvSpPr>
        <p:spPr>
          <a:xfrm>
            <a:off x="0" y="6328372"/>
            <a:ext cx="9144000" cy="516048"/>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4098" name="Picture 2"/>
          <p:cNvPicPr>
            <a:picLocks noGrp="1" noChangeAspect="1" noChangeArrowheads="1"/>
          </p:cNvPicPr>
          <p:nvPr>
            <p:ph idx="4294967295"/>
          </p:nvPr>
        </p:nvPicPr>
        <p:blipFill>
          <a:blip r:embed="rId2"/>
          <a:srcRect/>
          <a:stretch>
            <a:fillRect/>
          </a:stretch>
        </p:blipFill>
        <p:spPr bwMode="auto">
          <a:xfrm>
            <a:off x="428625" y="1571866"/>
            <a:ext cx="8258175" cy="4642956"/>
          </a:xfrm>
          <a:prstGeom prst="rect">
            <a:avLst/>
          </a:prstGeom>
          <a:noFill/>
          <a:ln w="9525">
            <a:noFill/>
            <a:miter lim="800000"/>
            <a:headEnd/>
            <a:tailEnd/>
          </a:ln>
          <a:effectLst/>
        </p:spPr>
      </p:pic>
    </p:spTree>
    <p:extLst>
      <p:ext uri="{BB962C8B-B14F-4D97-AF65-F5344CB8AC3E}">
        <p14:creationId xmlns="" xmlns:p14="http://schemas.microsoft.com/office/powerpoint/2010/main" val="356398517"/>
      </p:ext>
    </p:extLst>
  </p:cSld>
  <p:clrMapOvr>
    <a:masterClrMapping/>
  </p:clrMapOvr>
  <p:timing>
    <p:tnLst>
      <p:par>
        <p:cTn id="1" dur="indefinite" restart="never" nodeType="tmRoot"/>
      </p:par>
    </p:tnLst>
  </p:timing>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88640"/>
            <a:ext cx="9131300" cy="1117633"/>
          </a:xfrm>
        </p:spPr>
        <p:txBody>
          <a:bodyPr>
            <a:normAutofit/>
          </a:bodyPr>
          <a:lstStyle/>
          <a:p>
            <a:pPr algn="ctr" eaLnBrk="1" fontAlgn="auto" hangingPunct="1">
              <a:spcAft>
                <a:spcPts val="0"/>
              </a:spcAft>
              <a:buNone/>
              <a:defRPr/>
            </a:pPr>
            <a:r>
              <a:rPr lang="cs-CZ" sz="3200" b="1" dirty="0" smtClean="0">
                <a:latin typeface="Arial" pitchFamily="34" charset="0"/>
                <a:cs typeface="Arial" pitchFamily="34" charset="0"/>
              </a:rPr>
              <a:t>Vzor-LV </a:t>
            </a:r>
            <a:r>
              <a:rPr lang="cs-CZ" sz="3200" b="1" dirty="0">
                <a:latin typeface="Arial" pitchFamily="34" charset="0"/>
                <a:cs typeface="Arial" pitchFamily="34" charset="0"/>
              </a:rPr>
              <a:t>pro přídatné </a:t>
            </a:r>
            <a:r>
              <a:rPr lang="cs-CZ" sz="3200" b="1" dirty="0" smtClean="0">
                <a:latin typeface="Arial" pitchFamily="34" charset="0"/>
                <a:cs typeface="Arial" pitchFamily="34" charset="0"/>
              </a:rPr>
              <a:t>spoluvlastnictví</a:t>
            </a:r>
            <a:r>
              <a:rPr lang="cs-CZ" sz="3200" b="1" dirty="0" smtClean="0">
                <a:solidFill>
                  <a:schemeClr val="tx2">
                    <a:lumMod val="75000"/>
                  </a:schemeClr>
                </a:solidFill>
                <a:latin typeface="Arial" pitchFamily="34" charset="0"/>
                <a:cs typeface="Arial" pitchFamily="34" charset="0"/>
              </a:rPr>
              <a:t/>
            </a:r>
            <a:br>
              <a:rPr lang="cs-CZ" sz="3200" b="1" dirty="0" smtClean="0">
                <a:solidFill>
                  <a:schemeClr val="tx2">
                    <a:lumMod val="75000"/>
                  </a:schemeClr>
                </a:solidFill>
                <a:latin typeface="Arial" pitchFamily="34" charset="0"/>
                <a:cs typeface="Arial" pitchFamily="34" charset="0"/>
              </a:rPr>
            </a:br>
            <a:r>
              <a:rPr lang="cs-CZ" sz="2800" dirty="0" smtClean="0">
                <a:latin typeface="Arial" pitchFamily="34" charset="0"/>
                <a:cs typeface="Arial" pitchFamily="34" charset="0"/>
              </a:rPr>
              <a:t>Nemovitost v </a:t>
            </a:r>
            <a:r>
              <a:rPr lang="cs-CZ" sz="2800" dirty="0">
                <a:latin typeface="Arial" pitchFamily="34" charset="0"/>
                <a:cs typeface="Arial" pitchFamily="34" charset="0"/>
              </a:rPr>
              <a:t>přídatném spoluvlastnictví</a:t>
            </a:r>
            <a:endParaRPr lang="cs-CZ" sz="2800" b="1" dirty="0"/>
          </a:p>
        </p:txBody>
      </p:sp>
      <p:sp>
        <p:nvSpPr>
          <p:cNvPr id="4" name="Obdélník 3"/>
          <p:cNvSpPr/>
          <p:nvPr/>
        </p:nvSpPr>
        <p:spPr>
          <a:xfrm>
            <a:off x="0" y="6328372"/>
            <a:ext cx="9144000" cy="516048"/>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5122" name="Picture 2"/>
          <p:cNvPicPr>
            <a:picLocks noChangeAspect="1" noChangeArrowheads="1"/>
          </p:cNvPicPr>
          <p:nvPr/>
        </p:nvPicPr>
        <p:blipFill>
          <a:blip r:embed="rId2"/>
          <a:srcRect/>
          <a:stretch>
            <a:fillRect/>
          </a:stretch>
        </p:blipFill>
        <p:spPr bwMode="auto">
          <a:xfrm>
            <a:off x="0" y="0"/>
            <a:ext cx="9144000" cy="7315200"/>
          </a:xfrm>
          <a:prstGeom prst="rect">
            <a:avLst/>
          </a:prstGeom>
          <a:noFill/>
          <a:ln w="9525">
            <a:noFill/>
            <a:miter lim="800000"/>
            <a:headEnd/>
            <a:tailEnd/>
          </a:ln>
          <a:effectLst/>
        </p:spPr>
      </p:pic>
    </p:spTree>
    <p:extLst>
      <p:ext uri="{BB962C8B-B14F-4D97-AF65-F5344CB8AC3E}">
        <p14:creationId xmlns="" xmlns:p14="http://schemas.microsoft.com/office/powerpoint/2010/main" val="356398517"/>
      </p:ext>
    </p:extLst>
  </p:cSld>
  <p:clrMapOvr>
    <a:masterClrMapping/>
  </p:clrMapOvr>
  <p:timing>
    <p:tnLst>
      <p:par>
        <p:cTn id="1" dur="indefinite" restart="never" nodeType="tmRoot"/>
      </p:par>
    </p:tnLst>
  </p:timing>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214290"/>
            <a:ext cx="8091518" cy="857256"/>
          </a:xfrm>
        </p:spPr>
        <p:txBody>
          <a:bodyPr>
            <a:normAutofit fontScale="90000"/>
          </a:bodyPr>
          <a:lstStyle/>
          <a:p>
            <a:pPr>
              <a:buNone/>
            </a:pPr>
            <a:r>
              <a:rPr lang="cs-CZ" sz="2800" dirty="0" smtClean="0"/>
              <a:t>Pokračování - Co je to přídatné spoluvlastnictví?</a:t>
            </a:r>
            <a:endParaRPr lang="cs-CZ" sz="2800" dirty="0"/>
          </a:p>
        </p:txBody>
      </p:sp>
      <p:sp>
        <p:nvSpPr>
          <p:cNvPr id="3" name="Zástupný symbol pro obsah 2"/>
          <p:cNvSpPr>
            <a:spLocks noGrp="1"/>
          </p:cNvSpPr>
          <p:nvPr>
            <p:ph idx="4294967295"/>
          </p:nvPr>
        </p:nvSpPr>
        <p:spPr>
          <a:xfrm>
            <a:off x="457200" y="857232"/>
            <a:ext cx="8229600" cy="5715039"/>
          </a:xfrm>
          <a:prstGeom prst="rect">
            <a:avLst/>
          </a:prstGeom>
        </p:spPr>
        <p:txBody>
          <a:bodyPr>
            <a:normAutofit fontScale="92500" lnSpcReduction="20000"/>
          </a:bodyPr>
          <a:lstStyle/>
          <a:p>
            <a:pPr>
              <a:buNone/>
            </a:pPr>
            <a:r>
              <a:rPr lang="cs-CZ" sz="2400" dirty="0" smtClean="0"/>
              <a:t> Samostatný převod pozemku s budovou / nadřazená nemovitost/nebo podílu na věci v přídatném </a:t>
            </a:r>
            <a:r>
              <a:rPr lang="cs-CZ" sz="2400" b="1" dirty="0" smtClean="0">
                <a:solidFill>
                  <a:srgbClr val="FF0000"/>
                </a:solidFill>
              </a:rPr>
              <a:t>spoluvlastnictví není možný. </a:t>
            </a:r>
          </a:p>
          <a:p>
            <a:pPr>
              <a:buNone/>
            </a:pPr>
            <a:r>
              <a:rPr lang="cs-CZ" sz="2400" dirty="0" smtClean="0"/>
              <a:t>V daném případě není možné vyžadovat předkupní právo spoluvlastníka.</a:t>
            </a:r>
          </a:p>
          <a:p>
            <a:pPr>
              <a:buNone/>
            </a:pPr>
            <a:endParaRPr lang="cs-CZ" sz="2400" dirty="0" smtClean="0"/>
          </a:p>
          <a:p>
            <a:pPr>
              <a:buNone/>
            </a:pPr>
            <a:r>
              <a:rPr lang="cs-CZ" sz="2400" dirty="0" smtClean="0">
                <a:solidFill>
                  <a:srgbClr val="FF0000"/>
                </a:solidFill>
              </a:rPr>
              <a:t>Přídatné spoluvlastnictví je specifickým typem spoluvlastnictví</a:t>
            </a:r>
            <a:r>
              <a:rPr lang="cs-CZ" sz="2400" dirty="0" smtClean="0"/>
              <a:t>, k jehož vzniku je zapotřebí splnit následující 3 podmínky:</a:t>
            </a:r>
          </a:p>
          <a:p>
            <a:pPr>
              <a:buNone/>
            </a:pPr>
            <a:r>
              <a:rPr lang="cs-CZ" sz="2400" dirty="0" smtClean="0"/>
              <a:t> - potřebujete alespoň dvě samostatné věci, vytvářející vymezený celek, a to jak účelem, tak i místně. Jednat se může například o objekty v chatové oblasti apod.</a:t>
            </a:r>
          </a:p>
          <a:p>
            <a:pPr>
              <a:buNone/>
            </a:pPr>
            <a:r>
              <a:rPr lang="cs-CZ" sz="2400" dirty="0" smtClean="0"/>
              <a:t>- statek musí sloužit společnému účelu všech vlastníků samostatných jednotek, například zmíněné parkoviště nebo příjezdová cesta.</a:t>
            </a:r>
          </a:p>
          <a:p>
            <a:pPr>
              <a:buNone/>
            </a:pPr>
            <a:r>
              <a:rPr lang="cs-CZ" sz="2400" dirty="0" smtClean="0"/>
              <a:t> - Samostatné věci není možné užívat bez existence věci, jež je využívána ke společnému účelu všech vlastníků jednotlivých předmětů.</a:t>
            </a:r>
          </a:p>
          <a:p>
            <a:pPr>
              <a:buNone/>
            </a:pPr>
            <a:r>
              <a:rPr lang="cs-CZ" sz="2400" dirty="0" smtClean="0"/>
              <a:t>Vzniká ze zákona, osvědčuje se souhlasným prohlášením</a:t>
            </a:r>
          </a:p>
          <a:p>
            <a:pPr>
              <a:buNone/>
            </a:pPr>
            <a:endParaRPr lang="cs-CZ" sz="2400" dirty="0"/>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214290"/>
            <a:ext cx="8091518" cy="857256"/>
          </a:xfrm>
        </p:spPr>
        <p:txBody>
          <a:bodyPr>
            <a:normAutofit fontScale="90000"/>
          </a:bodyPr>
          <a:lstStyle/>
          <a:p>
            <a:pPr>
              <a:buNone/>
            </a:pPr>
            <a:r>
              <a:rPr lang="cs-CZ" sz="2800" dirty="0" smtClean="0"/>
              <a:t>Pokračování - Co je to přídatné spoluvlastnictví?</a:t>
            </a:r>
            <a:endParaRPr lang="cs-CZ" sz="2800" dirty="0"/>
          </a:p>
        </p:txBody>
      </p:sp>
      <p:sp>
        <p:nvSpPr>
          <p:cNvPr id="3" name="Zástupný symbol pro obsah 2"/>
          <p:cNvSpPr>
            <a:spLocks noGrp="1"/>
          </p:cNvSpPr>
          <p:nvPr>
            <p:ph idx="4294967295"/>
          </p:nvPr>
        </p:nvSpPr>
        <p:spPr>
          <a:xfrm>
            <a:off x="214282" y="714356"/>
            <a:ext cx="8472518" cy="6143644"/>
          </a:xfrm>
          <a:prstGeom prst="rect">
            <a:avLst/>
          </a:prstGeom>
        </p:spPr>
        <p:txBody>
          <a:bodyPr>
            <a:normAutofit fontScale="92500"/>
          </a:bodyPr>
          <a:lstStyle/>
          <a:p>
            <a:pPr>
              <a:buNone/>
            </a:pPr>
            <a:r>
              <a:rPr lang="cs-CZ" sz="2400" cap="all" dirty="0" smtClean="0"/>
              <a:t> Jaké mají TEDY zúčastněné strany povinnosti?</a:t>
            </a:r>
          </a:p>
          <a:p>
            <a:pPr>
              <a:buNone/>
            </a:pPr>
            <a:r>
              <a:rPr lang="cs-CZ" sz="2400" dirty="0" smtClean="0"/>
              <a:t>  Věc se praktikuje tak, že si spoluvlastníci </a:t>
            </a:r>
            <a:r>
              <a:rPr lang="cs-CZ" sz="2400" dirty="0" smtClean="0">
                <a:solidFill>
                  <a:srgbClr val="FF0000"/>
                </a:solidFill>
              </a:rPr>
              <a:t>zvolí </a:t>
            </a:r>
            <a:r>
              <a:rPr lang="cs-CZ" sz="2400" b="1" dirty="0" smtClean="0">
                <a:solidFill>
                  <a:srgbClr val="FF0000"/>
                </a:solidFill>
              </a:rPr>
              <a:t>správce</a:t>
            </a:r>
            <a:r>
              <a:rPr lang="cs-CZ" sz="2400" dirty="0" smtClean="0"/>
              <a:t>, jehož úkolem je starat se o běžné úkony, které se váží ke správě věci v přídatném spoluvlastnictví. Právnímu jednání se ale ostatní spoluvlastníci nevyhnou. V běžné správě je jak pověřená osoba, tak i spoluvlastníci pověřeni a zavázáni společně a bez rozdílu.</a:t>
            </a:r>
          </a:p>
          <a:p>
            <a:pPr>
              <a:buNone/>
            </a:pPr>
            <a:r>
              <a:rPr lang="cs-CZ" sz="2400" dirty="0" smtClean="0"/>
              <a:t>  Údržba věci, která je majetkem spoluvlastníků, přirozeně vyžaduje určité náklady. O ně se </a:t>
            </a:r>
            <a:r>
              <a:rPr lang="cs-CZ" sz="2400" b="1" dirty="0" smtClean="0"/>
              <a:t>spoluvlastníci dělí v závislosti na velikosti svého spoluvlastnického</a:t>
            </a:r>
            <a:r>
              <a:rPr lang="cs-CZ" sz="2400" dirty="0" smtClean="0"/>
              <a:t> </a:t>
            </a:r>
            <a:r>
              <a:rPr lang="cs-CZ" sz="2400" b="1" dirty="0" smtClean="0"/>
              <a:t>podílu</a:t>
            </a:r>
            <a:r>
              <a:rPr lang="cs-CZ" sz="2400" dirty="0" smtClean="0"/>
              <a:t>, který se určuje poměrem výměry jednotlivých pozemků.</a:t>
            </a:r>
          </a:p>
          <a:p>
            <a:pPr>
              <a:buNone/>
            </a:pPr>
            <a:r>
              <a:rPr lang="cs-CZ" sz="2400" b="1" dirty="0" smtClean="0"/>
              <a:t>  Žádný ze spoluvlastníků nemá možnost odejmout společnou věc</a:t>
            </a:r>
            <a:r>
              <a:rPr lang="cs-CZ" sz="2400" dirty="0" smtClean="0"/>
              <a:t> proti vůli jiného zainteresovaného spoluvlastníka. Taktéž není možné, aby jeden ze spoluvlastníků </a:t>
            </a:r>
            <a:r>
              <a:rPr lang="cs-CZ" sz="2400" b="1" dirty="0" smtClean="0"/>
              <a:t>libovolně měnil účel společné věci</a:t>
            </a:r>
            <a:r>
              <a:rPr lang="cs-CZ" sz="2400" dirty="0" smtClean="0"/>
              <a:t>, tedy například aby si na uvedeném parkovišti jen tak zřídil zahrádku. </a:t>
            </a:r>
            <a:r>
              <a:rPr lang="cs-CZ" sz="2400" b="1" dirty="0" smtClean="0"/>
              <a:t>Záměr využívání předmětu přídatného spoluvlastnictví musí zůstat beze změny.</a:t>
            </a:r>
            <a:endParaRPr lang="cs-CZ" sz="2400" dirty="0" smtClean="0"/>
          </a:p>
          <a:p>
            <a:pPr>
              <a:buNone/>
            </a:pPr>
            <a:endParaRPr lang="cs-CZ" sz="2400" dirty="0"/>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214290"/>
            <a:ext cx="8091518" cy="857256"/>
          </a:xfrm>
        </p:spPr>
        <p:txBody>
          <a:bodyPr>
            <a:normAutofit fontScale="90000"/>
          </a:bodyPr>
          <a:lstStyle/>
          <a:p>
            <a:pPr>
              <a:buNone/>
            </a:pPr>
            <a:r>
              <a:rPr lang="cs-CZ" sz="2800" dirty="0" smtClean="0"/>
              <a:t>Pokračování - Co je to přídatné spoluvlastnictví?</a:t>
            </a:r>
            <a:endParaRPr lang="cs-CZ" sz="2800" dirty="0"/>
          </a:p>
        </p:txBody>
      </p:sp>
      <p:sp>
        <p:nvSpPr>
          <p:cNvPr id="3" name="Zástupný symbol pro obsah 2"/>
          <p:cNvSpPr>
            <a:spLocks noGrp="1"/>
          </p:cNvSpPr>
          <p:nvPr>
            <p:ph idx="4294967295"/>
          </p:nvPr>
        </p:nvSpPr>
        <p:spPr>
          <a:xfrm>
            <a:off x="457200" y="857232"/>
            <a:ext cx="8229600" cy="5643602"/>
          </a:xfrm>
          <a:prstGeom prst="rect">
            <a:avLst/>
          </a:prstGeom>
        </p:spPr>
        <p:txBody>
          <a:bodyPr>
            <a:normAutofit fontScale="92500"/>
          </a:bodyPr>
          <a:lstStyle/>
          <a:p>
            <a:pPr>
              <a:buNone/>
            </a:pPr>
            <a:r>
              <a:rPr lang="cs-CZ" sz="2400" dirty="0" smtClean="0"/>
              <a:t> Žádný ze spoluvlastníků </a:t>
            </a:r>
            <a:r>
              <a:rPr lang="cs-CZ" sz="2400" b="1" dirty="0" smtClean="0"/>
              <a:t>není oprávněn k prodeji svého podílu</a:t>
            </a:r>
            <a:r>
              <a:rPr lang="cs-CZ" sz="2400" dirty="0" smtClean="0"/>
              <a:t> na předmětu přídatného spoluvlastnictví </a:t>
            </a:r>
            <a:r>
              <a:rPr lang="cs-CZ" sz="2400" b="1" dirty="0" smtClean="0"/>
              <a:t>bez svého domu</a:t>
            </a:r>
            <a:r>
              <a:rPr lang="cs-CZ" sz="2400" dirty="0" smtClean="0"/>
              <a:t>./své nadřazené nemovitosti/</a:t>
            </a:r>
          </a:p>
          <a:p>
            <a:pPr>
              <a:buNone/>
            </a:pPr>
            <a:r>
              <a:rPr lang="cs-CZ" sz="2400" dirty="0" smtClean="0"/>
              <a:t> Spoluvlastník se však podle zákona může vzdát svého práva na  účasti na využití společného statku. Neznamená to však, že tímto zaniká jeho spoluvlastnické právo! Zánik přídatného spoluvlastnictví nastává až ve chvíli, kdy navrhovanou změnu účelu využití společného statku odsouhlasí všichni spolumajitelé.</a:t>
            </a:r>
          </a:p>
          <a:p>
            <a:pPr>
              <a:buNone/>
            </a:pPr>
            <a:r>
              <a:rPr lang="cs-CZ" sz="2400" dirty="0" smtClean="0"/>
              <a:t> </a:t>
            </a:r>
            <a:r>
              <a:rPr lang="cs-CZ" sz="2400" dirty="0" smtClean="0">
                <a:solidFill>
                  <a:srgbClr val="FF0000"/>
                </a:solidFill>
              </a:rPr>
              <a:t>Nějak obdobně se řeší také spoluvlastnictví pozemku, na kterém je vystavěn bytový dům. Vztah ke společným částem domu bývá však v tomto případě ošetřen ustanovením o bytovém spoluvlastnictví, nikoli ustanovením o přídatném spoluvlastnictví.</a:t>
            </a:r>
          </a:p>
          <a:p>
            <a:pPr>
              <a:buNone/>
            </a:pPr>
            <a:r>
              <a:rPr lang="cs-CZ" sz="2400" b="1" dirty="0" smtClean="0"/>
              <a:t> </a:t>
            </a:r>
            <a:endParaRPr lang="cs-CZ" sz="2400" dirty="0" smtClean="0"/>
          </a:p>
          <a:p>
            <a:pPr>
              <a:buNone/>
            </a:pPr>
            <a:endParaRPr lang="cs-CZ" sz="2400" dirty="0"/>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dnadpis 1"/>
          <p:cNvSpPr>
            <a:spLocks noGrp="1"/>
          </p:cNvSpPr>
          <p:nvPr>
            <p:ph type="subTitle" idx="1"/>
          </p:nvPr>
        </p:nvSpPr>
        <p:spPr>
          <a:xfrm>
            <a:off x="428596" y="857232"/>
            <a:ext cx="8358246" cy="5572164"/>
          </a:xfrm>
        </p:spPr>
        <p:txBody>
          <a:bodyPr/>
          <a:lstStyle/>
          <a:p>
            <a:endParaRPr lang="cs-CZ" dirty="0"/>
          </a:p>
        </p:txBody>
      </p:sp>
      <p:sp>
        <p:nvSpPr>
          <p:cNvPr id="3" name="Nadpis 2"/>
          <p:cNvSpPr>
            <a:spLocks noGrp="1"/>
          </p:cNvSpPr>
          <p:nvPr>
            <p:ph type="ctrTitle"/>
          </p:nvPr>
        </p:nvSpPr>
        <p:spPr>
          <a:xfrm>
            <a:off x="0" y="0"/>
            <a:ext cx="9144000" cy="714356"/>
          </a:xfrm>
        </p:spPr>
        <p:txBody>
          <a:bodyPr/>
          <a:lstStyle/>
          <a:p>
            <a:pPr>
              <a:buNone/>
            </a:pPr>
            <a:r>
              <a:rPr lang="cs-CZ" sz="2400" dirty="0" smtClean="0"/>
              <a:t>Poznámka k přídatnému spoluvlastnictví - Vhodný případ pro přídatné spoluvlastnictví</a:t>
            </a:r>
            <a:br>
              <a:rPr lang="cs-CZ" sz="2400" dirty="0" smtClean="0"/>
            </a:br>
            <a:endParaRPr lang="cs-CZ" sz="2400" dirty="0"/>
          </a:p>
        </p:txBody>
      </p:sp>
      <p:pic>
        <p:nvPicPr>
          <p:cNvPr id="4" name="Obrázek 3"/>
          <p:cNvPicPr/>
          <p:nvPr/>
        </p:nvPicPr>
        <p:blipFill>
          <a:blip r:embed="rId2"/>
          <a:srcRect/>
          <a:stretch>
            <a:fillRect/>
          </a:stretch>
        </p:blipFill>
        <p:spPr bwMode="auto">
          <a:xfrm>
            <a:off x="285720" y="857232"/>
            <a:ext cx="8572560" cy="5857916"/>
          </a:xfrm>
          <a:prstGeom prst="rect">
            <a:avLst/>
          </a:prstGeom>
          <a:noFill/>
          <a:ln w="9525">
            <a:noFill/>
            <a:miter lim="800000"/>
            <a:headEnd/>
            <a:tailEnd/>
          </a:ln>
        </p:spPr>
      </p:pic>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0"/>
            <a:ext cx="8572560" cy="785794"/>
          </a:xfrm>
        </p:spPr>
        <p:txBody>
          <a:bodyPr/>
          <a:lstStyle/>
          <a:p>
            <a:pPr marL="0" indent="0" algn="l">
              <a:buNone/>
            </a:pPr>
            <a:r>
              <a:rPr lang="cs-CZ" sz="2800" dirty="0" smtClean="0"/>
              <a:t>Spoluvlastnictví - co zeměměřič</a:t>
            </a:r>
            <a:endParaRPr lang="cs-CZ" sz="2800" dirty="0"/>
          </a:p>
        </p:txBody>
      </p:sp>
      <p:sp>
        <p:nvSpPr>
          <p:cNvPr id="3" name="Zástupný symbol pro obsah 2"/>
          <p:cNvSpPr>
            <a:spLocks noGrp="1"/>
          </p:cNvSpPr>
          <p:nvPr>
            <p:ph sz="quarter" idx="13"/>
          </p:nvPr>
        </p:nvSpPr>
        <p:spPr>
          <a:xfrm>
            <a:off x="357158" y="714356"/>
            <a:ext cx="8572560" cy="5929354"/>
          </a:xfrm>
        </p:spPr>
        <p:txBody>
          <a:bodyPr>
            <a:normAutofit/>
          </a:bodyPr>
          <a:lstStyle/>
          <a:p>
            <a:pPr>
              <a:buNone/>
            </a:pPr>
            <a:endParaRPr lang="cs-CZ" sz="2000" dirty="0" smtClean="0">
              <a:solidFill>
                <a:srgbClr val="FF0000"/>
              </a:solidFill>
            </a:endParaRPr>
          </a:p>
          <a:p>
            <a:pPr>
              <a:buNone/>
            </a:pPr>
            <a:r>
              <a:rPr lang="cs-CZ" sz="2000" dirty="0" smtClean="0">
                <a:solidFill>
                  <a:srgbClr val="FF0000"/>
                </a:solidFill>
              </a:rPr>
              <a:t>S přídatným spoluvlastnictvím se můžeme setkat-</a:t>
            </a:r>
          </a:p>
          <a:p>
            <a:pPr>
              <a:buFontTx/>
              <a:buChar char="-"/>
            </a:pPr>
            <a:r>
              <a:rPr lang="cs-CZ" sz="2000" dirty="0" smtClean="0">
                <a:solidFill>
                  <a:schemeClr val="tx1"/>
                </a:solidFill>
              </a:rPr>
              <a:t>Při dělení dotčeného pozemku</a:t>
            </a:r>
          </a:p>
          <a:p>
            <a:pPr>
              <a:buFontTx/>
              <a:buChar char="-"/>
            </a:pPr>
            <a:r>
              <a:rPr lang="cs-CZ" sz="2000" dirty="0" smtClean="0">
                <a:solidFill>
                  <a:schemeClr val="tx1"/>
                </a:solidFill>
              </a:rPr>
              <a:t>Při vymezování rozsahu věcného břemene</a:t>
            </a:r>
          </a:p>
          <a:p>
            <a:pPr>
              <a:buFontTx/>
              <a:buChar char="-"/>
            </a:pPr>
            <a:r>
              <a:rPr lang="cs-CZ" sz="2000" dirty="0" smtClean="0">
                <a:solidFill>
                  <a:schemeClr val="tx1"/>
                </a:solidFill>
              </a:rPr>
              <a:t>Vytyčování hranic</a:t>
            </a:r>
          </a:p>
          <a:p>
            <a:pPr>
              <a:buFontTx/>
              <a:buChar char="-"/>
            </a:pPr>
            <a:r>
              <a:rPr lang="cs-CZ" sz="2000" dirty="0" smtClean="0">
                <a:solidFill>
                  <a:schemeClr val="tx1"/>
                </a:solidFill>
              </a:rPr>
              <a:t>Při zpřesňování hranic</a:t>
            </a:r>
          </a:p>
          <a:p>
            <a:pPr>
              <a:buFontTx/>
              <a:buChar char="-"/>
            </a:pPr>
            <a:r>
              <a:rPr lang="cs-CZ" sz="2000" dirty="0" smtClean="0">
                <a:solidFill>
                  <a:schemeClr val="tx1"/>
                </a:solidFill>
              </a:rPr>
              <a:t>Při oceňování</a:t>
            </a:r>
          </a:p>
          <a:p>
            <a:pPr>
              <a:buFontTx/>
              <a:buChar char="-"/>
            </a:pPr>
            <a:endParaRPr lang="cs-CZ" sz="2000" dirty="0" smtClean="0">
              <a:solidFill>
                <a:schemeClr val="tx1"/>
              </a:solidFill>
            </a:endParaRPr>
          </a:p>
          <a:p>
            <a:pPr>
              <a:buNone/>
            </a:pPr>
            <a:r>
              <a:rPr lang="cs-CZ" sz="2000" dirty="0" smtClean="0">
                <a:solidFill>
                  <a:schemeClr val="tx1"/>
                </a:solidFill>
              </a:rPr>
              <a:t>Účastníkem budou všichni spoluvlastníci, pokud nebude vyplývat zmocnění z předloženého dokladu</a:t>
            </a:r>
          </a:p>
          <a:p>
            <a:pPr>
              <a:buNone/>
            </a:pPr>
            <a:endParaRPr lang="cs-CZ" sz="2000" dirty="0" smtClean="0">
              <a:solidFill>
                <a:schemeClr val="tx1"/>
              </a:solidFill>
            </a:endParaRPr>
          </a:p>
          <a:p>
            <a:pPr>
              <a:buNone/>
            </a:pPr>
            <a:endParaRPr lang="cs-CZ" sz="2000" dirty="0" smtClean="0">
              <a:solidFill>
                <a:srgbClr val="FF0000"/>
              </a:solidFill>
            </a:endParaRPr>
          </a:p>
          <a:p>
            <a:pPr>
              <a:buNone/>
            </a:pPr>
            <a:endParaRPr lang="cs-CZ" sz="2000" dirty="0" smtClean="0">
              <a:solidFill>
                <a:srgbClr val="FF0000"/>
              </a:solidFill>
            </a:endParaRPr>
          </a:p>
          <a:p>
            <a:pPr>
              <a:buNone/>
            </a:pPr>
            <a:endParaRPr lang="cs-CZ" sz="2000" dirty="0" smtClean="0"/>
          </a:p>
        </p:txBody>
      </p:sp>
      <p:pic>
        <p:nvPicPr>
          <p:cNvPr id="4" name="Obrázek 3" descr="D:\Pictures\osada.png"/>
          <p:cNvPicPr/>
          <p:nvPr/>
        </p:nvPicPr>
        <p:blipFill>
          <a:blip r:embed="rId3"/>
          <a:srcRect/>
          <a:stretch>
            <a:fillRect/>
          </a:stretch>
        </p:blipFill>
        <p:spPr bwMode="auto">
          <a:xfrm>
            <a:off x="4572000" y="4286256"/>
            <a:ext cx="3857652" cy="2571744"/>
          </a:xfrm>
          <a:prstGeom prst="rect">
            <a:avLst/>
          </a:prstGeom>
          <a:noFill/>
          <a:ln w="9525">
            <a:noFill/>
            <a:miter lim="800000"/>
            <a:headEnd/>
            <a:tailEnd/>
          </a:ln>
        </p:spPr>
      </p:pic>
    </p:spTree>
    <p:extLst>
      <p:ext uri="{BB962C8B-B14F-4D97-AF65-F5344CB8AC3E}">
        <p14:creationId xmlns="" xmlns:p14="http://schemas.microsoft.com/office/powerpoint/2010/main" val="42043599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501090" cy="642918"/>
          </a:xfrm>
        </p:spPr>
        <p:txBody>
          <a:bodyPr/>
          <a:lstStyle/>
          <a:p>
            <a:pPr>
              <a:buNone/>
            </a:pPr>
            <a:r>
              <a:rPr lang="cs-CZ" sz="2400" dirty="0" smtClean="0"/>
              <a:t>Jaké předpisy souvisí s pozemkovými úpravami?</a:t>
            </a:r>
            <a:endParaRPr lang="cs-CZ" sz="2400" dirty="0"/>
          </a:p>
        </p:txBody>
      </p:sp>
      <p:sp>
        <p:nvSpPr>
          <p:cNvPr id="3" name="Zástupný symbol pro obsah 2"/>
          <p:cNvSpPr>
            <a:spLocks noGrp="1"/>
          </p:cNvSpPr>
          <p:nvPr>
            <p:ph sz="quarter" idx="13"/>
          </p:nvPr>
        </p:nvSpPr>
        <p:spPr>
          <a:xfrm>
            <a:off x="285720" y="785794"/>
            <a:ext cx="8501122" cy="5786478"/>
          </a:xfrm>
        </p:spPr>
        <p:txBody>
          <a:bodyPr>
            <a:normAutofit fontScale="77500" lnSpcReduction="20000"/>
          </a:bodyPr>
          <a:lstStyle/>
          <a:p>
            <a:pPr>
              <a:buNone/>
            </a:pPr>
            <a:r>
              <a:rPr lang="cs-CZ" dirty="0" smtClean="0"/>
              <a:t>  Pozemková úprava přináší mj. uspořádání hranic pozemků ve stanoveném obvodu pozemkové úpravy.</a:t>
            </a:r>
          </a:p>
          <a:p>
            <a:pPr>
              <a:buNone/>
            </a:pPr>
            <a:r>
              <a:rPr lang="cs-CZ" dirty="0" smtClean="0"/>
              <a:t>  Pozemková úprava zkvalitňuje hranice v katastrálních mapách.</a:t>
            </a:r>
          </a:p>
          <a:p>
            <a:pPr>
              <a:buNone/>
            </a:pPr>
            <a:r>
              <a:rPr lang="cs-CZ" dirty="0" smtClean="0"/>
              <a:t>  Pozemková úprava probíhá v součinnost mj. i se zástupci obcí</a:t>
            </a:r>
          </a:p>
          <a:p>
            <a:pPr>
              <a:buNone/>
            </a:pPr>
            <a:r>
              <a:rPr lang="cs-CZ" dirty="0" smtClean="0"/>
              <a:t>  Je vhodné orientovat se v předpisech, pomůckách…</a:t>
            </a:r>
          </a:p>
          <a:p>
            <a:pPr>
              <a:buFontTx/>
              <a:buChar char="-"/>
            </a:pPr>
            <a:r>
              <a:rPr lang="cs-CZ" b="1" dirty="0" smtClean="0"/>
              <a:t>Zákon č.139/2002 Sb</a:t>
            </a:r>
            <a:r>
              <a:rPr lang="cs-CZ" dirty="0" smtClean="0"/>
              <a:t>.</a:t>
            </a:r>
          </a:p>
          <a:p>
            <a:pPr>
              <a:buFontTx/>
              <a:buChar char="-"/>
            </a:pPr>
            <a:r>
              <a:rPr lang="cs-CZ" b="1" dirty="0" smtClean="0"/>
              <a:t>Vyhláška č.13/2014 Sb</a:t>
            </a:r>
            <a:r>
              <a:rPr lang="cs-CZ" dirty="0" smtClean="0"/>
              <a:t>. ze dne 10.1.2014 o postupu při provádění pozemkových úprav a náležitostech návrhu pozemkových úprav, ve znění novely č. 452/2021 Sb. účinné od 1.1.2022</a:t>
            </a:r>
          </a:p>
          <a:p>
            <a:pPr>
              <a:buNone/>
            </a:pPr>
            <a:r>
              <a:rPr lang="cs-CZ" dirty="0" smtClean="0"/>
              <a:t>  § 4 </a:t>
            </a:r>
            <a:r>
              <a:rPr lang="cs-CZ" b="1" dirty="0" smtClean="0"/>
              <a:t>Obvod pozemkových úprav/ </a:t>
            </a:r>
            <a:r>
              <a:rPr lang="cs-CZ" b="1" dirty="0" smtClean="0">
                <a:solidFill>
                  <a:srgbClr val="FF0000"/>
                </a:solidFill>
              </a:rPr>
              <a:t>došlo k novele § 4 /</a:t>
            </a:r>
            <a:endParaRPr lang="cs-CZ" dirty="0" smtClean="0">
              <a:solidFill>
                <a:srgbClr val="FF0000"/>
              </a:solidFill>
            </a:endParaRPr>
          </a:p>
          <a:p>
            <a:pPr>
              <a:buNone/>
            </a:pPr>
            <a:r>
              <a:rPr lang="cs-CZ" b="1" dirty="0" smtClean="0"/>
              <a:t>  (1)</a:t>
            </a:r>
            <a:r>
              <a:rPr lang="cs-CZ" dirty="0" smtClean="0"/>
              <a:t> Obvod pozemkových úprav tvoří pozemky</a:t>
            </a:r>
          </a:p>
          <a:p>
            <a:pPr>
              <a:buNone/>
            </a:pPr>
            <a:r>
              <a:rPr lang="cs-CZ" b="1" dirty="0" smtClean="0"/>
              <a:t>   a)</a:t>
            </a:r>
            <a:r>
              <a:rPr lang="cs-CZ" dirty="0" smtClean="0"/>
              <a:t> řešené podle § 2 zákona a</a:t>
            </a:r>
          </a:p>
          <a:p>
            <a:pPr>
              <a:buNone/>
            </a:pPr>
            <a:r>
              <a:rPr lang="cs-CZ" b="1" dirty="0" smtClean="0"/>
              <a:t>   b)</a:t>
            </a:r>
            <a:r>
              <a:rPr lang="cs-CZ" dirty="0" smtClean="0"/>
              <a:t> neřešené podle § 2 zákona, u nichž je třeba obnovit soubor geodetických informací.</a:t>
            </a:r>
          </a:p>
          <a:p>
            <a:pPr>
              <a:buNone/>
            </a:pPr>
            <a:r>
              <a:rPr lang="cs-CZ" b="1" dirty="0" smtClean="0"/>
              <a:t>  (2)</a:t>
            </a:r>
            <a:r>
              <a:rPr lang="cs-CZ" dirty="0" smtClean="0"/>
              <a:t> Při určení obvodu pozemkových úprav postupuje pozemkový úřad tak, že do obvodu zahrne pozemky, které posoudil jako nezbytné pro dosažení cílů pozemkových úprav, </a:t>
            </a:r>
            <a:r>
              <a:rPr lang="cs-CZ" dirty="0" smtClean="0">
                <a:solidFill>
                  <a:srgbClr val="FF0000"/>
                </a:solidFill>
              </a:rPr>
              <a:t>s přihlédnutím k požadavkům obce.</a:t>
            </a:r>
          </a:p>
          <a:p>
            <a:pPr>
              <a:buNone/>
            </a:pPr>
            <a:r>
              <a:rPr lang="cs-CZ" b="1" dirty="0" smtClean="0"/>
              <a:t>  (3)</a:t>
            </a:r>
            <a:r>
              <a:rPr lang="cs-CZ" dirty="0" smtClean="0"/>
              <a:t> Pozemek, jehož součástí je budova s číslem popisným nebo evidenčním a který neslouží zemědělské výrobě, lze v pozemkových úpravách řešit podle § 2 zákona, pokud bezprostředně navazuje na navrhované opatření plánu společných zařízení.</a:t>
            </a:r>
          </a:p>
          <a:p>
            <a:pPr>
              <a:buNone/>
            </a:pPr>
            <a:r>
              <a:rPr lang="cs-CZ" dirty="0" smtClean="0"/>
              <a:t> - Pokyny ČUZK – 43 dostupné na www.</a:t>
            </a:r>
            <a:r>
              <a:rPr lang="cs-CZ" dirty="0" err="1" smtClean="0"/>
              <a:t>cuzk.cz</a:t>
            </a:r>
            <a:endParaRPr lang="cs-CZ" dirty="0" smtClean="0"/>
          </a:p>
          <a:p>
            <a:endParaRPr lang="cs-CZ" dirty="0" smtClean="0">
              <a:solidFill>
                <a:srgbClr val="FF0000"/>
              </a:solidFill>
            </a:endParaRPr>
          </a:p>
          <a:p>
            <a:pPr>
              <a:buFontTx/>
              <a:buChar char="-"/>
            </a:pPr>
            <a:endParaRPr lang="cs-CZ" dirty="0" smtClean="0"/>
          </a:p>
          <a:p>
            <a:pPr>
              <a:buFontTx/>
              <a:buChar char="-"/>
            </a:pPr>
            <a:endParaRPr lang="cs-CZ" dirty="0"/>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571480"/>
            <a:ext cx="8001056" cy="857256"/>
          </a:xfrm>
        </p:spPr>
        <p:txBody>
          <a:bodyPr>
            <a:normAutofit/>
          </a:bodyPr>
          <a:lstStyle/>
          <a:p>
            <a:pPr>
              <a:buNone/>
            </a:pPr>
            <a:r>
              <a:rPr lang="cs-CZ" sz="2800" dirty="0" smtClean="0"/>
              <a:t>Zápis stavby- do katastru nemovitostí </a:t>
            </a:r>
            <a:endParaRPr lang="cs-CZ" sz="2800" dirty="0"/>
          </a:p>
        </p:txBody>
      </p:sp>
      <p:sp>
        <p:nvSpPr>
          <p:cNvPr id="3" name="Zástupný symbol pro obsah 2"/>
          <p:cNvSpPr>
            <a:spLocks noGrp="1"/>
          </p:cNvSpPr>
          <p:nvPr>
            <p:ph sz="quarter" idx="4294967295"/>
          </p:nvPr>
        </p:nvSpPr>
        <p:spPr>
          <a:xfrm>
            <a:off x="857224" y="1500174"/>
            <a:ext cx="7786742" cy="4857784"/>
          </a:xfrm>
          <a:prstGeom prst="rect">
            <a:avLst/>
          </a:prstGeom>
        </p:spPr>
        <p:txBody>
          <a:bodyPr>
            <a:normAutofit fontScale="92500" lnSpcReduction="10000"/>
          </a:bodyPr>
          <a:lstStyle/>
          <a:p>
            <a:pPr>
              <a:buNone/>
            </a:pPr>
            <a:r>
              <a:rPr lang="cs-CZ" sz="2400" b="1" dirty="0" smtClean="0"/>
              <a:t>1/Zápis- obdobně </a:t>
            </a:r>
            <a:r>
              <a:rPr lang="cs-CZ" sz="2400" b="1" dirty="0" smtClean="0">
                <a:solidFill>
                  <a:srgbClr val="FF0000"/>
                </a:solidFill>
              </a:rPr>
              <a:t>záznamu</a:t>
            </a:r>
            <a:r>
              <a:rPr lang="cs-CZ" sz="2400" b="1" dirty="0" smtClean="0"/>
              <a:t> jako jiný údaj- pokud se stavba spojí s pozemkem nebo s právem stavby</a:t>
            </a:r>
          </a:p>
          <a:p>
            <a:pPr>
              <a:buNone/>
            </a:pPr>
            <a:r>
              <a:rPr lang="cs-CZ" sz="2400" b="1" dirty="0" smtClean="0"/>
              <a:t> 2/Zápis nové stavby jako samostatné věci </a:t>
            </a:r>
            <a:r>
              <a:rPr lang="cs-CZ" sz="2400" b="1" dirty="0" smtClean="0">
                <a:solidFill>
                  <a:srgbClr val="FF0000"/>
                </a:solidFill>
              </a:rPr>
              <a:t>- vkladem</a:t>
            </a:r>
          </a:p>
          <a:p>
            <a:pPr>
              <a:buNone/>
            </a:pPr>
            <a:r>
              <a:rPr lang="cs-CZ" sz="2400" b="1" dirty="0" smtClean="0"/>
              <a:t>   Postup při zápisu :</a:t>
            </a:r>
          </a:p>
          <a:p>
            <a:pPr>
              <a:buNone/>
            </a:pPr>
            <a:r>
              <a:rPr lang="cs-CZ" sz="2400" dirty="0" smtClean="0"/>
              <a:t>  Pro zápis nové stavby, která je samostatnou věcí, do katastru se založí řízení „V“..</a:t>
            </a:r>
          </a:p>
          <a:p>
            <a:pPr>
              <a:buNone/>
            </a:pPr>
            <a:r>
              <a:rPr lang="cs-CZ" sz="2400" dirty="0" smtClean="0"/>
              <a:t> Obecná úprava- §30 </a:t>
            </a:r>
            <a:r>
              <a:rPr lang="cs-CZ" sz="2400" dirty="0" err="1" smtClean="0"/>
              <a:t>katZ</a:t>
            </a:r>
            <a:endParaRPr lang="cs-CZ" sz="2400" dirty="0" smtClean="0"/>
          </a:p>
          <a:p>
            <a:pPr>
              <a:buNone/>
            </a:pPr>
            <a:r>
              <a:rPr lang="cs-CZ" sz="2400" dirty="0" smtClean="0">
                <a:solidFill>
                  <a:srgbClr val="FF0000"/>
                </a:solidFill>
              </a:rPr>
              <a:t>Jako jiný údaj se zapisuje do katastru nemovitostí-</a:t>
            </a:r>
          </a:p>
          <a:p>
            <a:pPr>
              <a:buFontTx/>
              <a:buChar char="-"/>
            </a:pPr>
            <a:r>
              <a:rPr lang="cs-CZ" sz="2400" dirty="0" smtClean="0"/>
              <a:t>stavba,která je součástí pozemku</a:t>
            </a:r>
          </a:p>
          <a:p>
            <a:pPr>
              <a:buFontTx/>
              <a:buChar char="-"/>
            </a:pPr>
            <a:r>
              <a:rPr lang="cs-CZ" sz="2400" dirty="0" smtClean="0"/>
              <a:t>stavba, která je součástí práva stavby</a:t>
            </a:r>
          </a:p>
          <a:p>
            <a:pPr>
              <a:buFontTx/>
              <a:buChar char="-"/>
            </a:pPr>
            <a:r>
              <a:rPr lang="cs-CZ" sz="2400" dirty="0" smtClean="0"/>
              <a:t>přístavba, je-li v katastru nemovitostí již evidována hlavní stavba</a:t>
            </a:r>
            <a:endParaRPr lang="cs-CZ" sz="2400" dirty="0"/>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90" y="214290"/>
            <a:ext cx="5279040" cy="571504"/>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4294967295"/>
          </p:nvPr>
        </p:nvSpPr>
        <p:spPr>
          <a:xfrm>
            <a:off x="571472" y="731519"/>
            <a:ext cx="7756099" cy="5697877"/>
          </a:xfrm>
          <a:prstGeom prst="rect">
            <a:avLst/>
          </a:prstGeom>
        </p:spPr>
        <p:txBody>
          <a:bodyPr/>
          <a:lstStyle/>
          <a:p>
            <a:pPr>
              <a:buNone/>
            </a:pPr>
            <a:r>
              <a:rPr lang="cs-CZ" sz="2400" dirty="0" smtClean="0"/>
              <a:t>Zápis stavby, která není samostatnou věcí se do katastru nemovitostí zapisuje dle § 30 </a:t>
            </a:r>
            <a:r>
              <a:rPr lang="cs-CZ" sz="2400" dirty="0" err="1" smtClean="0"/>
              <a:t>katZ</a:t>
            </a:r>
            <a:r>
              <a:rPr lang="cs-CZ" sz="2400" dirty="0" smtClean="0"/>
              <a:t> -</a:t>
            </a:r>
          </a:p>
          <a:p>
            <a:pPr>
              <a:buNone/>
            </a:pPr>
            <a:endParaRPr lang="cs-CZ" sz="2400" dirty="0" smtClean="0"/>
          </a:p>
          <a:p>
            <a:pPr>
              <a:buNone/>
            </a:pPr>
            <a:r>
              <a:rPr lang="cs-CZ" sz="2400" dirty="0" smtClean="0"/>
              <a:t>§ 30/připomenutí/</a:t>
            </a:r>
          </a:p>
          <a:p>
            <a:pPr>
              <a:buNone/>
            </a:pPr>
            <a:r>
              <a:rPr lang="cs-CZ" sz="2400" i="1" dirty="0" smtClean="0"/>
              <a:t>  </a:t>
            </a:r>
            <a:r>
              <a:rPr lang="cs-CZ" sz="2400" i="1" dirty="0" smtClean="0">
                <a:solidFill>
                  <a:schemeClr val="tx1"/>
                </a:solidFill>
              </a:rPr>
              <a:t>(1)</a:t>
            </a:r>
            <a:r>
              <a:rPr lang="cs-CZ" sz="2400" dirty="0" smtClean="0">
                <a:solidFill>
                  <a:schemeClr val="tx1"/>
                </a:solidFill>
              </a:rPr>
              <a:t> K zápisu údajů o nové budově musí být předložen doklad o způsobu užívání budovy a geometrický plán.</a:t>
            </a:r>
          </a:p>
          <a:p>
            <a:pPr>
              <a:buNone/>
            </a:pPr>
            <a:r>
              <a:rPr lang="cs-CZ" sz="2400" i="1" dirty="0" smtClean="0"/>
              <a:t> </a:t>
            </a:r>
            <a:r>
              <a:rPr lang="cs-CZ" sz="2400" i="1" dirty="0" smtClean="0">
                <a:solidFill>
                  <a:srgbClr val="FF0000"/>
                </a:solidFill>
              </a:rPr>
              <a:t> (2)</a:t>
            </a:r>
            <a:r>
              <a:rPr lang="cs-CZ" sz="2400" dirty="0" smtClean="0">
                <a:solidFill>
                  <a:srgbClr val="FF0000"/>
                </a:solidFill>
              </a:rPr>
              <a:t> Není-li nová budova součástí pozemku ani práva stavby, zapíše se jako její vlastník osoba, která prokáže právo zřídit na pozemku tuto budovu, neprokáže-li se jinou listinou, že vlastníkem je někdo jiný.</a:t>
            </a:r>
          </a:p>
          <a:p>
            <a:pPr>
              <a:buNone/>
            </a:pPr>
            <a:endParaRPr lang="cs-CZ" dirty="0"/>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5136165" cy="571504"/>
          </a:xfrm>
        </p:spPr>
        <p:txBody>
          <a:bodyPr/>
          <a:lstStyle/>
          <a:p>
            <a:pPr>
              <a:buNone/>
            </a:pPr>
            <a:r>
              <a:rPr lang="cs-CZ" sz="2800" dirty="0" smtClean="0"/>
              <a:t>Pokračování- Pozor - RUIAN</a:t>
            </a:r>
            <a:endParaRPr lang="cs-CZ" sz="2800" dirty="0"/>
          </a:p>
        </p:txBody>
      </p:sp>
      <p:sp>
        <p:nvSpPr>
          <p:cNvPr id="3" name="Zástupný symbol pro obsah 2"/>
          <p:cNvSpPr>
            <a:spLocks noGrp="1"/>
          </p:cNvSpPr>
          <p:nvPr>
            <p:ph sz="quarter" idx="4294967295"/>
          </p:nvPr>
        </p:nvSpPr>
        <p:spPr>
          <a:xfrm>
            <a:off x="571472" y="857232"/>
            <a:ext cx="7756099" cy="5572164"/>
          </a:xfrm>
          <a:prstGeom prst="rect">
            <a:avLst/>
          </a:prstGeom>
        </p:spPr>
        <p:txBody>
          <a:bodyPr>
            <a:normAutofit fontScale="92500"/>
          </a:bodyPr>
          <a:lstStyle/>
          <a:p>
            <a:pPr>
              <a:buNone/>
            </a:pPr>
            <a:r>
              <a:rPr lang="cs-CZ" dirty="0" smtClean="0"/>
              <a:t>Podklady pro zápis stavby , která</a:t>
            </a:r>
            <a:r>
              <a:rPr lang="cs-CZ" b="1" dirty="0" smtClean="0"/>
              <a:t> je</a:t>
            </a:r>
            <a:r>
              <a:rPr lang="cs-CZ" dirty="0" smtClean="0"/>
              <a:t> </a:t>
            </a:r>
            <a:r>
              <a:rPr lang="cs-CZ" b="1" dirty="0" smtClean="0">
                <a:solidFill>
                  <a:srgbClr val="FF0000"/>
                </a:solidFill>
              </a:rPr>
              <a:t>součástí pozemku </a:t>
            </a:r>
            <a:r>
              <a:rPr lang="cs-CZ" dirty="0" smtClean="0"/>
              <a:t>nebo</a:t>
            </a:r>
            <a:r>
              <a:rPr lang="cs-CZ" b="1" dirty="0" smtClean="0">
                <a:solidFill>
                  <a:srgbClr val="FF0000"/>
                </a:solidFill>
              </a:rPr>
              <a:t> práva stavby</a:t>
            </a:r>
            <a:r>
              <a:rPr lang="cs-CZ" dirty="0" smtClean="0"/>
              <a:t>-</a:t>
            </a:r>
          </a:p>
          <a:p>
            <a:pPr>
              <a:buFontTx/>
              <a:buChar char="-"/>
            </a:pPr>
            <a:r>
              <a:rPr lang="cs-CZ" dirty="0" smtClean="0"/>
              <a:t>návrh na zápis stavby- tiskopisy ČUZK – pozor, i ty se mění ???</a:t>
            </a:r>
          </a:p>
          <a:p>
            <a:pPr>
              <a:buFontTx/>
              <a:buChar char="-"/>
            </a:pPr>
            <a:r>
              <a:rPr lang="cs-CZ" dirty="0" smtClean="0"/>
              <a:t>geometrický plán pro vyznačení stavby</a:t>
            </a:r>
          </a:p>
          <a:p>
            <a:pPr>
              <a:buNone/>
            </a:pPr>
            <a:r>
              <a:rPr lang="cs-CZ" dirty="0" smtClean="0"/>
              <a:t>Další doklady – doklad o přidělení </a:t>
            </a:r>
            <a:r>
              <a:rPr lang="cs-CZ" dirty="0" err="1" smtClean="0"/>
              <a:t>čp</a:t>
            </a:r>
            <a:r>
              <a:rPr lang="cs-CZ" dirty="0" smtClean="0"/>
              <a:t>., </a:t>
            </a:r>
            <a:r>
              <a:rPr lang="cs-CZ" dirty="0" err="1" smtClean="0"/>
              <a:t>ev.č</a:t>
            </a:r>
            <a:r>
              <a:rPr lang="cs-CZ" dirty="0" smtClean="0"/>
              <a:t>. není nutné, pokud jí bylo </a:t>
            </a:r>
            <a:r>
              <a:rPr lang="cs-CZ" dirty="0" err="1" smtClean="0"/>
              <a:t>čp</a:t>
            </a:r>
            <a:r>
              <a:rPr lang="cs-CZ" dirty="0" smtClean="0"/>
              <a:t>., </a:t>
            </a:r>
            <a:r>
              <a:rPr lang="cs-CZ" dirty="0" err="1" smtClean="0"/>
              <a:t>ev.č</a:t>
            </a:r>
            <a:r>
              <a:rPr lang="cs-CZ" dirty="0" smtClean="0"/>
              <a:t>. přidělováno po 1.7.2012</a:t>
            </a:r>
          </a:p>
          <a:p>
            <a:pPr>
              <a:buNone/>
            </a:pPr>
            <a:r>
              <a:rPr lang="cs-CZ" dirty="0" smtClean="0"/>
              <a:t>                     - doklad o způsobu využití nemusí být přiložen, nový postup od 1.1.2017- </a:t>
            </a:r>
          </a:p>
          <a:p>
            <a:pPr>
              <a:buNone/>
            </a:pPr>
            <a:r>
              <a:rPr lang="cs-CZ" dirty="0" smtClean="0"/>
              <a:t>/viz zákon č. 111/2009 Sb., Vyhláška č. 359/2011 Sb. </a:t>
            </a:r>
            <a:r>
              <a:rPr lang="cs-CZ" i="1" dirty="0" smtClean="0"/>
              <a:t>Vyhláška o základním registru územní identifikace, adres a nemovitostí</a:t>
            </a:r>
            <a:r>
              <a:rPr lang="cs-CZ" dirty="0" smtClean="0"/>
              <a:t>/</a:t>
            </a:r>
          </a:p>
          <a:p>
            <a:pPr>
              <a:buNone/>
            </a:pPr>
            <a:endParaRPr lang="cs-CZ" dirty="0" smtClean="0"/>
          </a:p>
          <a:p>
            <a:pPr>
              <a:buNone/>
            </a:pPr>
            <a:r>
              <a:rPr lang="cs-CZ" dirty="0" smtClean="0"/>
              <a:t>Poznámka:</a:t>
            </a:r>
          </a:p>
          <a:p>
            <a:pPr>
              <a:buNone/>
            </a:pPr>
            <a:r>
              <a:rPr lang="cs-CZ" dirty="0" smtClean="0"/>
              <a:t>Zápis stavby, která je samostatnou věcí se do katastru zapisuje vkladem = zapisuje se vlastnické právo k takové stavbě- viz práva</a:t>
            </a:r>
            <a:endParaRPr lang="cs-CZ" dirty="0"/>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sz="quarter" idx="4294967295"/>
          </p:nvPr>
        </p:nvPicPr>
        <p:blipFill>
          <a:blip r:embed="rId2" cstate="print"/>
          <a:srcRect/>
          <a:stretch>
            <a:fillRect/>
          </a:stretch>
        </p:blipFill>
        <p:spPr bwMode="auto">
          <a:xfrm>
            <a:off x="323528" y="188640"/>
            <a:ext cx="8568952" cy="6408712"/>
          </a:xfrm>
          <a:prstGeom prst="rect">
            <a:avLst/>
          </a:prstGeom>
          <a:noFill/>
          <a:ln w="9525">
            <a:noFill/>
            <a:miter lim="800000"/>
            <a:headEnd/>
            <a:tailEnd/>
          </a:ln>
        </p:spPr>
      </p:pic>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4930" y="142852"/>
            <a:ext cx="8470474" cy="642942"/>
          </a:xfrm>
        </p:spPr>
        <p:txBody>
          <a:bodyPr/>
          <a:lstStyle/>
          <a:p>
            <a:pPr>
              <a:buNone/>
            </a:pPr>
            <a:r>
              <a:rPr lang="cs-CZ" sz="2800" dirty="0" smtClean="0"/>
              <a:t>Pokračování- tiskopis ČUZK- pomůcka</a:t>
            </a:r>
            <a:endParaRPr lang="cs-CZ" sz="2800" dirty="0"/>
          </a:p>
        </p:txBody>
      </p:sp>
      <p:pic>
        <p:nvPicPr>
          <p:cNvPr id="2050" name="Picture 2"/>
          <p:cNvPicPr>
            <a:picLocks noGrp="1" noChangeAspect="1" noChangeArrowheads="1"/>
          </p:cNvPicPr>
          <p:nvPr>
            <p:ph sz="quarter" idx="4294967295"/>
          </p:nvPr>
        </p:nvPicPr>
        <p:blipFill>
          <a:blip r:embed="rId2"/>
          <a:srcRect/>
          <a:stretch>
            <a:fillRect/>
          </a:stretch>
        </p:blipFill>
        <p:spPr bwMode="auto">
          <a:xfrm>
            <a:off x="785786" y="857232"/>
            <a:ext cx="7929618" cy="5968111"/>
          </a:xfrm>
          <a:prstGeom prst="rect">
            <a:avLst/>
          </a:prstGeom>
          <a:noFill/>
          <a:ln w="9525">
            <a:noFill/>
            <a:miter lim="800000"/>
            <a:headEnd/>
            <a:tailEnd/>
          </a:ln>
          <a:effectLst/>
        </p:spPr>
      </p:pic>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14290"/>
            <a:ext cx="8229600" cy="571504"/>
          </a:xfrm>
        </p:spPr>
        <p:txBody>
          <a:bodyPr>
            <a:normAutofit/>
          </a:bodyPr>
          <a:lstStyle/>
          <a:p>
            <a:pPr marL="0" indent="0" algn="l">
              <a:buNone/>
            </a:pPr>
            <a:r>
              <a:rPr lang="cs-CZ" sz="2400" b="1" dirty="0" smtClean="0"/>
              <a:t>Stavby a postupy při zápisu staveb od 1.1.2014</a:t>
            </a:r>
            <a:r>
              <a:rPr lang="cs-CZ" sz="2400" dirty="0" smtClean="0"/>
              <a:t> </a:t>
            </a:r>
            <a:endParaRPr lang="cs-CZ" sz="2400" b="1" dirty="0"/>
          </a:p>
        </p:txBody>
      </p:sp>
      <p:sp>
        <p:nvSpPr>
          <p:cNvPr id="3" name="Zástupný symbol pro obsah 2"/>
          <p:cNvSpPr>
            <a:spLocks noGrp="1"/>
          </p:cNvSpPr>
          <p:nvPr>
            <p:ph sz="quarter" idx="4294967295"/>
          </p:nvPr>
        </p:nvSpPr>
        <p:spPr>
          <a:xfrm>
            <a:off x="714348" y="785794"/>
            <a:ext cx="8003232" cy="6072206"/>
          </a:xfrm>
          <a:prstGeom prst="rect">
            <a:avLst/>
          </a:prstGeom>
        </p:spPr>
        <p:txBody>
          <a:bodyPr>
            <a:normAutofit fontScale="70000" lnSpcReduction="20000"/>
          </a:bodyPr>
          <a:lstStyle/>
          <a:p>
            <a:pPr marL="457200" indent="-457200">
              <a:buFont typeface="+mj-lt"/>
              <a:buAutoNum type="arabicParenR"/>
            </a:pPr>
            <a:endParaRPr lang="cs-CZ" sz="2000" b="1" dirty="0" smtClean="0"/>
          </a:p>
          <a:p>
            <a:pPr marL="457200" indent="-457200">
              <a:buFont typeface="+mj-lt"/>
              <a:buAutoNum type="arabicParenR"/>
            </a:pPr>
            <a:r>
              <a:rPr lang="cs-CZ" sz="2000" b="1" dirty="0" smtClean="0">
                <a:solidFill>
                  <a:srgbClr val="FF0000"/>
                </a:solidFill>
              </a:rPr>
              <a:t>Vkladem – samostatné stavby </a:t>
            </a:r>
          </a:p>
          <a:p>
            <a:pPr marL="857250" lvl="1" indent="-457200">
              <a:buFont typeface="Arial" pitchFamily="34" charset="0"/>
              <a:buChar char="•"/>
            </a:pPr>
            <a:r>
              <a:rPr lang="cs-CZ" sz="1800" dirty="0" smtClean="0"/>
              <a:t>Na cizím pozemku </a:t>
            </a:r>
          </a:p>
          <a:p>
            <a:pPr marL="857250" lvl="1" indent="-457200">
              <a:buFont typeface="Arial" pitchFamily="34" charset="0"/>
              <a:buChar char="•"/>
            </a:pPr>
            <a:r>
              <a:rPr lang="cs-CZ" sz="1800" dirty="0" smtClean="0"/>
              <a:t>Dočasné stavby </a:t>
            </a:r>
          </a:p>
          <a:p>
            <a:pPr marL="857250" lvl="1" indent="-457200">
              <a:buFont typeface="Arial" pitchFamily="34" charset="0"/>
              <a:buChar char="•"/>
            </a:pPr>
            <a:r>
              <a:rPr lang="cs-CZ" sz="1800" dirty="0" smtClean="0"/>
              <a:t>Stavby postavené na vlastním pozemku zatíženém jiným právem </a:t>
            </a:r>
          </a:p>
          <a:p>
            <a:pPr marL="857250" lvl="1" indent="-457200">
              <a:buFont typeface="Arial" pitchFamily="34" charset="0"/>
              <a:buChar char="•"/>
            </a:pPr>
            <a:r>
              <a:rPr lang="cs-CZ" sz="1800" dirty="0" smtClean="0"/>
              <a:t>Stavby,které jsou součástí inženýrské sítě, liniové stavby</a:t>
            </a:r>
          </a:p>
          <a:p>
            <a:pPr marL="857250" lvl="1" indent="-457200">
              <a:buFont typeface="Arial" pitchFamily="34" charset="0"/>
              <a:buChar char="•"/>
            </a:pPr>
            <a:r>
              <a:rPr lang="cs-CZ" sz="1800" dirty="0" smtClean="0"/>
              <a:t>Stavby podzemní s nadzemní částí</a:t>
            </a:r>
          </a:p>
          <a:p>
            <a:pPr marL="457200" indent="-457200">
              <a:buFont typeface="+mj-lt"/>
              <a:buAutoNum type="arabicParenR" startAt="2"/>
            </a:pPr>
            <a:endParaRPr lang="cs-CZ" sz="2000" b="1" dirty="0" smtClean="0"/>
          </a:p>
          <a:p>
            <a:pPr marL="457200" indent="-457200">
              <a:buFont typeface="+mj-lt"/>
              <a:buAutoNum type="arabicParenR" startAt="2"/>
            </a:pPr>
            <a:r>
              <a:rPr lang="cs-CZ" sz="2000" b="1" dirty="0" smtClean="0"/>
              <a:t>Zápis budovy jako jiného údaje </a:t>
            </a:r>
          </a:p>
          <a:p>
            <a:pPr marL="857250" lvl="1" indent="-457200">
              <a:buFont typeface="Arial" pitchFamily="34" charset="0"/>
              <a:buChar char="•"/>
            </a:pPr>
            <a:r>
              <a:rPr lang="cs-CZ" sz="1800" dirty="0" smtClean="0"/>
              <a:t>Změna druhu pozemku a doplnění způsobu užívání a je-li přiděleno, pak doplnění </a:t>
            </a:r>
            <a:r>
              <a:rPr lang="cs-CZ" sz="1800" dirty="0" err="1" smtClean="0"/>
              <a:t>č.p</a:t>
            </a:r>
            <a:r>
              <a:rPr lang="cs-CZ" sz="1800" dirty="0" smtClean="0"/>
              <a:t>., </a:t>
            </a:r>
            <a:r>
              <a:rPr lang="cs-CZ" sz="1800" dirty="0" err="1" smtClean="0"/>
              <a:t>ev.č</a:t>
            </a:r>
            <a:r>
              <a:rPr lang="cs-CZ" sz="1800" dirty="0" smtClean="0"/>
              <a:t>. </a:t>
            </a:r>
          </a:p>
          <a:p>
            <a:pPr marL="400050" lvl="1" indent="0">
              <a:buNone/>
            </a:pPr>
            <a:endParaRPr lang="cs-CZ" sz="1800" dirty="0" smtClean="0"/>
          </a:p>
          <a:p>
            <a:pPr marL="400050" lvl="1" indent="0">
              <a:buNone/>
            </a:pPr>
            <a:r>
              <a:rPr lang="cs-CZ" sz="1800" dirty="0" smtClean="0"/>
              <a:t>Poznámka: </a:t>
            </a:r>
            <a:r>
              <a:rPr lang="cs-CZ" sz="1800" dirty="0" err="1" smtClean="0"/>
              <a:t>č.p</a:t>
            </a:r>
            <a:r>
              <a:rPr lang="cs-CZ" sz="1800" dirty="0" smtClean="0"/>
              <a:t>. a </a:t>
            </a:r>
            <a:r>
              <a:rPr lang="cs-CZ" sz="1800" dirty="0" err="1" smtClean="0"/>
              <a:t>ev.č</a:t>
            </a:r>
            <a:r>
              <a:rPr lang="cs-CZ" sz="1800" dirty="0" smtClean="0"/>
              <a:t>. katastrální úřady přebírají z RUIAN - § 32 kat.Z. </a:t>
            </a:r>
          </a:p>
          <a:p>
            <a:pPr marL="400050" lvl="1" indent="0">
              <a:buNone/>
            </a:pPr>
            <a:endParaRPr lang="cs-CZ" sz="1800" dirty="0" smtClean="0"/>
          </a:p>
          <a:p>
            <a:pPr marL="457200" indent="-457200">
              <a:buFont typeface="+mj-lt"/>
              <a:buAutoNum type="arabicParenR" startAt="2"/>
            </a:pPr>
            <a:r>
              <a:rPr lang="cs-CZ" sz="2000" b="1" dirty="0" smtClean="0"/>
              <a:t>Výmaz stavby </a:t>
            </a:r>
          </a:p>
          <a:p>
            <a:pPr marL="857250" lvl="1" indent="-457200">
              <a:buFont typeface="Arial" pitchFamily="34" charset="0"/>
              <a:buChar char="•"/>
            </a:pPr>
            <a:r>
              <a:rPr lang="cs-CZ" sz="1800" dirty="0" smtClean="0"/>
              <a:t>Na návrh vlastníka s prohlášením, že stavba byla odstraněna</a:t>
            </a:r>
          </a:p>
          <a:p>
            <a:pPr marL="857250" lvl="1" indent="-457200">
              <a:buFont typeface="Arial" pitchFamily="34" charset="0"/>
              <a:buChar char="•"/>
            </a:pPr>
            <a:r>
              <a:rPr lang="cs-CZ" sz="1800" dirty="0" smtClean="0"/>
              <a:t>Dle výsledků revize </a:t>
            </a:r>
          </a:p>
          <a:p>
            <a:pPr marL="857250" lvl="1" indent="-457200">
              <a:buFont typeface="Arial" pitchFamily="34" charset="0"/>
              <a:buChar char="•"/>
            </a:pPr>
            <a:r>
              <a:rPr lang="cs-CZ" sz="1800" dirty="0" smtClean="0"/>
              <a:t>Dle výsledků zjišťování hranic při obnově</a:t>
            </a:r>
          </a:p>
          <a:p>
            <a:pPr marL="857250" lvl="1" indent="-457200">
              <a:buFont typeface="Arial" pitchFamily="34" charset="0"/>
              <a:buChar char="•"/>
            </a:pPr>
            <a:r>
              <a:rPr lang="cs-CZ" sz="1800" dirty="0" smtClean="0"/>
              <a:t>Bez návrhu vlastníka, bude-li prokazatelně zjištěno, že byla stavba z RUIAN vymazána (využití ustanovení § 32 odst. 1 kat.Z.) – podnět stavebního úřadu , katastrální úřad zašle oznámení o změně vlastníkovi </a:t>
            </a:r>
          </a:p>
          <a:p>
            <a:pPr marL="400050" lvl="1" indent="0">
              <a:buNone/>
            </a:pPr>
            <a:endParaRPr lang="cs-CZ" sz="1800" dirty="0" smtClean="0"/>
          </a:p>
          <a:p>
            <a:pPr marL="400050" lvl="1" indent="0">
              <a:buNone/>
            </a:pPr>
            <a:r>
              <a:rPr lang="cs-CZ" sz="1800" dirty="0" smtClean="0"/>
              <a:t>Poznámka: s budovou budou vymazána všechna práva, poznámky, upozornění k ní zapsané</a:t>
            </a:r>
          </a:p>
          <a:p>
            <a:pPr marL="0" indent="0">
              <a:buNone/>
            </a:pPr>
            <a:endParaRPr lang="cs-CZ" sz="2000" dirty="0" smtClean="0"/>
          </a:p>
          <a:p>
            <a:pPr>
              <a:buNone/>
            </a:pPr>
            <a:r>
              <a:rPr lang="cs-CZ" sz="1800" dirty="0" smtClean="0"/>
              <a:t> </a:t>
            </a:r>
            <a:endParaRPr lang="cs-CZ" sz="1800" dirty="0"/>
          </a:p>
        </p:txBody>
      </p:sp>
    </p:spTree>
    <p:extLst>
      <p:ext uri="{BB962C8B-B14F-4D97-AF65-F5344CB8AC3E}">
        <p14:creationId xmlns:p14="http://schemas.microsoft.com/office/powerpoint/2010/main" xmlns="" val="185988875"/>
      </p:ext>
    </p:extLst>
  </p:cSld>
  <p:clrMapOvr>
    <a:masterClrMapping/>
  </p:clrMapOvr>
  <p:timing>
    <p:tnLst>
      <p:par>
        <p:cTn id="1" dur="indefinite" restart="never" nodeType="tmRoot"/>
      </p:par>
    </p:tnLst>
  </p:timing>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3993157" cy="428628"/>
          </a:xfrm>
        </p:spPr>
        <p:txBody>
          <a:bodyPr>
            <a:normAutofit fontScale="90000"/>
          </a:bodyPr>
          <a:lstStyle/>
          <a:p>
            <a:pPr>
              <a:buNone/>
            </a:pPr>
            <a:r>
              <a:rPr lang="cs-CZ" sz="2800" b="1" dirty="0" smtClean="0"/>
              <a:t>Pokračování- stavby</a:t>
            </a:r>
            <a:endParaRPr lang="cs-CZ" sz="2800" b="1" dirty="0"/>
          </a:p>
        </p:txBody>
      </p:sp>
      <p:sp>
        <p:nvSpPr>
          <p:cNvPr id="3" name="Zástupný symbol pro obsah 2"/>
          <p:cNvSpPr>
            <a:spLocks noGrp="1"/>
          </p:cNvSpPr>
          <p:nvPr>
            <p:ph sz="quarter" idx="4294967295"/>
          </p:nvPr>
        </p:nvSpPr>
        <p:spPr>
          <a:xfrm>
            <a:off x="214282" y="928670"/>
            <a:ext cx="8429684" cy="4929222"/>
          </a:xfrm>
          <a:prstGeom prst="rect">
            <a:avLst/>
          </a:prstGeom>
        </p:spPr>
        <p:txBody>
          <a:bodyPr>
            <a:normAutofit fontScale="85000" lnSpcReduction="10000"/>
          </a:bodyPr>
          <a:lstStyle/>
          <a:p>
            <a:pPr>
              <a:buNone/>
            </a:pPr>
            <a:r>
              <a:rPr lang="cs-CZ" sz="2400" b="1" dirty="0" smtClean="0"/>
              <a:t>Zásadní rozdíl mezi zápisem stavby vkladem a jiného údaje</a:t>
            </a:r>
            <a:r>
              <a:rPr lang="cs-CZ" sz="2400" dirty="0" smtClean="0"/>
              <a:t>:</a:t>
            </a:r>
          </a:p>
          <a:p>
            <a:pPr>
              <a:buFontTx/>
              <a:buChar char="-"/>
            </a:pPr>
            <a:r>
              <a:rPr lang="cs-CZ" sz="2400" dirty="0" smtClean="0"/>
              <a:t>Vkladem se zapisuje vlastnické právo</a:t>
            </a:r>
          </a:p>
          <a:p>
            <a:pPr>
              <a:buFontTx/>
              <a:buChar char="-"/>
            </a:pPr>
            <a:r>
              <a:rPr lang="cs-CZ" sz="2400" b="1" dirty="0" smtClean="0">
                <a:solidFill>
                  <a:srgbClr val="FF0000"/>
                </a:solidFill>
              </a:rPr>
              <a:t>Jako jiný údaj-zápis stavby,která je součástí pozemku nebo práva stavby a zapisuje se jen způsob využití  pozemku – doporučení : využívat formuláře na www.</a:t>
            </a:r>
            <a:r>
              <a:rPr lang="cs-CZ" sz="2400" b="1" dirty="0" err="1" smtClean="0">
                <a:solidFill>
                  <a:srgbClr val="FF0000"/>
                </a:solidFill>
              </a:rPr>
              <a:t>cuzk.cz</a:t>
            </a:r>
            <a:endParaRPr lang="cs-CZ" sz="2400" b="1" dirty="0" smtClean="0">
              <a:solidFill>
                <a:srgbClr val="FF0000"/>
              </a:solidFill>
            </a:endParaRPr>
          </a:p>
          <a:p>
            <a:pPr>
              <a:buFontTx/>
              <a:buChar char="-"/>
            </a:pPr>
            <a:endParaRPr lang="cs-CZ" sz="2400" dirty="0" smtClean="0"/>
          </a:p>
          <a:p>
            <a:pPr>
              <a:buFontTx/>
              <a:buChar char="-"/>
            </a:pPr>
            <a:endParaRPr lang="cs-CZ" sz="2400" dirty="0" smtClean="0"/>
          </a:p>
          <a:p>
            <a:pPr>
              <a:buNone/>
            </a:pPr>
            <a:r>
              <a:rPr lang="cs-CZ" sz="2400" dirty="0" smtClean="0"/>
              <a:t>Zákonná úprava- po 1.1.2014 - připomenutí</a:t>
            </a:r>
          </a:p>
          <a:p>
            <a:pPr>
              <a:buNone/>
            </a:pPr>
            <a:r>
              <a:rPr lang="cs-CZ" sz="2400" dirty="0" smtClean="0"/>
              <a:t>§ 30 </a:t>
            </a:r>
            <a:r>
              <a:rPr lang="cs-CZ" sz="2400" dirty="0" err="1" smtClean="0"/>
              <a:t>katZ</a:t>
            </a:r>
            <a:r>
              <a:rPr lang="cs-CZ" sz="2400" dirty="0" smtClean="0"/>
              <a:t> </a:t>
            </a:r>
          </a:p>
          <a:p>
            <a:pPr>
              <a:buNone/>
            </a:pPr>
            <a:r>
              <a:rPr lang="cs-CZ" sz="2400" i="1" dirty="0" smtClean="0"/>
              <a:t>  (1)</a:t>
            </a:r>
            <a:r>
              <a:rPr lang="cs-CZ" sz="2400" dirty="0" smtClean="0"/>
              <a:t> K zápisu údajů o nové budově musí být předložen doklad o způsobu užívání budovy a geometrický plán.</a:t>
            </a:r>
          </a:p>
          <a:p>
            <a:pPr>
              <a:buNone/>
            </a:pPr>
            <a:r>
              <a:rPr lang="cs-CZ" sz="2400" i="1" dirty="0" smtClean="0"/>
              <a:t>  (2)</a:t>
            </a:r>
            <a:r>
              <a:rPr lang="cs-CZ" sz="2400" dirty="0" smtClean="0"/>
              <a:t> </a:t>
            </a:r>
            <a:r>
              <a:rPr lang="cs-CZ" sz="2400" dirty="0" smtClean="0">
                <a:solidFill>
                  <a:srgbClr val="FF0000"/>
                </a:solidFill>
              </a:rPr>
              <a:t>Není-li nová budova součástí pozemku ani práva stavby, zapíše se jako její vlastník osoba, která prokáže právo zřídit na pozemku tuto budovu, neprokáže-li se jinou listinou, že vlastníkem je někdo jiný.</a:t>
            </a:r>
            <a:endParaRPr lang="cs-CZ" sz="2400" dirty="0">
              <a:solidFill>
                <a:srgbClr val="FF0000"/>
              </a:solidFill>
            </a:endParaRP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3993157" cy="428628"/>
          </a:xfrm>
        </p:spPr>
        <p:txBody>
          <a:bodyPr>
            <a:normAutofit fontScale="90000"/>
          </a:bodyPr>
          <a:lstStyle/>
          <a:p>
            <a:pPr>
              <a:buNone/>
            </a:pPr>
            <a:r>
              <a:rPr lang="cs-CZ" sz="2800" b="1" dirty="0" smtClean="0"/>
              <a:t>Pokračování- stavby</a:t>
            </a:r>
            <a:endParaRPr lang="cs-CZ" sz="2800" b="1" dirty="0"/>
          </a:p>
        </p:txBody>
      </p:sp>
      <p:sp>
        <p:nvSpPr>
          <p:cNvPr id="3" name="Zástupný symbol pro obsah 2"/>
          <p:cNvSpPr>
            <a:spLocks noGrp="1"/>
          </p:cNvSpPr>
          <p:nvPr>
            <p:ph sz="quarter" idx="4294967295"/>
          </p:nvPr>
        </p:nvSpPr>
        <p:spPr>
          <a:xfrm>
            <a:off x="500034" y="857232"/>
            <a:ext cx="8143932" cy="6000768"/>
          </a:xfrm>
          <a:prstGeom prst="rect">
            <a:avLst/>
          </a:prstGeom>
        </p:spPr>
        <p:txBody>
          <a:bodyPr>
            <a:normAutofit fontScale="77500" lnSpcReduction="20000"/>
          </a:bodyPr>
          <a:lstStyle/>
          <a:p>
            <a:pPr>
              <a:buNone/>
            </a:pPr>
            <a:r>
              <a:rPr lang="cs-CZ" sz="2400" b="1" dirty="0" smtClean="0">
                <a:solidFill>
                  <a:srgbClr val="FF0000"/>
                </a:solidFill>
              </a:rPr>
              <a:t>Samostatné stavby evidované v katastru nemovitostí: </a:t>
            </a:r>
          </a:p>
          <a:p>
            <a:pPr>
              <a:buFontTx/>
              <a:buChar char="-"/>
            </a:pPr>
            <a:r>
              <a:rPr lang="cs-CZ" sz="2400" dirty="0" smtClean="0"/>
              <a:t>odlišní vlastníci pozemku a stavby</a:t>
            </a:r>
          </a:p>
          <a:p>
            <a:pPr>
              <a:buFontTx/>
              <a:buChar char="-"/>
            </a:pPr>
            <a:r>
              <a:rPr lang="cs-CZ" sz="2400" dirty="0" smtClean="0"/>
              <a:t>dočasné stavby</a:t>
            </a:r>
          </a:p>
          <a:p>
            <a:pPr>
              <a:buFontTx/>
              <a:buChar char="-"/>
            </a:pPr>
            <a:r>
              <a:rPr lang="cs-CZ" sz="2400" dirty="0" smtClean="0"/>
              <a:t>stavby,které jsou součástí liniových staveb- technická vybavenost</a:t>
            </a:r>
          </a:p>
          <a:p>
            <a:pPr>
              <a:buFontTx/>
              <a:buChar char="-"/>
            </a:pPr>
            <a:r>
              <a:rPr lang="cs-CZ" sz="2400" dirty="0" smtClean="0"/>
              <a:t>stavby, které jsou součástí drah</a:t>
            </a:r>
          </a:p>
          <a:p>
            <a:pPr>
              <a:buFontTx/>
              <a:buChar char="-"/>
            </a:pPr>
            <a:r>
              <a:rPr lang="cs-CZ" sz="2400" dirty="0" smtClean="0"/>
              <a:t>stavby z části nadzemní, ale s převládající podzemní částí a určené k samostatnému účelovému určení ????/může ale nemusí/</a:t>
            </a:r>
          </a:p>
          <a:p>
            <a:pPr>
              <a:buFontTx/>
              <a:buChar char="-"/>
            </a:pPr>
            <a:r>
              <a:rPr lang="cs-CZ" sz="2400" dirty="0" smtClean="0"/>
              <a:t>dočasně samostatné stavby, brání-li spojení pozemku a stavby jiná práva</a:t>
            </a:r>
          </a:p>
          <a:p>
            <a:pPr>
              <a:buNone/>
            </a:pPr>
            <a:endParaRPr lang="cs-CZ" sz="2400" dirty="0" smtClean="0"/>
          </a:p>
          <a:p>
            <a:pPr>
              <a:buNone/>
            </a:pPr>
            <a:endParaRPr lang="cs-CZ" sz="2400" dirty="0" smtClean="0"/>
          </a:p>
          <a:p>
            <a:pPr>
              <a:buNone/>
            </a:pPr>
            <a:r>
              <a:rPr lang="cs-CZ" sz="2400" dirty="0" smtClean="0"/>
              <a:t>Zápis některých upozornění- dle Návodu</a:t>
            </a:r>
          </a:p>
          <a:p>
            <a:pPr>
              <a:buNone/>
            </a:pPr>
            <a:r>
              <a:rPr lang="cs-CZ" sz="2400" dirty="0" smtClean="0"/>
              <a:t>dle bodu 6.3.4.7.1</a:t>
            </a:r>
          </a:p>
          <a:p>
            <a:pPr>
              <a:buNone/>
            </a:pPr>
            <a:r>
              <a:rPr lang="cs-CZ" sz="2400" dirty="0" smtClean="0"/>
              <a:t>  Upozornění, že stavba, která je na pozemku téhož vlastníka (např. budovy - stavby a technická zařízení provozně související s liniovými stavbami, budovy, které jsou stavbou dráhy, stavba hráze k ochraně nemovitostí před zaplavením při povodni) není součástí pozemku, ale je</a:t>
            </a:r>
            <a:r>
              <a:rPr lang="cs-CZ" sz="2400" dirty="0" smtClean="0">
                <a:solidFill>
                  <a:srgbClr val="FF0000"/>
                </a:solidFill>
              </a:rPr>
              <a:t> samostatná stavba</a:t>
            </a:r>
            <a:r>
              <a:rPr lang="cs-CZ" sz="2400" dirty="0" smtClean="0"/>
              <a:t>  se zapíše současně se zápisem stavby jako samostatné věci. Upozornění se nezapisuje v případě, kdy na pozemku nebo stavbě váznou práva, která brání spojení stavby s pozemkem. </a:t>
            </a:r>
            <a:endParaRPr lang="cs-CZ" sz="2400" dirty="0"/>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142852"/>
            <a:ext cx="8429683" cy="642942"/>
          </a:xfrm>
        </p:spPr>
        <p:txBody>
          <a:bodyPr>
            <a:normAutofit fontScale="90000"/>
          </a:bodyPr>
          <a:lstStyle/>
          <a:p>
            <a:pPr>
              <a:buNone/>
            </a:pPr>
            <a:r>
              <a:rPr lang="cs-CZ" sz="2800" dirty="0" smtClean="0"/>
              <a:t> Co je stavba evidovaná v katastru – samostatná stavba</a:t>
            </a:r>
            <a:endParaRPr lang="cs-CZ" sz="2800" dirty="0"/>
          </a:p>
        </p:txBody>
      </p:sp>
      <p:sp>
        <p:nvSpPr>
          <p:cNvPr id="3" name="Zástupný symbol pro obsah 2"/>
          <p:cNvSpPr>
            <a:spLocks noGrp="1"/>
          </p:cNvSpPr>
          <p:nvPr>
            <p:ph sz="quarter" idx="4294967295"/>
          </p:nvPr>
        </p:nvSpPr>
        <p:spPr>
          <a:xfrm>
            <a:off x="571472" y="1000108"/>
            <a:ext cx="8072494" cy="5500726"/>
          </a:xfrm>
          <a:prstGeom prst="rect">
            <a:avLst/>
          </a:prstGeom>
        </p:spPr>
        <p:txBody>
          <a:bodyPr>
            <a:normAutofit fontScale="92500" lnSpcReduction="20000"/>
          </a:bodyPr>
          <a:lstStyle/>
          <a:p>
            <a:pPr>
              <a:buNone/>
            </a:pPr>
            <a:r>
              <a:rPr lang="cs-CZ" sz="2400" dirty="0" smtClean="0"/>
              <a:t> </a:t>
            </a:r>
            <a:r>
              <a:rPr lang="cs-CZ" sz="2400" dirty="0" smtClean="0">
                <a:solidFill>
                  <a:srgbClr val="FF0000"/>
                </a:solidFill>
              </a:rPr>
              <a:t>Stavba, která je zcela nadzemní-</a:t>
            </a:r>
            <a:r>
              <a:rPr lang="cs-CZ" sz="2400" dirty="0" smtClean="0"/>
              <a:t> budova, ale spojení s pozemkem brání </a:t>
            </a:r>
            <a:r>
              <a:rPr lang="cs-CZ" sz="2400" b="1" dirty="0" smtClean="0">
                <a:solidFill>
                  <a:srgbClr val="FF0000"/>
                </a:solidFill>
              </a:rPr>
              <a:t>rozdílná vlastnická práva, zástavní práva nebo předkupní práva</a:t>
            </a:r>
          </a:p>
          <a:p>
            <a:pPr>
              <a:buNone/>
            </a:pPr>
            <a:endParaRPr lang="cs-CZ" sz="2400" dirty="0" smtClean="0"/>
          </a:p>
          <a:p>
            <a:pPr>
              <a:buNone/>
            </a:pPr>
            <a:r>
              <a:rPr lang="cs-CZ" sz="2400" dirty="0" smtClean="0"/>
              <a:t> Stavba , která je z </a:t>
            </a:r>
            <a:r>
              <a:rPr lang="cs-CZ" sz="2400" dirty="0" smtClean="0">
                <a:solidFill>
                  <a:srgbClr val="FF0000"/>
                </a:solidFill>
              </a:rPr>
              <a:t>větší částí podzemní</a:t>
            </a:r>
            <a:r>
              <a:rPr lang="cs-CZ" sz="2400" dirty="0" smtClean="0"/>
              <a:t> a je určena k samostatnému  způsobu využití :/ ve smyslu § 498 NOZ</a:t>
            </a:r>
          </a:p>
          <a:p>
            <a:pPr>
              <a:buNone/>
            </a:pPr>
            <a:r>
              <a:rPr lang="cs-CZ" sz="2400" dirty="0" smtClean="0"/>
              <a:t> - zápis se provádí do katastru se současným zákresem pouze s nadzemní částí takové</a:t>
            </a:r>
          </a:p>
          <a:p>
            <a:pPr>
              <a:buNone/>
            </a:pPr>
            <a:endParaRPr lang="cs-CZ" sz="2400" dirty="0" smtClean="0"/>
          </a:p>
          <a:p>
            <a:pPr>
              <a:buNone/>
            </a:pPr>
            <a:r>
              <a:rPr lang="cs-CZ" sz="2400" dirty="0" smtClean="0"/>
              <a:t>Stavba dočasná</a:t>
            </a:r>
          </a:p>
          <a:p>
            <a:pPr>
              <a:buNone/>
            </a:pPr>
            <a:r>
              <a:rPr lang="cs-CZ" sz="2400" b="1" dirty="0" smtClean="0"/>
              <a:t> </a:t>
            </a:r>
          </a:p>
          <a:p>
            <a:pPr>
              <a:buNone/>
            </a:pPr>
            <a:r>
              <a:rPr lang="cs-CZ" sz="2400" b="1" dirty="0" smtClean="0"/>
              <a:t>Stavba,která je součástí technické sítě- </a:t>
            </a:r>
            <a:r>
              <a:rPr lang="cs-CZ" sz="2400" dirty="0" smtClean="0"/>
              <a:t>zápis dle přílohy č.4 vyhlášky č. 357/2013 Sb.</a:t>
            </a:r>
          </a:p>
          <a:p>
            <a:pPr>
              <a:buNone/>
            </a:pPr>
            <a:endParaRPr lang="cs-CZ" sz="2400" dirty="0" smtClean="0"/>
          </a:p>
          <a:p>
            <a:pPr>
              <a:buNone/>
            </a:pPr>
            <a:r>
              <a:rPr lang="cs-CZ" sz="2400" dirty="0" smtClean="0"/>
              <a:t>Vodní dílo jen je-li na cizím pozemku, nebo spojení s pozemkem brání rozdílná jiná práva</a:t>
            </a:r>
            <a:endParaRPr lang="cs-CZ" sz="2400" dirty="0"/>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357166"/>
            <a:ext cx="7143800" cy="1143000"/>
          </a:xfrm>
        </p:spPr>
        <p:txBody>
          <a:bodyPr>
            <a:normAutofit/>
          </a:bodyPr>
          <a:lstStyle/>
          <a:p>
            <a:pPr>
              <a:buNone/>
            </a:pPr>
            <a:r>
              <a:rPr lang="cs-CZ" sz="2800" dirty="0" smtClean="0"/>
              <a:t>Pokračování-stavby,budovy</a:t>
            </a:r>
            <a:endParaRPr lang="cs-CZ" sz="2800" dirty="0"/>
          </a:p>
        </p:txBody>
      </p:sp>
      <p:sp>
        <p:nvSpPr>
          <p:cNvPr id="3" name="Zástupný symbol pro obsah 2"/>
          <p:cNvSpPr>
            <a:spLocks noGrp="1"/>
          </p:cNvSpPr>
          <p:nvPr>
            <p:ph idx="4294967295"/>
          </p:nvPr>
        </p:nvSpPr>
        <p:spPr>
          <a:xfrm>
            <a:off x="500034" y="1500174"/>
            <a:ext cx="8229600" cy="4525963"/>
          </a:xfrm>
          <a:prstGeom prst="rect">
            <a:avLst/>
          </a:prstGeom>
        </p:spPr>
        <p:txBody>
          <a:bodyPr>
            <a:normAutofit fontScale="85000" lnSpcReduction="20000"/>
          </a:bodyPr>
          <a:lstStyle/>
          <a:p>
            <a:pPr>
              <a:buNone/>
            </a:pPr>
            <a:r>
              <a:rPr lang="cs-CZ" sz="2800" b="1" dirty="0" smtClean="0"/>
              <a:t>Které</a:t>
            </a:r>
            <a:r>
              <a:rPr lang="cs-CZ" sz="2400" dirty="0" smtClean="0"/>
              <a:t> </a:t>
            </a:r>
            <a:r>
              <a:rPr lang="cs-CZ" sz="2800" b="1" dirty="0" smtClean="0"/>
              <a:t>stavby jsou samostatné?,a to vždy ?:</a:t>
            </a:r>
          </a:p>
          <a:p>
            <a:pPr>
              <a:buFontTx/>
              <a:buChar char="-"/>
            </a:pPr>
            <a:r>
              <a:rPr lang="cs-CZ" sz="2400" b="1" dirty="0" smtClean="0"/>
              <a:t>dočasná stavba</a:t>
            </a:r>
            <a:r>
              <a:rPr lang="cs-CZ" sz="2400" dirty="0" smtClean="0"/>
              <a:t>/ pozor na rozdíl mezi § 1 NOZ a § 2 stav. zákona</a:t>
            </a:r>
          </a:p>
          <a:p>
            <a:pPr>
              <a:buNone/>
            </a:pPr>
            <a:r>
              <a:rPr lang="cs-CZ" sz="2400" dirty="0" smtClean="0"/>
              <a:t> </a:t>
            </a:r>
            <a:r>
              <a:rPr lang="cs-CZ" sz="2400" dirty="0" err="1" smtClean="0"/>
              <a:t>st.z.§</a:t>
            </a:r>
            <a:r>
              <a:rPr lang="cs-CZ" sz="2400" dirty="0" smtClean="0"/>
              <a:t> 2 odst.3) Stavbou se rozumí veškerá stavební díla, která vznikají stavební nebo montážní technologií, bez zřetele na jejich stavebně technické provedení, použité stavební výrobky, materiály a konstrukce, na účel využití a dobu trvání.</a:t>
            </a:r>
          </a:p>
          <a:p>
            <a:pPr>
              <a:buNone/>
            </a:pPr>
            <a:r>
              <a:rPr lang="cs-CZ" sz="2400" dirty="0" smtClean="0"/>
              <a:t>  </a:t>
            </a:r>
            <a:r>
              <a:rPr lang="cs-CZ" sz="2400" dirty="0" smtClean="0">
                <a:solidFill>
                  <a:srgbClr val="FF0000"/>
                </a:solidFill>
              </a:rPr>
              <a:t>Dočasná stavba je stavba, u které stavební úřad předem omezí dobu jejího trvání. </a:t>
            </a:r>
            <a:r>
              <a:rPr lang="cs-CZ" sz="2400" dirty="0" smtClean="0"/>
              <a:t>Za stavbu se považuje také výrobek plnící funkci stavby. Stavba, která slouží reklamním účelům, je stavba pro reklamu.</a:t>
            </a:r>
            <a:br>
              <a:rPr lang="cs-CZ" sz="2400" dirty="0" smtClean="0"/>
            </a:br>
            <a:r>
              <a:rPr lang="cs-CZ" sz="2400" dirty="0" smtClean="0"/>
              <a:t/>
            </a:r>
            <a:br>
              <a:rPr lang="cs-CZ" sz="2400" dirty="0" smtClean="0"/>
            </a:br>
            <a:r>
              <a:rPr lang="cs-CZ" sz="2400" dirty="0" smtClean="0"/>
              <a:t>NOZ § 1</a:t>
            </a:r>
          </a:p>
          <a:p>
            <a:pPr>
              <a:buNone/>
            </a:pPr>
            <a:r>
              <a:rPr lang="cs-CZ" sz="2400" dirty="0" smtClean="0"/>
              <a:t> (1) Ustanovení právního řádu upravující vzájemná práva a povinnosti osob vytvářejí ve svém souhrnu soukromé právo. Uplatňování soukromého práva je nezávislé na uplatňování práva veřejného.</a:t>
            </a:r>
          </a:p>
          <a:p>
            <a:pPr>
              <a:buNone/>
            </a:pPr>
            <a:endParaRPr lang="cs-CZ"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500066"/>
          </a:xfrm>
        </p:spPr>
        <p:txBody>
          <a:bodyPr/>
          <a:lstStyle/>
          <a:p>
            <a:pPr>
              <a:buNone/>
            </a:pPr>
            <a:r>
              <a:rPr lang="cs-CZ" sz="2400" dirty="0" smtClean="0"/>
              <a:t>Lesní pozemky, </a:t>
            </a:r>
            <a:r>
              <a:rPr lang="cs-CZ" sz="2400" dirty="0" err="1" smtClean="0"/>
              <a:t>pozemky</a:t>
            </a:r>
            <a:r>
              <a:rPr lang="cs-CZ" sz="2400" dirty="0" smtClean="0"/>
              <a:t> se způsobem využití a ochrany LPF</a:t>
            </a:r>
            <a:endParaRPr lang="cs-CZ" sz="2400" dirty="0"/>
          </a:p>
        </p:txBody>
      </p:sp>
      <p:sp>
        <p:nvSpPr>
          <p:cNvPr id="5" name="Zástupný symbol pro obsah 4"/>
          <p:cNvSpPr>
            <a:spLocks noGrp="1"/>
          </p:cNvSpPr>
          <p:nvPr>
            <p:ph sz="quarter" idx="13"/>
          </p:nvPr>
        </p:nvSpPr>
        <p:spPr>
          <a:xfrm>
            <a:off x="285720" y="857232"/>
            <a:ext cx="8572560" cy="5715040"/>
          </a:xfrm>
        </p:spPr>
        <p:txBody>
          <a:bodyPr>
            <a:normAutofit/>
          </a:bodyPr>
          <a:lstStyle/>
          <a:p>
            <a:pPr>
              <a:buNone/>
            </a:pPr>
            <a:r>
              <a:rPr lang="cs-CZ" sz="2400" dirty="0" smtClean="0">
                <a:solidFill>
                  <a:schemeClr val="tx1"/>
                </a:solidFill>
              </a:rPr>
              <a:t>Role znalců při oceňování nemovitostí:</a:t>
            </a:r>
          </a:p>
          <a:p>
            <a:pPr>
              <a:buNone/>
            </a:pPr>
            <a:r>
              <a:rPr lang="cs-CZ" sz="2400" b="1" dirty="0" smtClean="0"/>
              <a:t>Je mi známo, že znalci ,  odhadci určitě postupují podle  </a:t>
            </a:r>
            <a:r>
              <a:rPr lang="cs-CZ" sz="2400" dirty="0" smtClean="0"/>
              <a:t>Zákona č. 151/1997 Sb.,</a:t>
            </a:r>
            <a:r>
              <a:rPr lang="cs-CZ" sz="2400" i="1" dirty="0" smtClean="0"/>
              <a:t>Zákona o oceňování majetku a o změně některých zákonů (zákon o oceňování majetku)-§ 9</a:t>
            </a:r>
            <a:endParaRPr lang="cs-CZ" sz="2400" dirty="0" smtClean="0"/>
          </a:p>
          <a:p>
            <a:pPr>
              <a:buNone/>
            </a:pPr>
            <a:r>
              <a:rPr lang="cs-CZ" sz="2400" dirty="0" smtClean="0"/>
              <a:t> (5) Pro účely oceňování se pozemek posuzuje podle stavu uvedeného v katastru nemovitostí.</a:t>
            </a:r>
            <a:r>
              <a:rPr lang="cs-CZ" sz="2400" baseline="30000" dirty="0" smtClean="0">
                <a:hlinkClick r:id="rId2"/>
              </a:rPr>
              <a:t>5</a:t>
            </a:r>
            <a:r>
              <a:rPr lang="cs-CZ" sz="2400" dirty="0" smtClean="0">
                <a:hlinkClick r:id="rId2"/>
              </a:rPr>
              <a:t>)</a:t>
            </a:r>
            <a:r>
              <a:rPr lang="cs-CZ" sz="2400" dirty="0" smtClean="0"/>
              <a:t> Při nesouladu mezi stavem uvedeným v katastru nemovitostí a skutečným stavem se vychází při </a:t>
            </a:r>
            <a:r>
              <a:rPr lang="cs-CZ" sz="2400" dirty="0" smtClean="0">
                <a:solidFill>
                  <a:srgbClr val="FF0000"/>
                </a:solidFill>
              </a:rPr>
              <a:t>oceňování ze skutečného stavu</a:t>
            </a:r>
            <a:r>
              <a:rPr lang="cs-CZ" sz="2400" dirty="0" smtClean="0"/>
              <a:t>.</a:t>
            </a:r>
          </a:p>
          <a:p>
            <a:pPr>
              <a:buNone/>
            </a:pPr>
            <a:endParaRPr lang="cs-CZ" sz="2400" dirty="0" smtClean="0">
              <a:solidFill>
                <a:schemeClr val="tx1"/>
              </a:solidFill>
            </a:endParaRPr>
          </a:p>
          <a:p>
            <a:pPr>
              <a:buNone/>
            </a:pPr>
            <a:endParaRPr lang="cs-CZ" sz="2400" dirty="0">
              <a:solidFill>
                <a:schemeClr val="tx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5136165" cy="785794"/>
          </a:xfrm>
        </p:spPr>
        <p:txBody>
          <a:bodyPr/>
          <a:lstStyle/>
          <a:p>
            <a:pPr>
              <a:buNone/>
            </a:pPr>
            <a:r>
              <a:rPr lang="cs-CZ" sz="2800" dirty="0" smtClean="0"/>
              <a:t>Zákon č. 481/2020 Sb.</a:t>
            </a:r>
            <a:endParaRPr lang="cs-CZ" sz="2800" dirty="0"/>
          </a:p>
        </p:txBody>
      </p:sp>
      <p:sp>
        <p:nvSpPr>
          <p:cNvPr id="3" name="Zástupný symbol pro obsah 2"/>
          <p:cNvSpPr>
            <a:spLocks noGrp="1"/>
          </p:cNvSpPr>
          <p:nvPr>
            <p:ph sz="quarter" idx="13"/>
          </p:nvPr>
        </p:nvSpPr>
        <p:spPr>
          <a:xfrm>
            <a:off x="357158" y="731520"/>
            <a:ext cx="8358246" cy="5840752"/>
          </a:xfrm>
        </p:spPr>
        <p:txBody>
          <a:bodyPr/>
          <a:lstStyle/>
          <a:p>
            <a:pPr>
              <a:buNone/>
            </a:pPr>
            <a:r>
              <a:rPr lang="cs-CZ" dirty="0" smtClean="0"/>
              <a:t>Novela zákona řeší obvody pozemkových úprav, které se týkají zemědělských pozemků</a:t>
            </a:r>
          </a:p>
          <a:p>
            <a:pPr>
              <a:buNone/>
            </a:pPr>
            <a:r>
              <a:rPr lang="cs-CZ" dirty="0" smtClean="0"/>
              <a:t>Obvody mohou souviset s hranicemi lesních celků. Tedy i důležité je sledování činností souvisejících se šetřením obvodů pozemkových úprav, účastníkem mohou být i vlastníci lesů, nebo pozemků s ochranou lesního půdního fondu.</a:t>
            </a:r>
            <a:endParaRPr lang="cs-CZ" dirty="0"/>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85728"/>
            <a:ext cx="8001024" cy="571504"/>
          </a:xfrm>
        </p:spPr>
        <p:txBody>
          <a:bodyPr/>
          <a:lstStyle/>
          <a:p>
            <a:pPr>
              <a:buNone/>
            </a:pPr>
            <a:r>
              <a:rPr lang="cs-CZ" sz="2800" i="1" dirty="0" smtClean="0"/>
              <a:t>Dočasná stavba- evidence od 1.1.2014</a:t>
            </a:r>
            <a:br>
              <a:rPr lang="cs-CZ" sz="2800" i="1" dirty="0" smtClean="0"/>
            </a:b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fontScale="85000" lnSpcReduction="10000"/>
          </a:bodyPr>
          <a:lstStyle/>
          <a:p>
            <a:pPr>
              <a:buNone/>
            </a:pPr>
            <a:endParaRPr lang="cs-CZ" sz="2400" i="1" dirty="0" smtClean="0"/>
          </a:p>
          <a:p>
            <a:pPr>
              <a:buNone/>
            </a:pPr>
            <a:r>
              <a:rPr lang="cs-CZ" sz="2400" i="1" dirty="0" smtClean="0"/>
              <a:t>Stanovisko veřejného ochránce práv</a:t>
            </a:r>
          </a:p>
          <a:p>
            <a:pPr>
              <a:buNone/>
            </a:pPr>
            <a:r>
              <a:rPr lang="cs-CZ" sz="2400" b="1" dirty="0" smtClean="0"/>
              <a:t> 2. STAVBA DOČASNÁ </a:t>
            </a:r>
            <a:endParaRPr lang="cs-CZ" sz="2400" dirty="0" smtClean="0"/>
          </a:p>
          <a:p>
            <a:pPr>
              <a:buNone/>
            </a:pPr>
            <a:r>
              <a:rPr lang="cs-CZ" sz="2400" dirty="0" smtClean="0"/>
              <a:t>   Stavební zákon rozlišuje stavby trvalé a stavby dočasné. Dočasná je taková stavba, u které stavební úřad předem omezí dobu jejího trvání. Uplyne-li doba, na kterou je stavba povolena, je povinností jejího vlastníka ji odstranit, jinak se jedná o stavbu nepovolenou. Pokud chce stavebník stavbu zachovat, musí před uplynutím této lhůty požádat o prodlouže­ní doby trvání stavby, resp. o změnu v jejím užívání.Výjimkou jsou stavby podle ustanovení § 104 odst. 1 písm. c) stavebního zákona, u kterých nelze dobu dočasnosti prodloužit. Ačkoli se zdá, že zde není příliš místa pro pochybnosti, praxe byla nucena se vyrovnat s nejednoznačně znějícími stavebními povoleními, resp. s</a:t>
            </a:r>
            <a:r>
              <a:rPr lang="cs-CZ" sz="2400" b="1" dirty="0" smtClean="0">
                <a:solidFill>
                  <a:srgbClr val="FF0000"/>
                </a:solidFill>
              </a:rPr>
              <a:t> rozporem mezi stavebními povoleními a kolaudačními rozhodnutími.</a:t>
            </a:r>
            <a:r>
              <a:rPr lang="cs-CZ" sz="2400" dirty="0" smtClean="0"/>
              <a:t> Šlo o případy, kdy stavební povolení omezovala dobu existence stavby, ale v kolaudačním rozhodnutí byla stavba výslovně povolena k užívání jako stavba trvalá. Judikatura tento spor rozhodla tak, že jako trvalou může stavbu definovat pouze </a:t>
            </a:r>
            <a:r>
              <a:rPr lang="cs-CZ" sz="2400" b="1" dirty="0" smtClean="0">
                <a:solidFill>
                  <a:srgbClr val="FF0000"/>
                </a:solidFill>
              </a:rPr>
              <a:t>stavební povolení !!!</a:t>
            </a:r>
          </a:p>
          <a:p>
            <a:pPr>
              <a:buNone/>
            </a:pPr>
            <a:endParaRPr lang="cs-CZ" sz="2400" dirty="0" smtClean="0"/>
          </a:p>
          <a:p>
            <a:pPr>
              <a:buNone/>
            </a:pPr>
            <a:endParaRPr lang="cs-CZ" sz="2400" i="1" dirty="0" smtClean="0"/>
          </a:p>
          <a:p>
            <a:pPr>
              <a:buNone/>
            </a:pPr>
            <a:endParaRPr lang="cs-CZ" sz="2400" dirty="0"/>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85728"/>
            <a:ext cx="8001024" cy="571504"/>
          </a:xfrm>
        </p:spPr>
        <p:txBody>
          <a:bodyPr/>
          <a:lstStyle/>
          <a:p>
            <a:pPr>
              <a:buNone/>
            </a:pPr>
            <a:r>
              <a:rPr lang="cs-CZ" sz="2800" i="1" dirty="0" smtClean="0"/>
              <a:t>Dočasná stavba- evidence od 1.1.2014</a:t>
            </a:r>
            <a:br>
              <a:rPr lang="cs-CZ" sz="2800" i="1" dirty="0" smtClean="0"/>
            </a:b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fontScale="92500" lnSpcReduction="20000"/>
          </a:bodyPr>
          <a:lstStyle/>
          <a:p>
            <a:pPr>
              <a:buNone/>
            </a:pPr>
            <a:endParaRPr lang="cs-CZ" sz="2400" i="1" dirty="0" smtClean="0"/>
          </a:p>
          <a:p>
            <a:pPr>
              <a:buNone/>
            </a:pPr>
            <a:r>
              <a:rPr lang="cs-CZ" sz="2400" i="1" dirty="0" smtClean="0"/>
              <a:t>Judikatura :NSS</a:t>
            </a:r>
          </a:p>
          <a:p>
            <a:pPr>
              <a:buNone/>
            </a:pPr>
            <a:r>
              <a:rPr lang="cs-CZ" sz="2400" dirty="0" smtClean="0"/>
              <a:t>Z § 63 odst. 2 zákona č. 256/2013 Sb., o katastru nemovitostí (katastrální zákon), zakládajícího vyvratitelnou právní domněnku trvalosti stavby, nelze dovozovat důsledky pro otázky dočasnosti či trvalosti stavby ve smyslu </a:t>
            </a:r>
            <a:r>
              <a:rPr lang="cs-CZ" sz="2400" dirty="0" err="1" smtClean="0"/>
              <a:t>stavebněprávním</a:t>
            </a:r>
            <a:r>
              <a:rPr lang="cs-CZ" sz="2400" dirty="0" smtClean="0"/>
              <a:t>.</a:t>
            </a:r>
          </a:p>
          <a:p>
            <a:pPr>
              <a:buNone/>
            </a:pPr>
            <a:r>
              <a:rPr lang="cs-CZ" sz="2400" dirty="0" smtClean="0"/>
              <a:t>(Podle rozsudku Nejvyššího správního soudu ze dne 14. 7. 2020, </a:t>
            </a:r>
            <a:r>
              <a:rPr lang="cs-CZ" sz="2400" dirty="0" err="1" smtClean="0"/>
              <a:t>čj</a:t>
            </a:r>
            <a:r>
              <a:rPr lang="cs-CZ" sz="2400" dirty="0" smtClean="0"/>
              <a:t>. 10 As 200/2020-32)</a:t>
            </a:r>
          </a:p>
          <a:p>
            <a:pPr>
              <a:buNone/>
            </a:pPr>
            <a:r>
              <a:rPr lang="cs-CZ" sz="2400" dirty="0" smtClean="0"/>
              <a:t>Jak uvedl Nejvyšší správní soud v rozsudku ze dne 7. 6. 2017, </a:t>
            </a:r>
            <a:r>
              <a:rPr lang="cs-CZ" sz="2400" dirty="0" err="1" smtClean="0"/>
              <a:t>čj</a:t>
            </a:r>
            <a:r>
              <a:rPr lang="cs-CZ" sz="2400" dirty="0" smtClean="0"/>
              <a:t>. 6 As 302/2016-33, ve věci </a:t>
            </a:r>
            <a:r>
              <a:rPr lang="cs-CZ" sz="2400" i="1" dirty="0" smtClean="0"/>
              <a:t>OKD</a:t>
            </a:r>
            <a:r>
              <a:rPr lang="cs-CZ" sz="2400" dirty="0" smtClean="0"/>
              <a:t>, bod 50, podle starého i nynějšího stavebního zákona </a:t>
            </a:r>
            <a:r>
              <a:rPr lang="cs-CZ" sz="2400" b="1" dirty="0" smtClean="0">
                <a:solidFill>
                  <a:srgbClr val="FF0000"/>
                </a:solidFill>
              </a:rPr>
              <a:t>„</a:t>
            </a:r>
            <a:r>
              <a:rPr lang="cs-CZ" sz="2400" b="1" i="1" dirty="0" smtClean="0">
                <a:solidFill>
                  <a:srgbClr val="FF0000"/>
                </a:solidFill>
              </a:rPr>
              <a:t>dočasnost stavby mohlo založit (ale též změnit) jen stavební povolení, a nikoliv kolaudační rozhodnutí.</a:t>
            </a:r>
            <a:r>
              <a:rPr lang="cs-CZ" sz="2400" i="1" dirty="0" smtClean="0"/>
              <a:t> Pravomocné stavební povolení, vydané na návrh stavebníka, mu zakládá právo realizovat stavbu a jde-li o stavbu dočasnou (podle druhu a účelu, k němuž má být zřízena) musí současně předem omezit dobu jejího trvání. Kolaudační rozhodnutí povoluje užívání zhotovené stavby a to skončí s dobou trvání stavby</a:t>
            </a:r>
            <a:endParaRPr lang="cs-CZ" sz="2400" dirty="0" smtClean="0"/>
          </a:p>
          <a:p>
            <a:pPr>
              <a:buNone/>
            </a:pPr>
            <a:endParaRPr lang="cs-CZ" sz="2400" dirty="0" smtClean="0"/>
          </a:p>
          <a:p>
            <a:pPr>
              <a:buNone/>
            </a:pPr>
            <a:endParaRPr lang="cs-CZ" sz="2400" i="1" dirty="0" smtClean="0"/>
          </a:p>
          <a:p>
            <a:pPr>
              <a:buNone/>
            </a:pPr>
            <a:endParaRPr lang="cs-CZ" sz="2400" dirty="0"/>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85728"/>
            <a:ext cx="8001024" cy="571504"/>
          </a:xfrm>
        </p:spPr>
        <p:txBody>
          <a:bodyPr/>
          <a:lstStyle/>
          <a:p>
            <a:pPr>
              <a:buNone/>
            </a:pPr>
            <a:r>
              <a:rPr lang="cs-CZ" sz="2800" i="1" dirty="0" smtClean="0"/>
              <a:t>Dočasná stavba- evidence od 1.1.2014</a:t>
            </a:r>
            <a:br>
              <a:rPr lang="cs-CZ" sz="2800" i="1" dirty="0" smtClean="0"/>
            </a:b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lnSpcReduction="10000"/>
          </a:bodyPr>
          <a:lstStyle/>
          <a:p>
            <a:pPr>
              <a:buNone/>
            </a:pPr>
            <a:endParaRPr lang="cs-CZ" sz="2400" i="1" dirty="0" smtClean="0"/>
          </a:p>
          <a:p>
            <a:pPr>
              <a:buNone/>
            </a:pPr>
            <a:r>
              <a:rPr lang="cs-CZ" sz="2400" dirty="0" smtClean="0"/>
              <a:t>Závěr:</a:t>
            </a:r>
          </a:p>
          <a:p>
            <a:pPr>
              <a:buNone/>
            </a:pPr>
            <a:r>
              <a:rPr lang="cs-CZ" sz="2400" dirty="0" smtClean="0"/>
              <a:t>Pozor- stavbám dočasným se přiděluje </a:t>
            </a:r>
            <a:r>
              <a:rPr lang="cs-CZ" sz="2400" dirty="0" err="1" smtClean="0"/>
              <a:t>ev.č</a:t>
            </a:r>
            <a:r>
              <a:rPr lang="cs-CZ" sz="2400" dirty="0" smtClean="0"/>
              <a:t>.  dle zákona o obcích č. 128/2000 Sb.</a:t>
            </a:r>
          </a:p>
          <a:p>
            <a:pPr>
              <a:buNone/>
            </a:pPr>
            <a:r>
              <a:rPr lang="cs-CZ" sz="2400" dirty="0" smtClean="0"/>
              <a:t>Pozor na dočasné stavby, zejména jsou-li na cizím pozemku</a:t>
            </a:r>
          </a:p>
          <a:p>
            <a:pPr>
              <a:buFontTx/>
              <a:buChar char="-"/>
            </a:pPr>
            <a:r>
              <a:rPr lang="cs-CZ" sz="2400" dirty="0" smtClean="0"/>
              <a:t>významnými doklady jsou stavební povolení i kolaudační rozhodnutí – stavba může být následně určena k odstranění </a:t>
            </a:r>
          </a:p>
          <a:p>
            <a:pPr>
              <a:buFontTx/>
              <a:buChar char="-"/>
            </a:pPr>
            <a:r>
              <a:rPr lang="cs-CZ" sz="2400" dirty="0" smtClean="0"/>
              <a:t> sledovat při změně vlastnického práva a nezapomínat na předkupní právo mezi vlastníkem stavby a pozemku???</a:t>
            </a:r>
          </a:p>
          <a:p>
            <a:pPr>
              <a:buFontTx/>
              <a:buChar char="-"/>
            </a:pPr>
            <a:r>
              <a:rPr lang="cs-CZ" sz="2400" dirty="0" smtClean="0"/>
              <a:t> pozor, v katastru není evidována žádná poznámka ani upozornění, je-li stavba rozhodnutím určena k odstranění</a:t>
            </a:r>
          </a:p>
          <a:p>
            <a:pPr>
              <a:buNone/>
            </a:pPr>
            <a:r>
              <a:rPr lang="cs-CZ" sz="2400" dirty="0" smtClean="0"/>
              <a:t>/ co využití RUIAN ?/</a:t>
            </a:r>
            <a:endParaRPr lang="cs-CZ" sz="2400" dirty="0"/>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214290"/>
            <a:ext cx="7215238" cy="571504"/>
          </a:xfrm>
        </p:spPr>
        <p:txBody>
          <a:bodyPr/>
          <a:lstStyle/>
          <a:p>
            <a:pPr>
              <a:buNone/>
            </a:pPr>
            <a:r>
              <a:rPr lang="cs-CZ" sz="2800" dirty="0" smtClean="0"/>
              <a:t>Rozdíl mezi přístavbou a </a:t>
            </a:r>
            <a:r>
              <a:rPr lang="cs-CZ" sz="2800" dirty="0" err="1" smtClean="0"/>
              <a:t>přestavkem</a:t>
            </a:r>
            <a:endParaRPr lang="cs-CZ" sz="2800" dirty="0"/>
          </a:p>
        </p:txBody>
      </p:sp>
      <p:sp>
        <p:nvSpPr>
          <p:cNvPr id="3" name="Zástupný symbol pro obsah 2"/>
          <p:cNvSpPr>
            <a:spLocks noGrp="1"/>
          </p:cNvSpPr>
          <p:nvPr>
            <p:ph sz="quarter" idx="4294967295"/>
          </p:nvPr>
        </p:nvSpPr>
        <p:spPr>
          <a:xfrm>
            <a:off x="571472" y="731519"/>
            <a:ext cx="7756099" cy="5697877"/>
          </a:xfrm>
          <a:prstGeom prst="rect">
            <a:avLst/>
          </a:prstGeom>
        </p:spPr>
        <p:txBody>
          <a:bodyPr>
            <a:normAutofit fontScale="92500" lnSpcReduction="10000"/>
          </a:bodyPr>
          <a:lstStyle/>
          <a:p>
            <a:pPr>
              <a:buNone/>
            </a:pPr>
            <a:r>
              <a:rPr lang="cs-CZ" sz="2400" dirty="0" smtClean="0"/>
              <a:t>Doplnění- zápis přístavby provádí kat.</a:t>
            </a:r>
            <a:r>
              <a:rPr lang="cs-CZ" sz="2400" dirty="0" err="1" smtClean="0"/>
              <a:t>úř</a:t>
            </a:r>
            <a:r>
              <a:rPr lang="cs-CZ" sz="2400" dirty="0" smtClean="0"/>
              <a:t>. jako zápis jiného údaje-přístavbou se nemění vlastnictví</a:t>
            </a:r>
          </a:p>
          <a:p>
            <a:pPr>
              <a:buNone/>
            </a:pPr>
            <a:r>
              <a:rPr lang="cs-CZ" sz="2400" dirty="0" smtClean="0"/>
              <a:t>Výše uvedené ale neplatí pro případy-</a:t>
            </a:r>
          </a:p>
          <a:p>
            <a:pPr>
              <a:buNone/>
            </a:pPr>
            <a:r>
              <a:rPr lang="cs-CZ" sz="2400" dirty="0" smtClean="0"/>
              <a:t>  - </a:t>
            </a:r>
            <a:r>
              <a:rPr lang="cs-CZ" sz="2400" dirty="0" err="1" smtClean="0"/>
              <a:t>přestavku</a:t>
            </a:r>
            <a:r>
              <a:rPr lang="cs-CZ" sz="2400" dirty="0" smtClean="0"/>
              <a:t> - změna probíhá vkladem /je řešena nejdříve část k pozemku pod částí stavby/</a:t>
            </a:r>
          </a:p>
          <a:p>
            <a:pPr>
              <a:buNone/>
            </a:pPr>
            <a:r>
              <a:rPr lang="cs-CZ" sz="2400" dirty="0" smtClean="0"/>
              <a:t>  - pro přístavbu za účelem zápisu rozestavěné či dokončené jednotky- změna probíhá vkladem</a:t>
            </a:r>
          </a:p>
          <a:p>
            <a:pPr>
              <a:buNone/>
            </a:pPr>
            <a:r>
              <a:rPr lang="cs-CZ" sz="2400" dirty="0" smtClean="0"/>
              <a:t>  - pro přístavbu ke stavbě s vymezenými jednotkami bez vzniku další jednotky</a:t>
            </a:r>
          </a:p>
          <a:p>
            <a:pPr>
              <a:buNone/>
            </a:pPr>
            <a:r>
              <a:rPr lang="cs-CZ" sz="2400" dirty="0" smtClean="0"/>
              <a:t>Doporučení:</a:t>
            </a:r>
          </a:p>
          <a:p>
            <a:pPr>
              <a:buNone/>
            </a:pPr>
            <a:r>
              <a:rPr lang="cs-CZ" sz="2400" dirty="0" smtClean="0"/>
              <a:t>Věnovat pozornost rozestavěné přístavbě, změnu obvodu budovy katastrální úřad neprovede , ale až po dokončení. V případě vymezení rozestavěných jednotek v přístavbě nutné alespoň vyřešit společné části, což je pozemek pod stavbou vždy.</a:t>
            </a:r>
          </a:p>
          <a:p>
            <a:pPr>
              <a:buNone/>
            </a:pPr>
            <a:endParaRPr lang="cs-CZ" sz="2400" dirty="0" smtClean="0"/>
          </a:p>
          <a:p>
            <a:pPr>
              <a:buNone/>
            </a:pPr>
            <a:endParaRPr lang="cs-CZ" sz="2400" dirty="0"/>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349" y="214290"/>
            <a:ext cx="7215238" cy="571504"/>
          </a:xfrm>
        </p:spPr>
        <p:txBody>
          <a:bodyPr/>
          <a:lstStyle/>
          <a:p>
            <a:pPr>
              <a:buNone/>
            </a:pPr>
            <a:r>
              <a:rPr lang="cs-CZ" sz="2800" dirty="0" smtClean="0"/>
              <a:t>Rozdíl mezi přístavbou a </a:t>
            </a:r>
            <a:r>
              <a:rPr lang="cs-CZ" sz="2800" dirty="0" err="1" smtClean="0"/>
              <a:t>přestavkem</a:t>
            </a:r>
            <a:endParaRPr lang="cs-CZ" sz="2800" dirty="0"/>
          </a:p>
        </p:txBody>
      </p:sp>
      <p:sp>
        <p:nvSpPr>
          <p:cNvPr id="3" name="Zástupný symbol pro obsah 2"/>
          <p:cNvSpPr>
            <a:spLocks noGrp="1"/>
          </p:cNvSpPr>
          <p:nvPr>
            <p:ph sz="quarter" idx="4294967295"/>
          </p:nvPr>
        </p:nvSpPr>
        <p:spPr>
          <a:xfrm>
            <a:off x="285720" y="731519"/>
            <a:ext cx="8572560" cy="5697877"/>
          </a:xfrm>
          <a:prstGeom prst="rect">
            <a:avLst/>
          </a:prstGeom>
        </p:spPr>
        <p:txBody>
          <a:bodyPr>
            <a:normAutofit fontScale="92500"/>
          </a:bodyPr>
          <a:lstStyle/>
          <a:p>
            <a:pPr>
              <a:buNone/>
            </a:pPr>
            <a:r>
              <a:rPr lang="cs-CZ" sz="2400" dirty="0" smtClean="0"/>
              <a:t>K zápisu vlastnického práva spojeného s </a:t>
            </a:r>
            <a:r>
              <a:rPr lang="cs-CZ" sz="2400" dirty="0" err="1" smtClean="0"/>
              <a:t>přestavkem</a:t>
            </a:r>
            <a:r>
              <a:rPr lang="cs-CZ" sz="2400" dirty="0" smtClean="0"/>
              <a:t> je nutné spolu s geometrickým pánem k návrhu na vklad přiložit i souhlasné prohlášení dotčených vlastníků, kterým souhlasně prohlásí , že se jedná o změnu vlastnického práva k části pozemku s odkazem na § 1087 NOZ</a:t>
            </a:r>
          </a:p>
          <a:p>
            <a:pPr>
              <a:buNone/>
            </a:pPr>
            <a:endParaRPr lang="cs-CZ" sz="2400" dirty="0" smtClean="0"/>
          </a:p>
          <a:p>
            <a:pPr>
              <a:buNone/>
            </a:pPr>
            <a:r>
              <a:rPr lang="cs-CZ" sz="2400" b="1" dirty="0" smtClean="0"/>
              <a:t>§ 1087</a:t>
            </a:r>
          </a:p>
          <a:p>
            <a:pPr>
              <a:buNone/>
            </a:pPr>
            <a:r>
              <a:rPr lang="cs-CZ" sz="2400" b="1" dirty="0" smtClean="0"/>
              <a:t> </a:t>
            </a:r>
            <a:r>
              <a:rPr lang="cs-CZ" sz="2400" b="1" dirty="0" err="1" smtClean="0"/>
              <a:t>Přestavek</a:t>
            </a:r>
            <a:endParaRPr lang="cs-CZ" sz="2400" b="1" dirty="0" smtClean="0"/>
          </a:p>
          <a:p>
            <a:pPr>
              <a:buNone/>
            </a:pPr>
            <a:r>
              <a:rPr lang="cs-CZ" sz="2400" b="1" dirty="0" smtClean="0"/>
              <a:t> (1)</a:t>
            </a:r>
            <a:r>
              <a:rPr lang="cs-CZ" sz="2400" dirty="0" smtClean="0"/>
              <a:t> Zasahuje-li trvalá stavba zřízená na vlastním pozemku jen malou částí na malou část cizího pozemku, stane se část pozemku zastavěného </a:t>
            </a:r>
            <a:r>
              <a:rPr lang="cs-CZ" sz="2400" dirty="0" err="1" smtClean="0"/>
              <a:t>přestavkem</a:t>
            </a:r>
            <a:r>
              <a:rPr lang="cs-CZ" sz="2400" dirty="0" smtClean="0"/>
              <a:t> vlastnictvím zřizovatele stavby; to neplatí, nestavěl-li zřizovatel stavby v dobré víře.</a:t>
            </a:r>
          </a:p>
          <a:p>
            <a:pPr>
              <a:buNone/>
            </a:pPr>
            <a:r>
              <a:rPr lang="cs-CZ" sz="2400" b="1" dirty="0" smtClean="0"/>
              <a:t>  (2)</a:t>
            </a:r>
            <a:r>
              <a:rPr lang="cs-CZ" sz="2400" dirty="0" smtClean="0"/>
              <a:t> Kdo stavěl v dobré víře, nahradí vlastníku pozemku, jehož část byla zastavěna </a:t>
            </a:r>
            <a:r>
              <a:rPr lang="cs-CZ" sz="2400" dirty="0" err="1" smtClean="0"/>
              <a:t>přestavkem</a:t>
            </a:r>
            <a:r>
              <a:rPr lang="cs-CZ" sz="2400" dirty="0" smtClean="0"/>
              <a:t>, obvyklou cenu nabytého pozemku.</a:t>
            </a:r>
          </a:p>
          <a:p>
            <a:pPr>
              <a:buNone/>
            </a:pPr>
            <a:endParaRPr lang="cs-CZ" sz="2400" dirty="0" smtClean="0"/>
          </a:p>
          <a:p>
            <a:pPr>
              <a:buNone/>
            </a:pPr>
            <a:endParaRPr lang="cs-CZ" sz="2400" dirty="0"/>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88640"/>
            <a:ext cx="7606058" cy="432048"/>
          </a:xfrm>
        </p:spPr>
        <p:txBody>
          <a:bodyPr/>
          <a:lstStyle/>
          <a:p>
            <a:pPr marL="0" indent="0" algn="l">
              <a:buNone/>
            </a:pPr>
            <a:r>
              <a:rPr lang="cs-CZ" sz="2000" dirty="0" smtClean="0"/>
              <a:t>Ukázka GP pro stavbu RD s garáží dle </a:t>
            </a:r>
            <a:r>
              <a:rPr lang="cs-CZ" sz="2000" dirty="0" err="1" smtClean="0"/>
              <a:t>katV</a:t>
            </a:r>
            <a:r>
              <a:rPr lang="cs-CZ" sz="2000" dirty="0" smtClean="0"/>
              <a:t> /</a:t>
            </a:r>
            <a:r>
              <a:rPr lang="cs-CZ" sz="2000" dirty="0" err="1" smtClean="0"/>
              <a:t>přestavek</a:t>
            </a:r>
            <a:r>
              <a:rPr lang="cs-CZ" sz="2000" dirty="0" smtClean="0"/>
              <a:t>/  </a:t>
            </a:r>
            <a:endParaRPr lang="cs-CZ" sz="2000" dirty="0"/>
          </a:p>
        </p:txBody>
      </p:sp>
      <p:pic>
        <p:nvPicPr>
          <p:cNvPr id="1026" name="Picture 2"/>
          <p:cNvPicPr>
            <a:picLocks noGrp="1" noChangeAspect="1" noChangeArrowheads="1"/>
          </p:cNvPicPr>
          <p:nvPr>
            <p:ph sz="quarter" idx="4294967295"/>
          </p:nvPr>
        </p:nvPicPr>
        <p:blipFill>
          <a:blip r:embed="rId2" cstate="print"/>
          <a:srcRect/>
          <a:stretch>
            <a:fillRect/>
          </a:stretch>
        </p:blipFill>
        <p:spPr bwMode="auto">
          <a:xfrm>
            <a:off x="251520" y="620688"/>
            <a:ext cx="8640959" cy="6048672"/>
          </a:xfrm>
          <a:prstGeom prst="rect">
            <a:avLst/>
          </a:prstGeom>
          <a:noFill/>
          <a:ln w="9525">
            <a:noFill/>
            <a:miter lim="800000"/>
            <a:headEnd/>
            <a:tailEnd/>
          </a:ln>
        </p:spPr>
      </p:pic>
    </p:spTree>
    <p:extLst>
      <p:ext uri="{BB962C8B-B14F-4D97-AF65-F5344CB8AC3E}">
        <p14:creationId xmlns:p14="http://schemas.microsoft.com/office/powerpoint/2010/main" xmlns="" val="2536044024"/>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5421917" cy="571504"/>
          </a:xfrm>
        </p:spPr>
        <p:txBody>
          <a:bodyPr/>
          <a:lstStyle/>
          <a:p>
            <a:pPr>
              <a:buNone/>
            </a:pPr>
            <a:r>
              <a:rPr lang="cs-CZ" sz="2800" dirty="0" smtClean="0"/>
              <a:t>Zápis přístavby - z Návodu</a:t>
            </a:r>
            <a:endParaRPr lang="cs-CZ" sz="2800" dirty="0"/>
          </a:p>
        </p:txBody>
      </p:sp>
      <p:sp>
        <p:nvSpPr>
          <p:cNvPr id="3" name="Zástupný symbol pro obsah 2"/>
          <p:cNvSpPr>
            <a:spLocks noGrp="1"/>
          </p:cNvSpPr>
          <p:nvPr>
            <p:ph sz="quarter" idx="4294967295"/>
          </p:nvPr>
        </p:nvSpPr>
        <p:spPr>
          <a:xfrm>
            <a:off x="571472" y="731519"/>
            <a:ext cx="7756099" cy="5697877"/>
          </a:xfrm>
          <a:prstGeom prst="rect">
            <a:avLst/>
          </a:prstGeom>
        </p:spPr>
        <p:txBody>
          <a:bodyPr>
            <a:normAutofit/>
          </a:bodyPr>
          <a:lstStyle/>
          <a:p>
            <a:pPr>
              <a:buNone/>
            </a:pPr>
            <a:r>
              <a:rPr lang="cs-CZ" b="1" dirty="0" smtClean="0"/>
              <a:t>Přístavba stavby – zápis do katastru nemovitostí</a:t>
            </a:r>
          </a:p>
          <a:p>
            <a:pPr>
              <a:buNone/>
            </a:pPr>
            <a:r>
              <a:rPr lang="cs-CZ" dirty="0" smtClean="0"/>
              <a:t>  Změna údajů o stavbě vyvolaná změnou jejího obvodu přístavbou se zapíše do katastru na základě ohlášení vlastníka stavby doloženého: </a:t>
            </a:r>
          </a:p>
          <a:p>
            <a:pPr>
              <a:buNone/>
            </a:pPr>
            <a:r>
              <a:rPr lang="cs-CZ" dirty="0" smtClean="0"/>
              <a:t>  a) geometrickým plánem pro zaměření změny obvodu stavby, která je hlavní stavbou na pozemku a </a:t>
            </a:r>
          </a:p>
          <a:p>
            <a:pPr>
              <a:buNone/>
            </a:pPr>
            <a:r>
              <a:rPr lang="cs-CZ" dirty="0" smtClean="0"/>
              <a:t>  b) listinami, kterými vlastník dokládá povolení užívání stavby. </a:t>
            </a:r>
          </a:p>
          <a:p>
            <a:pPr>
              <a:buNone/>
            </a:pPr>
            <a:endParaRPr lang="cs-CZ" dirty="0" smtClean="0"/>
          </a:p>
          <a:p>
            <a:pPr>
              <a:buNone/>
            </a:pPr>
            <a:r>
              <a:rPr lang="cs-CZ" dirty="0" smtClean="0"/>
              <a:t>Poznámka- v </a:t>
            </a:r>
            <a:r>
              <a:rPr lang="cs-CZ" dirty="0" err="1" smtClean="0"/>
              <a:t>RUIANu</a:t>
            </a:r>
            <a:r>
              <a:rPr lang="cs-CZ" dirty="0" smtClean="0"/>
              <a:t> se změna přístavbou provádí jen informacemi v technickoekonomických atributech, pokud současně nedochází ke změně způsobu využití, tuto informaci ale katastrální úřady nepřebírají !!!</a:t>
            </a:r>
          </a:p>
          <a:p>
            <a:endParaRPr lang="cs-CZ" dirty="0"/>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357166"/>
            <a:ext cx="7072362" cy="714380"/>
          </a:xfrm>
        </p:spPr>
        <p:txBody>
          <a:bodyPr>
            <a:normAutofit/>
          </a:bodyPr>
          <a:lstStyle/>
          <a:p>
            <a:pPr>
              <a:buNone/>
            </a:pPr>
            <a:r>
              <a:rPr lang="cs-CZ" sz="2800" dirty="0" smtClean="0"/>
              <a:t>Pokračování- samostatné stavby,budovy</a:t>
            </a:r>
            <a:endParaRPr lang="cs-CZ" sz="2800" dirty="0"/>
          </a:p>
        </p:txBody>
      </p:sp>
      <p:sp>
        <p:nvSpPr>
          <p:cNvPr id="3" name="Zástupný symbol pro obsah 2"/>
          <p:cNvSpPr>
            <a:spLocks noGrp="1"/>
          </p:cNvSpPr>
          <p:nvPr>
            <p:ph idx="4294967295"/>
          </p:nvPr>
        </p:nvSpPr>
        <p:spPr>
          <a:xfrm>
            <a:off x="457200" y="1219200"/>
            <a:ext cx="8229600" cy="5353072"/>
          </a:xfrm>
          <a:prstGeom prst="rect">
            <a:avLst/>
          </a:prstGeom>
        </p:spPr>
        <p:txBody>
          <a:bodyPr>
            <a:normAutofit fontScale="85000" lnSpcReduction="20000"/>
          </a:bodyPr>
          <a:lstStyle/>
          <a:p>
            <a:pPr>
              <a:buNone/>
            </a:pPr>
            <a:r>
              <a:rPr lang="cs-CZ" sz="2400" dirty="0" smtClean="0"/>
              <a:t>- </a:t>
            </a:r>
            <a:r>
              <a:rPr lang="cs-CZ" sz="2400" b="1" dirty="0" smtClean="0"/>
              <a:t>stavba,která je součástí technické sítě- </a:t>
            </a:r>
            <a:r>
              <a:rPr lang="cs-CZ" sz="2400" dirty="0" smtClean="0"/>
              <a:t>zápis dle přílohy č.4 vyhlášky č. 357/2013 Sb.</a:t>
            </a:r>
          </a:p>
          <a:p>
            <a:pPr>
              <a:buNone/>
            </a:pPr>
            <a:endParaRPr lang="cs-CZ" sz="2400" dirty="0" smtClean="0"/>
          </a:p>
          <a:p>
            <a:pPr>
              <a:buNone/>
            </a:pPr>
            <a:r>
              <a:rPr lang="cs-CZ" sz="2400" dirty="0" smtClean="0"/>
              <a:t>-</a:t>
            </a:r>
            <a:r>
              <a:rPr lang="cs-CZ" sz="2400" b="1" dirty="0" smtClean="0"/>
              <a:t>podzemní stavba s nadzemní částí</a:t>
            </a:r>
            <a:r>
              <a:rPr lang="cs-CZ" sz="2400" dirty="0" smtClean="0"/>
              <a:t>,kterou lze zobrazit do kat. mapy- dle výše přiloženého schématu /</a:t>
            </a:r>
            <a:r>
              <a:rPr lang="cs-CZ" sz="2400" dirty="0" smtClean="0">
                <a:solidFill>
                  <a:srgbClr val="FF0000"/>
                </a:solidFill>
              </a:rPr>
              <a:t>může být i součástí pozemku/</a:t>
            </a:r>
          </a:p>
          <a:p>
            <a:pPr>
              <a:buNone/>
            </a:pPr>
            <a:r>
              <a:rPr lang="cs-CZ" sz="2400" dirty="0" smtClean="0"/>
              <a:t>Samostatné stavby se evidují jako stavby </a:t>
            </a:r>
            <a:r>
              <a:rPr lang="cs-CZ" sz="2400" dirty="0" smtClean="0">
                <a:solidFill>
                  <a:srgbClr val="FF0000"/>
                </a:solidFill>
              </a:rPr>
              <a:t>na</a:t>
            </a:r>
            <a:r>
              <a:rPr lang="cs-CZ" sz="2400" dirty="0" smtClean="0"/>
              <a:t> parcele.</a:t>
            </a:r>
          </a:p>
          <a:p>
            <a:pPr>
              <a:buNone/>
            </a:pPr>
            <a:endParaRPr lang="cs-CZ" sz="2400" dirty="0" smtClean="0"/>
          </a:p>
          <a:p>
            <a:pPr>
              <a:buNone/>
            </a:pPr>
            <a:r>
              <a:rPr lang="cs-CZ" sz="2400" dirty="0" smtClean="0"/>
              <a:t>Poznámka:</a:t>
            </a:r>
          </a:p>
          <a:p>
            <a:pPr>
              <a:buNone/>
            </a:pPr>
            <a:r>
              <a:rPr lang="cs-CZ" sz="2400" dirty="0" smtClean="0"/>
              <a:t> Většina staveb se spojila s pozemkem či po odpadnutí důvodu se spojí s pozemkem.</a:t>
            </a:r>
          </a:p>
          <a:p>
            <a:pPr>
              <a:buNone/>
            </a:pPr>
            <a:r>
              <a:rPr lang="cs-CZ" sz="2400" dirty="0" smtClean="0"/>
              <a:t>Vodní díla se spojují s pozemkem.</a:t>
            </a:r>
          </a:p>
          <a:p>
            <a:pPr>
              <a:buNone/>
            </a:pPr>
            <a:r>
              <a:rPr lang="cs-CZ" sz="2400" dirty="0" smtClean="0"/>
              <a:t> Rozestavěné stavby evidované dle návrhu do 31.12.2013 se spojily s pozemkem, pokud spojení nebránila rozdílná práva/vlastnická, zástavní, předkupní/-nově se rozestavěné stavby neevidují,pouze ve spojitosti s vymezováním rozestavěných jednotek</a:t>
            </a:r>
          </a:p>
          <a:p>
            <a:pPr>
              <a:buNone/>
            </a:pPr>
            <a:r>
              <a:rPr lang="cs-CZ" sz="2400" dirty="0" smtClean="0"/>
              <a:t>Stavby na lesním pozemku se spojily s pozemkem</a:t>
            </a:r>
          </a:p>
          <a:p>
            <a:pPr>
              <a:buNone/>
            </a:pPr>
            <a:endParaRPr lang="cs-CZ" sz="2400" dirty="0" smtClean="0"/>
          </a:p>
          <a:p>
            <a:pPr>
              <a:buNone/>
            </a:pPr>
            <a:endParaRPr lang="cs-CZ" sz="2400" dirty="0" smtClean="0"/>
          </a:p>
          <a:p>
            <a:pPr>
              <a:buNone/>
            </a:pPr>
            <a:endParaRPr lang="cs-CZ" sz="2400" dirty="0" smtClean="0"/>
          </a:p>
          <a:p>
            <a:pPr>
              <a:buNone/>
            </a:pPr>
            <a:endParaRPr lang="cs-CZ" sz="2400" dirty="0"/>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85720" y="928670"/>
            <a:ext cx="8643998" cy="5452658"/>
          </a:xfrm>
        </p:spPr>
        <p:txBody>
          <a:bodyPr>
            <a:normAutofit/>
          </a:bodyPr>
          <a:lstStyle/>
          <a:p>
            <a:pPr marL="457200" indent="-457200" algn="just"/>
            <a:r>
              <a:rPr lang="cs-CZ" sz="2400" dirty="0" smtClean="0">
                <a:solidFill>
                  <a:schemeClr val="tx1"/>
                </a:solidFill>
              </a:rPr>
              <a:t>Stavby na více parcelách – </a:t>
            </a:r>
          </a:p>
          <a:p>
            <a:pPr marL="457200" indent="-457200" algn="just"/>
            <a:r>
              <a:rPr lang="cs-CZ" sz="2400" dirty="0" smtClean="0">
                <a:solidFill>
                  <a:schemeClr val="tx1"/>
                </a:solidFill>
              </a:rPr>
              <a:t>1.Stavba se může stát součástí pozemku- a to</a:t>
            </a:r>
            <a:r>
              <a:rPr lang="cs-CZ" sz="2400" dirty="0" smtClean="0"/>
              <a:t> pozemku, na němž je převážná část stavby,za tento pozemek se považuje ten z pozemků, </a:t>
            </a:r>
            <a:r>
              <a:rPr lang="cs-CZ" sz="2400" dirty="0" smtClean="0">
                <a:solidFill>
                  <a:srgbClr val="FF0000"/>
                </a:solidFill>
              </a:rPr>
              <a:t>na kterém se tato stavba nachází převážnou částí z hlediska obestavěného prostoru, přičemž není rozhodující, jak velkou plochu zastavuje, nebo z hlediska funkčního </a:t>
            </a:r>
            <a:r>
              <a:rPr lang="cs-CZ" sz="2400" dirty="0" smtClean="0"/>
              <a:t>(pouze v případě staveb se specifickým účelem, kdy určitá část stavby má pro plnění tohoto účelu zásadní a nezastupitelný význam). </a:t>
            </a:r>
          </a:p>
          <a:p>
            <a:pPr marL="457200" indent="-457200"/>
            <a:r>
              <a:rPr lang="cs-CZ" sz="2400" dirty="0" smtClean="0"/>
              <a:t>2.Po odpadnutí důvodu evidence stavby na více parcelách- sloučení pozemků z úřední povinnosti katastrálním úřadem</a:t>
            </a:r>
          </a:p>
          <a:p>
            <a:pPr marL="457200" indent="-457200"/>
            <a:endParaRPr lang="cs-CZ" sz="2400" dirty="0" smtClean="0"/>
          </a:p>
          <a:p>
            <a:pPr marL="457200" indent="-457200" algn="just"/>
            <a:endParaRPr lang="cs-CZ" sz="2400" dirty="0">
              <a:solidFill>
                <a:schemeClr val="tx1"/>
              </a:solidFill>
            </a:endParaRPr>
          </a:p>
        </p:txBody>
      </p:sp>
      <p:sp>
        <p:nvSpPr>
          <p:cNvPr id="2" name="Nadpis 1"/>
          <p:cNvSpPr>
            <a:spLocks noGrp="1"/>
          </p:cNvSpPr>
          <p:nvPr>
            <p:ph type="ctrTitle"/>
          </p:nvPr>
        </p:nvSpPr>
        <p:spPr>
          <a:xfrm>
            <a:off x="179512" y="1"/>
            <a:ext cx="8784976" cy="642918"/>
          </a:xfrm>
        </p:spPr>
        <p:txBody>
          <a:bodyPr>
            <a:normAutofit/>
          </a:bodyPr>
          <a:lstStyle/>
          <a:p>
            <a:pPr marL="182880" indent="0">
              <a:buNone/>
            </a:pPr>
            <a:r>
              <a:rPr lang="cs-CZ" sz="2800" dirty="0" smtClean="0">
                <a:solidFill>
                  <a:schemeClr val="tx1"/>
                </a:solidFill>
              </a:rPr>
              <a:t>Stavby na více parcelách-spojení s pozemkem?</a:t>
            </a:r>
            <a:endParaRPr lang="cs-CZ" sz="2800" b="1" dirty="0"/>
          </a:p>
        </p:txBody>
      </p:sp>
    </p:spTree>
    <p:extLst>
      <p:ext uri="{BB962C8B-B14F-4D97-AF65-F5344CB8AC3E}">
        <p14:creationId xmlns:p14="http://schemas.microsoft.com/office/powerpoint/2010/main" xmlns="" val="3642209055"/>
      </p:ext>
    </p:extLst>
  </p:cSld>
  <p:clrMapOvr>
    <a:masterClrMapping/>
  </p:clrMapOvr>
  <p:timing>
    <p:tnLst>
      <p:par>
        <p:cTn id="1" dur="indefinite" restart="never" nodeType="tmRoot"/>
      </p:par>
    </p:tnLst>
  </p:timing>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571480"/>
          </a:xfrm>
        </p:spPr>
        <p:txBody>
          <a:bodyPr/>
          <a:lstStyle/>
          <a:p>
            <a:pPr>
              <a:buNone/>
            </a:pPr>
            <a:r>
              <a:rPr lang="cs-CZ" sz="2800" dirty="0" smtClean="0"/>
              <a:t>Pokračování- stavba na více parcelách</a:t>
            </a:r>
            <a:endParaRPr lang="cs-CZ" sz="2800" dirty="0"/>
          </a:p>
        </p:txBody>
      </p:sp>
      <p:sp>
        <p:nvSpPr>
          <p:cNvPr id="3" name="Zástupný symbol pro obsah 2"/>
          <p:cNvSpPr>
            <a:spLocks noGrp="1"/>
          </p:cNvSpPr>
          <p:nvPr>
            <p:ph sz="quarter" idx="13"/>
          </p:nvPr>
        </p:nvSpPr>
        <p:spPr>
          <a:xfrm>
            <a:off x="357158" y="785794"/>
            <a:ext cx="8286808" cy="5572164"/>
          </a:xfrm>
        </p:spPr>
        <p:txBody>
          <a:bodyPr>
            <a:normAutofit fontScale="92500"/>
          </a:bodyPr>
          <a:lstStyle/>
          <a:p>
            <a:pPr>
              <a:buNone/>
            </a:pPr>
            <a:r>
              <a:rPr lang="cs-CZ" dirty="0" smtClean="0"/>
              <a:t> Upozornění na změny prováděné i bez návrhu vlastníka u staveb na více parcelách  !!!</a:t>
            </a:r>
          </a:p>
          <a:p>
            <a:pPr>
              <a:buNone/>
            </a:pPr>
            <a:r>
              <a:rPr lang="cs-CZ" dirty="0" smtClean="0"/>
              <a:t>  1 Stavba může být evidována na více parcelách pouze v případě, kdy </a:t>
            </a:r>
          </a:p>
          <a:p>
            <a:pPr>
              <a:buNone/>
            </a:pPr>
            <a:r>
              <a:rPr lang="cs-CZ" dirty="0" smtClean="0"/>
              <a:t>  a) je postavena na pozemcích s různými údaji o právech nebo </a:t>
            </a:r>
          </a:p>
          <a:p>
            <a:pPr>
              <a:buNone/>
            </a:pPr>
            <a:r>
              <a:rPr lang="cs-CZ" dirty="0" smtClean="0"/>
              <a:t>  b) část stavby zasahuje do pozemku s druhem pozemku vodní plocha (např. mlýn, stavba z části na pilotech ve </a:t>
            </a:r>
            <a:r>
              <a:rPr lang="cs-CZ" dirty="0" smtClean="0">
                <a:solidFill>
                  <a:srgbClr val="FF0000"/>
                </a:solidFill>
              </a:rPr>
              <a:t>vodním toku</a:t>
            </a:r>
            <a:r>
              <a:rPr lang="cs-CZ" dirty="0" smtClean="0"/>
              <a:t>) nebo do pozemku určenému pro</a:t>
            </a:r>
            <a:r>
              <a:rPr lang="cs-CZ" dirty="0" smtClean="0">
                <a:solidFill>
                  <a:srgbClr val="FF0000"/>
                </a:solidFill>
              </a:rPr>
              <a:t> plnění funkcí lesa</a:t>
            </a:r>
            <a:r>
              <a:rPr lang="cs-CZ" dirty="0" smtClean="0"/>
              <a:t> [např. chata z části spočívající na pozemku s druhem pozemku zastavěná plocha a nádvoří a z části (svou přístavbou) na lesním pozemku, tj. na pozemku určeném pro plnění funkcí lesa podle čl. 7 písm. b)], </a:t>
            </a:r>
          </a:p>
          <a:p>
            <a:pPr>
              <a:buNone/>
            </a:pPr>
            <a:r>
              <a:rPr lang="cs-CZ" dirty="0" smtClean="0"/>
              <a:t>  c) stavbou prochází hranice katastrálních území. </a:t>
            </a:r>
          </a:p>
          <a:p>
            <a:pPr>
              <a:buNone/>
            </a:pPr>
            <a:r>
              <a:rPr lang="cs-CZ" b="1" dirty="0" smtClean="0">
                <a:solidFill>
                  <a:srgbClr val="FF0000"/>
                </a:solidFill>
              </a:rPr>
              <a:t>  Parcely pod stavbou, které již nesplňují podmínky podle výše uvedeného, se sloučí i bez návrhu vlastníka</a:t>
            </a:r>
            <a:r>
              <a:rPr lang="cs-CZ" dirty="0" smtClean="0"/>
              <a:t>. Pro sloučení parcel se vyhotoví neměřický záznam podle § 78 </a:t>
            </a:r>
            <a:r>
              <a:rPr lang="cs-CZ" b="1" dirty="0" err="1" smtClean="0"/>
              <a:t>KatV</a:t>
            </a:r>
            <a:r>
              <a:rPr lang="cs-CZ" dirty="0" smtClean="0"/>
              <a:t>. Zápis této změny v označení parcel pod budovou se oznámí vlastníku budovy a vlastníku pozemku pod budovou.</a:t>
            </a:r>
          </a:p>
          <a:p>
            <a:endParaRPr lang="cs-CZ"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214290"/>
            <a:ext cx="8091518" cy="571504"/>
          </a:xfrm>
        </p:spPr>
        <p:txBody>
          <a:bodyPr/>
          <a:lstStyle/>
          <a:p>
            <a:pPr>
              <a:buNone/>
            </a:pPr>
            <a:r>
              <a:rPr lang="cs-CZ" sz="2800" dirty="0" smtClean="0"/>
              <a:t>P</a:t>
            </a:r>
            <a:r>
              <a:rPr lang="cs-CZ" sz="2800" b="0" dirty="0" smtClean="0"/>
              <a:t>okr</a:t>
            </a:r>
            <a:r>
              <a:rPr lang="cs-CZ" sz="2800" dirty="0" smtClean="0"/>
              <a:t>ačování – novela </a:t>
            </a:r>
            <a:r>
              <a:rPr lang="cs-CZ" sz="2800" dirty="0" err="1" smtClean="0"/>
              <a:t>katZ</a:t>
            </a:r>
            <a:r>
              <a:rPr lang="cs-CZ" sz="2800" dirty="0" smtClean="0"/>
              <a:t> č. 481/2020 Sb. </a:t>
            </a:r>
            <a:endParaRPr lang="cs-CZ" sz="2800" dirty="0"/>
          </a:p>
        </p:txBody>
      </p:sp>
      <p:sp>
        <p:nvSpPr>
          <p:cNvPr id="3" name="Zástupný symbol pro obsah 2"/>
          <p:cNvSpPr>
            <a:spLocks noGrp="1"/>
          </p:cNvSpPr>
          <p:nvPr>
            <p:ph sz="quarter" idx="13"/>
          </p:nvPr>
        </p:nvSpPr>
        <p:spPr>
          <a:xfrm>
            <a:off x="357158" y="928670"/>
            <a:ext cx="8501122" cy="5500726"/>
          </a:xfrm>
        </p:spPr>
        <p:txBody>
          <a:bodyPr>
            <a:normAutofit/>
          </a:bodyPr>
          <a:lstStyle/>
          <a:p>
            <a:pPr>
              <a:buNone/>
            </a:pPr>
            <a:r>
              <a:rPr lang="cs-CZ" sz="2000" b="1" dirty="0" smtClean="0"/>
              <a:t>Počátek „ čištění údajů evidovaných v katastru nemovitostí“</a:t>
            </a:r>
          </a:p>
          <a:p>
            <a:pPr>
              <a:buNone/>
            </a:pPr>
            <a:endParaRPr lang="cs-CZ" sz="2000" b="1" dirty="0" smtClean="0"/>
          </a:p>
          <a:p>
            <a:pPr>
              <a:buNone/>
            </a:pPr>
            <a:r>
              <a:rPr lang="cs-CZ" sz="2000" b="1" dirty="0" smtClean="0"/>
              <a:t>Další změny v novele</a:t>
            </a:r>
            <a:r>
              <a:rPr lang="cs-CZ" sz="2000" dirty="0" smtClean="0"/>
              <a:t> – zánik</a:t>
            </a:r>
            <a:r>
              <a:rPr lang="cs-CZ" sz="2000" b="1" dirty="0" smtClean="0"/>
              <a:t> věcných břemen </a:t>
            </a:r>
            <a:r>
              <a:rPr lang="cs-CZ" sz="2000" dirty="0" smtClean="0"/>
              <a:t>převzaté z pozemkové knihy – zjednodušení / mimo vkladové řízení/,změna postupu i při výmazu </a:t>
            </a:r>
            <a:r>
              <a:rPr lang="cs-CZ" sz="2000" b="1" dirty="0" smtClean="0"/>
              <a:t>zástavního práva </a:t>
            </a:r>
            <a:r>
              <a:rPr lang="cs-CZ" sz="2000" dirty="0" smtClean="0"/>
              <a:t>přeneseného z pozemkové knihy</a:t>
            </a:r>
          </a:p>
          <a:p>
            <a:pPr>
              <a:buNone/>
            </a:pPr>
            <a:endParaRPr lang="cs-CZ" sz="2000" dirty="0" smtClean="0"/>
          </a:p>
          <a:p>
            <a:pPr>
              <a:buNone/>
            </a:pPr>
            <a:r>
              <a:rPr lang="cs-CZ" sz="2000" dirty="0" smtClean="0"/>
              <a:t>Novela umožní odstranění starých </a:t>
            </a:r>
            <a:r>
              <a:rPr lang="cs-CZ" sz="2000" b="1" dirty="0" smtClean="0">
                <a:solidFill>
                  <a:srgbClr val="FF0000"/>
                </a:solidFill>
              </a:rPr>
              <a:t>osobních věcných břemen</a:t>
            </a:r>
            <a:r>
              <a:rPr lang="cs-CZ" sz="2000" dirty="0" smtClean="0"/>
              <a:t> převzatých z pozemkových knih, a to jak </a:t>
            </a:r>
            <a:r>
              <a:rPr lang="cs-CZ" sz="2000" i="1" dirty="0" smtClean="0">
                <a:solidFill>
                  <a:srgbClr val="FF0000"/>
                </a:solidFill>
              </a:rPr>
              <a:t>v procesu .</a:t>
            </a:r>
          </a:p>
          <a:p>
            <a:pPr>
              <a:buFontTx/>
              <a:buChar char="-"/>
            </a:pPr>
            <a:r>
              <a:rPr lang="cs-CZ" sz="2000" i="1" dirty="0" smtClean="0">
                <a:solidFill>
                  <a:srgbClr val="FF0000"/>
                </a:solidFill>
              </a:rPr>
              <a:t>pozemkových úprav, </a:t>
            </a:r>
          </a:p>
          <a:p>
            <a:pPr>
              <a:buFontTx/>
              <a:buChar char="-"/>
            </a:pPr>
            <a:r>
              <a:rPr lang="cs-CZ" sz="2000" i="1" dirty="0" smtClean="0">
                <a:solidFill>
                  <a:srgbClr val="FF0000"/>
                </a:solidFill>
              </a:rPr>
              <a:t>nového mapování </a:t>
            </a:r>
          </a:p>
          <a:p>
            <a:pPr>
              <a:buFontTx/>
              <a:buChar char="-"/>
            </a:pPr>
            <a:r>
              <a:rPr lang="cs-CZ" sz="2000" i="1" dirty="0" smtClean="0">
                <a:solidFill>
                  <a:srgbClr val="FF0000"/>
                </a:solidFill>
              </a:rPr>
              <a:t> revize katastru</a:t>
            </a:r>
            <a:r>
              <a:rPr lang="cs-CZ" sz="2000" dirty="0" smtClean="0"/>
              <a:t>, </a:t>
            </a:r>
          </a:p>
          <a:p>
            <a:pPr>
              <a:buFontTx/>
              <a:buChar char="-"/>
            </a:pPr>
            <a:r>
              <a:rPr lang="pt-BR" sz="2000" dirty="0" smtClean="0"/>
              <a:t> i </a:t>
            </a:r>
            <a:r>
              <a:rPr lang="pt-BR" sz="2000" b="1" dirty="0" smtClean="0"/>
              <a:t>cestou individuálních výmazů,</a:t>
            </a:r>
            <a:endParaRPr lang="cs-CZ" sz="2000" b="1" dirty="0"/>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714356"/>
          </a:xfrm>
        </p:spPr>
        <p:txBody>
          <a:bodyPr/>
          <a:lstStyle/>
          <a:p>
            <a:pPr>
              <a:buNone/>
            </a:pPr>
            <a:r>
              <a:rPr lang="cs-CZ" sz="2800" dirty="0" smtClean="0"/>
              <a:t>Stavba na více parcelách- část nad vodní plochou</a:t>
            </a:r>
            <a:endParaRPr lang="cs-CZ" sz="2800" dirty="0"/>
          </a:p>
        </p:txBody>
      </p:sp>
      <p:pic>
        <p:nvPicPr>
          <p:cNvPr id="4" name="Zástupný symbol pro obsah 3" descr="stavba nad vodou.jpg"/>
          <p:cNvPicPr>
            <a:picLocks noGrp="1" noChangeAspect="1"/>
          </p:cNvPicPr>
          <p:nvPr>
            <p:ph sz="quarter" idx="13"/>
          </p:nvPr>
        </p:nvPicPr>
        <p:blipFill>
          <a:blip r:embed="rId2"/>
          <a:stretch>
            <a:fillRect/>
          </a:stretch>
        </p:blipFill>
        <p:spPr>
          <a:xfrm>
            <a:off x="1000100" y="1000108"/>
            <a:ext cx="6929486" cy="5143536"/>
          </a:xfrm>
        </p:spPr>
      </p:pic>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714356"/>
          </a:xfrm>
        </p:spPr>
        <p:txBody>
          <a:bodyPr/>
          <a:lstStyle/>
          <a:p>
            <a:pPr>
              <a:buNone/>
            </a:pPr>
            <a:r>
              <a:rPr lang="cs-CZ" sz="2800" dirty="0" smtClean="0"/>
              <a:t>Stavba na více parcelách-část nad vodní plochou-</a:t>
            </a:r>
            <a:r>
              <a:rPr lang="cs-CZ" sz="2800" dirty="0" err="1" smtClean="0"/>
              <a:t>katV</a:t>
            </a:r>
            <a:endParaRPr lang="cs-CZ" sz="2800" dirty="0"/>
          </a:p>
        </p:txBody>
      </p:sp>
      <p:pic>
        <p:nvPicPr>
          <p:cNvPr id="966658" name="Picture 2"/>
          <p:cNvPicPr>
            <a:picLocks noGrp="1" noChangeAspect="1" noChangeArrowheads="1"/>
          </p:cNvPicPr>
          <p:nvPr>
            <p:ph sz="quarter" idx="13"/>
          </p:nvPr>
        </p:nvPicPr>
        <p:blipFill>
          <a:blip r:embed="rId2"/>
          <a:srcRect/>
          <a:stretch>
            <a:fillRect/>
          </a:stretch>
        </p:blipFill>
        <p:spPr bwMode="auto">
          <a:xfrm>
            <a:off x="857224" y="714356"/>
            <a:ext cx="7643866" cy="5929354"/>
          </a:xfrm>
          <a:prstGeom prst="rect">
            <a:avLst/>
          </a:prstGeom>
          <a:noFill/>
          <a:ln w="9525">
            <a:noFill/>
            <a:miter lim="800000"/>
            <a:headEnd/>
            <a:tailEnd/>
          </a:ln>
          <a:effectLst/>
        </p:spPr>
      </p:pic>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929718" cy="500066"/>
          </a:xfrm>
        </p:spPr>
        <p:txBody>
          <a:bodyPr/>
          <a:lstStyle/>
          <a:p>
            <a:pPr>
              <a:buNone/>
            </a:pPr>
            <a:r>
              <a:rPr lang="cs-CZ" sz="2400" dirty="0" smtClean="0"/>
              <a:t>Upozornění na NOZ- přechodná ustanovení ke stavbám </a:t>
            </a:r>
            <a:endParaRPr lang="cs-CZ" sz="2400" dirty="0"/>
          </a:p>
        </p:txBody>
      </p:sp>
      <p:sp>
        <p:nvSpPr>
          <p:cNvPr id="5" name="Zástupný symbol pro obsah 4"/>
          <p:cNvSpPr>
            <a:spLocks noGrp="1"/>
          </p:cNvSpPr>
          <p:nvPr>
            <p:ph sz="quarter" idx="13"/>
          </p:nvPr>
        </p:nvSpPr>
        <p:spPr>
          <a:xfrm>
            <a:off x="0" y="714356"/>
            <a:ext cx="9144000" cy="6143644"/>
          </a:xfrm>
        </p:spPr>
        <p:txBody>
          <a:bodyPr>
            <a:normAutofit fontScale="62500" lnSpcReduction="20000"/>
          </a:bodyPr>
          <a:lstStyle/>
          <a:p>
            <a:pPr>
              <a:buNone/>
            </a:pPr>
            <a:r>
              <a:rPr lang="cs-CZ" sz="2400" b="1" dirty="0" smtClean="0"/>
              <a:t> Pozemky a stavby</a:t>
            </a:r>
          </a:p>
          <a:p>
            <a:pPr>
              <a:buNone/>
            </a:pPr>
            <a:r>
              <a:rPr lang="cs-CZ" sz="2400" b="1" dirty="0" smtClean="0"/>
              <a:t> </a:t>
            </a:r>
          </a:p>
          <a:p>
            <a:pPr>
              <a:buNone/>
            </a:pPr>
            <a:r>
              <a:rPr lang="cs-CZ" sz="2400" b="1" dirty="0" smtClean="0"/>
              <a:t> § 3054</a:t>
            </a:r>
          </a:p>
          <a:p>
            <a:pPr>
              <a:buNone/>
            </a:pPr>
            <a:r>
              <a:rPr lang="cs-CZ" sz="2400" dirty="0" smtClean="0">
                <a:solidFill>
                  <a:srgbClr val="FF0000"/>
                </a:solidFill>
              </a:rPr>
              <a:t>   Stavba, která není podle dosavadních právních předpisů součástí pozemku, na němž je zřízena, přestává být dnem nabytí účinnosti tohoto zákona samostatnou věcí a stává se součástí pozemku, měla-li v den nabytí účinnosti tohoto zákona vlastnické právo k stavbě i vlastnické právo k pozemku táž osoba.</a:t>
            </a:r>
          </a:p>
          <a:p>
            <a:pPr>
              <a:buNone/>
            </a:pPr>
            <a:r>
              <a:rPr lang="cs-CZ" sz="2400" b="1" dirty="0" smtClean="0"/>
              <a:t>  § 3055</a:t>
            </a:r>
          </a:p>
          <a:p>
            <a:pPr>
              <a:buNone/>
            </a:pPr>
            <a:r>
              <a:rPr lang="cs-CZ" sz="2400" b="1" dirty="0" smtClean="0"/>
              <a:t>  (1)</a:t>
            </a:r>
            <a:r>
              <a:rPr lang="cs-CZ" sz="2400" dirty="0" smtClean="0"/>
              <a:t> Stavba spojená se zemí pevným základem, která není podle dosavadních právních předpisů součástí pozemku, na němž je zřízena, a je ke dni nabytí účinnosti tohoto zákona ve vlastnictví osoby odlišné od vlastníka pozemku, se dnem nabytí účinnosti tohoto zákona nestává součástí pozemku a je nemovitou věcí. Totéž platí o stavbě, která je ve spoluvlastnictví, je-li některý ze spoluvlastníků i vlastníkem pozemku nebo jsou-li jen někteří spoluvlastníci stavby spoluvlastníky pozemku.</a:t>
            </a:r>
          </a:p>
          <a:p>
            <a:pPr>
              <a:buNone/>
            </a:pPr>
            <a:r>
              <a:rPr lang="cs-CZ" sz="2400" b="1" dirty="0" smtClean="0"/>
              <a:t>  (2)</a:t>
            </a:r>
            <a:r>
              <a:rPr lang="cs-CZ" sz="2400" dirty="0" smtClean="0"/>
              <a:t> </a:t>
            </a:r>
            <a:r>
              <a:rPr lang="cs-CZ" sz="2400" b="1" dirty="0" smtClean="0"/>
              <a:t>Odstavec 1 platí obdobně pro stavbu, která má být zřízena na pozemku jiného vlastníka na základě věcného práva vzniklého stavebníku přede dnem nabytí účinnosti tohoto zákona nebo na základě smlouvy uzavřené přede dnem nabytí účinnosti tohoto zákona.</a:t>
            </a:r>
          </a:p>
          <a:p>
            <a:pPr>
              <a:buNone/>
            </a:pPr>
            <a:r>
              <a:rPr lang="cs-CZ" sz="2400" b="1" dirty="0" smtClean="0"/>
              <a:t>  § 3056</a:t>
            </a:r>
          </a:p>
          <a:p>
            <a:pPr>
              <a:buNone/>
            </a:pPr>
            <a:r>
              <a:rPr lang="cs-CZ" sz="2400" b="1" dirty="0" smtClean="0"/>
              <a:t>  (1)</a:t>
            </a:r>
            <a:r>
              <a:rPr lang="cs-CZ" sz="2400" dirty="0" smtClean="0"/>
              <a:t> Vlastník pozemku, na němž je zřízena stavba, která není podle dosavadních právních předpisů součástí pozemku a nestala se součástí pozemku ke dni nabytí účinnosti tohoto zákona</a:t>
            </a:r>
            <a:r>
              <a:rPr lang="cs-CZ" sz="2400" b="1" dirty="0" smtClean="0">
                <a:solidFill>
                  <a:srgbClr val="FF0000"/>
                </a:solidFill>
              </a:rPr>
              <a:t>, má ke stavbě předkupní právo a vlastník stavby má předkupní právo k pozemku</a:t>
            </a:r>
            <a:r>
              <a:rPr lang="cs-CZ" sz="2400" dirty="0" smtClean="0"/>
              <a:t>. Předkupní právo vlastníka pozemku se vztahuje i na podzemní stavbu na stejném pozemku, která je příslušenstvím nadzemní stavby. K ujednáním vylučujícím nebo omezujícím předkupní právo se nepřihlíží.</a:t>
            </a:r>
          </a:p>
          <a:p>
            <a:pPr>
              <a:buNone/>
            </a:pPr>
            <a:r>
              <a:rPr lang="cs-CZ" sz="2400" b="1" dirty="0" smtClean="0"/>
              <a:t>  (2)</a:t>
            </a:r>
            <a:r>
              <a:rPr lang="cs-CZ" sz="2400" dirty="0" smtClean="0"/>
              <a:t> Lze-li část pozemku se stavbou oddělit, aniž to podstatně ztíží jejich užívání a požívání, vztahuje se předkupní právo jen na část pozemku nezbytnou pro výkon vlastnického práva ke stavbě.</a:t>
            </a:r>
          </a:p>
          <a:p>
            <a:pPr>
              <a:buNone/>
            </a:pPr>
            <a:endParaRPr lang="cs-CZ" sz="2400" dirty="0"/>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929718" cy="500066"/>
          </a:xfrm>
        </p:spPr>
        <p:txBody>
          <a:bodyPr/>
          <a:lstStyle/>
          <a:p>
            <a:pPr>
              <a:buNone/>
            </a:pPr>
            <a:r>
              <a:rPr lang="cs-CZ" sz="2400" dirty="0" smtClean="0"/>
              <a:t>Upozornění na NOZ- přechodná ustanovení ke stavbám </a:t>
            </a:r>
            <a:endParaRPr lang="cs-CZ" sz="2400" dirty="0"/>
          </a:p>
        </p:txBody>
      </p:sp>
      <p:sp>
        <p:nvSpPr>
          <p:cNvPr id="5" name="Zástupný symbol pro obsah 4"/>
          <p:cNvSpPr>
            <a:spLocks noGrp="1"/>
          </p:cNvSpPr>
          <p:nvPr>
            <p:ph sz="quarter" idx="13"/>
          </p:nvPr>
        </p:nvSpPr>
        <p:spPr>
          <a:xfrm>
            <a:off x="0" y="928670"/>
            <a:ext cx="9144000" cy="5643602"/>
          </a:xfrm>
        </p:spPr>
        <p:txBody>
          <a:bodyPr>
            <a:normAutofit fontScale="85000" lnSpcReduction="10000"/>
          </a:bodyPr>
          <a:lstStyle/>
          <a:p>
            <a:pPr>
              <a:buNone/>
            </a:pPr>
            <a:r>
              <a:rPr lang="cs-CZ" sz="2400" b="1" dirty="0" smtClean="0"/>
              <a:t> § 3057</a:t>
            </a:r>
          </a:p>
          <a:p>
            <a:pPr>
              <a:buNone/>
            </a:pPr>
            <a:r>
              <a:rPr lang="cs-CZ" sz="2400" dirty="0" smtClean="0"/>
              <a:t>  Zřídí-li vlastník k pozemku věcné právo ve prospěch třetí osoby, která věcné právo nabývá v dobré víře, že stavba je součástí pozemku, považuje se vůči této osobě stavba za součást pozemku. Vlastník stavby je vůči zřizovateli věcného práva oprávněn požadovat náhradu za znehodnocení svého vlastnictví; je-li stavba zatížena zástavním právem, rozšiřuje se zástavní právo i na pohledávku na tuto náhradu.</a:t>
            </a:r>
          </a:p>
          <a:p>
            <a:pPr>
              <a:buNone/>
            </a:pPr>
            <a:r>
              <a:rPr lang="cs-CZ" sz="2400" b="1" dirty="0" smtClean="0"/>
              <a:t>  § 3058</a:t>
            </a:r>
          </a:p>
          <a:p>
            <a:pPr>
              <a:buNone/>
            </a:pPr>
            <a:r>
              <a:rPr lang="cs-CZ" sz="2400" b="1" dirty="0" smtClean="0"/>
              <a:t>  (1)</a:t>
            </a:r>
            <a:r>
              <a:rPr lang="cs-CZ" sz="2400" dirty="0" smtClean="0"/>
              <a:t> Stanou-li se pozemek i stavba vlastnictvím téhož vlastníka, přestane být stavba samostatnou věcí a stane se součástí pozemku, na němž je zřízena. To neplatí, jedná-li se o stavbu, která není součástí pozemku podle tohoto zákona.</a:t>
            </a:r>
          </a:p>
          <a:p>
            <a:pPr>
              <a:buNone/>
            </a:pPr>
            <a:r>
              <a:rPr lang="cs-CZ" sz="2400" b="1" dirty="0" smtClean="0"/>
              <a:t>  (2</a:t>
            </a:r>
            <a:r>
              <a:rPr lang="cs-CZ" sz="2400" b="1" dirty="0" smtClean="0">
                <a:solidFill>
                  <a:srgbClr val="FF0000"/>
                </a:solidFill>
              </a:rPr>
              <a:t>)</a:t>
            </a:r>
            <a:r>
              <a:rPr lang="cs-CZ" sz="2400" dirty="0" smtClean="0">
                <a:solidFill>
                  <a:srgbClr val="FF0000"/>
                </a:solidFill>
              </a:rPr>
              <a:t> Bylo-li vlastnické právo k pozemku zcizeno třetí osobě, která byla při nabytí vlastnického práva v dobré víře, že stavba je součástí pozemku, přestane být stavba samostatnou věcí a stane se součástí pozemku, na němž je zřízena. Kdo vlastnil stavbu, má vůči zciziteli právo na náhradu ve výši ceny stavby ke dni zániku svého vlastnického práva; byla-li stavba zatížena zástavním právem, přechází zástavní právo na pohledávku na tuto náhradu</a:t>
            </a:r>
          </a:p>
          <a:p>
            <a:pPr>
              <a:buNone/>
            </a:pPr>
            <a:endParaRPr lang="cs-CZ" sz="2400" dirty="0"/>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929718" cy="500066"/>
          </a:xfrm>
        </p:spPr>
        <p:txBody>
          <a:bodyPr/>
          <a:lstStyle/>
          <a:p>
            <a:pPr>
              <a:buNone/>
            </a:pPr>
            <a:r>
              <a:rPr lang="cs-CZ" sz="2400" dirty="0" smtClean="0"/>
              <a:t>Upozornění na NOZ- přechodná ustanovení ke stavbám </a:t>
            </a:r>
            <a:endParaRPr lang="cs-CZ" sz="2400" dirty="0"/>
          </a:p>
        </p:txBody>
      </p:sp>
      <p:sp>
        <p:nvSpPr>
          <p:cNvPr id="5" name="Zástupný symbol pro obsah 4"/>
          <p:cNvSpPr>
            <a:spLocks noGrp="1"/>
          </p:cNvSpPr>
          <p:nvPr>
            <p:ph sz="quarter" idx="13"/>
          </p:nvPr>
        </p:nvSpPr>
        <p:spPr>
          <a:xfrm>
            <a:off x="357158" y="928670"/>
            <a:ext cx="8286808" cy="5643602"/>
          </a:xfrm>
        </p:spPr>
        <p:txBody>
          <a:bodyPr>
            <a:normAutofit lnSpcReduction="10000"/>
          </a:bodyPr>
          <a:lstStyle/>
          <a:p>
            <a:pPr>
              <a:buNone/>
            </a:pPr>
            <a:r>
              <a:rPr lang="cs-CZ" sz="2400" b="1" dirty="0" smtClean="0"/>
              <a:t> § 3059</a:t>
            </a:r>
          </a:p>
          <a:p>
            <a:pPr>
              <a:buNone/>
            </a:pPr>
            <a:r>
              <a:rPr lang="cs-CZ" sz="2400" dirty="0" smtClean="0">
                <a:solidFill>
                  <a:srgbClr val="FF0000"/>
                </a:solidFill>
              </a:rPr>
              <a:t> Je-li stavba zřízena na několika pozemcích, použijí se § 3056 až 3058 jen ve vztahu k pozemku</a:t>
            </a:r>
            <a:r>
              <a:rPr lang="cs-CZ" sz="2400" dirty="0" smtClean="0"/>
              <a:t>, </a:t>
            </a:r>
            <a:r>
              <a:rPr lang="cs-CZ" sz="2400" dirty="0" smtClean="0">
                <a:solidFill>
                  <a:srgbClr val="FF0000"/>
                </a:solidFill>
              </a:rPr>
              <a:t>na němž je převážná část stavby. </a:t>
            </a:r>
            <a:r>
              <a:rPr lang="cs-CZ" sz="2400" dirty="0" smtClean="0"/>
              <a:t>Stane-li se stavba součástí tohoto pozemku, použije se ve vztahu k pozemkům, na něž části stavby přesahují, ustanovení o </a:t>
            </a:r>
            <a:r>
              <a:rPr lang="cs-CZ" sz="2400" dirty="0" err="1" smtClean="0"/>
              <a:t>přestavku</a:t>
            </a:r>
            <a:r>
              <a:rPr lang="cs-CZ" sz="2400" dirty="0" smtClean="0"/>
              <a:t>.</a:t>
            </a:r>
          </a:p>
          <a:p>
            <a:pPr>
              <a:buNone/>
            </a:pPr>
            <a:r>
              <a:rPr lang="cs-CZ" sz="2400" b="1" dirty="0" smtClean="0"/>
              <a:t> § 3060</a:t>
            </a:r>
          </a:p>
          <a:p>
            <a:pPr>
              <a:buNone/>
            </a:pPr>
            <a:r>
              <a:rPr lang="cs-CZ" sz="2400" dirty="0" smtClean="0"/>
              <a:t>  Zatěžuje-li věcné právo stavbu nebo pozemek, nestane se stavba součástí pozemku, dokud toto věcné právo trvá a pokud to jeho povaha vylučuje.</a:t>
            </a:r>
          </a:p>
          <a:p>
            <a:pPr>
              <a:buNone/>
            </a:pPr>
            <a:r>
              <a:rPr lang="cs-CZ" sz="2400" b="1" dirty="0" smtClean="0"/>
              <a:t> § 3061</a:t>
            </a:r>
          </a:p>
          <a:p>
            <a:pPr>
              <a:buNone/>
            </a:pPr>
            <a:r>
              <a:rPr lang="cs-CZ" sz="2400" dirty="0" smtClean="0"/>
              <a:t>  Ustanovení tohoto oddílu se nepoužijí, jedná-li se o stavbu, která není součástí pozemku podle tohoto zákona, nebo o nemovitou věc podle § 498 odst. 1 věty druhé.</a:t>
            </a:r>
            <a:endParaRPr lang="cs-CZ" sz="2400" dirty="0"/>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8929718" cy="500066"/>
          </a:xfrm>
        </p:spPr>
        <p:txBody>
          <a:bodyPr/>
          <a:lstStyle/>
          <a:p>
            <a:pPr>
              <a:buNone/>
            </a:pPr>
            <a:r>
              <a:rPr lang="cs-CZ" sz="2400" dirty="0" smtClean="0"/>
              <a:t>Upozornění na NOZ- přechodná ustanovení ke stavbám </a:t>
            </a:r>
            <a:endParaRPr lang="cs-CZ" sz="2400" dirty="0"/>
          </a:p>
        </p:txBody>
      </p:sp>
      <p:sp>
        <p:nvSpPr>
          <p:cNvPr id="5" name="Zástupný symbol pro obsah 4"/>
          <p:cNvSpPr>
            <a:spLocks noGrp="1"/>
          </p:cNvSpPr>
          <p:nvPr>
            <p:ph sz="quarter" idx="13"/>
          </p:nvPr>
        </p:nvSpPr>
        <p:spPr>
          <a:xfrm>
            <a:off x="357158" y="928670"/>
            <a:ext cx="8286808" cy="5643602"/>
          </a:xfrm>
        </p:spPr>
        <p:txBody>
          <a:bodyPr>
            <a:normAutofit/>
          </a:bodyPr>
          <a:lstStyle/>
          <a:p>
            <a:pPr>
              <a:buNone/>
            </a:pPr>
            <a:r>
              <a:rPr lang="cs-CZ" sz="2400" b="1" dirty="0" smtClean="0"/>
              <a:t>§ 498 </a:t>
            </a:r>
          </a:p>
          <a:p>
            <a:pPr>
              <a:buNone/>
            </a:pPr>
            <a:r>
              <a:rPr lang="cs-CZ" sz="2400" b="1" dirty="0" smtClean="0"/>
              <a:t>Nemovité a movité věci</a:t>
            </a:r>
          </a:p>
          <a:p>
            <a:pPr>
              <a:buNone/>
            </a:pPr>
            <a:r>
              <a:rPr lang="cs-CZ" sz="2400" b="1" dirty="0" smtClean="0"/>
              <a:t>  (1)</a:t>
            </a:r>
            <a:r>
              <a:rPr lang="cs-CZ" sz="2400" dirty="0" smtClean="0"/>
              <a:t> Nemovité věci jsou pozemky a podzemní stavby se samostatným účelovým určením, jakož i věcná práva k nim, a práva, která za nemovité věci prohlásí zákon. </a:t>
            </a:r>
            <a:r>
              <a:rPr lang="cs-CZ" sz="2400" dirty="0" smtClean="0">
                <a:solidFill>
                  <a:srgbClr val="FF0000"/>
                </a:solidFill>
              </a:rPr>
              <a:t>Stanoví-li zákon, že určitá věc není součástí pozemku, a nelze-li takovou věc přenést z místa na místo bez porušení její podstaty, je i tato věc nemovitá</a:t>
            </a:r>
            <a:r>
              <a:rPr lang="cs-CZ" sz="2400" dirty="0" smtClean="0"/>
              <a:t>.</a:t>
            </a:r>
          </a:p>
          <a:p>
            <a:pPr>
              <a:buNone/>
            </a:pPr>
            <a:endParaRPr lang="cs-CZ" sz="2400" dirty="0"/>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214290"/>
            <a:ext cx="6429419" cy="500066"/>
          </a:xfrm>
        </p:spPr>
        <p:txBody>
          <a:bodyPr/>
          <a:lstStyle/>
          <a:p>
            <a:pPr>
              <a:buNone/>
            </a:pPr>
            <a:r>
              <a:rPr lang="cs-CZ" sz="2800" dirty="0" smtClean="0"/>
              <a:t>Více k zápisům věcných břemen</a:t>
            </a:r>
            <a:endParaRPr lang="cs-CZ" sz="2800" dirty="0"/>
          </a:p>
        </p:txBody>
      </p:sp>
      <p:sp>
        <p:nvSpPr>
          <p:cNvPr id="5" name="Zástupný symbol pro obsah 4"/>
          <p:cNvSpPr>
            <a:spLocks noGrp="1"/>
          </p:cNvSpPr>
          <p:nvPr>
            <p:ph sz="quarter" idx="13"/>
          </p:nvPr>
        </p:nvSpPr>
        <p:spPr>
          <a:xfrm>
            <a:off x="357158" y="1142984"/>
            <a:ext cx="8286808" cy="5429288"/>
          </a:xfrm>
        </p:spPr>
        <p:txBody>
          <a:bodyPr>
            <a:normAutofit/>
          </a:bodyPr>
          <a:lstStyle/>
          <a:p>
            <a:pPr>
              <a:buNone/>
            </a:pPr>
            <a:r>
              <a:rPr lang="cs-CZ" sz="2400" dirty="0" smtClean="0"/>
              <a:t>Zápis věcných břemen je třetím nejčastější právem zapisovaným do katastru nemovitostí</a:t>
            </a:r>
          </a:p>
          <a:p>
            <a:pPr>
              <a:buNone/>
            </a:pPr>
            <a:r>
              <a:rPr lang="cs-CZ" sz="2400" dirty="0" smtClean="0"/>
              <a:t>- </a:t>
            </a:r>
            <a:r>
              <a:rPr lang="cs-CZ" sz="2400" dirty="0" err="1" smtClean="0"/>
              <a:t>Dosmrtná</a:t>
            </a:r>
            <a:r>
              <a:rPr lang="cs-CZ" sz="2400" dirty="0" smtClean="0"/>
              <a:t> užívání k nemovitostem</a:t>
            </a:r>
          </a:p>
          <a:p>
            <a:pPr>
              <a:buFontTx/>
              <a:buChar char="-"/>
            </a:pPr>
            <a:r>
              <a:rPr lang="cs-CZ" sz="2400" dirty="0" smtClean="0"/>
              <a:t>Přístup na pozemky</a:t>
            </a:r>
          </a:p>
          <a:p>
            <a:pPr>
              <a:buFontTx/>
              <a:buChar char="-"/>
            </a:pPr>
            <a:r>
              <a:rPr lang="cs-CZ" sz="2400" dirty="0" smtClean="0"/>
              <a:t>Inženýrské sítě!!!</a:t>
            </a:r>
            <a:endParaRPr lang="cs-CZ" sz="2400" dirty="0"/>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214290"/>
            <a:ext cx="6429419" cy="500066"/>
          </a:xfrm>
        </p:spPr>
        <p:txBody>
          <a:bodyPr/>
          <a:lstStyle/>
          <a:p>
            <a:pPr>
              <a:buNone/>
            </a:pPr>
            <a:r>
              <a:rPr lang="cs-CZ" sz="2800" dirty="0" smtClean="0"/>
              <a:t>Více k zápisům věcných břemen</a:t>
            </a:r>
            <a:endParaRPr lang="cs-CZ" sz="2800" dirty="0"/>
          </a:p>
        </p:txBody>
      </p:sp>
      <p:pic>
        <p:nvPicPr>
          <p:cNvPr id="4" name="Zástupný symbol pro obsah 3"/>
          <p:cNvPicPr>
            <a:picLocks noGrp="1"/>
          </p:cNvPicPr>
          <p:nvPr>
            <p:ph sz="quarter" idx="13"/>
          </p:nvPr>
        </p:nvPicPr>
        <p:blipFill>
          <a:blip r:embed="rId2"/>
          <a:srcRect/>
          <a:stretch>
            <a:fillRect/>
          </a:stretch>
        </p:blipFill>
        <p:spPr bwMode="auto">
          <a:xfrm>
            <a:off x="214282" y="785794"/>
            <a:ext cx="8643998" cy="5857916"/>
          </a:xfrm>
          <a:prstGeom prst="rect">
            <a:avLst/>
          </a:prstGeom>
          <a:noFill/>
          <a:ln w="9525">
            <a:noFill/>
            <a:miter lim="800000"/>
            <a:headEnd/>
            <a:tailEnd/>
          </a:ln>
        </p:spPr>
      </p:pic>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260648"/>
            <a:ext cx="8424936" cy="569000"/>
          </a:xfrm>
        </p:spPr>
        <p:txBody>
          <a:bodyPr>
            <a:normAutofit fontScale="90000"/>
          </a:bodyPr>
          <a:lstStyle/>
          <a:p>
            <a:pPr marL="0" indent="0" algn="l">
              <a:buNone/>
            </a:pPr>
            <a:r>
              <a:rPr lang="cs-CZ" sz="2800" b="1" dirty="0" smtClean="0"/>
              <a:t>Vybraná práva- Věcné břemeno upravuje § 1257 a násl. NOZ </a:t>
            </a:r>
            <a:r>
              <a:rPr lang="cs-CZ" sz="2400" dirty="0" smtClean="0"/>
              <a:t>  </a:t>
            </a:r>
            <a:endParaRPr lang="cs-CZ" sz="2400" dirty="0"/>
          </a:p>
        </p:txBody>
      </p:sp>
      <p:sp>
        <p:nvSpPr>
          <p:cNvPr id="3" name="Zástupný symbol pro obsah 2"/>
          <p:cNvSpPr>
            <a:spLocks noGrp="1"/>
          </p:cNvSpPr>
          <p:nvPr>
            <p:ph sz="quarter" idx="4294967295"/>
          </p:nvPr>
        </p:nvSpPr>
        <p:spPr>
          <a:xfrm>
            <a:off x="611560" y="980728"/>
            <a:ext cx="8064896" cy="5472608"/>
          </a:xfrm>
          <a:prstGeom prst="rect">
            <a:avLst/>
          </a:prstGeom>
        </p:spPr>
        <p:txBody>
          <a:bodyPr>
            <a:normAutofit/>
          </a:bodyPr>
          <a:lstStyle/>
          <a:p>
            <a:pPr>
              <a:buFont typeface="Arial" pitchFamily="34" charset="0"/>
              <a:buChar char="•"/>
            </a:pPr>
            <a:r>
              <a:rPr lang="cs-CZ" sz="2000" b="1" dirty="0" smtClean="0"/>
              <a:t>Služebnost </a:t>
            </a:r>
          </a:p>
          <a:p>
            <a:pPr lvl="1">
              <a:buFont typeface="Arial" pitchFamily="34" charset="0"/>
              <a:buChar char="•"/>
            </a:pPr>
            <a:r>
              <a:rPr lang="cs-CZ" sz="1600" dirty="0" smtClean="0"/>
              <a:t>Vlastník věci musí ve prospěch jiného něco trpět (služebnost cesty …) nebo něčeho se zdržet (nepostaví zeď …) </a:t>
            </a:r>
          </a:p>
          <a:p>
            <a:pPr lvl="1">
              <a:buFont typeface="Arial" pitchFamily="34" charset="0"/>
              <a:buChar char="•"/>
            </a:pPr>
            <a:r>
              <a:rPr lang="cs-CZ" sz="1600" dirty="0" smtClean="0"/>
              <a:t>Jde o pasivní výkon práva pro jinou osobu </a:t>
            </a:r>
          </a:p>
          <a:p>
            <a:pPr lvl="1">
              <a:buFont typeface="Arial" pitchFamily="34" charset="0"/>
              <a:buChar char="•"/>
            </a:pPr>
            <a:r>
              <a:rPr lang="cs-CZ" sz="1600" dirty="0" smtClean="0"/>
              <a:t>Výkon negativní </a:t>
            </a:r>
          </a:p>
          <a:p>
            <a:pPr>
              <a:buFont typeface="Arial" pitchFamily="34" charset="0"/>
              <a:buChar char="•"/>
            </a:pPr>
            <a:r>
              <a:rPr lang="cs-CZ" sz="2000" b="1" dirty="0" smtClean="0"/>
              <a:t>Reálné břemeno </a:t>
            </a:r>
          </a:p>
          <a:p>
            <a:pPr lvl="1">
              <a:buFont typeface="Arial" pitchFamily="34" charset="0"/>
              <a:buChar char="•"/>
            </a:pPr>
            <a:r>
              <a:rPr lang="cs-CZ" sz="1600" dirty="0" smtClean="0"/>
              <a:t>Aktuální vlastník věci má aktivně oprávněné osob něco dávat, něco má konat </a:t>
            </a:r>
          </a:p>
          <a:p>
            <a:pPr>
              <a:buFont typeface="Arial" pitchFamily="34" charset="0"/>
              <a:buChar char="•"/>
            </a:pPr>
            <a:r>
              <a:rPr lang="cs-CZ" sz="2000" b="1" dirty="0" smtClean="0"/>
              <a:t>Výměnek </a:t>
            </a:r>
          </a:p>
          <a:p>
            <a:pPr lvl="1">
              <a:buFont typeface="Arial" pitchFamily="34" charset="0"/>
              <a:buChar char="•"/>
            </a:pPr>
            <a:r>
              <a:rPr lang="cs-CZ" sz="1600" dirty="0" smtClean="0"/>
              <a:t>§ 2707, 2708 NOZ – obvykle obsahuje služebnost i reálné břemeno – povinný se zaváže ke služebnosti bytu a zaváže se plnit i nějaké služby </a:t>
            </a:r>
          </a:p>
          <a:p>
            <a:pPr>
              <a:buFont typeface="Arial" pitchFamily="34" charset="0"/>
              <a:buChar char="•"/>
            </a:pPr>
            <a:endParaRPr lang="cs-CZ" sz="1800" dirty="0"/>
          </a:p>
          <a:p>
            <a:pPr marL="45720" indent="0">
              <a:buNone/>
            </a:pPr>
            <a:r>
              <a:rPr lang="cs-CZ" sz="1800" dirty="0" smtClean="0"/>
              <a:t>Poznámka: </a:t>
            </a:r>
          </a:p>
          <a:p>
            <a:pPr lvl="1">
              <a:buFont typeface="Arial" pitchFamily="34" charset="0"/>
              <a:buChar char="•"/>
            </a:pPr>
            <a:r>
              <a:rPr lang="cs-CZ" sz="1600" dirty="0" smtClean="0"/>
              <a:t>Další k údajům o věcném břemeni viz § 16 kat. V. </a:t>
            </a:r>
          </a:p>
          <a:p>
            <a:pPr lvl="1">
              <a:buFont typeface="Arial" pitchFamily="34" charset="0"/>
              <a:buChar char="•"/>
            </a:pPr>
            <a:r>
              <a:rPr lang="cs-CZ" sz="1600" dirty="0" smtClean="0"/>
              <a:t>Lze zřídit k části pozemku s vymezeným rozsahem dle GP (část povinného pozemku) </a:t>
            </a:r>
            <a:endParaRPr lang="cs-CZ" sz="1600" dirty="0"/>
          </a:p>
        </p:txBody>
      </p:sp>
    </p:spTree>
    <p:extLst>
      <p:ext uri="{BB962C8B-B14F-4D97-AF65-F5344CB8AC3E}">
        <p14:creationId xmlns="" xmlns:p14="http://schemas.microsoft.com/office/powerpoint/2010/main" val="3210305821"/>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60648"/>
            <a:ext cx="8352928" cy="864096"/>
          </a:xfrm>
        </p:spPr>
        <p:txBody>
          <a:bodyPr/>
          <a:lstStyle/>
          <a:p>
            <a:pPr marL="0" indent="0" algn="l">
              <a:buNone/>
            </a:pPr>
            <a:r>
              <a:rPr lang="cs-CZ" sz="2400" b="1" dirty="0" smtClean="0"/>
              <a:t>Evidence údajů o věcném břemeni (dříve nemovitost panující, služebná) - § 16 </a:t>
            </a:r>
            <a:r>
              <a:rPr lang="cs-CZ" sz="2400" b="1" dirty="0" err="1" smtClean="0"/>
              <a:t>katV</a:t>
            </a:r>
            <a:endParaRPr lang="cs-CZ" sz="2400" b="1" dirty="0"/>
          </a:p>
        </p:txBody>
      </p:sp>
      <p:sp>
        <p:nvSpPr>
          <p:cNvPr id="3" name="Zástupný symbol pro obsah 2"/>
          <p:cNvSpPr>
            <a:spLocks noGrp="1"/>
          </p:cNvSpPr>
          <p:nvPr>
            <p:ph sz="quarter" idx="4294967295"/>
          </p:nvPr>
        </p:nvSpPr>
        <p:spPr>
          <a:xfrm>
            <a:off x="611560" y="1268760"/>
            <a:ext cx="8064896" cy="5184576"/>
          </a:xfrm>
          <a:prstGeom prst="rect">
            <a:avLst/>
          </a:prstGeom>
        </p:spPr>
        <p:txBody>
          <a:bodyPr>
            <a:normAutofit/>
          </a:bodyPr>
          <a:lstStyle/>
          <a:p>
            <a:pPr>
              <a:buFont typeface="Arial" pitchFamily="34" charset="0"/>
              <a:buChar char="•"/>
            </a:pPr>
            <a:r>
              <a:rPr lang="cs-CZ" sz="1800" dirty="0" smtClean="0"/>
              <a:t>Údaje o </a:t>
            </a:r>
            <a:r>
              <a:rPr lang="cs-CZ" sz="1800" b="1" dirty="0" smtClean="0">
                <a:solidFill>
                  <a:srgbClr val="FF0000"/>
                </a:solidFill>
              </a:rPr>
              <a:t>panující nemovitosti</a:t>
            </a:r>
            <a:r>
              <a:rPr lang="cs-CZ" sz="1800" dirty="0" smtClean="0">
                <a:solidFill>
                  <a:srgbClr val="FF0000"/>
                </a:solidFill>
              </a:rPr>
              <a:t> </a:t>
            </a:r>
            <a:r>
              <a:rPr lang="cs-CZ" sz="1800" dirty="0" smtClean="0"/>
              <a:t>nebo údaje o </a:t>
            </a:r>
            <a:r>
              <a:rPr lang="cs-CZ" sz="1800" dirty="0" smtClean="0">
                <a:solidFill>
                  <a:srgbClr val="FF0000"/>
                </a:solidFill>
              </a:rPr>
              <a:t>oprávněné osobě</a:t>
            </a:r>
            <a:r>
              <a:rPr lang="cs-CZ" sz="1800" dirty="0" smtClean="0"/>
              <a:t>, je-li VB zřízeno ve</a:t>
            </a:r>
            <a:r>
              <a:rPr lang="cs-CZ" sz="1800" b="1" dirty="0" smtClean="0">
                <a:solidFill>
                  <a:srgbClr val="FF0000"/>
                </a:solidFill>
              </a:rPr>
              <a:t> prospěch osoby</a:t>
            </a:r>
            <a:r>
              <a:rPr lang="cs-CZ" sz="1800" dirty="0" smtClean="0"/>
              <a:t> (popisné části v části B1, C-LV) </a:t>
            </a:r>
          </a:p>
          <a:p>
            <a:pPr>
              <a:buFont typeface="Arial" pitchFamily="34" charset="0"/>
              <a:buChar char="•"/>
            </a:pPr>
            <a:r>
              <a:rPr lang="cs-CZ" sz="1800" dirty="0" smtClean="0"/>
              <a:t>VB ve prospěch </a:t>
            </a:r>
            <a:r>
              <a:rPr lang="cs-CZ" sz="1800" dirty="0" smtClean="0">
                <a:solidFill>
                  <a:srgbClr val="FF0000"/>
                </a:solidFill>
              </a:rPr>
              <a:t>nemovitosti panující</a:t>
            </a:r>
            <a:r>
              <a:rPr lang="cs-CZ" sz="1800" dirty="0" smtClean="0"/>
              <a:t> se eviduje jak u nemovitosti panující, tak u</a:t>
            </a:r>
            <a:r>
              <a:rPr lang="cs-CZ" sz="1800" dirty="0" smtClean="0">
                <a:solidFill>
                  <a:srgbClr val="FF0000"/>
                </a:solidFill>
              </a:rPr>
              <a:t> nemovitosti zatížené</a:t>
            </a:r>
            <a:r>
              <a:rPr lang="cs-CZ" sz="1800" dirty="0" smtClean="0"/>
              <a:t> (zápis v části B1, C-LV) </a:t>
            </a:r>
          </a:p>
          <a:p>
            <a:pPr>
              <a:buFont typeface="Arial" pitchFamily="34" charset="0"/>
              <a:buChar char="•"/>
            </a:pPr>
            <a:r>
              <a:rPr lang="cs-CZ" sz="1800" dirty="0" smtClean="0"/>
              <a:t> VB ve</a:t>
            </a:r>
            <a:r>
              <a:rPr lang="cs-CZ" sz="1800" dirty="0" smtClean="0">
                <a:solidFill>
                  <a:srgbClr val="FF0000"/>
                </a:solidFill>
              </a:rPr>
              <a:t> prospěch osoby</a:t>
            </a:r>
            <a:r>
              <a:rPr lang="cs-CZ" sz="1800" dirty="0" smtClean="0"/>
              <a:t> se eviduje pouze u nemovitosti zatížené (zápis v C-LV) </a:t>
            </a:r>
          </a:p>
          <a:p>
            <a:pPr>
              <a:buFont typeface="Arial" pitchFamily="34" charset="0"/>
              <a:buChar char="•"/>
            </a:pPr>
            <a:r>
              <a:rPr lang="cs-CZ" sz="1800" dirty="0" smtClean="0"/>
              <a:t>VB ve </a:t>
            </a:r>
            <a:r>
              <a:rPr lang="cs-CZ" sz="1800" dirty="0" smtClean="0">
                <a:solidFill>
                  <a:srgbClr val="FF0000"/>
                </a:solidFill>
              </a:rPr>
              <a:t>prospěch nemovitosti panující, která není předmětem evidování</a:t>
            </a:r>
            <a:r>
              <a:rPr lang="cs-CZ" sz="1800" dirty="0" smtClean="0"/>
              <a:t> v katastru, se eviduje pouze u nemovitosti zatížené (zápis v C-LV) </a:t>
            </a:r>
          </a:p>
          <a:p>
            <a:pPr>
              <a:buFont typeface="Arial" pitchFamily="34" charset="0"/>
              <a:buChar char="•"/>
            </a:pPr>
            <a:r>
              <a:rPr lang="cs-CZ" sz="1800" dirty="0" smtClean="0"/>
              <a:t>VB zatěžující </a:t>
            </a:r>
            <a:r>
              <a:rPr lang="cs-CZ" sz="1800" dirty="0" smtClean="0">
                <a:solidFill>
                  <a:srgbClr val="FF0000"/>
                </a:solidFill>
              </a:rPr>
              <a:t>nemovitost, která není předmětem evidování v katastr</a:t>
            </a:r>
            <a:r>
              <a:rPr lang="cs-CZ" sz="1800" dirty="0" smtClean="0"/>
              <a:t>u, se eviduje pouze u nemovitosti panující (zápis v B1-LV) </a:t>
            </a:r>
          </a:p>
          <a:p>
            <a:pPr>
              <a:buFont typeface="Arial" pitchFamily="34" charset="0"/>
              <a:buChar char="•"/>
            </a:pPr>
            <a:r>
              <a:rPr lang="cs-CZ" sz="1800" dirty="0" smtClean="0"/>
              <a:t>U budoucího výměnku se evidují obdobné údaje jako u VB </a:t>
            </a:r>
          </a:p>
          <a:p>
            <a:pPr marL="45720" indent="0">
              <a:buNone/>
            </a:pPr>
            <a:endParaRPr lang="cs-CZ" sz="1800" dirty="0"/>
          </a:p>
          <a:p>
            <a:pPr marL="45720" indent="0">
              <a:buNone/>
            </a:pPr>
            <a:r>
              <a:rPr lang="cs-CZ" sz="1800" dirty="0" smtClean="0"/>
              <a:t>(§ 69 odst. 4 </a:t>
            </a:r>
            <a:r>
              <a:rPr lang="cs-CZ" sz="1800" dirty="0" err="1" smtClean="0"/>
              <a:t>kat.V</a:t>
            </a:r>
            <a:r>
              <a:rPr lang="cs-CZ" sz="1800" dirty="0" smtClean="0"/>
              <a:t>. – změnu budoucího výměnku na existující výměnek, ke které došlo převodem nemovitosti z budoucího výměnkáře na jinou osobu nebo i později na základě prohlášení výměnkáře s náležitostmi obdobnými prohlášení o vzniku práva – vkladem) </a:t>
            </a:r>
            <a:endParaRPr lang="cs-CZ" sz="1800" dirty="0"/>
          </a:p>
        </p:txBody>
      </p:sp>
    </p:spTree>
    <p:extLst>
      <p:ext uri="{BB962C8B-B14F-4D97-AF65-F5344CB8AC3E}">
        <p14:creationId xmlns="" xmlns:p14="http://schemas.microsoft.com/office/powerpoint/2010/main" val="32103058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214290"/>
            <a:ext cx="7786741" cy="571504"/>
          </a:xfrm>
        </p:spPr>
        <p:txBody>
          <a:bodyPr/>
          <a:lstStyle/>
          <a:p>
            <a:pPr>
              <a:buNone/>
            </a:pPr>
            <a:r>
              <a:rPr lang="cs-CZ" sz="2800" dirty="0" smtClean="0"/>
              <a:t>P</a:t>
            </a:r>
            <a:r>
              <a:rPr lang="cs-CZ" sz="2800" b="0" dirty="0" smtClean="0"/>
              <a:t>okr</a:t>
            </a:r>
            <a:r>
              <a:rPr lang="cs-CZ" sz="2800" dirty="0" smtClean="0"/>
              <a:t>ačování – novela </a:t>
            </a:r>
            <a:r>
              <a:rPr lang="cs-CZ" sz="2800" dirty="0" err="1" smtClean="0"/>
              <a:t>katZ</a:t>
            </a:r>
            <a:r>
              <a:rPr lang="cs-CZ" sz="2800" dirty="0" smtClean="0"/>
              <a:t> č. 481/2020 Sb.</a:t>
            </a:r>
            <a:endParaRPr lang="cs-CZ" sz="2800" dirty="0"/>
          </a:p>
        </p:txBody>
      </p:sp>
      <p:sp>
        <p:nvSpPr>
          <p:cNvPr id="3" name="Zástupný symbol pro obsah 2"/>
          <p:cNvSpPr>
            <a:spLocks noGrp="1"/>
          </p:cNvSpPr>
          <p:nvPr>
            <p:ph sz="quarter" idx="13"/>
          </p:nvPr>
        </p:nvSpPr>
        <p:spPr>
          <a:xfrm>
            <a:off x="357158" y="928670"/>
            <a:ext cx="8501122" cy="5500726"/>
          </a:xfrm>
        </p:spPr>
        <p:txBody>
          <a:bodyPr>
            <a:normAutofit fontScale="85000" lnSpcReduction="20000"/>
          </a:bodyPr>
          <a:lstStyle/>
          <a:p>
            <a:pPr>
              <a:buNone/>
            </a:pPr>
            <a:r>
              <a:rPr lang="cs-CZ" sz="2000" dirty="0" smtClean="0"/>
              <a:t>Doplnění k novele </a:t>
            </a:r>
            <a:r>
              <a:rPr lang="cs-CZ" sz="2000" dirty="0" err="1" smtClean="0"/>
              <a:t>katZ</a:t>
            </a:r>
            <a:r>
              <a:rPr lang="cs-CZ" sz="2000" dirty="0" smtClean="0"/>
              <a:t> od 1.1.2021- změna v postupech katastrálního úřadu při výmazu „ starých zástavních práv „ , věcných břemen</a:t>
            </a:r>
          </a:p>
          <a:p>
            <a:pPr>
              <a:buNone/>
            </a:pPr>
            <a:endParaRPr lang="cs-CZ" sz="2000" dirty="0" smtClean="0"/>
          </a:p>
          <a:p>
            <a:pPr>
              <a:buNone/>
            </a:pPr>
            <a:r>
              <a:rPr lang="cs-CZ" sz="2000" dirty="0" smtClean="0"/>
              <a:t>§ 62</a:t>
            </a:r>
          </a:p>
          <a:p>
            <a:pPr>
              <a:buNone/>
            </a:pPr>
            <a:r>
              <a:rPr lang="cs-CZ" sz="2000" b="1" dirty="0" smtClean="0"/>
              <a:t>(3)</a:t>
            </a:r>
            <a:r>
              <a:rPr lang="cs-CZ" sz="2000" dirty="0" smtClean="0"/>
              <a:t> Má se za to, že </a:t>
            </a:r>
            <a:r>
              <a:rPr lang="cs-CZ" sz="2000" b="1" dirty="0" smtClean="0"/>
              <a:t>zástavní práva, jejichž zápis byl do katastru převzat z bývalé pozemkové knihy, zemských desek nebo železniční knihy, zanikla. Katastrální úřad </a:t>
            </a:r>
            <a:r>
              <a:rPr lang="cs-CZ" sz="2000" b="1" dirty="0" smtClean="0">
                <a:solidFill>
                  <a:srgbClr val="FF0000"/>
                </a:solidFill>
              </a:rPr>
              <a:t>tato zástavní práva vymaže </a:t>
            </a:r>
            <a:r>
              <a:rPr lang="cs-CZ" sz="2000" b="1" dirty="0" smtClean="0"/>
              <a:t>z katastru na základě ohlášení vlastníka nemovitosti, k níž je zaniklé zástavní právo zapsáno, sepsaného ve formě notářského zápisu. Pro výmaz takto zaniklých zástavních práv se použijí přiměřeně ustanovení o zápisu záznamem; ustanovení § 11 se neuplatní.</a:t>
            </a:r>
          </a:p>
          <a:p>
            <a:pPr>
              <a:buNone/>
            </a:pPr>
            <a:r>
              <a:rPr lang="cs-CZ" sz="2000" b="1" dirty="0" smtClean="0"/>
              <a:t>(4)</a:t>
            </a:r>
            <a:r>
              <a:rPr lang="cs-CZ" sz="2000" dirty="0" smtClean="0"/>
              <a:t> Má se za to, že </a:t>
            </a:r>
            <a:r>
              <a:rPr lang="cs-CZ" sz="2000" dirty="0" smtClean="0">
                <a:solidFill>
                  <a:srgbClr val="FF0000"/>
                </a:solidFill>
              </a:rPr>
              <a:t>věcná břemena, jejichž zápis byl do katastru převzat z bývalé pozemkové knihy, zemských desek nebo železniční knihy, která jsou zapsána ve prospěch osoby s údaji neumožňujícími její dostatečnou identifikaci, se promlčela. Katastrální úřad tato věcná břemena vymaže z katastru na základě ohlášení vlastníka nemovitosti, k níž je promlčené věcné břemeno zapsáno, o tom, že věcné břemeno není více než 10 let vykonáváno, sepsaného ve formě notářského zápisu. Pro výmaz takto promlčených věcných břemen se použijí přiměřeně ustanovení o zápisu záznamem; ustanovení § 11 se neuplatní.</a:t>
            </a:r>
            <a:endParaRPr lang="cs-CZ" sz="2000" b="1" dirty="0" smtClean="0">
              <a:solidFill>
                <a:srgbClr val="FF0000"/>
              </a:solidFill>
            </a:endParaRPr>
          </a:p>
          <a:p>
            <a:pPr>
              <a:buNone/>
            </a:pPr>
            <a:endParaRPr lang="cs-CZ" sz="2000" b="1" dirty="0" smtClean="0"/>
          </a:p>
          <a:p>
            <a:pPr>
              <a:buNone/>
            </a:pPr>
            <a:r>
              <a:rPr lang="cs-CZ" sz="2000" b="1" dirty="0" smtClean="0"/>
              <a:t>Poznámka: od 1.1.2014 byl výmaz zástavních práv prováděn vkladovým řízením?!</a:t>
            </a:r>
          </a:p>
          <a:p>
            <a:pPr>
              <a:buNone/>
            </a:pPr>
            <a:r>
              <a:rPr lang="cs-CZ" sz="2000" b="1" dirty="0" smtClean="0"/>
              <a:t>                  od 1.1.2021 výmaz prováděn na návrh s notářským zápisem</a:t>
            </a:r>
          </a:p>
          <a:p>
            <a:pPr>
              <a:buNone/>
            </a:pPr>
            <a:r>
              <a:rPr lang="cs-CZ" sz="2000" b="1" dirty="0" smtClean="0"/>
              <a:t> v řízení „ Z „</a:t>
            </a:r>
          </a:p>
          <a:p>
            <a:pPr>
              <a:buNone/>
            </a:pPr>
            <a:endParaRPr lang="cs-CZ" sz="2000" dirty="0"/>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214290"/>
            <a:ext cx="6500858" cy="571504"/>
          </a:xfrm>
        </p:spPr>
        <p:txBody>
          <a:bodyPr/>
          <a:lstStyle/>
          <a:p>
            <a:pPr>
              <a:buNone/>
            </a:pPr>
            <a:r>
              <a:rPr lang="cs-CZ" sz="2800" b="1" dirty="0" smtClean="0"/>
              <a:t>Pokračování- věcná břemena</a:t>
            </a:r>
            <a:endParaRPr lang="cs-CZ" sz="2800" b="1" dirty="0"/>
          </a:p>
        </p:txBody>
      </p:sp>
      <p:sp>
        <p:nvSpPr>
          <p:cNvPr id="3" name="Zástupný symbol pro obsah 2"/>
          <p:cNvSpPr>
            <a:spLocks noGrp="1"/>
          </p:cNvSpPr>
          <p:nvPr>
            <p:ph sz="quarter" idx="4294967295"/>
          </p:nvPr>
        </p:nvSpPr>
        <p:spPr>
          <a:xfrm>
            <a:off x="785786" y="1071546"/>
            <a:ext cx="7786742" cy="5429288"/>
          </a:xfrm>
          <a:prstGeom prst="rect">
            <a:avLst/>
          </a:prstGeom>
        </p:spPr>
        <p:txBody>
          <a:bodyPr>
            <a:normAutofit fontScale="92500" lnSpcReduction="20000"/>
          </a:bodyPr>
          <a:lstStyle/>
          <a:p>
            <a:pPr>
              <a:buNone/>
            </a:pPr>
            <a:r>
              <a:rPr lang="cs-CZ" sz="2400" dirty="0" smtClean="0"/>
              <a:t>§ 1257 – odst.1- věc může být zatížena služebností, která postihuje vlastníka věci jako věcné právo tak, že musí  ve prospěch jiného něco trpět nebo něčeho se zdržet</a:t>
            </a:r>
          </a:p>
          <a:p>
            <a:pPr>
              <a:buNone/>
            </a:pPr>
            <a:r>
              <a:rPr lang="cs-CZ" sz="2400" dirty="0" smtClean="0"/>
              <a:t>           - </a:t>
            </a:r>
            <a:r>
              <a:rPr lang="cs-CZ" sz="2400" dirty="0" smtClean="0">
                <a:solidFill>
                  <a:srgbClr val="FF0000"/>
                </a:solidFill>
              </a:rPr>
              <a:t>odst. 2 –vlastník může zatížit svůj pozemek služebností ve prospěch jiného svého pozemku</a:t>
            </a:r>
          </a:p>
          <a:p>
            <a:pPr>
              <a:buNone/>
            </a:pPr>
            <a:r>
              <a:rPr lang="cs-CZ" sz="2400" dirty="0" smtClean="0"/>
              <a:t>§ 1260-služebnost se nabývá smlouvou, pořízením pro případ smrti nebo vydržením po dobu potřebnou k vydržení vlastnického práva k věci, která má být služebností zatížena.Ze zákona nebo rozhodnutím orgánu veřejné moci se služebnost nabývá v případech stanovených zákonem.</a:t>
            </a:r>
          </a:p>
          <a:p>
            <a:pPr>
              <a:buNone/>
            </a:pPr>
            <a:r>
              <a:rPr lang="cs-CZ" sz="2400" dirty="0" smtClean="0"/>
              <a:t>Upozornění- význam § 3023 NOZ doplňující pojem pozemku</a:t>
            </a:r>
          </a:p>
          <a:p>
            <a:pPr>
              <a:buNone/>
            </a:pPr>
            <a:r>
              <a:rPr lang="cs-CZ" sz="2400" b="1" dirty="0" smtClean="0"/>
              <a:t>§ 3023</a:t>
            </a:r>
          </a:p>
          <a:p>
            <a:pPr>
              <a:buNone/>
            </a:pPr>
            <a:r>
              <a:rPr lang="cs-CZ" sz="2400" dirty="0" smtClean="0"/>
              <a:t>Ustanovení tohoto zákona o vlastníku pozemku platí obdobně pro vlastníka nemovité věci, která není součástí pozemku.</a:t>
            </a:r>
          </a:p>
          <a:p>
            <a:endParaRPr lang="cs-CZ" sz="2400" dirty="0"/>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5972188" cy="654032"/>
          </a:xfrm>
        </p:spPr>
        <p:txBody>
          <a:bodyPr/>
          <a:lstStyle/>
          <a:p>
            <a:pPr>
              <a:buNone/>
            </a:pPr>
            <a:r>
              <a:rPr lang="cs-CZ" sz="2800" b="1" dirty="0" smtClean="0"/>
              <a:t>Pokračování-věcná břemena-</a:t>
            </a:r>
            <a:endParaRPr lang="cs-CZ" sz="2800" b="1" dirty="0"/>
          </a:p>
        </p:txBody>
      </p:sp>
      <p:sp>
        <p:nvSpPr>
          <p:cNvPr id="3" name="Zástupný symbol pro obsah 2"/>
          <p:cNvSpPr>
            <a:spLocks noGrp="1"/>
          </p:cNvSpPr>
          <p:nvPr>
            <p:ph sz="quarter" idx="4294967295"/>
          </p:nvPr>
        </p:nvSpPr>
        <p:spPr>
          <a:xfrm>
            <a:off x="428596" y="1000108"/>
            <a:ext cx="8215370" cy="5429288"/>
          </a:xfrm>
          <a:prstGeom prst="rect">
            <a:avLst/>
          </a:prstGeom>
        </p:spPr>
        <p:txBody>
          <a:bodyPr/>
          <a:lstStyle/>
          <a:p>
            <a:pPr>
              <a:buNone/>
            </a:pPr>
            <a:r>
              <a:rPr lang="cs-CZ" sz="2400" dirty="0" smtClean="0"/>
              <a:t>Poznámka: k „vlastníkově služebnosti „se vracíme k principům OZO z r. 1811 a obecně může vyřešit:</a:t>
            </a:r>
          </a:p>
          <a:p>
            <a:pPr>
              <a:buNone/>
            </a:pPr>
            <a:r>
              <a:rPr lang="cs-CZ" sz="2400" dirty="0" smtClean="0"/>
              <a:t>     - odstranění problémů při dalším vyjednávání o prodeji jedné z nemovitostí</a:t>
            </a:r>
          </a:p>
          <a:p>
            <a:pPr>
              <a:buNone/>
            </a:pPr>
            <a:r>
              <a:rPr lang="cs-CZ" sz="2400" dirty="0" smtClean="0"/>
              <a:t>      - možnost legalizace případů, např.</a:t>
            </a:r>
          </a:p>
          <a:p>
            <a:pPr>
              <a:buNone/>
            </a:pPr>
            <a:r>
              <a:rPr lang="cs-CZ" sz="2400" dirty="0" smtClean="0"/>
              <a:t>     1/ zřízení služebnost předem práva na vodu</a:t>
            </a:r>
          </a:p>
          <a:p>
            <a:pPr>
              <a:buNone/>
            </a:pPr>
            <a:r>
              <a:rPr lang="cs-CZ" sz="2400" dirty="0" smtClean="0"/>
              <a:t>     2/ zřízení služebnosti práva průchodu</a:t>
            </a:r>
          </a:p>
          <a:p>
            <a:pPr>
              <a:buNone/>
            </a:pPr>
            <a:r>
              <a:rPr lang="cs-CZ" sz="2400" dirty="0" smtClean="0"/>
              <a:t>     3/ vlastník více pozemků  si vyřeší vedení sítí ke své plánované stavbě</a:t>
            </a:r>
          </a:p>
          <a:p>
            <a:pPr>
              <a:buNone/>
            </a:pPr>
            <a:r>
              <a:rPr lang="cs-CZ" sz="2400" dirty="0" smtClean="0"/>
              <a:t>     4/ lze využít pro sjednání služebnosti k pozemku ve prospěch podzemní stavby/ např. garáže/</a:t>
            </a:r>
          </a:p>
          <a:p>
            <a:pPr>
              <a:buNone/>
            </a:pPr>
            <a:r>
              <a:rPr lang="cs-CZ" sz="2400" dirty="0" smtClean="0"/>
              <a:t>A vše umíme dle § 16 </a:t>
            </a:r>
            <a:r>
              <a:rPr lang="cs-CZ" sz="2400" dirty="0" err="1" smtClean="0"/>
              <a:t>katV</a:t>
            </a:r>
            <a:r>
              <a:rPr lang="cs-CZ" sz="2400" dirty="0" smtClean="0"/>
              <a:t> zapsat do katastru.</a:t>
            </a:r>
            <a:endParaRPr lang="cs-CZ" sz="2400" dirty="0"/>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4564661" cy="571504"/>
          </a:xfrm>
        </p:spPr>
        <p:txBody>
          <a:bodyPr/>
          <a:lstStyle/>
          <a:p>
            <a:pPr>
              <a:buNone/>
            </a:pPr>
            <a:r>
              <a:rPr lang="cs-CZ" sz="2400" dirty="0" smtClean="0"/>
              <a:t>Pokračování- věcná břemena</a:t>
            </a:r>
            <a:endParaRPr lang="cs-CZ" sz="2400" dirty="0"/>
          </a:p>
        </p:txBody>
      </p:sp>
      <p:sp>
        <p:nvSpPr>
          <p:cNvPr id="3" name="Zástupný symbol pro obsah 2"/>
          <p:cNvSpPr>
            <a:spLocks noGrp="1"/>
          </p:cNvSpPr>
          <p:nvPr>
            <p:ph sz="quarter" idx="13"/>
          </p:nvPr>
        </p:nvSpPr>
        <p:spPr>
          <a:xfrm>
            <a:off x="357158" y="1000108"/>
            <a:ext cx="8358246" cy="5500726"/>
          </a:xfrm>
        </p:spPr>
        <p:txBody>
          <a:bodyPr>
            <a:normAutofit/>
          </a:bodyPr>
          <a:lstStyle/>
          <a:p>
            <a:pPr>
              <a:buNone/>
            </a:pPr>
            <a:r>
              <a:rPr lang="cs-CZ" dirty="0" smtClean="0"/>
              <a:t> § 1264 odst.2 – služebnost se nemění změnou v rozsahu služebné nebo panující věci, ani změnou hospodaření na panujícím pozemku</a:t>
            </a:r>
          </a:p>
          <a:p>
            <a:pPr>
              <a:buNone/>
            </a:pPr>
            <a:r>
              <a:rPr lang="cs-CZ" dirty="0" smtClean="0"/>
              <a:t> § 1265 odst.1 – pozemkovou služebnost nelze spojit s jiným  panujícím pozemkem</a:t>
            </a:r>
          </a:p>
          <a:p>
            <a:pPr>
              <a:buNone/>
            </a:pPr>
            <a:r>
              <a:rPr lang="cs-CZ" dirty="0" smtClean="0"/>
              <a:t>            odst.3- k prostoru pod povrchem lze zřídit užívací věcná práva jako zcizitelná a dědičná</a:t>
            </a:r>
          </a:p>
          <a:p>
            <a:pPr>
              <a:buNone/>
            </a:pPr>
            <a:r>
              <a:rPr lang="cs-CZ" dirty="0" smtClean="0"/>
              <a:t> § 1266 – k věci lze zřídit i několik služebností,pokud není novější právo na újmu právům starším</a:t>
            </a:r>
          </a:p>
          <a:p>
            <a:pPr>
              <a:buNone/>
            </a:pPr>
            <a:r>
              <a:rPr lang="cs-CZ" dirty="0" smtClean="0"/>
              <a:t> § 1267 – ustanovení se týká služebností inženýrských sítí, a to liniových- vodovodní</a:t>
            </a:r>
          </a:p>
          <a:p>
            <a:pPr>
              <a:buNone/>
            </a:pPr>
            <a:r>
              <a:rPr lang="cs-CZ" dirty="0" smtClean="0"/>
              <a:t>                     - kanalizační</a:t>
            </a:r>
          </a:p>
          <a:p>
            <a:pPr>
              <a:buNone/>
            </a:pPr>
            <a:r>
              <a:rPr lang="cs-CZ" dirty="0" smtClean="0"/>
              <a:t>                     - energetických a jiných</a:t>
            </a:r>
            <a:endParaRPr lang="cs-CZ" dirty="0"/>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493223" cy="642942"/>
          </a:xfrm>
        </p:spPr>
        <p:txBody>
          <a:bodyPr/>
          <a:lstStyle/>
          <a:p>
            <a:pPr>
              <a:buNone/>
            </a:pPr>
            <a:r>
              <a:rPr lang="cs-CZ" sz="2400" dirty="0" smtClean="0"/>
              <a:t>Pokračování- věcná břemena</a:t>
            </a:r>
            <a:endParaRPr lang="cs-CZ" sz="2400" dirty="0"/>
          </a:p>
        </p:txBody>
      </p:sp>
      <p:sp>
        <p:nvSpPr>
          <p:cNvPr id="3" name="Zástupný symbol pro obsah 2"/>
          <p:cNvSpPr>
            <a:spLocks noGrp="1"/>
          </p:cNvSpPr>
          <p:nvPr>
            <p:ph sz="quarter" idx="13"/>
          </p:nvPr>
        </p:nvSpPr>
        <p:spPr>
          <a:xfrm>
            <a:off x="357158" y="1071546"/>
            <a:ext cx="8572560" cy="5500726"/>
          </a:xfrm>
        </p:spPr>
        <p:txBody>
          <a:bodyPr>
            <a:normAutofit fontScale="92500" lnSpcReduction="10000"/>
          </a:bodyPr>
          <a:lstStyle/>
          <a:p>
            <a:pPr>
              <a:buNone/>
            </a:pPr>
            <a:r>
              <a:rPr lang="cs-CZ" dirty="0" smtClean="0"/>
              <a:t>§ 1276 odst.1 – služebnost cesty zakládá právo jezdit přes služebný pozemek jakýmikoli vozidly</a:t>
            </a:r>
          </a:p>
          <a:p>
            <a:pPr>
              <a:buNone/>
            </a:pPr>
            <a:r>
              <a:rPr lang="cs-CZ" dirty="0" smtClean="0"/>
              <a:t>Výše uvedená vybraná ustanovení se vztahují ke vzniku a změně věcného břemene.</a:t>
            </a:r>
          </a:p>
          <a:p>
            <a:pPr>
              <a:buNone/>
            </a:pPr>
            <a:r>
              <a:rPr lang="cs-CZ" dirty="0" smtClean="0"/>
              <a:t>------------------------------------------------------------------------------------</a:t>
            </a:r>
          </a:p>
          <a:p>
            <a:pPr>
              <a:buNone/>
            </a:pPr>
            <a:r>
              <a:rPr lang="cs-CZ" dirty="0" smtClean="0"/>
              <a:t>§ 1299 – ze zákona služebnost </a:t>
            </a:r>
            <a:r>
              <a:rPr lang="cs-CZ" dirty="0" smtClean="0">
                <a:solidFill>
                  <a:srgbClr val="FF0000"/>
                </a:solidFill>
              </a:rPr>
              <a:t>zaniká trvalou změnou</a:t>
            </a:r>
            <a:r>
              <a:rPr lang="cs-CZ" dirty="0" smtClean="0"/>
              <a:t>, pro kterou služebná věc již nemůže sloužit panujícímu pozemku nebo oprávněné osobě</a:t>
            </a:r>
          </a:p>
          <a:p>
            <a:pPr>
              <a:buNone/>
            </a:pPr>
            <a:r>
              <a:rPr lang="cs-CZ" dirty="0" smtClean="0"/>
              <a:t>              - při trvalé změně vyvolávající hrubý nepoměr mezi zatížením služebné věci a výhodou panujícího pozemku nebo oprávněné osobě se vlastník služebné věci může domáhat omezení nebo zrušení služebnosti za přiměřenou náhradu</a:t>
            </a:r>
          </a:p>
          <a:p>
            <a:pPr>
              <a:buNone/>
            </a:pPr>
            <a:r>
              <a:rPr lang="cs-CZ" dirty="0" smtClean="0"/>
              <a:t>  § 1300- zánik možný dohodou stran</a:t>
            </a:r>
          </a:p>
          <a:p>
            <a:pPr>
              <a:buNone/>
            </a:pPr>
            <a:r>
              <a:rPr lang="cs-CZ" dirty="0" smtClean="0"/>
              <a:t>             - uplynutím doby, na kterou bylo někomu zřízeno</a:t>
            </a:r>
          </a:p>
          <a:p>
            <a:pPr>
              <a:buNone/>
            </a:pPr>
            <a:r>
              <a:rPr lang="cs-CZ" dirty="0" smtClean="0"/>
              <a:t>   </a:t>
            </a:r>
            <a:r>
              <a:rPr lang="cs-CZ" dirty="0" smtClean="0">
                <a:solidFill>
                  <a:srgbClr val="FF0000"/>
                </a:solidFill>
              </a:rPr>
              <a:t>§ 1301- spojením vlastnictví panující a služebné věci v jedné osobě </a:t>
            </a:r>
            <a:r>
              <a:rPr lang="cs-CZ" b="1" dirty="0" smtClean="0">
                <a:solidFill>
                  <a:srgbClr val="FF0000"/>
                </a:solidFill>
              </a:rPr>
              <a:t>služebnost nezaniká </a:t>
            </a:r>
          </a:p>
          <a:p>
            <a:pPr>
              <a:buNone/>
            </a:pPr>
            <a:endParaRPr lang="cs-CZ" dirty="0"/>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4294967295"/>
          </p:nvPr>
        </p:nvSpPr>
        <p:spPr>
          <a:xfrm>
            <a:off x="611560" y="0"/>
            <a:ext cx="8064896" cy="6453336"/>
          </a:xfrm>
          <a:prstGeom prst="rect">
            <a:avLst/>
          </a:prstGeom>
        </p:spPr>
        <p:txBody>
          <a:bodyPr>
            <a:normAutofit/>
          </a:bodyPr>
          <a:lstStyle/>
          <a:p>
            <a:pPr marL="45720" indent="0">
              <a:buNone/>
            </a:pPr>
            <a:endParaRPr lang="cs-CZ" sz="1800" dirty="0"/>
          </a:p>
          <a:p>
            <a:pPr marL="45720" indent="0">
              <a:buNone/>
            </a:pPr>
            <a:r>
              <a:rPr lang="cs-CZ" sz="2000" b="1" dirty="0" smtClean="0"/>
              <a:t>Druhy služebností obecně: vyplývá z § 1267 a násl. NOZ </a:t>
            </a:r>
          </a:p>
          <a:p>
            <a:pPr marL="388620" indent="-342900">
              <a:buFont typeface="+mj-lt"/>
              <a:buAutoNum type="alphaLcParenR"/>
            </a:pPr>
            <a:r>
              <a:rPr lang="cs-CZ" sz="1800" b="1" dirty="0" smtClean="0"/>
              <a:t>Pozemkové </a:t>
            </a:r>
          </a:p>
          <a:p>
            <a:pPr lvl="1">
              <a:buFont typeface="Arial" pitchFamily="34" charset="0"/>
              <a:buChar char="•"/>
            </a:pPr>
            <a:r>
              <a:rPr lang="cs-CZ" sz="1600" dirty="0" smtClean="0"/>
              <a:t>Služebnosti inženýrských sítí </a:t>
            </a:r>
          </a:p>
          <a:p>
            <a:pPr lvl="1">
              <a:buFont typeface="Arial" pitchFamily="34" charset="0"/>
              <a:buChar char="•"/>
            </a:pPr>
            <a:r>
              <a:rPr lang="cs-CZ" sz="1600" dirty="0" smtClean="0"/>
              <a:t>Opora cizí stavby </a:t>
            </a:r>
          </a:p>
          <a:p>
            <a:pPr lvl="1">
              <a:buFont typeface="Arial" pitchFamily="34" charset="0"/>
              <a:buChar char="•"/>
            </a:pPr>
            <a:r>
              <a:rPr lang="cs-CZ" sz="1600" dirty="0" smtClean="0"/>
              <a:t>Právo na svod dešťové vody </a:t>
            </a:r>
          </a:p>
          <a:p>
            <a:pPr lvl="1">
              <a:buFont typeface="Arial" pitchFamily="34" charset="0"/>
              <a:buChar char="•"/>
            </a:pPr>
            <a:r>
              <a:rPr lang="cs-CZ" sz="1600" dirty="0" smtClean="0"/>
              <a:t>Služebnost stezky, průhonu a cesty </a:t>
            </a:r>
          </a:p>
          <a:p>
            <a:pPr lvl="1">
              <a:buFont typeface="Arial" pitchFamily="34" charset="0"/>
              <a:buChar char="•"/>
            </a:pPr>
            <a:r>
              <a:rPr lang="cs-CZ" sz="1600" dirty="0" smtClean="0"/>
              <a:t>Právo pastvy </a:t>
            </a:r>
          </a:p>
          <a:p>
            <a:pPr marL="388620" indent="-342900">
              <a:buFont typeface="+mj-lt"/>
              <a:buAutoNum type="alphaLcParenR"/>
            </a:pPr>
            <a:r>
              <a:rPr lang="cs-CZ" sz="1800" b="1" dirty="0" smtClean="0"/>
              <a:t>Osobní /</a:t>
            </a:r>
            <a:r>
              <a:rPr lang="cs-CZ" sz="1800" dirty="0" smtClean="0"/>
              <a:t> </a:t>
            </a:r>
            <a:r>
              <a:rPr lang="cs-CZ" sz="1800" dirty="0" err="1" smtClean="0"/>
              <a:t>Osobní</a:t>
            </a:r>
            <a:r>
              <a:rPr lang="cs-CZ" sz="1800" dirty="0" smtClean="0"/>
              <a:t> služebnost je služebnost, která je zřízena ve prospěch konkrétní osoby. / Sem spadá např. služebnost bytu./</a:t>
            </a:r>
            <a:endParaRPr lang="cs-CZ" sz="1800" b="1" dirty="0" smtClean="0"/>
          </a:p>
          <a:p>
            <a:pPr lvl="1">
              <a:buFont typeface="Arial" pitchFamily="34" charset="0"/>
              <a:buChar char="•"/>
            </a:pPr>
            <a:r>
              <a:rPr lang="cs-CZ" sz="1600" b="1" dirty="0" smtClean="0"/>
              <a:t>Užívací právo </a:t>
            </a:r>
            <a:r>
              <a:rPr lang="cs-CZ" sz="1600" dirty="0" smtClean="0"/>
              <a:t>-</a:t>
            </a:r>
            <a:r>
              <a:rPr lang="cs-CZ" sz="1600" i="1" dirty="0" smtClean="0"/>
              <a:t>Služebností užívacího práva se uživateli poskytuje právo užívat cizí věc pro jeho vlastní potřebu a potřebu jeho domácnosti.“</a:t>
            </a:r>
            <a:r>
              <a:rPr lang="cs-CZ" sz="1600" dirty="0" smtClean="0"/>
              <a:t> (§ 1283)</a:t>
            </a:r>
          </a:p>
          <a:p>
            <a:pPr lvl="1">
              <a:buFont typeface="Arial" pitchFamily="34" charset="0"/>
              <a:buChar char="•"/>
            </a:pPr>
            <a:r>
              <a:rPr lang="cs-CZ" sz="1600" b="1" dirty="0" smtClean="0"/>
              <a:t>Požívací právo </a:t>
            </a:r>
            <a:r>
              <a:rPr lang="cs-CZ" sz="1600" dirty="0" smtClean="0"/>
              <a:t>-</a:t>
            </a:r>
            <a:r>
              <a:rPr lang="cs-CZ" sz="1600" i="1" dirty="0" smtClean="0"/>
              <a:t>„Služebností požívacího práva se poživateli poskytuje právo užívat cizí věc a brát z ní plody a užitky; poživatel má právo i na mimořádný výnos z věci.“</a:t>
            </a:r>
            <a:r>
              <a:rPr lang="cs-CZ" sz="1600" dirty="0" smtClean="0"/>
              <a:t> (§ 1285)</a:t>
            </a:r>
          </a:p>
          <a:p>
            <a:pPr lvl="1">
              <a:buFont typeface="Arial" pitchFamily="34" charset="0"/>
              <a:buChar char="•"/>
            </a:pPr>
            <a:r>
              <a:rPr lang="cs-CZ" sz="1600" b="1" dirty="0" smtClean="0"/>
              <a:t>Služebnost bytu </a:t>
            </a:r>
            <a:endParaRPr lang="cs-CZ" sz="1600" b="1" dirty="0"/>
          </a:p>
        </p:txBody>
      </p:sp>
    </p:spTree>
    <p:extLst>
      <p:ext uri="{BB962C8B-B14F-4D97-AF65-F5344CB8AC3E}">
        <p14:creationId xmlns="" xmlns:p14="http://schemas.microsoft.com/office/powerpoint/2010/main" val="3210305821"/>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4294967295"/>
          </p:nvPr>
        </p:nvSpPr>
        <p:spPr>
          <a:xfrm>
            <a:off x="611560" y="764704"/>
            <a:ext cx="8064896" cy="5688632"/>
          </a:xfrm>
          <a:prstGeom prst="rect">
            <a:avLst/>
          </a:prstGeom>
        </p:spPr>
        <p:txBody>
          <a:bodyPr>
            <a:normAutofit lnSpcReduction="10000"/>
          </a:bodyPr>
          <a:lstStyle/>
          <a:p>
            <a:pPr marL="45720" indent="0">
              <a:buNone/>
            </a:pPr>
            <a:r>
              <a:rPr lang="cs-CZ" sz="2400" b="1" dirty="0" smtClean="0"/>
              <a:t>Reálné břemeno – upravuje § 1303 a </a:t>
            </a:r>
            <a:r>
              <a:rPr lang="cs-CZ" sz="2400" b="1" dirty="0" err="1" smtClean="0"/>
              <a:t>násl</a:t>
            </a:r>
            <a:r>
              <a:rPr lang="cs-CZ" sz="2400" b="1" dirty="0" smtClean="0"/>
              <a:t>. NOZ</a:t>
            </a:r>
          </a:p>
          <a:p>
            <a:pPr>
              <a:buFont typeface="Arial" pitchFamily="34" charset="0"/>
              <a:buChar char="•"/>
            </a:pPr>
            <a:endParaRPr lang="cs-CZ" sz="1800" dirty="0" smtClean="0"/>
          </a:p>
          <a:p>
            <a:pPr>
              <a:buNone/>
            </a:pPr>
            <a:r>
              <a:rPr lang="cs-CZ" sz="1800" b="1" dirty="0" smtClean="0"/>
              <a:t>Reálná břemena</a:t>
            </a:r>
          </a:p>
          <a:p>
            <a:pPr>
              <a:buNone/>
            </a:pPr>
            <a:r>
              <a:rPr lang="cs-CZ" sz="1800" dirty="0" smtClean="0"/>
              <a:t>  § 1303</a:t>
            </a:r>
          </a:p>
          <a:p>
            <a:pPr>
              <a:buNone/>
            </a:pPr>
            <a:r>
              <a:rPr lang="cs-CZ" sz="1800" i="1" dirty="0" smtClean="0"/>
              <a:t> (1)</a:t>
            </a:r>
            <a:r>
              <a:rPr lang="cs-CZ" sz="1800" dirty="0" smtClean="0"/>
              <a:t> Je-li věc zapsána do veřejného seznamu, může být zatížena reálným břemenem tak, že dočasný vlastník věci je jako dlužník zavázán vůči oprávněné osobě něco jí dávat nebo něco konat.</a:t>
            </a:r>
          </a:p>
          <a:p>
            <a:pPr>
              <a:buNone/>
            </a:pPr>
            <a:r>
              <a:rPr lang="cs-CZ" sz="1800" i="1" dirty="0" smtClean="0"/>
              <a:t> (2)</a:t>
            </a:r>
            <a:r>
              <a:rPr lang="cs-CZ" sz="1800" dirty="0" smtClean="0"/>
              <a:t> Pro totéž reálné břemeno lze zatížit i několik věcí.</a:t>
            </a:r>
          </a:p>
          <a:p>
            <a:pPr>
              <a:buNone/>
            </a:pPr>
            <a:r>
              <a:rPr lang="cs-CZ" sz="1800" dirty="0" smtClean="0"/>
              <a:t>  § 1304</a:t>
            </a:r>
          </a:p>
          <a:p>
            <a:pPr>
              <a:buNone/>
            </a:pPr>
            <a:r>
              <a:rPr lang="cs-CZ" sz="1800" dirty="0" smtClean="0"/>
              <a:t>  Časově neomezené reálné břemeno může být zřízeno jen jako </a:t>
            </a:r>
            <a:r>
              <a:rPr lang="cs-CZ" sz="1800" b="1" dirty="0" smtClean="0">
                <a:solidFill>
                  <a:srgbClr val="FF0000"/>
                </a:solidFill>
              </a:rPr>
              <a:t>vykupitelné a podmínky výkupu musí být předem určeny již při zřízení reálného břemene.</a:t>
            </a:r>
          </a:p>
          <a:p>
            <a:pPr>
              <a:buNone/>
            </a:pPr>
            <a:endParaRPr lang="cs-CZ" sz="1800" dirty="0" smtClean="0"/>
          </a:p>
          <a:p>
            <a:pPr>
              <a:buFont typeface="Arial" pitchFamily="34" charset="0"/>
              <a:buChar char="•"/>
            </a:pPr>
            <a:endParaRPr lang="cs-CZ" sz="1800" dirty="0" smtClean="0"/>
          </a:p>
          <a:p>
            <a:pPr>
              <a:buFont typeface="Arial" pitchFamily="34" charset="0"/>
              <a:buChar char="•"/>
            </a:pPr>
            <a:endParaRPr lang="cs-CZ" sz="1800" dirty="0" smtClean="0"/>
          </a:p>
          <a:p>
            <a:pPr>
              <a:buFont typeface="Arial" pitchFamily="34" charset="0"/>
              <a:buChar char="•"/>
            </a:pPr>
            <a:r>
              <a:rPr lang="cs-CZ" sz="2000" b="1" dirty="0" smtClean="0"/>
              <a:t>RB může být zatížena pouze věc (nemovitost) evidovaná ve veřejném seznamu / odlišné od služebností</a:t>
            </a:r>
            <a:r>
              <a:rPr lang="cs-CZ" sz="1800" dirty="0" smtClean="0"/>
              <a:t>/</a:t>
            </a:r>
          </a:p>
          <a:p>
            <a:pPr marL="45720" indent="0">
              <a:buNone/>
            </a:pPr>
            <a:endParaRPr lang="cs-CZ" sz="1800" dirty="0"/>
          </a:p>
          <a:p>
            <a:pPr marL="45720" indent="0">
              <a:buNone/>
            </a:pPr>
            <a:endParaRPr lang="cs-CZ" sz="1800" dirty="0" smtClean="0"/>
          </a:p>
          <a:p>
            <a:pPr>
              <a:buNone/>
            </a:pPr>
            <a:endParaRPr lang="cs-CZ" sz="1800" dirty="0" smtClean="0"/>
          </a:p>
        </p:txBody>
      </p:sp>
    </p:spTree>
    <p:extLst>
      <p:ext uri="{BB962C8B-B14F-4D97-AF65-F5344CB8AC3E}">
        <p14:creationId xmlns="" xmlns:p14="http://schemas.microsoft.com/office/powerpoint/2010/main" val="3210305821"/>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501090" cy="571504"/>
          </a:xfrm>
        </p:spPr>
        <p:txBody>
          <a:bodyPr/>
          <a:lstStyle/>
          <a:p>
            <a:pPr>
              <a:buNone/>
            </a:pPr>
            <a:r>
              <a:rPr lang="cs-CZ" sz="2800" dirty="0" smtClean="0"/>
              <a:t>VB- </a:t>
            </a:r>
            <a:r>
              <a:rPr lang="cs-CZ" sz="2400" dirty="0" smtClean="0"/>
              <a:t>zřizování věcných břemen jako „vlastníkova služebnost“</a:t>
            </a:r>
            <a:r>
              <a:rPr lang="cs-CZ" dirty="0" smtClean="0"/>
              <a:t/>
            </a:r>
            <a:br>
              <a:rPr lang="cs-CZ" dirty="0" smtClean="0"/>
            </a:br>
            <a:endParaRPr lang="cs-CZ" dirty="0"/>
          </a:p>
        </p:txBody>
      </p:sp>
      <p:sp>
        <p:nvSpPr>
          <p:cNvPr id="3" name="Zástupný symbol pro obsah 2"/>
          <p:cNvSpPr>
            <a:spLocks noGrp="1"/>
          </p:cNvSpPr>
          <p:nvPr>
            <p:ph sz="quarter" idx="13"/>
          </p:nvPr>
        </p:nvSpPr>
        <p:spPr>
          <a:xfrm>
            <a:off x="500034" y="1000108"/>
            <a:ext cx="8143932" cy="5643602"/>
          </a:xfrm>
        </p:spPr>
        <p:txBody>
          <a:bodyPr/>
          <a:lstStyle/>
          <a:p>
            <a:pPr marL="45720" indent="0">
              <a:buNone/>
            </a:pPr>
            <a:r>
              <a:rPr lang="cs-CZ" sz="1800" dirty="0" smtClean="0"/>
              <a:t>Upozornění </a:t>
            </a:r>
          </a:p>
          <a:p>
            <a:pPr lvl="1">
              <a:buFont typeface="Arial" pitchFamily="34" charset="0"/>
              <a:buChar char="•"/>
            </a:pPr>
            <a:r>
              <a:rPr lang="cs-CZ" sz="1800" b="1" dirty="0" smtClean="0"/>
              <a:t>Nově si může zřídit vlastník více nemovitostí sám pro sebe služebnost– vlastníkova služebnost – jednostranné prohlášení s odkazem na § 1257 odst.2 NOZ/ </a:t>
            </a:r>
          </a:p>
          <a:p>
            <a:pPr lvl="1"/>
            <a:r>
              <a:rPr lang="cs-CZ" sz="1800" b="1" dirty="0" smtClean="0"/>
              <a:t>Podkladem pro zápis není smlouva,ani prohlášení dle § 66 </a:t>
            </a:r>
            <a:r>
              <a:rPr lang="cs-CZ" sz="1800" b="1" dirty="0" err="1" smtClean="0"/>
              <a:t>KatV</a:t>
            </a:r>
            <a:r>
              <a:rPr lang="cs-CZ" sz="1800" b="1" dirty="0" smtClean="0"/>
              <a:t>/ výklad dle § 10 NOZ/, ale prohlášením obdobně jako je postup upraven v § 66 </a:t>
            </a:r>
            <a:r>
              <a:rPr lang="cs-CZ" sz="1800" b="1" dirty="0" err="1" smtClean="0"/>
              <a:t>katV</a:t>
            </a:r>
            <a:r>
              <a:rPr lang="cs-CZ" sz="1800" b="1" dirty="0" smtClean="0"/>
              <a:t>.</a:t>
            </a:r>
          </a:p>
          <a:p>
            <a:pPr lvl="1"/>
            <a:endParaRPr lang="cs-CZ" sz="1800" b="1" dirty="0" smtClean="0"/>
          </a:p>
          <a:p>
            <a:pPr>
              <a:buNone/>
            </a:pPr>
            <a:r>
              <a:rPr lang="cs-CZ" b="1" dirty="0" smtClean="0"/>
              <a:t> § 1257</a:t>
            </a:r>
          </a:p>
          <a:p>
            <a:pPr>
              <a:buNone/>
            </a:pPr>
            <a:r>
              <a:rPr lang="cs-CZ" b="1" dirty="0" smtClean="0"/>
              <a:t> (1)</a:t>
            </a:r>
            <a:r>
              <a:rPr lang="cs-CZ" dirty="0" smtClean="0"/>
              <a:t> Věc může být zatížena služebností, která postihuje vlastníka věci jako věcné právo tak, že musí ve prospěch jiného něco trpět nebo něčeho se zdržet.</a:t>
            </a:r>
          </a:p>
          <a:p>
            <a:pPr>
              <a:buNone/>
            </a:pPr>
            <a:r>
              <a:rPr lang="cs-CZ" b="1" dirty="0" smtClean="0"/>
              <a:t>  (2)</a:t>
            </a:r>
            <a:r>
              <a:rPr lang="cs-CZ" dirty="0" smtClean="0"/>
              <a:t> </a:t>
            </a:r>
            <a:r>
              <a:rPr lang="cs-CZ" dirty="0" smtClean="0">
                <a:solidFill>
                  <a:srgbClr val="FF0000"/>
                </a:solidFill>
              </a:rPr>
              <a:t>Vlastník může zatížit svůj </a:t>
            </a:r>
            <a:r>
              <a:rPr lang="cs-CZ" b="1" dirty="0" smtClean="0">
                <a:solidFill>
                  <a:srgbClr val="FF0000"/>
                </a:solidFill>
              </a:rPr>
              <a:t>pozemek</a:t>
            </a:r>
            <a:r>
              <a:rPr lang="cs-CZ" dirty="0" smtClean="0">
                <a:solidFill>
                  <a:srgbClr val="FF0000"/>
                </a:solidFill>
              </a:rPr>
              <a:t> služebností ve prospěch jiného svého </a:t>
            </a:r>
            <a:r>
              <a:rPr lang="cs-CZ" b="1" dirty="0" smtClean="0">
                <a:solidFill>
                  <a:srgbClr val="FF0000"/>
                </a:solidFill>
              </a:rPr>
              <a:t>pozemku</a:t>
            </a:r>
            <a:r>
              <a:rPr lang="cs-CZ" dirty="0" smtClean="0">
                <a:solidFill>
                  <a:srgbClr val="FF0000"/>
                </a:solidFill>
              </a:rPr>
              <a:t>.</a:t>
            </a:r>
          </a:p>
          <a:p>
            <a:pPr lvl="1"/>
            <a:endParaRPr lang="cs-CZ" sz="1800" b="1" dirty="0" smtClean="0"/>
          </a:p>
          <a:p>
            <a:endParaRPr lang="cs-CZ" dirty="0"/>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9144000" cy="571504"/>
          </a:xfrm>
        </p:spPr>
        <p:txBody>
          <a:bodyPr/>
          <a:lstStyle/>
          <a:p>
            <a:pPr>
              <a:buNone/>
            </a:pPr>
            <a:r>
              <a:rPr lang="cs-CZ" sz="2400" dirty="0" smtClean="0"/>
              <a:t>VB- zřizování věcných břemen jako „vlastníkova služebnost“ – příklad-dojde-li ke změně vlastníka poz.parc.č.106/2 ?pozemek není přístupný z veřejné komunikace</a:t>
            </a:r>
            <a:br>
              <a:rPr lang="cs-CZ" sz="2400" dirty="0" smtClean="0"/>
            </a:br>
            <a:endParaRPr lang="cs-CZ" sz="2400" dirty="0"/>
          </a:p>
        </p:txBody>
      </p:sp>
      <p:pic>
        <p:nvPicPr>
          <p:cNvPr id="6" name="Zástupný symbol pro obsah 5"/>
          <p:cNvPicPr>
            <a:picLocks noGrp="1"/>
          </p:cNvPicPr>
          <p:nvPr>
            <p:ph sz="quarter" idx="13"/>
          </p:nvPr>
        </p:nvPicPr>
        <p:blipFill>
          <a:blip r:embed="rId2"/>
          <a:srcRect/>
          <a:stretch>
            <a:fillRect/>
          </a:stretch>
        </p:blipFill>
        <p:spPr bwMode="auto">
          <a:xfrm>
            <a:off x="0" y="1428736"/>
            <a:ext cx="9144000" cy="5429264"/>
          </a:xfrm>
          <a:prstGeom prst="rect">
            <a:avLst/>
          </a:prstGeom>
          <a:noFill/>
          <a:ln w="9525">
            <a:noFill/>
            <a:miter lim="800000"/>
            <a:headEnd/>
            <a:tailEnd/>
          </a:ln>
        </p:spPr>
      </p:pic>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358346" cy="642918"/>
          </a:xfrm>
        </p:spPr>
        <p:txBody>
          <a:bodyPr/>
          <a:lstStyle/>
          <a:p>
            <a:pPr>
              <a:buNone/>
            </a:pPr>
            <a:r>
              <a:rPr lang="cs-CZ" sz="2800" dirty="0" smtClean="0"/>
              <a:t>VB- zřizování věcných břemen k pozemkům s druhem lesní pozemek</a:t>
            </a:r>
            <a:endParaRPr lang="cs-CZ" sz="2800" dirty="0"/>
          </a:p>
        </p:txBody>
      </p:sp>
      <p:sp>
        <p:nvSpPr>
          <p:cNvPr id="3" name="Zástupný symbol pro obsah 2"/>
          <p:cNvSpPr>
            <a:spLocks noGrp="1"/>
          </p:cNvSpPr>
          <p:nvPr>
            <p:ph sz="quarter" idx="13"/>
          </p:nvPr>
        </p:nvSpPr>
        <p:spPr>
          <a:xfrm>
            <a:off x="428596" y="1071546"/>
            <a:ext cx="8215370" cy="5572164"/>
          </a:xfrm>
        </p:spPr>
        <p:txBody>
          <a:bodyPr>
            <a:normAutofit fontScale="85000" lnSpcReduction="20000"/>
          </a:bodyPr>
          <a:lstStyle/>
          <a:p>
            <a:pPr>
              <a:buNone/>
            </a:pPr>
            <a:r>
              <a:rPr lang="cs-CZ" b="1" dirty="0" smtClean="0"/>
              <a:t>§1261 NOZ</a:t>
            </a:r>
            <a:endParaRPr lang="cs-CZ" dirty="0" smtClean="0"/>
          </a:p>
          <a:p>
            <a:pPr>
              <a:buNone/>
            </a:pPr>
            <a:r>
              <a:rPr lang="cs-CZ" b="1" i="1" dirty="0" smtClean="0"/>
              <a:t> (Služebnosti, které lze zřídit k lesnímu pozemku)</a:t>
            </a:r>
            <a:endParaRPr lang="cs-CZ" dirty="0" smtClean="0"/>
          </a:p>
          <a:p>
            <a:pPr>
              <a:buNone/>
            </a:pPr>
            <a:r>
              <a:rPr lang="cs-CZ" b="1" dirty="0" smtClean="0"/>
              <a:t>  </a:t>
            </a:r>
            <a:endParaRPr lang="cs-CZ" dirty="0" smtClean="0"/>
          </a:p>
          <a:p>
            <a:pPr>
              <a:buNone/>
            </a:pPr>
            <a:r>
              <a:rPr lang="cs-CZ" b="1" dirty="0" smtClean="0">
                <a:solidFill>
                  <a:srgbClr val="FF0000"/>
                </a:solidFill>
              </a:rPr>
              <a:t> Pozemek určený k plnění funkcí lesa</a:t>
            </a:r>
            <a:r>
              <a:rPr lang="cs-CZ" b="1" dirty="0" smtClean="0"/>
              <a:t> lze zatížit pozemkovou služebnosti, služebností pastvy nebo služebností braní lesních plodů jen smlouvou, pořízením pro případ smrti nebo </a:t>
            </a:r>
            <a:r>
              <a:rPr lang="cs-CZ" b="1" dirty="0" smtClean="0">
                <a:solidFill>
                  <a:srgbClr val="FF0000"/>
                </a:solidFill>
              </a:rPr>
              <a:t>rozhodnutím orgánu veřejné moci</a:t>
            </a:r>
            <a:r>
              <a:rPr lang="cs-CZ" b="1" dirty="0" smtClean="0"/>
              <a:t>. Taková služebnost může být zřízena jen jako </a:t>
            </a:r>
            <a:r>
              <a:rPr lang="cs-CZ" b="1" dirty="0" smtClean="0">
                <a:solidFill>
                  <a:srgbClr val="FF0000"/>
                </a:solidFill>
              </a:rPr>
              <a:t>vykupitelná </a:t>
            </a:r>
            <a:r>
              <a:rPr lang="cs-CZ" b="1" dirty="0" smtClean="0"/>
              <a:t>a podmínky výkupu musí být již při zřízení služebnosti předem určeny.</a:t>
            </a:r>
            <a:endParaRPr lang="cs-CZ" dirty="0" smtClean="0"/>
          </a:p>
          <a:p>
            <a:endParaRPr lang="cs-CZ" dirty="0" smtClean="0"/>
          </a:p>
          <a:p>
            <a:pPr>
              <a:buNone/>
            </a:pPr>
            <a:r>
              <a:rPr lang="cs-CZ" dirty="0" smtClean="0"/>
              <a:t>  </a:t>
            </a:r>
            <a:r>
              <a:rPr lang="cs-CZ" dirty="0" err="1" smtClean="0"/>
              <a:t>Vykupitelnost</a:t>
            </a:r>
            <a:r>
              <a:rPr lang="cs-CZ" dirty="0" smtClean="0"/>
              <a:t> znamená možnost zrušení věcného břemene tím, že vlastník zatíženého pozemku vyplatí určitou sumu oprávněnému.</a:t>
            </a:r>
          </a:p>
          <a:p>
            <a:pPr>
              <a:buNone/>
            </a:pPr>
            <a:r>
              <a:rPr lang="cs-CZ" dirty="0" smtClean="0"/>
              <a:t>  </a:t>
            </a:r>
            <a:r>
              <a:rPr lang="cs-CZ" dirty="0" err="1" smtClean="0"/>
              <a:t>Vykupitelnost</a:t>
            </a:r>
            <a:r>
              <a:rPr lang="cs-CZ" dirty="0" smtClean="0"/>
              <a:t> se týká:</a:t>
            </a:r>
          </a:p>
          <a:p>
            <a:pPr lvl="0">
              <a:buNone/>
            </a:pPr>
            <a:r>
              <a:rPr lang="cs-CZ" dirty="0" smtClean="0"/>
              <a:t>   - služebností k pozemkům určeným k plnění funkcí lesa (§ 1261),</a:t>
            </a:r>
          </a:p>
          <a:p>
            <a:pPr lvl="0">
              <a:buNone/>
            </a:pPr>
            <a:r>
              <a:rPr lang="cs-CZ" dirty="0" smtClean="0"/>
              <a:t>   - všech časově neomezených reálných břemen (§ 1304).</a:t>
            </a:r>
          </a:p>
          <a:p>
            <a:pPr>
              <a:buNone/>
            </a:pPr>
            <a:r>
              <a:rPr lang="cs-CZ" dirty="0" smtClean="0"/>
              <a:t>  </a:t>
            </a:r>
            <a:r>
              <a:rPr lang="cs-CZ" dirty="0" err="1" smtClean="0"/>
              <a:t>Vykupitelnost</a:t>
            </a:r>
            <a:r>
              <a:rPr lang="cs-CZ" dirty="0" smtClean="0"/>
              <a:t> je v těchto případech povinnou náležitostí smlouvy o zřízení věcného břemene. To znamená, že pokud by podmínky </a:t>
            </a:r>
            <a:r>
              <a:rPr lang="cs-CZ" dirty="0" err="1" smtClean="0"/>
              <a:t>vykupitelnosti</a:t>
            </a:r>
            <a:r>
              <a:rPr lang="cs-CZ" dirty="0" smtClean="0"/>
              <a:t> nebyly sjednány již ve smlouvě samé, bude smlouva neplatná, a tudíž věcné břemeno nevznikne.</a:t>
            </a:r>
          </a:p>
          <a:p>
            <a:endParaRPr lang="cs-CZ" dirty="0" smtClean="0"/>
          </a:p>
          <a:p>
            <a:endParaRPr lang="cs-CZ" dirty="0"/>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1" y="214290"/>
            <a:ext cx="8020080" cy="571504"/>
          </a:xfrm>
        </p:spPr>
        <p:txBody>
          <a:bodyPr/>
          <a:lstStyle/>
          <a:p>
            <a:pPr>
              <a:buNone/>
            </a:pPr>
            <a:r>
              <a:rPr lang="cs-CZ" sz="2400" dirty="0" smtClean="0"/>
              <a:t>Příklad – jak zřídit věcné břemeno k pozemku s druhem pozemku – lesní pozemek</a:t>
            </a:r>
            <a:endParaRPr lang="cs-CZ" sz="2400" dirty="0"/>
          </a:p>
        </p:txBody>
      </p:sp>
      <p:pic>
        <p:nvPicPr>
          <p:cNvPr id="4" name="Zástupný symbol pro obsah 3"/>
          <p:cNvPicPr>
            <a:picLocks noGrp="1"/>
          </p:cNvPicPr>
          <p:nvPr>
            <p:ph sz="quarter" idx="13"/>
          </p:nvPr>
        </p:nvPicPr>
        <p:blipFill>
          <a:blip r:embed="rId2"/>
          <a:srcRect/>
          <a:stretch>
            <a:fillRect/>
          </a:stretch>
        </p:blipFill>
        <p:spPr bwMode="auto">
          <a:xfrm>
            <a:off x="0" y="1071546"/>
            <a:ext cx="8929690" cy="5572164"/>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214290"/>
            <a:ext cx="5500726" cy="571504"/>
          </a:xfrm>
        </p:spPr>
        <p:txBody>
          <a:bodyPr/>
          <a:lstStyle/>
          <a:p>
            <a:pPr>
              <a:buNone/>
            </a:pPr>
            <a:r>
              <a:rPr lang="cs-CZ" sz="2800" dirty="0" smtClean="0"/>
              <a:t>Co říkají média ?</a:t>
            </a:r>
            <a:endParaRPr lang="cs-CZ" sz="2800" dirty="0"/>
          </a:p>
        </p:txBody>
      </p:sp>
      <p:sp>
        <p:nvSpPr>
          <p:cNvPr id="3" name="Zástupný symbol pro obsah 2"/>
          <p:cNvSpPr>
            <a:spLocks noGrp="1"/>
          </p:cNvSpPr>
          <p:nvPr>
            <p:ph sz="quarter" idx="13"/>
          </p:nvPr>
        </p:nvSpPr>
        <p:spPr>
          <a:xfrm>
            <a:off x="428596" y="1000108"/>
            <a:ext cx="8286808" cy="5643602"/>
          </a:xfrm>
        </p:spPr>
        <p:txBody>
          <a:bodyPr>
            <a:normAutofit fontScale="92500"/>
          </a:bodyPr>
          <a:lstStyle/>
          <a:p>
            <a:pPr>
              <a:buNone/>
            </a:pPr>
            <a:r>
              <a:rPr lang="cs-CZ" dirty="0" smtClean="0"/>
              <a:t>  25. 11. 2022- </a:t>
            </a:r>
            <a:r>
              <a:rPr lang="cs-CZ" b="1" dirty="0" smtClean="0"/>
              <a:t>Jako bývalý právník katastrálního úřadu, a i v pozdější právní praxi jsem se setkával, a věřím, že téměř všichni kolegové, se „zaplevelením“ katastru nemovitostí „starými“ věcnými břemeny a zástavní právy. Osobní služebnosti pro oprávněné, kteří jsou narozeni v 19. století, zástavní práva ve prospěch dávno neexistujících bank a kampeliček, které založil snad přímo pan František Cyril </a:t>
            </a:r>
            <a:r>
              <a:rPr lang="cs-CZ" b="1" dirty="0" err="1" smtClean="0"/>
              <a:t>Kampelík</a:t>
            </a:r>
            <a:r>
              <a:rPr lang="cs-CZ" b="1" dirty="0" smtClean="0"/>
              <a:t>. Tato věcná práva žila svým životem a do katastru nemovitostí byla převzata ze starých veřejných úředních seznamů, do kterých se zapisovaly nemovitosti a určitá práva, která se k nim vztahovala. </a:t>
            </a:r>
          </a:p>
          <a:p>
            <a:pPr>
              <a:buNone/>
            </a:pPr>
            <a:r>
              <a:rPr lang="cs-CZ" cap="all" dirty="0" smtClean="0"/>
              <a:t>  17. 11. 2022 - </a:t>
            </a:r>
            <a:r>
              <a:rPr lang="cs-CZ" dirty="0" smtClean="0"/>
              <a:t>ÚZSVM pravidelně dohledává nedostatečně identifikované vlastníky nemovitostí. Nyní řeší 63 takových staveb na Vsetínsku. "O zhruba polovině se předpokládá, že jejich majitel již zemřel. V těchto případech se ve spolupráci s matrikami a státními archivy dohledávají data narození a případného úmrtí daných osob. Poté se podá návrh na dodatečné projednání dědictví," uvedl ÚZSVM.</a:t>
            </a:r>
          </a:p>
          <a:p>
            <a:pPr>
              <a:buNone/>
            </a:pPr>
            <a:r>
              <a:rPr lang="cs-CZ" dirty="0" smtClean="0"/>
              <a:t> / platí obecně/</a:t>
            </a:r>
          </a:p>
          <a:p>
            <a:endParaRPr lang="cs-CZ" dirty="0" smtClean="0"/>
          </a:p>
          <a:p>
            <a:endParaRPr lang="cs-CZ" dirty="0"/>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1" y="285728"/>
            <a:ext cx="8020080" cy="714380"/>
          </a:xfrm>
        </p:spPr>
        <p:txBody>
          <a:bodyPr/>
          <a:lstStyle/>
          <a:p>
            <a:pPr>
              <a:buNone/>
            </a:pPr>
            <a:r>
              <a:rPr lang="cs-CZ" sz="2800" dirty="0" smtClean="0"/>
              <a:t>Co musí smlouva k </a:t>
            </a:r>
            <a:r>
              <a:rPr lang="cs-CZ" sz="2800" dirty="0" err="1" smtClean="0"/>
              <a:t>vykupitelnosti</a:t>
            </a:r>
            <a:r>
              <a:rPr lang="cs-CZ" sz="2800" dirty="0" smtClean="0"/>
              <a:t> obsahovat</a:t>
            </a:r>
            <a:endParaRPr lang="cs-CZ" sz="2800" dirty="0"/>
          </a:p>
        </p:txBody>
      </p:sp>
      <p:sp>
        <p:nvSpPr>
          <p:cNvPr id="3" name="Zástupný symbol pro obsah 2"/>
          <p:cNvSpPr>
            <a:spLocks noGrp="1"/>
          </p:cNvSpPr>
          <p:nvPr>
            <p:ph sz="quarter" idx="13"/>
          </p:nvPr>
        </p:nvSpPr>
        <p:spPr>
          <a:xfrm>
            <a:off x="357158" y="1500174"/>
            <a:ext cx="8429684" cy="5000660"/>
          </a:xfrm>
        </p:spPr>
        <p:txBody>
          <a:bodyPr>
            <a:normAutofit lnSpcReduction="10000"/>
          </a:bodyPr>
          <a:lstStyle/>
          <a:p>
            <a:pPr>
              <a:buNone/>
            </a:pPr>
            <a:r>
              <a:rPr lang="cs-CZ" dirty="0" smtClean="0"/>
              <a:t>  Povinná a oprávněná osoba berou na vědomí, že taková služebnost může být zřízena jen jako vykupitelná a podmínky výkupu musí být již při zřízení služebnosti předem určeny. Za tímto účelem pro výkup této služebnosti si strany ujednají podmínky výkupu asi takto:</a:t>
            </a:r>
          </a:p>
          <a:p>
            <a:pPr>
              <a:buNone/>
            </a:pPr>
            <a:r>
              <a:rPr lang="cs-CZ" dirty="0" smtClean="0"/>
              <a:t> 1/povinná osoba zašle tři měsíce předem záměr výkupu služebnosti oprávněné osobě</a:t>
            </a:r>
          </a:p>
          <a:p>
            <a:pPr>
              <a:buNone/>
            </a:pPr>
            <a:r>
              <a:rPr lang="cs-CZ" dirty="0" smtClean="0"/>
              <a:t>  2/po skončení termínu oznámeného záměru povinná osoba předloží znalecký posudek za účelem vyčíslení ceny služebnosti</a:t>
            </a:r>
          </a:p>
          <a:p>
            <a:pPr>
              <a:buNone/>
            </a:pPr>
            <a:r>
              <a:rPr lang="cs-CZ" dirty="0" smtClean="0"/>
              <a:t>  3/po prokazatelném předání znaleckého posudku povinnou osobou jako vlastníka povinného pozemku osobě oprávněné ze služebnosti a po zaplacení stanovené částky dle znaleckého posudku služebnost ve smyslu </a:t>
            </a:r>
            <a:r>
              <a:rPr lang="cs-CZ" dirty="0" err="1" smtClean="0"/>
              <a:t>ust.§</a:t>
            </a:r>
            <a:r>
              <a:rPr lang="cs-CZ" dirty="0" smtClean="0"/>
              <a:t> 1300 zák.č.89/2012 Sb. zaniká a vlastník povinného pozemku si požádá u příslušného katastrálního úřadu o výmaz této služebnosti.</a:t>
            </a:r>
            <a:endParaRPr lang="cs-CZ" dirty="0"/>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142852"/>
            <a:ext cx="8929718" cy="571504"/>
          </a:xfrm>
        </p:spPr>
        <p:txBody>
          <a:bodyPr/>
          <a:lstStyle/>
          <a:p>
            <a:pPr>
              <a:buNone/>
            </a:pPr>
            <a:r>
              <a:rPr lang="cs-CZ" sz="2800" dirty="0" smtClean="0"/>
              <a:t>VB</a:t>
            </a:r>
            <a:r>
              <a:rPr lang="cs-CZ" dirty="0" smtClean="0"/>
              <a:t>- </a:t>
            </a:r>
            <a:r>
              <a:rPr lang="cs-CZ" sz="2400" dirty="0" smtClean="0"/>
              <a:t>zřizování věcných břemen k pozemkům s druhem lesní pozemek- pokračování</a:t>
            </a:r>
            <a:endParaRPr lang="cs-CZ" sz="2400" dirty="0"/>
          </a:p>
        </p:txBody>
      </p:sp>
      <p:sp>
        <p:nvSpPr>
          <p:cNvPr id="3" name="Zástupný symbol pro obsah 2"/>
          <p:cNvSpPr>
            <a:spLocks noGrp="1"/>
          </p:cNvSpPr>
          <p:nvPr>
            <p:ph sz="quarter" idx="13"/>
          </p:nvPr>
        </p:nvSpPr>
        <p:spPr>
          <a:xfrm>
            <a:off x="500034" y="1285860"/>
            <a:ext cx="8143932" cy="5357850"/>
          </a:xfrm>
        </p:spPr>
        <p:txBody>
          <a:bodyPr>
            <a:normAutofit lnSpcReduction="10000"/>
          </a:bodyPr>
          <a:lstStyle/>
          <a:p>
            <a:pPr>
              <a:buNone/>
            </a:pPr>
            <a:r>
              <a:rPr lang="cs-CZ" dirty="0" smtClean="0"/>
              <a:t>Doplnění:</a:t>
            </a:r>
          </a:p>
          <a:p>
            <a:pPr>
              <a:buNone/>
            </a:pPr>
            <a:r>
              <a:rPr lang="cs-CZ" dirty="0" smtClean="0"/>
              <a:t>  </a:t>
            </a:r>
            <a:r>
              <a:rPr lang="cs-CZ" dirty="0" err="1" smtClean="0"/>
              <a:t>Vykupitelnost</a:t>
            </a:r>
            <a:r>
              <a:rPr lang="cs-CZ" dirty="0" smtClean="0"/>
              <a:t> dle NOZ je spojena se zřizování služebností k lesnímu pozemku a reálnému břemenu, je-li zřizováno na dobu neurčitou.  / § 1291 a § 1304/</a:t>
            </a:r>
          </a:p>
          <a:p>
            <a:pPr>
              <a:buNone/>
            </a:pPr>
            <a:r>
              <a:rPr lang="cs-CZ" dirty="0" smtClean="0"/>
              <a:t>  Otázka k zamyšlení :</a:t>
            </a:r>
          </a:p>
          <a:p>
            <a:pPr>
              <a:buNone/>
            </a:pPr>
            <a:r>
              <a:rPr lang="cs-CZ" dirty="0" smtClean="0"/>
              <a:t>  Věcná břemena zejména související s „inženýrskými sítěmi“,liniovými stavbami jsou zřizována zpravidla podle specielních předpisů- zákon o vodovodech a kanalizacích, zákon 458/2000 Sb. …- mohou být tato věcná břemena zřizována formou rozhodnutí z moci úřední, vyvlastněním…,je-li zatěžována nemovitost , pozemek určený k plnění funkcí lesa, měla by ujednána </a:t>
            </a:r>
            <a:r>
              <a:rPr lang="cs-CZ" dirty="0" err="1" smtClean="0"/>
              <a:t>vykupitelnost</a:t>
            </a:r>
            <a:r>
              <a:rPr lang="cs-CZ" dirty="0" smtClean="0"/>
              <a:t>?</a:t>
            </a:r>
          </a:p>
          <a:p>
            <a:pPr>
              <a:buNone/>
            </a:pPr>
            <a:r>
              <a:rPr lang="cs-CZ" dirty="0" smtClean="0">
                <a:solidFill>
                  <a:srgbClr val="FF0000"/>
                </a:solidFill>
              </a:rPr>
              <a:t> Pozor</a:t>
            </a:r>
            <a:r>
              <a:rPr lang="cs-CZ" dirty="0" smtClean="0"/>
              <a:t>- rozdíl mezi lesním pozemkem/druh pozemku/ a pozemkem určený k plnění funkci lesa/způsob ochrany,který se může dotýkat i jiného druhu pozemku,než lesního/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142852"/>
            <a:ext cx="8929718" cy="571504"/>
          </a:xfrm>
        </p:spPr>
        <p:txBody>
          <a:bodyPr/>
          <a:lstStyle/>
          <a:p>
            <a:pPr>
              <a:buNone/>
            </a:pPr>
            <a:r>
              <a:rPr lang="cs-CZ" sz="2800" dirty="0" smtClean="0"/>
              <a:t>VB</a:t>
            </a:r>
            <a:r>
              <a:rPr lang="cs-CZ" dirty="0" smtClean="0"/>
              <a:t>- </a:t>
            </a:r>
            <a:r>
              <a:rPr lang="cs-CZ" sz="2400" dirty="0" smtClean="0"/>
              <a:t>zřizování věcných břemen k pozemkům s druhem lesní pozemek- pokračování</a:t>
            </a:r>
            <a:endParaRPr lang="cs-CZ" sz="2400" dirty="0"/>
          </a:p>
        </p:txBody>
      </p:sp>
      <p:sp>
        <p:nvSpPr>
          <p:cNvPr id="3" name="Zástupný symbol pro obsah 2"/>
          <p:cNvSpPr>
            <a:spLocks noGrp="1"/>
          </p:cNvSpPr>
          <p:nvPr>
            <p:ph sz="quarter" idx="13"/>
          </p:nvPr>
        </p:nvSpPr>
        <p:spPr>
          <a:xfrm>
            <a:off x="214282" y="1285860"/>
            <a:ext cx="8929718" cy="5357850"/>
          </a:xfrm>
        </p:spPr>
        <p:txBody>
          <a:bodyPr>
            <a:normAutofit fontScale="92500" lnSpcReduction="20000"/>
          </a:bodyPr>
          <a:lstStyle/>
          <a:p>
            <a:pPr>
              <a:buNone/>
            </a:pPr>
            <a:r>
              <a:rPr lang="cs-CZ" dirty="0" err="1" smtClean="0"/>
              <a:t>Vykupitelnost</a:t>
            </a:r>
            <a:r>
              <a:rPr lang="cs-CZ" dirty="0" smtClean="0"/>
              <a:t> </a:t>
            </a:r>
            <a:r>
              <a:rPr lang="cs-CZ" dirty="0" smtClean="0"/>
              <a:t>dle NOZ je spojena se zřizování služebností k lesnímu </a:t>
            </a:r>
            <a:r>
              <a:rPr lang="cs-CZ" dirty="0" smtClean="0"/>
              <a:t>pozemku a pozemku s jiným druhem pozemku a způsobem ochrany – pozemek určený k plnění funkci lesa</a:t>
            </a:r>
          </a:p>
          <a:p>
            <a:pPr>
              <a:buNone/>
            </a:pPr>
            <a:r>
              <a:rPr lang="cs-CZ" dirty="0" smtClean="0"/>
              <a:t>Příklad:</a:t>
            </a:r>
          </a:p>
          <a:p>
            <a:pPr>
              <a:buNone/>
            </a:pPr>
            <a:r>
              <a:rPr lang="cs-CZ" b="1" dirty="0" smtClean="0"/>
              <a:t>SMLOUVA O </a:t>
            </a:r>
            <a:r>
              <a:rPr lang="cs-CZ" b="1" dirty="0" smtClean="0"/>
              <a:t>ZŘÍZENÍ </a:t>
            </a:r>
            <a:r>
              <a:rPr lang="cs-CZ" b="1" dirty="0" smtClean="0"/>
              <a:t>SLUŽEBNOSTI</a:t>
            </a:r>
          </a:p>
          <a:p>
            <a:pPr>
              <a:buNone/>
            </a:pPr>
            <a:r>
              <a:rPr lang="cs-CZ" b="1" dirty="0" smtClean="0"/>
              <a:t>Lesy České republiky, s, p</a:t>
            </a:r>
            <a:r>
              <a:rPr lang="cs-CZ" b="1" dirty="0" smtClean="0"/>
              <a:t>.,….</a:t>
            </a:r>
          </a:p>
          <a:p>
            <a:pPr>
              <a:buNone/>
            </a:pPr>
            <a:r>
              <a:rPr lang="cs-CZ" dirty="0" smtClean="0"/>
              <a:t>…číslo parcely </a:t>
            </a:r>
            <a:r>
              <a:rPr lang="cs-CZ" dirty="0" smtClean="0"/>
              <a:t>2275 lesní  pozemek</a:t>
            </a:r>
          </a:p>
          <a:p>
            <a:pPr>
              <a:buNone/>
            </a:pPr>
            <a:r>
              <a:rPr lang="cs-CZ" dirty="0" smtClean="0"/>
              <a:t>Služebnost se zřizuje jako </a:t>
            </a:r>
            <a:r>
              <a:rPr lang="cs-CZ" dirty="0" smtClean="0"/>
              <a:t>vykupitelná. Obtížený </a:t>
            </a:r>
            <a:r>
              <a:rPr lang="cs-CZ" dirty="0" smtClean="0"/>
              <a:t>je </a:t>
            </a:r>
            <a:r>
              <a:rPr lang="cs-CZ" dirty="0" smtClean="0"/>
              <a:t>oprávněn </a:t>
            </a:r>
            <a:r>
              <a:rPr lang="cs-CZ" dirty="0" smtClean="0"/>
              <a:t>kdykoli za </a:t>
            </a:r>
            <a:r>
              <a:rPr lang="cs-CZ" dirty="0" smtClean="0"/>
              <a:t>trvaní smluvního vztahu </a:t>
            </a:r>
            <a:r>
              <a:rPr lang="cs-CZ" dirty="0" err="1" smtClean="0"/>
              <a:t>založeneho</a:t>
            </a:r>
            <a:r>
              <a:rPr lang="cs-CZ" dirty="0" smtClean="0"/>
              <a:t> </a:t>
            </a:r>
            <a:r>
              <a:rPr lang="cs-CZ" dirty="0" smtClean="0"/>
              <a:t>touto smlouvou </a:t>
            </a:r>
            <a:r>
              <a:rPr lang="cs-CZ" dirty="0" smtClean="0"/>
              <a:t>písemně oznámit oprávněnému</a:t>
            </a:r>
            <a:r>
              <a:rPr lang="cs-CZ" dirty="0" smtClean="0"/>
              <a:t>, že na </a:t>
            </a:r>
            <a:r>
              <a:rPr lang="cs-CZ" dirty="0" smtClean="0"/>
              <a:t>dalším trváni </a:t>
            </a:r>
            <a:r>
              <a:rPr lang="cs-CZ" dirty="0" smtClean="0"/>
              <a:t>služebnosti dle </a:t>
            </a:r>
            <a:r>
              <a:rPr lang="cs-CZ" dirty="0" smtClean="0"/>
              <a:t>této smlouvy </a:t>
            </a:r>
            <a:r>
              <a:rPr lang="cs-CZ" dirty="0" smtClean="0"/>
              <a:t>již </a:t>
            </a:r>
            <a:r>
              <a:rPr lang="cs-CZ" dirty="0" smtClean="0"/>
              <a:t>nemá zájem</a:t>
            </a:r>
            <a:r>
              <a:rPr lang="cs-CZ" dirty="0" smtClean="0"/>
              <a:t>. </a:t>
            </a:r>
            <a:r>
              <a:rPr lang="cs-CZ" dirty="0" smtClean="0"/>
              <a:t>Doručením oznámeni </a:t>
            </a:r>
            <a:r>
              <a:rPr lang="cs-CZ" dirty="0" smtClean="0"/>
              <a:t>se služebnost dle teto smlouvy </a:t>
            </a:r>
            <a:r>
              <a:rPr lang="cs-CZ" dirty="0" smtClean="0"/>
              <a:t>ruší </a:t>
            </a:r>
            <a:r>
              <a:rPr lang="cs-CZ" dirty="0" smtClean="0"/>
              <a:t>(</a:t>
            </a:r>
            <a:r>
              <a:rPr lang="cs-CZ" dirty="0" smtClean="0"/>
              <a:t>zaniká) a oprávněny </a:t>
            </a:r>
            <a:r>
              <a:rPr lang="cs-CZ" dirty="0" smtClean="0"/>
              <a:t>tak </a:t>
            </a:r>
            <a:r>
              <a:rPr lang="cs-CZ" dirty="0" smtClean="0"/>
              <a:t>není dále oprávněn </a:t>
            </a:r>
            <a:r>
              <a:rPr lang="cs-CZ" dirty="0" smtClean="0"/>
              <a:t>k </a:t>
            </a:r>
            <a:r>
              <a:rPr lang="cs-CZ" dirty="0" smtClean="0"/>
              <a:t>jejímu výkonu</a:t>
            </a:r>
            <a:r>
              <a:rPr lang="cs-CZ" dirty="0" smtClean="0"/>
              <a:t>. </a:t>
            </a:r>
            <a:r>
              <a:rPr lang="cs-CZ" dirty="0" smtClean="0"/>
              <a:t>Ujednáni </a:t>
            </a:r>
            <a:r>
              <a:rPr lang="cs-CZ" dirty="0" smtClean="0"/>
              <a:t>pro </a:t>
            </a:r>
            <a:r>
              <a:rPr lang="cs-CZ" dirty="0" smtClean="0"/>
              <a:t>případ zániku </a:t>
            </a:r>
            <a:r>
              <a:rPr lang="cs-CZ" dirty="0" smtClean="0"/>
              <a:t>služebnosti dle </a:t>
            </a:r>
            <a:r>
              <a:rPr lang="cs-CZ" dirty="0" smtClean="0"/>
              <a:t>této smlouvy </a:t>
            </a:r>
            <a:r>
              <a:rPr lang="cs-CZ" dirty="0" smtClean="0"/>
              <a:t>se užiji obdobně</a:t>
            </a:r>
            <a:r>
              <a:rPr lang="cs-CZ" dirty="0" smtClean="0"/>
              <a:t>.</a:t>
            </a:r>
          </a:p>
          <a:p>
            <a:pPr>
              <a:buNone/>
            </a:pPr>
            <a:r>
              <a:rPr lang="cs-CZ" dirty="0" smtClean="0"/>
              <a:t>  Obtíženy </a:t>
            </a:r>
            <a:r>
              <a:rPr lang="cs-CZ" dirty="0" smtClean="0"/>
              <a:t>po </a:t>
            </a:r>
            <a:r>
              <a:rPr lang="cs-CZ" dirty="0" smtClean="0"/>
              <a:t>oznámeni </a:t>
            </a:r>
            <a:r>
              <a:rPr lang="cs-CZ" dirty="0" smtClean="0"/>
              <a:t>dle </a:t>
            </a:r>
            <a:r>
              <a:rPr lang="cs-CZ" dirty="0" smtClean="0"/>
              <a:t>předchozího </a:t>
            </a:r>
            <a:r>
              <a:rPr lang="cs-CZ" dirty="0" smtClean="0"/>
              <a:t>odstavce tohoto </a:t>
            </a:r>
            <a:r>
              <a:rPr lang="cs-CZ" dirty="0" smtClean="0"/>
              <a:t>článku </a:t>
            </a:r>
            <a:r>
              <a:rPr lang="cs-CZ" dirty="0" smtClean="0"/>
              <a:t>poskytne </a:t>
            </a:r>
            <a:r>
              <a:rPr lang="cs-CZ" dirty="0" smtClean="0"/>
              <a:t>oprávněnému náhradu za zrušenou </a:t>
            </a:r>
            <a:r>
              <a:rPr lang="cs-CZ" dirty="0" smtClean="0"/>
              <a:t>služebnost ve </a:t>
            </a:r>
            <a:r>
              <a:rPr lang="cs-CZ" dirty="0" smtClean="0"/>
              <a:t>výši určené </a:t>
            </a:r>
            <a:r>
              <a:rPr lang="cs-CZ" dirty="0" smtClean="0"/>
              <a:t>na </a:t>
            </a:r>
            <a:r>
              <a:rPr lang="cs-CZ" dirty="0" smtClean="0"/>
              <a:t>základě znaleckého </a:t>
            </a:r>
            <a:r>
              <a:rPr lang="cs-CZ" dirty="0" smtClean="0"/>
              <a:t>posudku </a:t>
            </a:r>
            <a:r>
              <a:rPr lang="cs-CZ" dirty="0" smtClean="0"/>
              <a:t>vypracovaného </a:t>
            </a:r>
            <a:r>
              <a:rPr lang="cs-CZ" dirty="0" smtClean="0"/>
              <a:t>znalcem </a:t>
            </a:r>
            <a:r>
              <a:rPr lang="cs-CZ" dirty="0" smtClean="0"/>
              <a:t>vybraným obtíženým….</a:t>
            </a:r>
            <a:endParaRPr lang="cs-CZ" dirty="0" smtClean="0"/>
          </a:p>
          <a:p>
            <a:pPr>
              <a:buNone/>
            </a:pPr>
            <a:r>
              <a:rPr lang="cs-CZ" dirty="0" smtClean="0"/>
              <a:t>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142852"/>
            <a:ext cx="8929718" cy="571504"/>
          </a:xfrm>
        </p:spPr>
        <p:txBody>
          <a:bodyPr/>
          <a:lstStyle/>
          <a:p>
            <a:pPr>
              <a:buNone/>
            </a:pPr>
            <a:r>
              <a:rPr lang="cs-CZ" sz="2800" dirty="0" smtClean="0"/>
              <a:t>VB</a:t>
            </a:r>
            <a:r>
              <a:rPr lang="cs-CZ" dirty="0" smtClean="0"/>
              <a:t>- </a:t>
            </a:r>
            <a:r>
              <a:rPr lang="cs-CZ" sz="2400" dirty="0" smtClean="0"/>
              <a:t>zřizování věcných břemen k pozemkům s druhem lesní pozemek- pokračování</a:t>
            </a:r>
            <a:endParaRPr lang="cs-CZ" sz="2400" dirty="0"/>
          </a:p>
        </p:txBody>
      </p:sp>
      <p:pic>
        <p:nvPicPr>
          <p:cNvPr id="835586" name="Picture 2"/>
          <p:cNvPicPr>
            <a:picLocks noGrp="1" noChangeAspect="1" noChangeArrowheads="1"/>
          </p:cNvPicPr>
          <p:nvPr>
            <p:ph sz="quarter" idx="13"/>
          </p:nvPr>
        </p:nvPicPr>
        <p:blipFill>
          <a:blip r:embed="rId2"/>
          <a:srcRect/>
          <a:stretch>
            <a:fillRect/>
          </a:stretch>
        </p:blipFill>
        <p:spPr bwMode="auto">
          <a:xfrm>
            <a:off x="214282" y="1214422"/>
            <a:ext cx="8715435" cy="5357850"/>
          </a:xfrm>
          <a:prstGeom prst="rect">
            <a:avLst/>
          </a:prstGeom>
          <a:noFill/>
          <a:ln w="9525">
            <a:noFill/>
            <a:miter lim="800000"/>
            <a:headEnd/>
            <a:tailEnd/>
          </a:ln>
          <a:effectLst/>
        </p:spPr>
      </p:pic>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142852"/>
            <a:ext cx="8929718" cy="571504"/>
          </a:xfrm>
        </p:spPr>
        <p:txBody>
          <a:bodyPr/>
          <a:lstStyle/>
          <a:p>
            <a:pPr>
              <a:buNone/>
            </a:pPr>
            <a:r>
              <a:rPr lang="cs-CZ" sz="2800" dirty="0" smtClean="0"/>
              <a:t>VB</a:t>
            </a:r>
            <a:r>
              <a:rPr lang="cs-CZ" dirty="0" smtClean="0"/>
              <a:t>- </a:t>
            </a:r>
            <a:r>
              <a:rPr lang="cs-CZ" sz="2400" dirty="0" smtClean="0"/>
              <a:t>zřizování věcných břemen k pozemkům s druhem lesní pozemek- pokračování</a:t>
            </a:r>
            <a:endParaRPr lang="cs-CZ" sz="2400" dirty="0"/>
          </a:p>
        </p:txBody>
      </p:sp>
      <p:pic>
        <p:nvPicPr>
          <p:cNvPr id="836610" name="Picture 2"/>
          <p:cNvPicPr>
            <a:picLocks noGrp="1" noChangeAspect="1" noChangeArrowheads="1"/>
          </p:cNvPicPr>
          <p:nvPr>
            <p:ph sz="quarter" idx="13"/>
          </p:nvPr>
        </p:nvPicPr>
        <p:blipFill>
          <a:blip r:embed="rId2"/>
          <a:srcRect/>
          <a:stretch>
            <a:fillRect/>
          </a:stretch>
        </p:blipFill>
        <p:spPr bwMode="auto">
          <a:xfrm>
            <a:off x="0" y="1428736"/>
            <a:ext cx="9143999" cy="5429264"/>
          </a:xfrm>
          <a:prstGeom prst="rect">
            <a:avLst/>
          </a:prstGeom>
          <a:noFill/>
          <a:ln w="9525">
            <a:noFill/>
            <a:miter lim="800000"/>
            <a:headEnd/>
            <a:tailEnd/>
          </a:ln>
          <a:effectLst/>
        </p:spPr>
      </p:pic>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142852"/>
            <a:ext cx="8929718" cy="571504"/>
          </a:xfrm>
        </p:spPr>
        <p:txBody>
          <a:bodyPr/>
          <a:lstStyle/>
          <a:p>
            <a:pPr>
              <a:buNone/>
            </a:pPr>
            <a:r>
              <a:rPr lang="cs-CZ" sz="2800" dirty="0" smtClean="0"/>
              <a:t>VB</a:t>
            </a:r>
            <a:r>
              <a:rPr lang="cs-CZ" dirty="0" smtClean="0"/>
              <a:t>- </a:t>
            </a:r>
            <a:r>
              <a:rPr lang="cs-CZ" sz="2400" dirty="0" smtClean="0"/>
              <a:t>zřizování věcných břemen k pozemkům s druhem lesní pozemek- pokračování</a:t>
            </a:r>
            <a:endParaRPr lang="cs-CZ" sz="2400" dirty="0"/>
          </a:p>
        </p:txBody>
      </p:sp>
      <p:pic>
        <p:nvPicPr>
          <p:cNvPr id="7" name="Zástupný symbol pro obsah 6"/>
          <p:cNvPicPr>
            <a:picLocks noGrp="1"/>
          </p:cNvPicPr>
          <p:nvPr>
            <p:ph sz="quarter" idx="13"/>
          </p:nvPr>
        </p:nvPicPr>
        <p:blipFill>
          <a:blip r:embed="rId2"/>
          <a:srcRect/>
          <a:stretch>
            <a:fillRect/>
          </a:stretch>
        </p:blipFill>
        <p:spPr bwMode="auto">
          <a:xfrm>
            <a:off x="0" y="1285860"/>
            <a:ext cx="8929688" cy="5572140"/>
          </a:xfrm>
          <a:prstGeom prst="rect">
            <a:avLst/>
          </a:prstGeom>
          <a:noFill/>
          <a:ln w="9525">
            <a:noFill/>
            <a:miter lim="800000"/>
            <a:headEnd/>
            <a:tailEnd/>
          </a:ln>
        </p:spPr>
      </p:pic>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142852"/>
            <a:ext cx="8572560" cy="571504"/>
          </a:xfrm>
        </p:spPr>
        <p:txBody>
          <a:bodyPr/>
          <a:lstStyle/>
          <a:p>
            <a:pPr>
              <a:buNone/>
            </a:pPr>
            <a:r>
              <a:rPr lang="cs-CZ" sz="2800" dirty="0" smtClean="0"/>
              <a:t>VB</a:t>
            </a:r>
            <a:r>
              <a:rPr lang="cs-CZ" dirty="0" smtClean="0"/>
              <a:t>- </a:t>
            </a:r>
            <a:r>
              <a:rPr lang="cs-CZ" sz="2400" dirty="0" err="1" smtClean="0"/>
              <a:t>vykupitelnost</a:t>
            </a:r>
            <a:r>
              <a:rPr lang="cs-CZ" sz="2400" dirty="0" smtClean="0"/>
              <a:t> není ze zápisu v katastru zřejmá</a:t>
            </a:r>
            <a:endParaRPr lang="cs-CZ" sz="2400" dirty="0"/>
          </a:p>
        </p:txBody>
      </p:sp>
      <p:sp>
        <p:nvSpPr>
          <p:cNvPr id="4" name="Zástupný symbol pro obsah 3"/>
          <p:cNvSpPr>
            <a:spLocks noGrp="1"/>
          </p:cNvSpPr>
          <p:nvPr>
            <p:ph sz="quarter" idx="13"/>
          </p:nvPr>
        </p:nvSpPr>
        <p:spPr>
          <a:xfrm>
            <a:off x="285720" y="1428736"/>
            <a:ext cx="8643998" cy="5143536"/>
          </a:xfrm>
        </p:spPr>
        <p:txBody>
          <a:bodyPr/>
          <a:lstStyle/>
          <a:p>
            <a:endParaRPr lang="cs-CZ" dirty="0" smtClean="0"/>
          </a:p>
          <a:p>
            <a:endParaRPr lang="cs-CZ" dirty="0"/>
          </a:p>
        </p:txBody>
      </p:sp>
      <p:pic>
        <p:nvPicPr>
          <p:cNvPr id="5" name="Obrázek 4"/>
          <p:cNvPicPr/>
          <p:nvPr/>
        </p:nvPicPr>
        <p:blipFill>
          <a:blip r:embed="rId2"/>
          <a:srcRect/>
          <a:stretch>
            <a:fillRect/>
          </a:stretch>
        </p:blipFill>
        <p:spPr bwMode="auto">
          <a:xfrm>
            <a:off x="428596" y="1500174"/>
            <a:ext cx="8501122" cy="5072097"/>
          </a:xfrm>
          <a:prstGeom prst="rect">
            <a:avLst/>
          </a:prstGeom>
          <a:noFill/>
          <a:ln w="9525">
            <a:noFill/>
            <a:miter lim="800000"/>
            <a:headEnd/>
            <a:tailEnd/>
          </a:ln>
        </p:spPr>
      </p:pic>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755576" y="1196752"/>
            <a:ext cx="7632848" cy="5184576"/>
          </a:xfrm>
        </p:spPr>
        <p:txBody>
          <a:bodyPr>
            <a:normAutofit/>
          </a:bodyPr>
          <a:lstStyle/>
          <a:p>
            <a:pPr>
              <a:buFont typeface="Arial" pitchFamily="34" charset="0"/>
              <a:buChar char="•"/>
            </a:pPr>
            <a:endParaRPr lang="cs-CZ" sz="1800" dirty="0" smtClean="0"/>
          </a:p>
          <a:p>
            <a:pPr>
              <a:buFont typeface="Arial" pitchFamily="34" charset="0"/>
              <a:buChar char="•"/>
            </a:pPr>
            <a:r>
              <a:rPr lang="cs-CZ" sz="1800" dirty="0" smtClean="0"/>
              <a:t>Zákon č. 89/2012 Sb., občanský zákoník </a:t>
            </a:r>
          </a:p>
          <a:p>
            <a:pPr>
              <a:buFont typeface="Arial" pitchFamily="34" charset="0"/>
              <a:buChar char="•"/>
            </a:pPr>
            <a:r>
              <a:rPr lang="cs-CZ" sz="1800" dirty="0" smtClean="0"/>
              <a:t> Katastrální zákon č. 256/2013 Sb.,ve znění</a:t>
            </a:r>
          </a:p>
          <a:p>
            <a:pPr>
              <a:buFont typeface="Arial" pitchFamily="34" charset="0"/>
              <a:buChar char="•"/>
            </a:pPr>
            <a:r>
              <a:rPr lang="cs-CZ" sz="1800" dirty="0" smtClean="0"/>
              <a:t> Vyhláška ke katastrálnímu zákonu č. 357/2013 Sb./19 ustanovení/</a:t>
            </a:r>
          </a:p>
          <a:p>
            <a:pPr>
              <a:buFont typeface="Arial" pitchFamily="34" charset="0"/>
              <a:buChar char="•"/>
            </a:pPr>
            <a:r>
              <a:rPr lang="cs-CZ" sz="1800" dirty="0" smtClean="0"/>
              <a:t> </a:t>
            </a:r>
            <a:r>
              <a:rPr lang="cs-CZ" sz="1800" dirty="0" smtClean="0">
                <a:solidFill>
                  <a:srgbClr val="FF0000"/>
                </a:solidFill>
              </a:rPr>
              <a:t>Energetický zákon č. 458/2000 Sb.,ve znění novel č. 178/2014 Sb. a č.131/2015 </a:t>
            </a:r>
            <a:r>
              <a:rPr lang="cs-CZ" sz="1800" dirty="0" err="1" smtClean="0">
                <a:solidFill>
                  <a:srgbClr val="FF0000"/>
                </a:solidFill>
              </a:rPr>
              <a:t>Sb</a:t>
            </a:r>
            <a:r>
              <a:rPr lang="cs-CZ" sz="1800" dirty="0" smtClean="0">
                <a:solidFill>
                  <a:srgbClr val="FF0000"/>
                </a:solidFill>
              </a:rPr>
              <a:t>….</a:t>
            </a:r>
          </a:p>
          <a:p>
            <a:pPr>
              <a:buFont typeface="Arial" pitchFamily="34" charset="0"/>
              <a:buChar char="•"/>
            </a:pPr>
            <a:r>
              <a:rPr lang="cs-CZ" sz="1800" dirty="0" smtClean="0">
                <a:solidFill>
                  <a:srgbClr val="FF0000"/>
                </a:solidFill>
              </a:rPr>
              <a:t>Zákon o vodovodech a kanalizacích  č. 274/2001 Sb.,ve znění č.275/2013 Sb. platného od 1.1.2014….</a:t>
            </a:r>
          </a:p>
          <a:p>
            <a:pPr>
              <a:buFont typeface="Arial" pitchFamily="34" charset="0"/>
              <a:buChar char="•"/>
            </a:pPr>
            <a:r>
              <a:rPr lang="cs-CZ" sz="1800" dirty="0" smtClean="0">
                <a:solidFill>
                  <a:srgbClr val="FF0000"/>
                </a:solidFill>
              </a:rPr>
              <a:t>Zákon o elektronických komunikacích č. 127/2005 Sb.</a:t>
            </a:r>
          </a:p>
          <a:p>
            <a:pPr>
              <a:buFont typeface="Arial" pitchFamily="34" charset="0"/>
              <a:buChar char="•"/>
            </a:pPr>
            <a:r>
              <a:rPr lang="cs-CZ" sz="1800" dirty="0" smtClean="0">
                <a:solidFill>
                  <a:srgbClr val="FF0000"/>
                </a:solidFill>
              </a:rPr>
              <a:t>Zákon č. 13/1997 Sb.,o pozemních komunikacích</a:t>
            </a:r>
          </a:p>
          <a:p>
            <a:pPr>
              <a:buFont typeface="Arial" pitchFamily="34" charset="0"/>
              <a:buChar char="•"/>
            </a:pPr>
            <a:r>
              <a:rPr lang="cs-CZ" sz="1800" dirty="0" smtClean="0">
                <a:solidFill>
                  <a:srgbClr val="FF0000"/>
                </a:solidFill>
              </a:rPr>
              <a:t>Zákon č. 183/2006 Sb., stavební zákon</a:t>
            </a:r>
          </a:p>
          <a:p>
            <a:pPr>
              <a:buFont typeface="Arial" pitchFamily="34" charset="0"/>
              <a:buChar char="•"/>
            </a:pPr>
            <a:r>
              <a:rPr lang="cs-CZ" sz="1800" dirty="0" smtClean="0">
                <a:solidFill>
                  <a:srgbClr val="FF0000"/>
                </a:solidFill>
              </a:rPr>
              <a:t>Zákon č. 184/2006 Sb.,vyvlastňovací zákon</a:t>
            </a:r>
            <a:endParaRPr lang="cs-CZ" sz="1800" dirty="0">
              <a:solidFill>
                <a:srgbClr val="FF0000"/>
              </a:solidFill>
            </a:endParaRPr>
          </a:p>
        </p:txBody>
      </p:sp>
      <p:sp>
        <p:nvSpPr>
          <p:cNvPr id="2" name="Nadpis 1"/>
          <p:cNvSpPr>
            <a:spLocks noGrp="1"/>
          </p:cNvSpPr>
          <p:nvPr>
            <p:ph type="ctrTitle"/>
          </p:nvPr>
        </p:nvSpPr>
        <p:spPr>
          <a:xfrm>
            <a:off x="179512" y="0"/>
            <a:ext cx="8784976" cy="1055167"/>
          </a:xfrm>
        </p:spPr>
        <p:txBody>
          <a:bodyPr>
            <a:normAutofit fontScale="90000"/>
          </a:bodyPr>
          <a:lstStyle/>
          <a:p>
            <a:pPr marL="182880" indent="0" algn="l">
              <a:buNone/>
            </a:pPr>
            <a:r>
              <a:rPr lang="cs-CZ" sz="2400" b="1" dirty="0" smtClean="0"/>
              <a:t> Přehled předpisů souvisejících se správou katastru nemovitostí a věcnými břemeny, liniovými stavbami – nejčastější zápisy věcných břemen</a:t>
            </a:r>
            <a:endParaRPr lang="cs-CZ" sz="2400" b="1" dirty="0"/>
          </a:p>
        </p:txBody>
      </p:sp>
    </p:spTree>
    <p:extLst>
      <p:ext uri="{BB962C8B-B14F-4D97-AF65-F5344CB8AC3E}">
        <p14:creationId xmlns:p14="http://schemas.microsoft.com/office/powerpoint/2010/main" xmlns="" val="3642209055"/>
      </p:ext>
    </p:extLst>
  </p:cSld>
  <p:clrMapOvr>
    <a:masterClrMapping/>
  </p:clrMapOvr>
  <p:timing>
    <p:tnLst>
      <p:par>
        <p:cTn id="1" dur="indefinite" restart="never" nodeType="tmRoot"/>
      </p:par>
    </p:tnLst>
  </p:timing>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714356"/>
          </a:xfrm>
        </p:spPr>
        <p:txBody>
          <a:bodyPr/>
          <a:lstStyle/>
          <a:p>
            <a:pPr>
              <a:buNone/>
            </a:pPr>
            <a:r>
              <a:rPr lang="cs-CZ" sz="2400" dirty="0" smtClean="0"/>
              <a:t>Praxe - Časté zřizování věcných břemen pro liniové stavby </a:t>
            </a:r>
            <a:r>
              <a:rPr lang="cs-CZ" dirty="0" smtClean="0"/>
              <a:t/>
            </a:r>
            <a:br>
              <a:rPr lang="cs-CZ" dirty="0" smtClean="0"/>
            </a:br>
            <a:endParaRPr lang="cs-CZ" dirty="0"/>
          </a:p>
        </p:txBody>
      </p:sp>
      <p:sp>
        <p:nvSpPr>
          <p:cNvPr id="3" name="Zástupný symbol pro obsah 2"/>
          <p:cNvSpPr>
            <a:spLocks noGrp="1"/>
          </p:cNvSpPr>
          <p:nvPr>
            <p:ph sz="quarter" idx="13"/>
          </p:nvPr>
        </p:nvSpPr>
        <p:spPr>
          <a:xfrm>
            <a:off x="857224" y="1357298"/>
            <a:ext cx="7786742" cy="5000660"/>
          </a:xfrm>
        </p:spPr>
        <p:txBody>
          <a:bodyPr/>
          <a:lstStyle/>
          <a:p>
            <a:pPr>
              <a:buNone/>
            </a:pPr>
            <a:r>
              <a:rPr lang="cs-CZ" dirty="0" smtClean="0"/>
              <a:t>Co je </a:t>
            </a:r>
            <a:r>
              <a:rPr lang="cs-CZ" sz="2000" dirty="0" smtClean="0"/>
              <a:t>liniová stavba? </a:t>
            </a:r>
            <a:r>
              <a:rPr lang="cs-CZ" dirty="0" smtClean="0"/>
              <a:t/>
            </a:r>
            <a:br>
              <a:rPr lang="cs-CZ" dirty="0" smtClean="0"/>
            </a:br>
            <a:r>
              <a:rPr lang="cs-CZ" dirty="0" smtClean="0"/>
              <a:t> </a:t>
            </a:r>
          </a:p>
          <a:p>
            <a:pPr>
              <a:buNone/>
            </a:pPr>
            <a:r>
              <a:rPr lang="cs-CZ" dirty="0" smtClean="0"/>
              <a:t>     - komunikace</a:t>
            </a:r>
          </a:p>
          <a:p>
            <a:pPr>
              <a:buNone/>
            </a:pPr>
            <a:r>
              <a:rPr lang="cs-CZ" dirty="0" smtClean="0"/>
              <a:t>     - inženýrské sítě</a:t>
            </a:r>
          </a:p>
          <a:p>
            <a:pPr>
              <a:buNone/>
            </a:pPr>
            <a:r>
              <a:rPr lang="cs-CZ" dirty="0" smtClean="0"/>
              <a:t>     - ražené tunely</a:t>
            </a:r>
          </a:p>
          <a:p>
            <a:pPr>
              <a:buNone/>
            </a:pPr>
            <a:r>
              <a:rPr lang="cs-CZ" dirty="0" smtClean="0"/>
              <a:t>     - dráhy</a:t>
            </a:r>
          </a:p>
          <a:p>
            <a:pPr>
              <a:buNone/>
            </a:pPr>
            <a:r>
              <a:rPr lang="cs-CZ" dirty="0" smtClean="0"/>
              <a:t> Obecně je problematika věcných břemen k liniovým stavbám velmi široká a je řešena tam, kde liniové stavby již jsou a i tam, kde mají  nově vzniknout.</a:t>
            </a:r>
          </a:p>
          <a:p>
            <a:pPr>
              <a:buNone/>
            </a:pPr>
            <a:endParaRPr lang="cs-CZ" dirty="0" smtClean="0"/>
          </a:p>
          <a:p>
            <a:pPr>
              <a:buNone/>
            </a:pPr>
            <a:r>
              <a:rPr lang="cs-CZ" dirty="0" smtClean="0"/>
              <a:t>Inženýrské sítě se nevyhýbají lesům</a:t>
            </a:r>
            <a:endParaRPr lang="cs-CZ" dirty="0"/>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0"/>
            <a:ext cx="8091518" cy="571480"/>
          </a:xfrm>
        </p:spPr>
        <p:txBody>
          <a:bodyPr/>
          <a:lstStyle/>
          <a:p>
            <a:pPr>
              <a:buNone/>
            </a:pPr>
            <a:r>
              <a:rPr lang="cs-CZ" sz="2800" dirty="0" smtClean="0"/>
              <a:t>Pokračování – k břemenům poznatek z praxe</a:t>
            </a:r>
            <a:endParaRPr lang="cs-CZ" sz="2800" dirty="0"/>
          </a:p>
        </p:txBody>
      </p:sp>
      <p:sp>
        <p:nvSpPr>
          <p:cNvPr id="3" name="Zástupný symbol pro obsah 2"/>
          <p:cNvSpPr>
            <a:spLocks noGrp="1"/>
          </p:cNvSpPr>
          <p:nvPr>
            <p:ph sz="quarter" idx="13"/>
          </p:nvPr>
        </p:nvSpPr>
        <p:spPr>
          <a:xfrm>
            <a:off x="428596" y="714356"/>
            <a:ext cx="8358246" cy="6143644"/>
          </a:xfrm>
        </p:spPr>
        <p:txBody>
          <a:bodyPr>
            <a:normAutofit fontScale="77500" lnSpcReduction="20000"/>
          </a:bodyPr>
          <a:lstStyle/>
          <a:p>
            <a:pPr>
              <a:buNone/>
            </a:pPr>
            <a:r>
              <a:rPr lang="cs-CZ" sz="2400" b="1" dirty="0" smtClean="0"/>
              <a:t>V katastru nemovitostí ani dříve v evidenci nemovitostí nebyla </a:t>
            </a:r>
            <a:r>
              <a:rPr lang="cs-CZ" sz="2400" b="1" dirty="0" smtClean="0">
                <a:solidFill>
                  <a:srgbClr val="FF0000"/>
                </a:solidFill>
              </a:rPr>
              <a:t>evidována věcná břemena</a:t>
            </a:r>
            <a:r>
              <a:rPr lang="cs-CZ" sz="2400" b="1" dirty="0" smtClean="0"/>
              <a:t> spojená se „ sítěmi- vodovody a kanalizace, elektrovody</a:t>
            </a:r>
            <a:r>
              <a:rPr lang="cs-CZ" sz="2400" dirty="0" smtClean="0"/>
              <a:t>…“, dnes řešená mj. zákonem 458/2000 Sb.</a:t>
            </a:r>
          </a:p>
          <a:p>
            <a:pPr>
              <a:buNone/>
            </a:pPr>
            <a:r>
              <a:rPr lang="cs-CZ" sz="2400" dirty="0" smtClean="0"/>
              <a:t>Sítě jako veřejně prospěšné stavby vznikaly podle dřívějších právních předpisů a nebyla zákonem stanovena povinnost zřídit věcné břemeno a tato břemena nadále platí, i když nejsou evidována v katastru</a:t>
            </a:r>
          </a:p>
          <a:p>
            <a:pPr>
              <a:buNone/>
            </a:pPr>
            <a:endParaRPr lang="cs-CZ" sz="2400" dirty="0" smtClean="0"/>
          </a:p>
          <a:p>
            <a:pPr>
              <a:buNone/>
            </a:pPr>
            <a:r>
              <a:rPr lang="cs-CZ" sz="2400" dirty="0" smtClean="0"/>
              <a:t>Nově při přestavbě, změně trasy… může vzniknout potřeba věcného břemene – pozor na věcná břemena řešená dle specielního zákona/ např.458/2000 Sb./ a dle občanského zákoníku – </a:t>
            </a:r>
            <a:r>
              <a:rPr lang="cs-CZ" sz="2400" dirty="0" smtClean="0">
                <a:solidFill>
                  <a:srgbClr val="FF0000"/>
                </a:solidFill>
              </a:rPr>
              <a:t>souvisí s obsahem smlouvy o zřízení věcného břemene/nadbytečné údaje/</a:t>
            </a:r>
          </a:p>
          <a:p>
            <a:pPr>
              <a:buNone/>
            </a:pPr>
            <a:r>
              <a:rPr lang="cs-CZ" sz="2400" b="1" dirty="0" smtClean="0"/>
              <a:t>Zákon 458/2000 Sb. souvisí s veřejně prospěšnými stavbami- kde lze případně využít vyvlastnění</a:t>
            </a:r>
          </a:p>
          <a:p>
            <a:pPr>
              <a:buNone/>
            </a:pPr>
            <a:r>
              <a:rPr lang="cs-CZ" sz="2400" dirty="0" smtClean="0"/>
              <a:t>§ 1</a:t>
            </a:r>
          </a:p>
          <a:p>
            <a:pPr>
              <a:buNone/>
            </a:pPr>
            <a:r>
              <a:rPr lang="cs-CZ" sz="2400" b="1" dirty="0" smtClean="0"/>
              <a:t>  Předmět úpravy</a:t>
            </a:r>
            <a:endParaRPr lang="cs-CZ" sz="2400" dirty="0" smtClean="0"/>
          </a:p>
          <a:p>
            <a:pPr>
              <a:buNone/>
            </a:pPr>
            <a:r>
              <a:rPr lang="cs-CZ" sz="2400" dirty="0" smtClean="0"/>
              <a:t>   Tento zákon zapracovává příslušné předpisy Evropské unie</a:t>
            </a:r>
            <a:r>
              <a:rPr lang="cs-CZ" sz="2400" b="1" baseline="30000" dirty="0" smtClean="0">
                <a:hlinkClick r:id="rId2"/>
              </a:rPr>
              <a:t>1</a:t>
            </a:r>
            <a:r>
              <a:rPr lang="cs-CZ" sz="2400" b="1" dirty="0" smtClean="0">
                <a:hlinkClick r:id="rId2"/>
              </a:rPr>
              <a:t>)</a:t>
            </a:r>
            <a:r>
              <a:rPr lang="cs-CZ" sz="2400" dirty="0" smtClean="0"/>
              <a:t> a upravuje v návaznosti na přímo použitelné předpisy Evropské unie</a:t>
            </a:r>
            <a:r>
              <a:rPr lang="cs-CZ" sz="2400" b="1" baseline="30000" dirty="0" smtClean="0">
                <a:hlinkClick r:id="rId2"/>
              </a:rPr>
              <a:t>1a</a:t>
            </a:r>
            <a:r>
              <a:rPr lang="cs-CZ" sz="2400" b="1" dirty="0" smtClean="0">
                <a:hlinkClick r:id="rId2"/>
              </a:rPr>
              <a:t>)</a:t>
            </a:r>
            <a:r>
              <a:rPr lang="cs-CZ" sz="2400" dirty="0" smtClean="0"/>
              <a:t> podmínky podnikání a výkon státní správy v energetických odvětvích, kterými jsou </a:t>
            </a:r>
            <a:r>
              <a:rPr lang="cs-CZ" sz="2400" dirty="0" err="1" smtClean="0"/>
              <a:t>elektroenergetika</a:t>
            </a:r>
            <a:r>
              <a:rPr lang="cs-CZ" sz="2400" dirty="0" smtClean="0"/>
              <a:t>, plynárenství a teplárenství, jakož i práva a povinnosti fyzických a právnických osob s tím spojené.</a:t>
            </a:r>
          </a:p>
          <a:p>
            <a:pPr>
              <a:buNone/>
            </a:pPr>
            <a:r>
              <a:rPr lang="cs-CZ" sz="2400" b="1" dirty="0" smtClean="0"/>
              <a:t> § 24/4, § 25/4, § 57/2, § 58/2, § 59/2, § 60/2, § 76/7, § 98/3</a:t>
            </a:r>
            <a:endParaRPr lang="cs-CZ" sz="2400" dirty="0" smtClean="0"/>
          </a:p>
          <a:p>
            <a:pPr>
              <a:buNone/>
            </a:pPr>
            <a:endParaRPr lang="cs-CZ" sz="24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14415" y="214290"/>
            <a:ext cx="6786609" cy="642942"/>
          </a:xfrm>
        </p:spPr>
        <p:txBody>
          <a:bodyPr/>
          <a:lstStyle/>
          <a:p>
            <a:pPr>
              <a:buNone/>
            </a:pPr>
            <a:r>
              <a:rPr lang="cs-CZ" sz="2800" dirty="0" smtClean="0"/>
              <a:t>Veřejný seznam – zásada intabulace</a:t>
            </a:r>
            <a:endParaRPr lang="cs-CZ" sz="2800" dirty="0"/>
          </a:p>
        </p:txBody>
      </p:sp>
      <p:sp>
        <p:nvSpPr>
          <p:cNvPr id="4" name="Zástupný symbol pro obsah 3"/>
          <p:cNvSpPr>
            <a:spLocks noGrp="1"/>
          </p:cNvSpPr>
          <p:nvPr>
            <p:ph sz="quarter" idx="13"/>
          </p:nvPr>
        </p:nvSpPr>
        <p:spPr>
          <a:xfrm>
            <a:off x="500034" y="785794"/>
            <a:ext cx="8215370" cy="6072206"/>
          </a:xfrm>
        </p:spPr>
        <p:txBody>
          <a:bodyPr>
            <a:normAutofit fontScale="25000" lnSpcReduction="20000"/>
          </a:bodyPr>
          <a:lstStyle/>
          <a:p>
            <a:pPr>
              <a:buNone/>
            </a:pPr>
            <a:r>
              <a:rPr lang="cs-CZ" sz="7200" b="1" dirty="0" smtClean="0"/>
              <a:t>Postup při výmazu </a:t>
            </a:r>
            <a:r>
              <a:rPr lang="cs-CZ" sz="7200" b="1" dirty="0" smtClean="0">
                <a:solidFill>
                  <a:srgbClr val="FF0000"/>
                </a:solidFill>
              </a:rPr>
              <a:t>zástavního práva</a:t>
            </a:r>
            <a:r>
              <a:rPr lang="cs-CZ" sz="7200" dirty="0" smtClean="0"/>
              <a:t> - z iniciativy vlastníka zatížené nemovitosti /§ 62 odst.3</a:t>
            </a:r>
            <a:r>
              <a:rPr lang="cs-CZ" sz="8000" dirty="0" smtClean="0"/>
              <a:t>/- musí se jednat prokazatelně o zástavní právo přenesené z pozemkových knih…/- neplatí pro zástavní právo doplněné při KZEN dle předložené listiny- </a:t>
            </a:r>
          </a:p>
          <a:p>
            <a:pPr>
              <a:buNone/>
            </a:pPr>
            <a:endParaRPr lang="cs-CZ" sz="8000" b="1" dirty="0" smtClean="0"/>
          </a:p>
          <a:p>
            <a:pPr>
              <a:buNone/>
            </a:pPr>
            <a:r>
              <a:rPr lang="cs-CZ" sz="8000" b="1" dirty="0" smtClean="0"/>
              <a:t>Postup při </a:t>
            </a:r>
            <a:r>
              <a:rPr lang="cs-CZ" sz="8000" b="1" dirty="0" smtClean="0">
                <a:solidFill>
                  <a:srgbClr val="FF0000"/>
                </a:solidFill>
              </a:rPr>
              <a:t>výmazu věcného břemen</a:t>
            </a:r>
            <a:r>
              <a:rPr lang="cs-CZ" sz="8000" b="1" dirty="0" smtClean="0"/>
              <a:t>e,osobní služebnosti </a:t>
            </a:r>
            <a:r>
              <a:rPr lang="cs-CZ" sz="8000" dirty="0" smtClean="0"/>
              <a:t>–</a:t>
            </a:r>
          </a:p>
          <a:p>
            <a:pPr>
              <a:buNone/>
            </a:pPr>
            <a:r>
              <a:rPr lang="cs-CZ" sz="8000" dirty="0" smtClean="0"/>
              <a:t> 1/ z iniciativy vlastníka zatížené nemovitosti /§ 62 odst.4/ - musí být splněny dvě podmínky : - převzetí zápisu z pozemkové knihy ..</a:t>
            </a:r>
          </a:p>
          <a:p>
            <a:pPr>
              <a:buNone/>
            </a:pPr>
            <a:r>
              <a:rPr lang="cs-CZ" sz="8000" dirty="0" smtClean="0"/>
              <a:t>                                            - zapsané v katastru ve prospěch  osoby s údaji neumožňujícími její dostatečnou identifikaci. </a:t>
            </a:r>
          </a:p>
          <a:p>
            <a:pPr>
              <a:buNone/>
            </a:pPr>
            <a:r>
              <a:rPr lang="cs-CZ" sz="8000" b="1" dirty="0" smtClean="0"/>
              <a:t>2/ při obnově katastrálního operátu</a:t>
            </a:r>
          </a:p>
          <a:p>
            <a:pPr>
              <a:buNone/>
            </a:pPr>
            <a:r>
              <a:rPr lang="cs-CZ" sz="8000" b="1" dirty="0" smtClean="0"/>
              <a:t>3/ při revizi</a:t>
            </a:r>
          </a:p>
          <a:p>
            <a:pPr>
              <a:buNone/>
            </a:pPr>
            <a:endParaRPr lang="cs-CZ" sz="8000" b="1" dirty="0" smtClean="0"/>
          </a:p>
          <a:p>
            <a:pPr>
              <a:buNone/>
            </a:pPr>
            <a:r>
              <a:rPr lang="cs-CZ" sz="8000" b="1" dirty="0" smtClean="0"/>
              <a:t> </a:t>
            </a:r>
            <a:r>
              <a:rPr lang="cs-CZ" sz="8000" dirty="0" smtClean="0">
                <a:solidFill>
                  <a:srgbClr val="FF0000"/>
                </a:solidFill>
              </a:rPr>
              <a:t>Co je osoba s nedostatečnou identifikací?</a:t>
            </a:r>
          </a:p>
          <a:p>
            <a:pPr>
              <a:buNone/>
            </a:pPr>
            <a:r>
              <a:rPr lang="cs-CZ" sz="8000" dirty="0" smtClean="0"/>
              <a:t>  Za osobu s údaji neumožňujícími její dostatečnou identifikaci je považována každá fyzická osoba, u které není v katastru nemovitostí uvedeno rodné číslo, respektive datum narození, bez ohledu na její adresu, a každá právnická osoba, která nemá uvedeno IČO a zároveň se nejedná o právnickou osobu cizího státu</a:t>
            </a:r>
          </a:p>
          <a:p>
            <a:pPr>
              <a:buNone/>
            </a:pPr>
            <a:r>
              <a:rPr lang="cs-CZ" sz="8000" dirty="0" smtClean="0"/>
              <a:t>                         </a:t>
            </a:r>
          </a:p>
          <a:p>
            <a:pPr>
              <a:buNone/>
            </a:pPr>
            <a:endParaRPr lang="cs-CZ" sz="5500" dirty="0" smtClean="0"/>
          </a:p>
          <a:p>
            <a:pPr>
              <a:buNone/>
            </a:pPr>
            <a:endParaRPr lang="cs-CZ" sz="4200" dirty="0" smtClean="0"/>
          </a:p>
          <a:p>
            <a:pPr>
              <a:buNone/>
            </a:pPr>
            <a:r>
              <a:rPr lang="cs-CZ" sz="4200" dirty="0" smtClean="0"/>
              <a:t> </a:t>
            </a:r>
            <a:endParaRPr lang="cs-CZ" sz="4200" b="1" dirty="0" smtClean="0"/>
          </a:p>
          <a:p>
            <a:pPr>
              <a:buNone/>
            </a:pPr>
            <a:endParaRPr lang="cs-CZ" sz="2000" dirty="0" smtClean="0"/>
          </a:p>
          <a:p>
            <a:pPr>
              <a:buNone/>
            </a:pPr>
            <a:r>
              <a:rPr lang="cs-CZ" sz="2000" dirty="0" smtClean="0"/>
              <a:t>                        </a:t>
            </a:r>
            <a:endParaRPr lang="cs-CZ" dirty="0"/>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5707669" cy="714380"/>
          </a:xfrm>
        </p:spPr>
        <p:txBody>
          <a:bodyPr/>
          <a:lstStyle/>
          <a:p>
            <a:pPr>
              <a:buNone/>
            </a:pPr>
            <a:r>
              <a:rPr lang="cs-CZ" sz="2400" dirty="0" smtClean="0"/>
              <a:t>Pokračování-věcná břemena</a:t>
            </a:r>
            <a:endParaRPr lang="cs-CZ" sz="2400" dirty="0"/>
          </a:p>
        </p:txBody>
      </p:sp>
      <p:sp>
        <p:nvSpPr>
          <p:cNvPr id="3" name="Zástupný symbol pro obsah 2"/>
          <p:cNvSpPr>
            <a:spLocks noGrp="1"/>
          </p:cNvSpPr>
          <p:nvPr>
            <p:ph sz="quarter" idx="13"/>
          </p:nvPr>
        </p:nvSpPr>
        <p:spPr>
          <a:xfrm>
            <a:off x="500034" y="1142984"/>
            <a:ext cx="8215370" cy="5286412"/>
          </a:xfrm>
        </p:spPr>
        <p:txBody>
          <a:bodyPr>
            <a:normAutofit/>
          </a:bodyPr>
          <a:lstStyle/>
          <a:p>
            <a:pPr>
              <a:buNone/>
            </a:pPr>
            <a:r>
              <a:rPr lang="cs-CZ" dirty="0" smtClean="0"/>
              <a:t> Vybraná ustanovení z.č. 458/2000 Sb.</a:t>
            </a:r>
          </a:p>
          <a:p>
            <a:pPr>
              <a:buNone/>
            </a:pPr>
            <a:r>
              <a:rPr lang="cs-CZ" dirty="0" smtClean="0"/>
              <a:t>  - § 24 odst.4 –provozovatel </a:t>
            </a:r>
            <a:r>
              <a:rPr lang="cs-CZ" b="1" dirty="0" smtClean="0"/>
              <a:t>přenosové</a:t>
            </a:r>
            <a:r>
              <a:rPr lang="cs-CZ" dirty="0" smtClean="0"/>
              <a:t> soustavy je povinen zřídit věcné břemeno umožňující využití cizí nemovitosti nebo její části…. smluvně s vlastníkem nemovitosti , v případě, že vlastník není znám nebo určen</a:t>
            </a:r>
          </a:p>
          <a:p>
            <a:pPr>
              <a:buNone/>
            </a:pPr>
            <a:r>
              <a:rPr lang="cs-CZ" dirty="0" smtClean="0"/>
              <a:t>           - prokazatelně nedostižný</a:t>
            </a:r>
          </a:p>
          <a:p>
            <a:pPr>
              <a:buNone/>
            </a:pPr>
            <a:r>
              <a:rPr lang="cs-CZ" dirty="0" smtClean="0"/>
              <a:t>           - nečinný</a:t>
            </a:r>
          </a:p>
          <a:p>
            <a:pPr>
              <a:buNone/>
            </a:pPr>
            <a:r>
              <a:rPr lang="cs-CZ" dirty="0" smtClean="0"/>
              <a:t>           - nedošlo k dohodě</a:t>
            </a:r>
          </a:p>
          <a:p>
            <a:pPr>
              <a:buNone/>
            </a:pPr>
            <a:r>
              <a:rPr lang="cs-CZ" dirty="0" smtClean="0"/>
              <a:t>  jsou-li dány podmínky, vydá příslušný vyvlastňovací úřad na návrh provozovatele přenosové soustavy rozhodnutí o zřízení věcného břemene umožňující využití této nemovitosti</a:t>
            </a:r>
            <a:endParaRPr lang="cs-CZ" dirty="0"/>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428604"/>
            <a:ext cx="5207603" cy="428628"/>
          </a:xfrm>
        </p:spPr>
        <p:txBody>
          <a:bodyPr/>
          <a:lstStyle/>
          <a:p>
            <a:pPr>
              <a:buNone/>
            </a:pPr>
            <a:r>
              <a:rPr lang="cs-CZ" sz="2400" dirty="0" smtClean="0"/>
              <a:t>Pokračování-věcná břemena</a:t>
            </a:r>
            <a:endParaRPr lang="cs-CZ" sz="2400" dirty="0"/>
          </a:p>
        </p:txBody>
      </p:sp>
      <p:sp>
        <p:nvSpPr>
          <p:cNvPr id="3" name="Zástupný symbol pro obsah 2"/>
          <p:cNvSpPr>
            <a:spLocks noGrp="1"/>
          </p:cNvSpPr>
          <p:nvPr>
            <p:ph sz="quarter" idx="13"/>
          </p:nvPr>
        </p:nvSpPr>
        <p:spPr>
          <a:xfrm>
            <a:off x="285720" y="1214422"/>
            <a:ext cx="8358246" cy="5357850"/>
          </a:xfrm>
        </p:spPr>
        <p:txBody>
          <a:bodyPr>
            <a:normAutofit/>
          </a:bodyPr>
          <a:lstStyle/>
          <a:p>
            <a:pPr>
              <a:buNone/>
            </a:pPr>
            <a:r>
              <a:rPr lang="cs-CZ" dirty="0" smtClean="0"/>
              <a:t>  - § 25 odst.4- provozovatel </a:t>
            </a:r>
            <a:r>
              <a:rPr lang="cs-CZ" b="1" dirty="0" smtClean="0"/>
              <a:t>distribuční</a:t>
            </a:r>
            <a:r>
              <a:rPr lang="cs-CZ" dirty="0" smtClean="0"/>
              <a:t> soustavy je povinen zřídit věcné břemeno umožňující využít cizí nemovitosti… a to smluvně.. případně může rozhodnout vyvlastňovací úřad</a:t>
            </a:r>
          </a:p>
          <a:p>
            <a:pPr>
              <a:buNone/>
            </a:pPr>
            <a:r>
              <a:rPr lang="cs-CZ" dirty="0" smtClean="0"/>
              <a:t> - § 57 odst.2 – </a:t>
            </a:r>
            <a:r>
              <a:rPr lang="cs-CZ" b="1" dirty="0" smtClean="0"/>
              <a:t>výrobce plynu </a:t>
            </a:r>
            <a:r>
              <a:rPr lang="cs-CZ" dirty="0" smtClean="0"/>
              <a:t>je povinen zřídit věcné břemeno umožňující využití cizí nemovitosti… a to smluvně…případně může rozhodnout vyvlastňovací úřad</a:t>
            </a:r>
          </a:p>
          <a:p>
            <a:pPr>
              <a:buNone/>
            </a:pPr>
            <a:r>
              <a:rPr lang="cs-CZ" dirty="0" smtClean="0"/>
              <a:t>  - § 58 odst.2- </a:t>
            </a:r>
            <a:r>
              <a:rPr lang="cs-CZ" b="1" dirty="0" smtClean="0"/>
              <a:t>provozovatel přepravní soustavy </a:t>
            </a:r>
            <a:r>
              <a:rPr lang="cs-CZ" dirty="0" smtClean="0"/>
              <a:t>je povinen zřídit věcné břemeno…a to smluvně…případně může rozhodnout vyvlastňovací úřad</a:t>
            </a:r>
          </a:p>
          <a:p>
            <a:pPr>
              <a:buNone/>
            </a:pPr>
            <a:r>
              <a:rPr lang="cs-CZ" dirty="0" smtClean="0"/>
              <a:t>  - § 59 odst.2 – provozovatel distribuční soustavy je povinen zřídit věcné břemeno.. a to smluvně...případně může rozhodnout vyvlastňovací úřad</a:t>
            </a:r>
            <a:endParaRPr lang="cs-CZ" dirty="0"/>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5707669" cy="642942"/>
          </a:xfrm>
        </p:spPr>
        <p:txBody>
          <a:bodyPr/>
          <a:lstStyle/>
          <a:p>
            <a:pPr>
              <a:buNone/>
            </a:pPr>
            <a:r>
              <a:rPr lang="cs-CZ" sz="2400" dirty="0" smtClean="0"/>
              <a:t>Pokračování-věcná břemena</a:t>
            </a:r>
            <a:endParaRPr lang="cs-CZ" sz="2400" dirty="0"/>
          </a:p>
        </p:txBody>
      </p:sp>
      <p:sp>
        <p:nvSpPr>
          <p:cNvPr id="3" name="Zástupný symbol pro obsah 2"/>
          <p:cNvSpPr>
            <a:spLocks noGrp="1"/>
          </p:cNvSpPr>
          <p:nvPr>
            <p:ph sz="quarter" idx="13"/>
          </p:nvPr>
        </p:nvSpPr>
        <p:spPr>
          <a:xfrm>
            <a:off x="571472" y="857232"/>
            <a:ext cx="8001056" cy="5429288"/>
          </a:xfrm>
        </p:spPr>
        <p:txBody>
          <a:bodyPr>
            <a:normAutofit/>
          </a:bodyPr>
          <a:lstStyle/>
          <a:p>
            <a:pPr>
              <a:buNone/>
            </a:pPr>
            <a:r>
              <a:rPr lang="cs-CZ" dirty="0" smtClean="0"/>
              <a:t>  - § 60 odst. 2- </a:t>
            </a:r>
            <a:r>
              <a:rPr lang="cs-CZ" b="1" dirty="0" smtClean="0"/>
              <a:t>provozovatel zásobníku plynu </a:t>
            </a:r>
            <a:r>
              <a:rPr lang="cs-CZ" dirty="0" smtClean="0"/>
              <a:t>je povinen zřídit věcné břemeno… a to smluvně … případně může rozhodnout vyvlastňovací úřad</a:t>
            </a:r>
          </a:p>
          <a:p>
            <a:pPr>
              <a:buNone/>
            </a:pPr>
            <a:r>
              <a:rPr lang="cs-CZ" dirty="0" smtClean="0"/>
              <a:t>  - § 76 odst.7 – </a:t>
            </a:r>
            <a:r>
              <a:rPr lang="cs-CZ" b="1" dirty="0" smtClean="0"/>
              <a:t>provozovatel rozvodného tepelného </a:t>
            </a:r>
            <a:r>
              <a:rPr lang="cs-CZ" dirty="0" smtClean="0"/>
              <a:t>zařízení je povinen zřídit věcné břemeno ... a to smluvně…případně může rozhodnout příslušný vyvlastňovací úřad</a:t>
            </a:r>
          </a:p>
          <a:p>
            <a:pPr>
              <a:buNone/>
            </a:pPr>
            <a:r>
              <a:rPr lang="cs-CZ" dirty="0" smtClean="0"/>
              <a:t>  - </a:t>
            </a:r>
            <a:r>
              <a:rPr lang="cs-CZ" dirty="0" smtClean="0">
                <a:solidFill>
                  <a:srgbClr val="FF0000"/>
                </a:solidFill>
              </a:rPr>
              <a:t>§ 90 – přestupky</a:t>
            </a:r>
          </a:p>
          <a:p>
            <a:pPr>
              <a:buNone/>
            </a:pPr>
            <a:r>
              <a:rPr lang="cs-CZ" dirty="0" smtClean="0">
                <a:solidFill>
                  <a:srgbClr val="FF0000"/>
                </a:solidFill>
              </a:rPr>
              <a:t>         odst. 1 písm. j/ fyzická osoba se dopustí přestupku, když jako vlastník či uživatel nemovitosti neumožní provozovateli přenosové soustavy, provozovateli přepravní soustavy nebo provozovateli distribuční soustavy výkon činností v ochranném pásmu nebo neumožní přístup k zařízení pro rozvod tepelné energie</a:t>
            </a:r>
            <a:endParaRPr lang="cs-CZ" dirty="0">
              <a:solidFill>
                <a:srgbClr val="FF0000"/>
              </a:solidFill>
            </a:endParaRP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4778975" cy="571504"/>
          </a:xfrm>
        </p:spPr>
        <p:txBody>
          <a:bodyPr/>
          <a:lstStyle/>
          <a:p>
            <a:pPr>
              <a:buNone/>
            </a:pPr>
            <a:r>
              <a:rPr lang="cs-CZ" sz="2400" dirty="0" smtClean="0"/>
              <a:t>Pokračování-věcná břemena</a:t>
            </a:r>
            <a:endParaRPr lang="cs-CZ" sz="2400" dirty="0"/>
          </a:p>
        </p:txBody>
      </p:sp>
      <p:sp>
        <p:nvSpPr>
          <p:cNvPr id="3" name="Zástupný symbol pro obsah 2"/>
          <p:cNvSpPr>
            <a:spLocks noGrp="1"/>
          </p:cNvSpPr>
          <p:nvPr>
            <p:ph sz="quarter" idx="13"/>
          </p:nvPr>
        </p:nvSpPr>
        <p:spPr>
          <a:xfrm>
            <a:off x="428596" y="928670"/>
            <a:ext cx="8429684" cy="5572164"/>
          </a:xfrm>
        </p:spPr>
        <p:txBody>
          <a:bodyPr>
            <a:normAutofit fontScale="92500"/>
          </a:bodyPr>
          <a:lstStyle/>
          <a:p>
            <a:pPr>
              <a:buNone/>
            </a:pPr>
            <a:r>
              <a:rPr lang="cs-CZ" dirty="0" smtClean="0"/>
              <a:t> </a:t>
            </a:r>
            <a:r>
              <a:rPr lang="cs-CZ" dirty="0" smtClean="0">
                <a:solidFill>
                  <a:srgbClr val="FF0000"/>
                </a:solidFill>
              </a:rPr>
              <a:t>Přechodná ustanovení:</a:t>
            </a:r>
          </a:p>
          <a:p>
            <a:pPr>
              <a:buFontTx/>
              <a:buChar char="-"/>
            </a:pPr>
            <a:r>
              <a:rPr lang="cs-CZ" dirty="0" smtClean="0">
                <a:solidFill>
                  <a:srgbClr val="FF0000"/>
                </a:solidFill>
              </a:rPr>
              <a:t>§ 98 odst. 4 – oprávnění k cizím nemovitostem , jakož i omezení jejich užívání, která vznikla před účinnosti tohoto zákona , zůstávají nedotčena-platí !!!</a:t>
            </a:r>
          </a:p>
          <a:p>
            <a:pPr>
              <a:buFontTx/>
              <a:buChar char="-"/>
            </a:pPr>
            <a:r>
              <a:rPr lang="cs-CZ" dirty="0" smtClean="0"/>
              <a:t> § 98 odst. 13 – provozovatel, respektive výrobce zajistí promítnutí existujícího věcného břemene podle § 24 odst.4, § 25 odst.4, § 57 odst.2, § 58 odst.2, § 59 odst.2,  § 60 odst.2 a § 76 odst. 7 u energetických sítí a zařízení  daných do provozu před nabytím účinnosti zákona do katastru nemovitostí do konce roku </a:t>
            </a:r>
            <a:r>
              <a:rPr lang="cs-CZ" b="1" dirty="0" smtClean="0"/>
              <a:t>2017- bylo zrušeno</a:t>
            </a:r>
          </a:p>
          <a:p>
            <a:pPr>
              <a:buNone/>
            </a:pPr>
            <a:r>
              <a:rPr lang="cs-CZ" b="1" dirty="0" smtClean="0"/>
              <a:t>Poznámka: </a:t>
            </a:r>
          </a:p>
          <a:p>
            <a:pPr>
              <a:buNone/>
            </a:pPr>
            <a:r>
              <a:rPr lang="cs-CZ" b="1" dirty="0" smtClean="0"/>
              <a:t>  -§ 98 odst.4 –byl napaden ústavní stížností-zamítnuto nálezem č. 134/2005 Sb.</a:t>
            </a:r>
          </a:p>
          <a:p>
            <a:pPr>
              <a:buNone/>
            </a:pPr>
            <a:r>
              <a:rPr lang="cs-CZ" b="1" dirty="0" smtClean="0"/>
              <a:t>  - § 98 odst.13-prý se cesta zřizování břemen ukázala nepříliš funkční a proto od 1.1.2016 toto ustanovení vypadává a má být nahrazeno komplexním řešením/ novela z.č. 131/2015 Sb./</a:t>
            </a:r>
            <a:endParaRPr lang="cs-CZ" b="1" dirty="0"/>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5779107" cy="571504"/>
          </a:xfrm>
        </p:spPr>
        <p:txBody>
          <a:bodyPr/>
          <a:lstStyle/>
          <a:p>
            <a:pPr>
              <a:buNone/>
            </a:pPr>
            <a:r>
              <a:rPr lang="cs-CZ" sz="2400" dirty="0" smtClean="0"/>
              <a:t>Pokračování-věcné břemeno</a:t>
            </a:r>
            <a:endParaRPr lang="cs-CZ" sz="2400" dirty="0"/>
          </a:p>
        </p:txBody>
      </p:sp>
      <p:sp>
        <p:nvSpPr>
          <p:cNvPr id="3" name="Zástupný symbol pro obsah 2"/>
          <p:cNvSpPr>
            <a:spLocks noGrp="1"/>
          </p:cNvSpPr>
          <p:nvPr>
            <p:ph sz="quarter" idx="13"/>
          </p:nvPr>
        </p:nvSpPr>
        <p:spPr>
          <a:xfrm>
            <a:off x="500034" y="1214422"/>
            <a:ext cx="8143932" cy="5286412"/>
          </a:xfrm>
        </p:spPr>
        <p:txBody>
          <a:bodyPr>
            <a:normAutofit lnSpcReduction="10000"/>
          </a:bodyPr>
          <a:lstStyle/>
          <a:p>
            <a:pPr>
              <a:buNone/>
            </a:pPr>
            <a:r>
              <a:rPr lang="cs-CZ" dirty="0" smtClean="0"/>
              <a:t>Obecný závěr ze zákona č. 458/2000 Sb.</a:t>
            </a:r>
          </a:p>
          <a:p>
            <a:pPr>
              <a:buNone/>
            </a:pPr>
            <a:r>
              <a:rPr lang="cs-CZ" dirty="0" smtClean="0"/>
              <a:t> - služebnost inženýrské sítě zakládá právo vlastním nákladem zřídit, provozovat a udržovat vodovodní, kanalizační, energetické a jiné vedení na služebném pozemku a vlastník pozemku je povinen zdržet se všeho,co by vedlo k ohrožení sítě a po předchozí dohodě umožní i přístup na pozemek za účelem údržby a prohlídky sítě.</a:t>
            </a:r>
          </a:p>
          <a:p>
            <a:pPr>
              <a:buNone/>
            </a:pPr>
            <a:r>
              <a:rPr lang="cs-CZ" dirty="0" smtClean="0"/>
              <a:t>Poznámka: !!!</a:t>
            </a:r>
          </a:p>
          <a:p>
            <a:pPr>
              <a:buNone/>
            </a:pPr>
            <a:r>
              <a:rPr lang="cs-CZ" b="1" dirty="0" smtClean="0"/>
              <a:t>Společná ustanovení</a:t>
            </a:r>
          </a:p>
          <a:p>
            <a:pPr>
              <a:buNone/>
            </a:pPr>
            <a:r>
              <a:rPr lang="cs-CZ" b="1" dirty="0" smtClean="0"/>
              <a:t> § 96</a:t>
            </a:r>
          </a:p>
          <a:p>
            <a:pPr>
              <a:buNone/>
            </a:pPr>
            <a:r>
              <a:rPr lang="cs-CZ" b="1" dirty="0" smtClean="0"/>
              <a:t> (5)</a:t>
            </a:r>
            <a:r>
              <a:rPr lang="cs-CZ" dirty="0" smtClean="0"/>
              <a:t> Smlouvy upravené tímto zákonem se v ostatním řídí právní úpravou závazků a úpravou smluvních typů jim nejbližších </a:t>
            </a:r>
            <a:r>
              <a:rPr lang="cs-CZ" dirty="0" smtClean="0">
                <a:solidFill>
                  <a:srgbClr val="FF0000"/>
                </a:solidFill>
              </a:rPr>
              <a:t>podle občanského zákoníku</a:t>
            </a:r>
            <a:r>
              <a:rPr lang="cs-CZ" dirty="0" smtClean="0"/>
              <a:t>, pokud z tohoto zákona nebo povahy věci nevyplývá něco jiného.</a:t>
            </a:r>
            <a:endParaRPr lang="cs-CZ" dirty="0"/>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0"/>
            <a:ext cx="7858180" cy="642918"/>
          </a:xfrm>
        </p:spPr>
        <p:txBody>
          <a:bodyPr/>
          <a:lstStyle/>
          <a:p>
            <a:pPr>
              <a:buNone/>
            </a:pPr>
            <a:r>
              <a:rPr lang="cs-CZ" dirty="0" smtClean="0"/>
              <a:t> </a:t>
            </a:r>
            <a:r>
              <a:rPr lang="cs-CZ" sz="2800" dirty="0" smtClean="0"/>
              <a:t>Otázka oceňování věcných břemen?  </a:t>
            </a:r>
            <a:endParaRPr lang="cs-CZ" sz="2800" dirty="0"/>
          </a:p>
        </p:txBody>
      </p:sp>
      <p:sp>
        <p:nvSpPr>
          <p:cNvPr id="3" name="Zástupný symbol pro obsah 2"/>
          <p:cNvSpPr>
            <a:spLocks noGrp="1"/>
          </p:cNvSpPr>
          <p:nvPr>
            <p:ph sz="quarter" idx="13"/>
          </p:nvPr>
        </p:nvSpPr>
        <p:spPr>
          <a:xfrm>
            <a:off x="357158" y="714356"/>
            <a:ext cx="8501122" cy="6143644"/>
          </a:xfrm>
        </p:spPr>
        <p:txBody>
          <a:bodyPr>
            <a:normAutofit lnSpcReduction="10000"/>
          </a:bodyPr>
          <a:lstStyle/>
          <a:p>
            <a:pPr>
              <a:buNone/>
            </a:pPr>
            <a:r>
              <a:rPr lang="cs-CZ" sz="3200" b="1" dirty="0" smtClean="0"/>
              <a:t>Z pohledu katastru nemovitostí nepatří do </a:t>
            </a:r>
            <a:r>
              <a:rPr lang="cs-CZ" sz="3200" b="1" dirty="0" err="1" smtClean="0"/>
              <a:t>přezkumné</a:t>
            </a:r>
            <a:r>
              <a:rPr lang="cs-CZ" sz="3200" b="1" dirty="0" smtClean="0"/>
              <a:t> činnosti.</a:t>
            </a:r>
          </a:p>
          <a:p>
            <a:endParaRPr lang="cs-CZ" dirty="0" smtClean="0"/>
          </a:p>
          <a:p>
            <a:pPr>
              <a:buNone/>
            </a:pPr>
            <a:r>
              <a:rPr lang="cs-CZ" dirty="0" smtClean="0"/>
              <a:t>  Předmětem  zápisu do katastru nemovitostí je cenový údaj pouze z „ úplatných převodů“</a:t>
            </a:r>
          </a:p>
          <a:p>
            <a:pPr>
              <a:buNone/>
            </a:pPr>
            <a:r>
              <a:rPr lang="cs-CZ" dirty="0" smtClean="0"/>
              <a:t>  Novela </a:t>
            </a:r>
            <a:r>
              <a:rPr lang="cs-CZ" dirty="0" err="1" smtClean="0"/>
              <a:t>katV</a:t>
            </a:r>
            <a:r>
              <a:rPr lang="cs-CZ" dirty="0" smtClean="0"/>
              <a:t> řeší cenové údaje takto:</a:t>
            </a:r>
          </a:p>
          <a:p>
            <a:pPr>
              <a:buNone/>
            </a:pPr>
            <a:r>
              <a:rPr lang="cs-CZ" b="1" dirty="0" smtClean="0"/>
              <a:t>  1)</a:t>
            </a:r>
            <a:r>
              <a:rPr lang="cs-CZ" dirty="0" smtClean="0"/>
              <a:t> Cenový údaj je údaj o dosažené kupní ceně nemovitosti nebo skupiny nemovitostí.</a:t>
            </a:r>
          </a:p>
          <a:p>
            <a:pPr>
              <a:buNone/>
            </a:pPr>
            <a:r>
              <a:rPr lang="cs-CZ" b="1" dirty="0" smtClean="0"/>
              <a:t>  (2)</a:t>
            </a:r>
            <a:r>
              <a:rPr lang="cs-CZ" dirty="0" smtClean="0"/>
              <a:t> Cenový údaj se vede pro skupinu nemovitostí, které byly nabyty</a:t>
            </a:r>
          </a:p>
          <a:p>
            <a:pPr>
              <a:buNone/>
            </a:pPr>
            <a:r>
              <a:rPr lang="cs-CZ" b="1" dirty="0" smtClean="0"/>
              <a:t>   a)</a:t>
            </a:r>
            <a:r>
              <a:rPr lang="cs-CZ" dirty="0" smtClean="0"/>
              <a:t> na základě téže kupní smlouvy, nebo</a:t>
            </a:r>
          </a:p>
          <a:p>
            <a:pPr>
              <a:buNone/>
            </a:pPr>
            <a:r>
              <a:rPr lang="cs-CZ" b="1" dirty="0" smtClean="0"/>
              <a:t>   b)</a:t>
            </a:r>
            <a:r>
              <a:rPr lang="cs-CZ" dirty="0" smtClean="0"/>
              <a:t> společně za jednu cenu podle ustanovení o výkonu rozhodnutí prodejem nemovitostí, ve veřejné dražbě podle zákona o veřejných dražbách, v dražbě provedené soudním exekutorem podle exekučního řádu nebo správcem daně podle daňového řádu……</a:t>
            </a:r>
          </a:p>
          <a:p>
            <a:endParaRPr lang="cs-CZ" dirty="0" smtClean="0"/>
          </a:p>
          <a:p>
            <a:endParaRPr lang="cs-CZ" dirty="0"/>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0"/>
            <a:ext cx="6786610" cy="642918"/>
          </a:xfrm>
        </p:spPr>
        <p:txBody>
          <a:bodyPr/>
          <a:lstStyle/>
          <a:p>
            <a:pPr>
              <a:buNone/>
            </a:pPr>
            <a:r>
              <a:rPr lang="cs-CZ" dirty="0" smtClean="0"/>
              <a:t> </a:t>
            </a:r>
            <a:r>
              <a:rPr lang="cs-CZ" sz="2800" dirty="0" smtClean="0"/>
              <a:t>Otázka oceňování věcných břemen?  </a:t>
            </a:r>
            <a:endParaRPr lang="cs-CZ" sz="2800" dirty="0"/>
          </a:p>
        </p:txBody>
      </p:sp>
      <p:sp>
        <p:nvSpPr>
          <p:cNvPr id="3" name="Zástupný symbol pro obsah 2"/>
          <p:cNvSpPr>
            <a:spLocks noGrp="1"/>
          </p:cNvSpPr>
          <p:nvPr>
            <p:ph sz="quarter" idx="13"/>
          </p:nvPr>
        </p:nvSpPr>
        <p:spPr>
          <a:xfrm>
            <a:off x="214282" y="714356"/>
            <a:ext cx="8929718" cy="5929354"/>
          </a:xfrm>
        </p:spPr>
        <p:txBody>
          <a:bodyPr>
            <a:normAutofit fontScale="62500" lnSpcReduction="20000"/>
          </a:bodyPr>
          <a:lstStyle/>
          <a:p>
            <a:pPr>
              <a:buNone/>
            </a:pPr>
            <a:endParaRPr lang="cs-CZ" sz="3400" dirty="0" smtClean="0">
              <a:solidFill>
                <a:srgbClr val="FF0000"/>
              </a:solidFill>
            </a:endParaRPr>
          </a:p>
          <a:p>
            <a:pPr>
              <a:buNone/>
            </a:pPr>
            <a:r>
              <a:rPr lang="cs-CZ" sz="3400" dirty="0" smtClean="0">
                <a:solidFill>
                  <a:srgbClr val="FF0000"/>
                </a:solidFill>
              </a:rPr>
              <a:t>Existují pomůcky na webových stránkách</a:t>
            </a:r>
            <a:r>
              <a:rPr lang="cs-CZ" dirty="0" smtClean="0">
                <a:solidFill>
                  <a:srgbClr val="FF0000"/>
                </a:solidFill>
              </a:rPr>
              <a:t>:</a:t>
            </a:r>
          </a:p>
          <a:p>
            <a:endParaRPr lang="cs-CZ" dirty="0" smtClean="0"/>
          </a:p>
          <a:p>
            <a:pPr>
              <a:buNone/>
            </a:pPr>
            <a:r>
              <a:rPr lang="cs-CZ" sz="2600" dirty="0" smtClean="0"/>
              <a:t>   </a:t>
            </a:r>
            <a:r>
              <a:rPr lang="cs-CZ" sz="2600" b="1" dirty="0" smtClean="0"/>
              <a:t>Ministerstvo financí ČR Odbor 16 – Cenová politika</a:t>
            </a:r>
          </a:p>
          <a:p>
            <a:pPr>
              <a:buNone/>
            </a:pPr>
            <a:r>
              <a:rPr lang="cs-CZ" sz="2600" dirty="0" smtClean="0"/>
              <a:t>   </a:t>
            </a:r>
            <a:r>
              <a:rPr lang="cs-CZ" sz="2600" b="1" dirty="0" smtClean="0"/>
              <a:t>Oceňování věcných břemen </a:t>
            </a:r>
          </a:p>
          <a:p>
            <a:pPr>
              <a:buNone/>
            </a:pPr>
            <a:r>
              <a:rPr lang="cs-CZ" b="1" dirty="0" smtClean="0"/>
              <a:t>  Věcná břemena se v ČR oceňují na základě následujících předpisů </a:t>
            </a:r>
          </a:p>
          <a:p>
            <a:pPr>
              <a:buNone/>
            </a:pPr>
            <a:r>
              <a:rPr lang="cs-CZ" dirty="0" smtClean="0"/>
              <a:t>  Zákon č. 151/1997 Sb., o oceňování majetku a o změně některých zákonů (zákon o oceňování majetku), ve znění zákona č. 121/2000 Sb., č. 237/2004 Sb., č. 257/2004 Sb., č. 296/2007 Sb., č. 188/2011 Sb., č. 350/2012 Sb., č. 303/2013 Sb., č. 340/2013 Sb., č. 344/2013 Sb., č. 228/2014 Sb., č. 225/2017 Sb. a č. 237/2020 Sb. (dále také „ZOM“).</a:t>
            </a:r>
            <a:endParaRPr lang="cs-CZ" b="1" dirty="0" smtClean="0"/>
          </a:p>
          <a:p>
            <a:endParaRPr lang="cs-CZ" dirty="0" smtClean="0"/>
          </a:p>
          <a:p>
            <a:pPr>
              <a:buNone/>
            </a:pPr>
            <a:endParaRPr lang="cs-CZ" sz="2600" b="1" dirty="0" smtClean="0"/>
          </a:p>
          <a:p>
            <a:pPr>
              <a:buNone/>
            </a:pPr>
            <a:endParaRPr lang="cs-CZ" sz="2600" b="1" dirty="0" smtClean="0"/>
          </a:p>
          <a:p>
            <a:pPr>
              <a:buNone/>
            </a:pPr>
            <a:r>
              <a:rPr lang="cs-CZ" sz="2600" b="1" dirty="0" smtClean="0"/>
              <a:t>  Z 2.8.2021 Souhrnné stanovisko ke zřizování a oceňování věcných břemen na majetku obcí</a:t>
            </a:r>
          </a:p>
          <a:p>
            <a:endParaRPr lang="cs-CZ" dirty="0" smtClean="0"/>
          </a:p>
          <a:p>
            <a:endParaRPr lang="cs-CZ" dirty="0" smtClean="0"/>
          </a:p>
          <a:p>
            <a:endParaRPr lang="cs-CZ" dirty="0" smtClean="0"/>
          </a:p>
          <a:p>
            <a:endParaRPr lang="cs-CZ" dirty="0" smtClean="0"/>
          </a:p>
          <a:p>
            <a:endParaRPr lang="cs-CZ" dirty="0" smtClean="0"/>
          </a:p>
          <a:p>
            <a:pPr>
              <a:buNone/>
            </a:pPr>
            <a:r>
              <a:rPr lang="cs-CZ" dirty="0" smtClean="0"/>
              <a:t/>
            </a:r>
            <a:br>
              <a:rPr lang="cs-CZ" dirty="0" smtClean="0"/>
            </a:br>
            <a:endParaRPr lang="cs-CZ" dirty="0" smtClean="0"/>
          </a:p>
          <a:p>
            <a:endParaRPr lang="cs-CZ" dirty="0" smtClean="0"/>
          </a:p>
          <a:p>
            <a:endParaRPr lang="cs-CZ" dirty="0"/>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9144000" cy="1071570"/>
          </a:xfrm>
        </p:spPr>
        <p:txBody>
          <a:bodyPr/>
          <a:lstStyle/>
          <a:p>
            <a:pPr>
              <a:buNone/>
            </a:pPr>
            <a:r>
              <a:rPr lang="cs-CZ" sz="2000" dirty="0" smtClean="0"/>
              <a:t>„</a:t>
            </a:r>
            <a:r>
              <a:rPr lang="cs-CZ" sz="2000" i="1" dirty="0" smtClean="0"/>
              <a:t>Souhrnné stanovisko ke zřizování a oceňování věcných břemen na majetku obcí</a:t>
            </a:r>
            <a:r>
              <a:rPr lang="cs-CZ" sz="2000" dirty="0" smtClean="0"/>
              <a:t>“ Ministerstva financí, Ministerstva průmyslu a obchodu a Ministerstva vnitra.</a:t>
            </a:r>
            <a:r>
              <a:rPr lang="cs-CZ" dirty="0" smtClean="0"/>
              <a:t/>
            </a:r>
            <a:br>
              <a:rPr lang="cs-CZ" dirty="0" smtClean="0"/>
            </a:br>
            <a:endParaRPr lang="cs-CZ" dirty="0"/>
          </a:p>
        </p:txBody>
      </p:sp>
      <p:sp>
        <p:nvSpPr>
          <p:cNvPr id="3" name="Zástupný symbol pro obsah 2"/>
          <p:cNvSpPr>
            <a:spLocks noGrp="1"/>
          </p:cNvSpPr>
          <p:nvPr>
            <p:ph sz="quarter" idx="13"/>
          </p:nvPr>
        </p:nvSpPr>
        <p:spPr>
          <a:xfrm>
            <a:off x="285720" y="1285860"/>
            <a:ext cx="8572560" cy="5572140"/>
          </a:xfrm>
        </p:spPr>
        <p:txBody>
          <a:bodyPr>
            <a:normAutofit fontScale="85000" lnSpcReduction="20000"/>
          </a:bodyPr>
          <a:lstStyle/>
          <a:p>
            <a:pPr>
              <a:buNone/>
            </a:pPr>
            <a:r>
              <a:rPr lang="cs-CZ" sz="2600" dirty="0" smtClean="0"/>
              <a:t>Oceňování služebností</a:t>
            </a:r>
            <a:endParaRPr lang="cs-CZ" sz="2600" b="1" dirty="0" smtClean="0"/>
          </a:p>
          <a:p>
            <a:pPr>
              <a:buNone/>
            </a:pPr>
            <a:r>
              <a:rPr lang="cs-CZ" dirty="0" smtClean="0"/>
              <a:t>  Poslední aktualizace provedena dne: </a:t>
            </a:r>
            <a:r>
              <a:rPr lang="cs-CZ" b="1" dirty="0" smtClean="0"/>
              <a:t>11.11.2021</a:t>
            </a:r>
            <a:endParaRPr lang="cs-CZ" dirty="0" smtClean="0"/>
          </a:p>
          <a:p>
            <a:pPr>
              <a:buNone/>
            </a:pPr>
            <a:r>
              <a:rPr lang="cs-CZ" b="1" dirty="0" smtClean="0"/>
              <a:t>  Služebnosti na pozemcích ve vlastnictví státu</a:t>
            </a:r>
            <a:r>
              <a:rPr lang="cs-CZ" dirty="0" smtClean="0"/>
              <a:t> </a:t>
            </a:r>
          </a:p>
          <a:p>
            <a:pPr>
              <a:buNone/>
            </a:pPr>
            <a:r>
              <a:rPr lang="cs-CZ" dirty="0" smtClean="0"/>
              <a:t>  Využívání nemovitostí ve vlastnictví státu pro vedení veřejné komunikační sítě včetně způsobu stanovení ceny za služebnosti je s účinností od 1. 1. 2022 upraveno v novém samostatném ustanovení zákona o elektronických komunikacích, jehož znění je následující:</a:t>
            </a:r>
          </a:p>
          <a:p>
            <a:pPr>
              <a:buNone/>
            </a:pPr>
            <a:r>
              <a:rPr lang="cs-CZ" b="1" i="1" dirty="0" smtClean="0"/>
              <a:t> § 104a</a:t>
            </a:r>
            <a:endParaRPr lang="cs-CZ" dirty="0" smtClean="0"/>
          </a:p>
          <a:p>
            <a:pPr>
              <a:buNone/>
            </a:pPr>
            <a:r>
              <a:rPr lang="cs-CZ" b="1" i="1" dirty="0" smtClean="0"/>
              <a:t> Oprávnění k využívání cizích nemovitostí ve vlastnictví státu</a:t>
            </a:r>
            <a:endParaRPr lang="cs-CZ" dirty="0" smtClean="0"/>
          </a:p>
          <a:p>
            <a:pPr>
              <a:buNone/>
            </a:pPr>
            <a:r>
              <a:rPr lang="cs-CZ" b="1" i="1" dirty="0" smtClean="0"/>
              <a:t> (1) Podnikateli zajišťujícímu veřejnou komunikační síť, který podle § 8 odst. 2 oznámil podnikání, vzniká na základě pravomocného územního rozhodnutí, či územního souhlasu na pozemcích ve vlastnictví České republiky, státní příspěvkové organizace a státního fondu ve veřejném zájmu oprávnění:</a:t>
            </a:r>
            <a:endParaRPr lang="cs-CZ" dirty="0" smtClean="0"/>
          </a:p>
          <a:p>
            <a:pPr>
              <a:buNone/>
            </a:pPr>
            <a:r>
              <a:rPr lang="cs-CZ" b="1" i="1" dirty="0" smtClean="0"/>
              <a:t>  (3) Za zřízení služebnosti dle odstavce 1 poskytne oprávněný vlastníkovi pozemku jednorázovou náhradu ve výši ceny zjištěné dle zákona upravujícího oceňování majetku 70a), </a:t>
            </a:r>
            <a:r>
              <a:rPr lang="cs-CZ" b="1" i="1" dirty="0" smtClean="0">
                <a:solidFill>
                  <a:srgbClr val="FF0000"/>
                </a:solidFill>
              </a:rPr>
              <a:t>a to na základě žádosti vlastníka pozemku.</a:t>
            </a:r>
          </a:p>
          <a:p>
            <a:pPr>
              <a:buNone/>
            </a:pPr>
            <a:r>
              <a:rPr lang="cs-CZ" b="1" dirty="0" smtClean="0"/>
              <a:t>  (8)</a:t>
            </a:r>
            <a:r>
              <a:rPr lang="cs-CZ" dirty="0" smtClean="0"/>
              <a:t> Ustanovení § 104 tohoto zákona týkající se práv a povinností ze služebností se použijí obdobně</a:t>
            </a:r>
            <a:endParaRPr lang="cs-CZ" dirty="0" smtClean="0">
              <a:solidFill>
                <a:srgbClr val="FF0000"/>
              </a:solidFill>
            </a:endParaRPr>
          </a:p>
          <a:p>
            <a:endParaRPr lang="cs-CZ" dirty="0" smtClean="0"/>
          </a:p>
          <a:p>
            <a:endParaRPr lang="cs-CZ" dirty="0"/>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142852"/>
            <a:ext cx="8715436" cy="571504"/>
          </a:xfrm>
        </p:spPr>
        <p:txBody>
          <a:bodyPr/>
          <a:lstStyle/>
          <a:p>
            <a:pPr>
              <a:buNone/>
            </a:pPr>
            <a:r>
              <a:rPr lang="cs-CZ" sz="2400" dirty="0" smtClean="0"/>
              <a:t> VB- zřizování věcných břemen pro výstavbu nové stavby dle stavebního zákona </a:t>
            </a:r>
            <a:r>
              <a:rPr lang="cs-CZ" dirty="0" smtClean="0"/>
              <a:t/>
            </a:r>
            <a:br>
              <a:rPr lang="cs-CZ" dirty="0" smtClean="0"/>
            </a:br>
            <a:endParaRPr lang="cs-CZ" dirty="0"/>
          </a:p>
        </p:txBody>
      </p:sp>
      <p:sp>
        <p:nvSpPr>
          <p:cNvPr id="3" name="Zástupný symbol pro obsah 2"/>
          <p:cNvSpPr>
            <a:spLocks noGrp="1"/>
          </p:cNvSpPr>
          <p:nvPr>
            <p:ph sz="quarter" idx="13"/>
          </p:nvPr>
        </p:nvSpPr>
        <p:spPr>
          <a:xfrm>
            <a:off x="214282" y="1000108"/>
            <a:ext cx="8929718" cy="5643602"/>
          </a:xfrm>
        </p:spPr>
        <p:txBody>
          <a:bodyPr>
            <a:normAutofit fontScale="77500" lnSpcReduction="20000"/>
          </a:bodyPr>
          <a:lstStyle/>
          <a:p>
            <a:pPr>
              <a:buNone/>
            </a:pPr>
            <a:r>
              <a:rPr lang="cs-CZ" dirty="0" smtClean="0">
                <a:solidFill>
                  <a:srgbClr val="FF0000"/>
                </a:solidFill>
              </a:rPr>
              <a:t>Novela stavebního zákona č. 225/2017 Sb. doplňuje ustanovení § 184a /není v komentáři k důvodové zprávě vysvětleno/</a:t>
            </a:r>
          </a:p>
          <a:p>
            <a:endParaRPr lang="cs-CZ" dirty="0" smtClean="0"/>
          </a:p>
          <a:p>
            <a:pPr>
              <a:buNone/>
            </a:pPr>
            <a:r>
              <a:rPr lang="cs-CZ" dirty="0" smtClean="0"/>
              <a:t> Na stránkám MMR - </a:t>
            </a:r>
            <a:r>
              <a:rPr lang="cs-CZ" b="1" dirty="0" smtClean="0"/>
              <a:t>Aplikace 184a stavebního zákona z června 2018</a:t>
            </a:r>
          </a:p>
          <a:p>
            <a:endParaRPr lang="cs-CZ" b="1" dirty="0" smtClean="0"/>
          </a:p>
          <a:p>
            <a:pPr>
              <a:buNone/>
            </a:pPr>
            <a:r>
              <a:rPr lang="cs-CZ" b="1" dirty="0" smtClean="0"/>
              <a:t>  Ustanovení § 184a stavebního zákona požaduje, aby souhlas vlastníka pozemku byl</a:t>
            </a:r>
          </a:p>
          <a:p>
            <a:pPr>
              <a:buNone/>
            </a:pPr>
            <a:r>
              <a:rPr lang="cs-CZ" b="1" dirty="0" smtClean="0"/>
              <a:t>  vyznačen na situačním výkresu dokumentace, nebo projektové dokumentace.“ Musí</a:t>
            </a:r>
          </a:p>
          <a:p>
            <a:pPr>
              <a:buNone/>
            </a:pPr>
            <a:r>
              <a:rPr lang="cs-CZ" b="1" dirty="0" smtClean="0"/>
              <a:t>  být vyznačen na celkovém výkresu nebo na jednotlivých situačních výkresech?</a:t>
            </a:r>
          </a:p>
          <a:p>
            <a:pPr>
              <a:buNone/>
            </a:pPr>
            <a:r>
              <a:rPr lang="cs-CZ" b="1" dirty="0" smtClean="0"/>
              <a:t>  Mohou být na jednom výkresu souhlasy více vlastníků?</a:t>
            </a:r>
          </a:p>
          <a:p>
            <a:pPr>
              <a:buNone/>
            </a:pPr>
            <a:r>
              <a:rPr lang="cs-CZ" dirty="0" smtClean="0"/>
              <a:t>…….</a:t>
            </a:r>
          </a:p>
          <a:p>
            <a:pPr>
              <a:buNone/>
            </a:pPr>
            <a:endParaRPr lang="cs-CZ" dirty="0" smtClean="0"/>
          </a:p>
          <a:p>
            <a:pPr>
              <a:buNone/>
            </a:pPr>
            <a:r>
              <a:rPr lang="cs-CZ" b="1" dirty="0" smtClean="0"/>
              <a:t> V případě zkoumání oprávnění stavět v řízeních podle stavebního zákona</a:t>
            </a:r>
          </a:p>
          <a:p>
            <a:pPr>
              <a:buNone/>
            </a:pPr>
            <a:r>
              <a:rPr lang="cs-CZ" b="1" dirty="0" smtClean="0"/>
              <a:t>  </a:t>
            </a:r>
            <a:r>
              <a:rPr lang="pt-BR" b="1" dirty="0" smtClean="0"/>
              <a:t>postupem podle ustanovení § 184a se nepožaduje dokládání</a:t>
            </a:r>
          </a:p>
          <a:p>
            <a:pPr>
              <a:buNone/>
            </a:pPr>
            <a:r>
              <a:rPr lang="cs-CZ" b="1" dirty="0" smtClean="0">
                <a:solidFill>
                  <a:srgbClr val="FF0000"/>
                </a:solidFill>
              </a:rPr>
              <a:t>  soukromoprávního titulu,</a:t>
            </a:r>
            <a:r>
              <a:rPr lang="cs-CZ" b="1" dirty="0" smtClean="0"/>
              <a:t> resp. příslušné smlouvy, nýbrž se stanoví vlastní,</a:t>
            </a:r>
          </a:p>
          <a:p>
            <a:pPr>
              <a:buNone/>
            </a:pPr>
            <a:r>
              <a:rPr lang="cs-CZ" b="1" dirty="0" smtClean="0"/>
              <a:t>  veřejnoprávní způsob prokázání, a to formou souhlasu s navrhovaným</a:t>
            </a:r>
          </a:p>
          <a:p>
            <a:pPr>
              <a:buNone/>
            </a:pPr>
            <a:r>
              <a:rPr lang="cs-CZ" b="1" dirty="0" smtClean="0"/>
              <a:t>  stavebním záměrem vyznačeném na situačním výkresu dokumentace, nebo</a:t>
            </a:r>
          </a:p>
          <a:p>
            <a:pPr>
              <a:buNone/>
            </a:pPr>
            <a:r>
              <a:rPr lang="cs-CZ" b="1" dirty="0" smtClean="0"/>
              <a:t>   projektové dokumentaci. Takovýto souhlas nenahrazuje např. nájemní</a:t>
            </a:r>
          </a:p>
          <a:p>
            <a:pPr>
              <a:buNone/>
            </a:pPr>
            <a:r>
              <a:rPr lang="cs-CZ" dirty="0" smtClean="0"/>
              <a:t>  smlouvu, která vylučuje vlastníka resp. spoluvlastníky z užívání pozemku a</a:t>
            </a:r>
          </a:p>
          <a:p>
            <a:pPr>
              <a:buNone/>
            </a:pPr>
            <a:r>
              <a:rPr lang="cs-CZ" dirty="0" smtClean="0"/>
              <a:t>  k jejímuž uzavření může být nezbytný souhlas všech spoluvlastníků</a:t>
            </a:r>
          </a:p>
          <a:p>
            <a:endParaRPr lang="cs-CZ" dirty="0"/>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686800" cy="654032"/>
          </a:xfrm>
        </p:spPr>
        <p:txBody>
          <a:bodyPr>
            <a:normAutofit fontScale="90000"/>
          </a:bodyPr>
          <a:lstStyle/>
          <a:p>
            <a:pPr>
              <a:buNone/>
            </a:pPr>
            <a:r>
              <a:rPr lang="cs-CZ" sz="2800" dirty="0" smtClean="0"/>
              <a:t>Pozor-nová úprava stav.zákona související s výstavbou- </a:t>
            </a:r>
            <a:endParaRPr lang="cs-CZ" sz="2800" dirty="0"/>
          </a:p>
        </p:txBody>
      </p:sp>
      <p:sp>
        <p:nvSpPr>
          <p:cNvPr id="3" name="Zástupný symbol pro obsah 2"/>
          <p:cNvSpPr>
            <a:spLocks noGrp="1"/>
          </p:cNvSpPr>
          <p:nvPr>
            <p:ph idx="4294967295"/>
          </p:nvPr>
        </p:nvSpPr>
        <p:spPr>
          <a:xfrm>
            <a:off x="457200" y="1000108"/>
            <a:ext cx="8229600" cy="5126055"/>
          </a:xfrm>
          <a:prstGeom prst="rect">
            <a:avLst/>
          </a:prstGeom>
        </p:spPr>
        <p:txBody>
          <a:bodyPr>
            <a:normAutofit fontScale="92500" lnSpcReduction="20000"/>
          </a:bodyPr>
          <a:lstStyle/>
          <a:p>
            <a:pPr>
              <a:buNone/>
            </a:pPr>
            <a:r>
              <a:rPr lang="cs-CZ" sz="2400" b="1" dirty="0" smtClean="0"/>
              <a:t>Stavby realizované na cizím pozemku- řeší novela stav. Zákona od 1.1.2018- zákon 225/2017 Sb.</a:t>
            </a:r>
            <a:endParaRPr lang="cs-CZ" sz="2400" dirty="0" smtClean="0"/>
          </a:p>
          <a:p>
            <a:pPr>
              <a:buNone/>
            </a:pPr>
            <a:r>
              <a:rPr lang="cs-CZ" sz="2400" dirty="0" smtClean="0"/>
              <a:t>   Pokud bude realizována stavba na cizím pozemku-  tady dochází ke změně. </a:t>
            </a:r>
          </a:p>
          <a:p>
            <a:pPr>
              <a:buNone/>
            </a:pPr>
            <a:r>
              <a:rPr lang="cs-CZ" sz="2400" dirty="0" smtClean="0"/>
              <a:t> Stavební úřad již nebude akceptovat různé smlouvy dokládající  právo stavbu na pozemku realizovat (dříve např. smlouva o právu provést stavbu, nájemní smlouva s právem realizace stavby apod.) </a:t>
            </a:r>
          </a:p>
          <a:p>
            <a:pPr>
              <a:buNone/>
            </a:pPr>
            <a:r>
              <a:rPr lang="cs-CZ" sz="2400" dirty="0" smtClean="0"/>
              <a:t>Za tímto účelem bude třeba uzavřít s vlastníkem pozemku smlouvu s věcně-právními účinky, a to buď </a:t>
            </a:r>
            <a:r>
              <a:rPr lang="cs-CZ" sz="2400" b="1" dirty="0" smtClean="0">
                <a:solidFill>
                  <a:srgbClr val="FF0000"/>
                </a:solidFill>
              </a:rPr>
              <a:t>smlouvu o zřízení služebnosti nebo právo stavby</a:t>
            </a:r>
            <a:r>
              <a:rPr lang="cs-CZ" sz="2400" dirty="0" smtClean="0"/>
              <a:t>. Pro případ, kdy stavebník není vlastníkem pozemku nebo stavby a zároveň nemá uzavřenou smlouvu o zřízení služebnosti či práva stavby, musí stavebnímu úřadu doložit </a:t>
            </a:r>
            <a:r>
              <a:rPr lang="cs-CZ" sz="2400" b="1" dirty="0" smtClean="0"/>
              <a:t>souhlas vlastníka pozemku nebo stavby (§ 184 a SZ). Souhlas vlastníka</a:t>
            </a:r>
            <a:r>
              <a:rPr lang="cs-CZ" sz="2400" dirty="0" smtClean="0"/>
              <a:t> s navrhovaným stavebním záměrem </a:t>
            </a:r>
            <a:r>
              <a:rPr lang="cs-CZ" sz="2400" b="1" dirty="0" smtClean="0"/>
              <a:t>musí být vyznačen na situačním výkresu dokumentace</a:t>
            </a:r>
            <a:r>
              <a:rPr lang="cs-CZ" sz="2400" dirty="0" smtClean="0"/>
              <a:t>, nebo projektové dokumentaci.</a:t>
            </a:r>
          </a:p>
          <a:p>
            <a:endParaRPr lang="cs-CZ" sz="24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429784" cy="571480"/>
          </a:xfrm>
        </p:spPr>
        <p:txBody>
          <a:bodyPr/>
          <a:lstStyle/>
          <a:p>
            <a:pPr>
              <a:buNone/>
            </a:pPr>
            <a:r>
              <a:rPr lang="cs-CZ" sz="2400" dirty="0" smtClean="0"/>
              <a:t>Pokračování „čištění katastru“–novela </a:t>
            </a:r>
            <a:r>
              <a:rPr lang="cs-CZ" sz="2400" dirty="0" err="1" smtClean="0"/>
              <a:t>KatV</a:t>
            </a:r>
            <a:r>
              <a:rPr lang="cs-CZ" sz="2400" dirty="0" smtClean="0"/>
              <a:t>- řeší výmaz,vkladem</a:t>
            </a:r>
            <a:endParaRPr lang="cs-CZ" sz="2400" dirty="0"/>
          </a:p>
        </p:txBody>
      </p:sp>
      <p:sp>
        <p:nvSpPr>
          <p:cNvPr id="3" name="Zástupný symbol pro obsah 2"/>
          <p:cNvSpPr>
            <a:spLocks noGrp="1"/>
          </p:cNvSpPr>
          <p:nvPr>
            <p:ph sz="quarter" idx="13"/>
          </p:nvPr>
        </p:nvSpPr>
        <p:spPr>
          <a:xfrm>
            <a:off x="285720" y="571480"/>
            <a:ext cx="8572560" cy="6286520"/>
          </a:xfrm>
        </p:spPr>
        <p:txBody>
          <a:bodyPr>
            <a:normAutofit fontScale="92500" lnSpcReduction="20000"/>
          </a:bodyPr>
          <a:lstStyle/>
          <a:p>
            <a:pPr>
              <a:buNone/>
            </a:pPr>
            <a:r>
              <a:rPr lang="cs-CZ" dirty="0" smtClean="0"/>
              <a:t> Z důvodové zprávy:</a:t>
            </a:r>
          </a:p>
          <a:p>
            <a:pPr>
              <a:buNone/>
            </a:pPr>
            <a:r>
              <a:rPr lang="cs-CZ" dirty="0" smtClean="0"/>
              <a:t>  V katastru nemovitostí je v současnosti vedena řada předkupních a dalších obdobných věcných práv převzatých z bývalé pozemkové knihy, zemských desek nebo železniční knihy, která jsou zapsána ve prospěch osoby s údaji neumožňujícími její dostatečnou identifikaci. Existence takových starých zápisů, které s vysokou pravděpodobností již neodpovídají skutečnosti, komplikuje vedení katastru nemovitostí a celou řadu dalších procesů týkajících se takto zatížených pozemků. Z důvodu neexistence či reálné </a:t>
            </a:r>
            <a:r>
              <a:rPr lang="cs-CZ" dirty="0" err="1" smtClean="0"/>
              <a:t>nedohledatelnosti</a:t>
            </a:r>
            <a:r>
              <a:rPr lang="cs-CZ" dirty="0" smtClean="0"/>
              <a:t> osoby, které toto právo svědčí, je pak pro vlastníky těchto nemovitostí prakticky nemožné dosáhnout výmazu těchto práv z katastru nemovitostí. Je proto třeba zavést mechanismy, které umožní, aby byl v tomto rozsahu stav zápisů v katastru nemovitostí uveden do souladu se skutečností.</a:t>
            </a:r>
          </a:p>
          <a:p>
            <a:pPr>
              <a:buNone/>
            </a:pPr>
            <a:r>
              <a:rPr lang="cs-CZ" dirty="0" smtClean="0">
                <a:solidFill>
                  <a:srgbClr val="FF0000"/>
                </a:solidFill>
              </a:rPr>
              <a:t>  § 70 odst.</a:t>
            </a:r>
            <a:r>
              <a:rPr lang="cs-CZ" b="1" dirty="0" smtClean="0">
                <a:solidFill>
                  <a:srgbClr val="FF0000"/>
                </a:solidFill>
              </a:rPr>
              <a:t>(8) Výmaz předkupních a dalších obdobných věcných práv, jejichž zápis byl do katastru převzat z bývalé pozemkové knihy, zemských desek nebo železniční knihy, která jsou zapsána ve prospěch osoby s údaji neumožňujícími její dostatečnou identifikaci, provede katastrální úřad také na základě prohlášení vlastníka o tom, že předkupní nebo jiné obdobné věcné právo je promlčeno, s náležitostmi obdobnými potvrzení o zániku práva.</a:t>
            </a:r>
            <a:endParaRPr lang="cs-CZ" dirty="0" smtClean="0">
              <a:solidFill>
                <a:srgbClr val="FF0000"/>
              </a:solidFill>
            </a:endParaRPr>
          </a:p>
          <a:p>
            <a:pPr>
              <a:buNone/>
            </a:pPr>
            <a:r>
              <a:rPr lang="cs-CZ" dirty="0" smtClean="0"/>
              <a:t> /jedná se pouze o novelu </a:t>
            </a:r>
            <a:r>
              <a:rPr lang="cs-CZ" dirty="0" err="1" smtClean="0"/>
              <a:t>katV</a:t>
            </a:r>
            <a:r>
              <a:rPr lang="cs-CZ" dirty="0" smtClean="0"/>
              <a:t>- proto nemůže být spojitost se zrušením vkladového řízení/</a:t>
            </a:r>
            <a:endParaRPr lang="cs-CZ" dirty="0"/>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6615130" cy="582594"/>
          </a:xfrm>
        </p:spPr>
        <p:txBody>
          <a:bodyPr>
            <a:normAutofit/>
          </a:bodyPr>
          <a:lstStyle/>
          <a:p>
            <a:pPr>
              <a:buNone/>
            </a:pPr>
            <a:r>
              <a:rPr lang="cs-CZ" sz="2800" dirty="0" smtClean="0"/>
              <a:t>Pokračování- stavby dle stav.zákona</a:t>
            </a:r>
            <a:endParaRPr lang="cs-CZ" sz="2800" dirty="0"/>
          </a:p>
        </p:txBody>
      </p:sp>
      <p:sp>
        <p:nvSpPr>
          <p:cNvPr id="3" name="Zástupný symbol pro obsah 2"/>
          <p:cNvSpPr>
            <a:spLocks noGrp="1"/>
          </p:cNvSpPr>
          <p:nvPr>
            <p:ph idx="4294967295"/>
          </p:nvPr>
        </p:nvSpPr>
        <p:spPr>
          <a:xfrm>
            <a:off x="457200" y="1000108"/>
            <a:ext cx="8229600" cy="5126055"/>
          </a:xfrm>
          <a:prstGeom prst="rect">
            <a:avLst/>
          </a:prstGeom>
        </p:spPr>
        <p:txBody>
          <a:bodyPr>
            <a:normAutofit fontScale="92500" lnSpcReduction="20000"/>
          </a:bodyPr>
          <a:lstStyle/>
          <a:p>
            <a:pPr>
              <a:buNone/>
            </a:pPr>
            <a:r>
              <a:rPr lang="cs-CZ" sz="2400" dirty="0" smtClean="0"/>
              <a:t>Upozornění:</a:t>
            </a:r>
          </a:p>
          <a:p>
            <a:pPr>
              <a:buFontTx/>
              <a:buChar char="-"/>
            </a:pPr>
            <a:r>
              <a:rPr lang="cs-CZ" sz="2400" b="1" dirty="0" smtClean="0">
                <a:solidFill>
                  <a:srgbClr val="FF0000"/>
                </a:solidFill>
              </a:rPr>
              <a:t>oprávnění ze služebnosti= věcné břemeno dle § 1257 a </a:t>
            </a:r>
            <a:r>
              <a:rPr lang="cs-CZ" sz="2400" b="1" dirty="0" err="1" smtClean="0">
                <a:solidFill>
                  <a:srgbClr val="FF0000"/>
                </a:solidFill>
              </a:rPr>
              <a:t>násl</a:t>
            </a:r>
            <a:r>
              <a:rPr lang="cs-CZ" sz="2400" b="1" dirty="0" smtClean="0">
                <a:solidFill>
                  <a:srgbClr val="FF0000"/>
                </a:solidFill>
              </a:rPr>
              <a:t>.</a:t>
            </a:r>
            <a:r>
              <a:rPr lang="cs-CZ" sz="2400" dirty="0" smtClean="0"/>
              <a:t> občanského zákoníku se nabývá smlouvou, pořízením pro případ smrti… ,ale vzniká až zápisem do veřejného seznamu= katastru nemovitostí</a:t>
            </a:r>
          </a:p>
          <a:p>
            <a:pPr>
              <a:buNone/>
            </a:pPr>
            <a:r>
              <a:rPr lang="cs-CZ" sz="2400" dirty="0" smtClean="0"/>
              <a:t>a/ Věcné břemeno zřízené a zapsané do katastru před 1.1.2014</a:t>
            </a:r>
          </a:p>
          <a:p>
            <a:pPr>
              <a:buNone/>
            </a:pPr>
            <a:r>
              <a:rPr lang="cs-CZ" sz="2400" dirty="0" smtClean="0"/>
              <a:t>/ anebo byl příslušný návrh na vklad podán do 31.12.2013/ může být listinou pro zápis vlastnického práva ke stavbě tzv. „na cizím pozemku“</a:t>
            </a:r>
          </a:p>
          <a:p>
            <a:pPr>
              <a:buNone/>
            </a:pPr>
            <a:r>
              <a:rPr lang="cs-CZ" sz="2400" dirty="0" smtClean="0"/>
              <a:t>b/ Věcné břemeno zřízené a zapsané po 1.1.2014 není listinou pro zápis vlastníka stavby odlišného od vlastníka pozemku, </a:t>
            </a:r>
            <a:r>
              <a:rPr lang="cs-CZ" sz="2400" dirty="0" smtClean="0">
                <a:solidFill>
                  <a:srgbClr val="FF0000"/>
                </a:solidFill>
              </a:rPr>
              <a:t>tzn. stavba se stane „součástí pozemku“ se zápisem věcného břemene</a:t>
            </a:r>
          </a:p>
          <a:p>
            <a:r>
              <a:rPr lang="cs-CZ" sz="2400" dirty="0" smtClean="0">
                <a:solidFill>
                  <a:srgbClr val="FF0000"/>
                </a:solidFill>
              </a:rPr>
              <a:t>/ pomůcka MMR </a:t>
            </a:r>
            <a:r>
              <a:rPr lang="cs-CZ" sz="2400" b="1" dirty="0" smtClean="0"/>
              <a:t>Aplikace 184a stavebního zákona z června 2018 řeší jen otázku povolování staveb- neřeší otázku vlastnictví stavby/</a:t>
            </a:r>
            <a:endParaRPr lang="cs-CZ" sz="2400" dirty="0" smtClean="0">
              <a:solidFill>
                <a:srgbClr val="FF0000"/>
              </a:solidFill>
            </a:endParaRPr>
          </a:p>
          <a:p>
            <a:pPr>
              <a:buNone/>
            </a:pPr>
            <a:endParaRPr lang="cs-CZ" sz="2400" dirty="0"/>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5493355" cy="571504"/>
          </a:xfrm>
        </p:spPr>
        <p:txBody>
          <a:bodyPr>
            <a:normAutofit fontScale="90000"/>
          </a:bodyPr>
          <a:lstStyle/>
          <a:p>
            <a:pPr>
              <a:buNone/>
            </a:pPr>
            <a:r>
              <a:rPr lang="cs-CZ" sz="2800" dirty="0" smtClean="0"/>
              <a:t>Pokračování- stavby dle stav.zákona</a:t>
            </a:r>
            <a:endParaRPr lang="cs-CZ" sz="2800" dirty="0"/>
          </a:p>
        </p:txBody>
      </p:sp>
      <p:sp>
        <p:nvSpPr>
          <p:cNvPr id="3" name="Zástupný symbol pro obsah 2"/>
          <p:cNvSpPr>
            <a:spLocks noGrp="1"/>
          </p:cNvSpPr>
          <p:nvPr>
            <p:ph idx="4294967295"/>
          </p:nvPr>
        </p:nvSpPr>
        <p:spPr>
          <a:xfrm>
            <a:off x="457200" y="1600200"/>
            <a:ext cx="7829576" cy="4829196"/>
          </a:xfrm>
          <a:prstGeom prst="rect">
            <a:avLst/>
          </a:prstGeom>
        </p:spPr>
        <p:txBody>
          <a:bodyPr>
            <a:normAutofit fontScale="92500" lnSpcReduction="20000"/>
          </a:bodyPr>
          <a:lstStyle/>
          <a:p>
            <a:pPr>
              <a:buNone/>
            </a:pPr>
            <a:r>
              <a:rPr lang="cs-CZ" sz="2400" dirty="0" smtClean="0"/>
              <a:t>Upozornění:</a:t>
            </a:r>
          </a:p>
          <a:p>
            <a:pPr>
              <a:buFontTx/>
              <a:buChar char="-"/>
            </a:pPr>
            <a:r>
              <a:rPr lang="cs-CZ" sz="2400" b="1" dirty="0" smtClean="0">
                <a:solidFill>
                  <a:srgbClr val="FF0000"/>
                </a:solidFill>
              </a:rPr>
              <a:t>právo stavby dle </a:t>
            </a:r>
            <a:r>
              <a:rPr lang="cs-CZ" sz="2400" b="1" dirty="0" err="1" smtClean="0">
                <a:solidFill>
                  <a:srgbClr val="FF0000"/>
                </a:solidFill>
              </a:rPr>
              <a:t>obč</a:t>
            </a:r>
            <a:r>
              <a:rPr lang="cs-CZ" sz="2400" b="1" dirty="0" smtClean="0">
                <a:solidFill>
                  <a:srgbClr val="FF0000"/>
                </a:solidFill>
              </a:rPr>
              <a:t>. zákoníku § 1243 se nabývá smlouvou, </a:t>
            </a:r>
            <a:r>
              <a:rPr lang="cs-CZ" sz="2400" dirty="0" smtClean="0"/>
              <a:t>vydržením, anebo z rozhodnutí veřejné moci, ale vzniká až zápisem do veřejného seznamu = katastru nemovitostí</a:t>
            </a:r>
          </a:p>
          <a:p>
            <a:pPr>
              <a:buNone/>
            </a:pPr>
            <a:r>
              <a:rPr lang="cs-CZ" sz="2400" b="1" dirty="0" smtClean="0"/>
              <a:t>     Podstata práva stavby</a:t>
            </a:r>
            <a:r>
              <a:rPr lang="cs-CZ" sz="2400" dirty="0" smtClean="0"/>
              <a:t/>
            </a:r>
            <a:br>
              <a:rPr lang="cs-CZ" sz="2400" dirty="0" smtClean="0"/>
            </a:br>
            <a:r>
              <a:rPr lang="cs-CZ" sz="2400" dirty="0" smtClean="0"/>
              <a:t>Podstata „práva stavby“ (viz § 1240) spočívá v tom, že jako věcné právo s povahou nemovité věci zatěžuje cizí pozemek tak, že osoba, které právo patří, je oprávněna mít na tomto pozemku stavbu. V zákonném ustanovení se hovoří o stavbě (celé stavbě), aby bylo jasné, že právo stavby nelze zřídit jen k části stavby nebo jednotlivým podlažím budovy apod.</a:t>
            </a:r>
          </a:p>
          <a:p>
            <a:pPr>
              <a:buNone/>
            </a:pPr>
            <a:r>
              <a:rPr lang="cs-CZ" sz="2400" dirty="0" smtClean="0">
                <a:solidFill>
                  <a:srgbClr val="FF0000"/>
                </a:solidFill>
              </a:rPr>
              <a:t>Stavba se po výstavbě stává součástí práva stavby a její vlastník je totožný s  osobou, které bylo zřízeno právo stavby</a:t>
            </a:r>
          </a:p>
          <a:p>
            <a:pPr>
              <a:buFontTx/>
              <a:buChar char="-"/>
            </a:pPr>
            <a:endParaRPr lang="cs-CZ" sz="2400" dirty="0"/>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714356"/>
          </a:xfrm>
        </p:spPr>
        <p:txBody>
          <a:bodyPr/>
          <a:lstStyle/>
          <a:p>
            <a:pPr>
              <a:buNone/>
            </a:pPr>
            <a:r>
              <a:rPr lang="cs-CZ" sz="2400" dirty="0" smtClean="0"/>
              <a:t>VB-</a:t>
            </a:r>
            <a:r>
              <a:rPr lang="cs-CZ" dirty="0" smtClean="0"/>
              <a:t> </a:t>
            </a:r>
            <a:r>
              <a:rPr lang="cs-CZ" sz="2400" dirty="0" smtClean="0"/>
              <a:t>zřizování věcných břemen ,právo stavby před výstavbou</a:t>
            </a:r>
            <a:r>
              <a:rPr lang="cs-CZ" dirty="0" smtClean="0"/>
              <a:t/>
            </a:r>
            <a:br>
              <a:rPr lang="cs-CZ" dirty="0" smtClean="0"/>
            </a:br>
            <a:endParaRPr lang="cs-CZ" dirty="0"/>
          </a:p>
        </p:txBody>
      </p:sp>
      <p:sp>
        <p:nvSpPr>
          <p:cNvPr id="3" name="Zástupný symbol pro obsah 2"/>
          <p:cNvSpPr>
            <a:spLocks noGrp="1"/>
          </p:cNvSpPr>
          <p:nvPr>
            <p:ph sz="quarter" idx="13"/>
          </p:nvPr>
        </p:nvSpPr>
        <p:spPr>
          <a:xfrm>
            <a:off x="214282" y="642918"/>
            <a:ext cx="8929718" cy="6215082"/>
          </a:xfrm>
        </p:spPr>
        <p:txBody>
          <a:bodyPr>
            <a:normAutofit fontScale="92500" lnSpcReduction="10000"/>
          </a:bodyPr>
          <a:lstStyle/>
          <a:p>
            <a:pPr>
              <a:buNone/>
            </a:pPr>
            <a:r>
              <a:rPr lang="cs-CZ" dirty="0" smtClean="0"/>
              <a:t> Kdy je vhodné předem stavebníkem ujasnit :</a:t>
            </a:r>
          </a:p>
          <a:p>
            <a:pPr>
              <a:buFontTx/>
              <a:buChar char="-"/>
            </a:pPr>
            <a:r>
              <a:rPr lang="cs-CZ" dirty="0" smtClean="0"/>
              <a:t>staví-li manželé na pozemku ve vlastnictví jednoho z manželů</a:t>
            </a:r>
          </a:p>
          <a:p>
            <a:pPr>
              <a:buFontTx/>
              <a:buChar char="-"/>
            </a:pPr>
            <a:r>
              <a:rPr lang="cs-CZ" dirty="0" smtClean="0"/>
              <a:t>staví-li na pozemku rodičů</a:t>
            </a:r>
          </a:p>
          <a:p>
            <a:pPr>
              <a:buFontTx/>
              <a:buChar char="-"/>
            </a:pPr>
            <a:r>
              <a:rPr lang="cs-CZ" dirty="0" smtClean="0"/>
              <a:t>staví-li na pozemku obce</a:t>
            </a:r>
          </a:p>
          <a:p>
            <a:pPr>
              <a:buNone/>
            </a:pPr>
            <a:r>
              <a:rPr lang="cs-CZ" dirty="0" smtClean="0"/>
              <a:t> Doporučení – provést úpravu vlastnických práv k pozemku dotčeného výstavbou</a:t>
            </a:r>
          </a:p>
          <a:p>
            <a:pPr>
              <a:buNone/>
            </a:pPr>
            <a:r>
              <a:rPr lang="cs-CZ" dirty="0" smtClean="0"/>
              <a:t> Co je možné podle NOZ- při zřizování věcného břemene, práva stavby vycházet z příslušných ustanovení NOZ:</a:t>
            </a:r>
          </a:p>
          <a:p>
            <a:pPr>
              <a:buNone/>
            </a:pPr>
            <a:r>
              <a:rPr lang="cs-CZ" dirty="0" smtClean="0"/>
              <a:t> Občanský zákoník sice předpokládá na straně povinné a na straně oprávněné odlišnou osobu, ale nutné vysvětlení „odlišné osoby“.</a:t>
            </a:r>
          </a:p>
          <a:p>
            <a:pPr>
              <a:buNone/>
            </a:pPr>
            <a:r>
              <a:rPr lang="cs-CZ" b="1" dirty="0" smtClean="0"/>
              <a:t> § 1116</a:t>
            </a:r>
          </a:p>
          <a:p>
            <a:pPr>
              <a:buNone/>
            </a:pPr>
            <a:r>
              <a:rPr lang="cs-CZ" dirty="0" smtClean="0"/>
              <a:t> Vzhledem k věci jako celku, se spoluvlastníci považují za jedinou osobu a nakládají s věcí jako jediná osoba.</a:t>
            </a:r>
          </a:p>
          <a:p>
            <a:pPr>
              <a:buNone/>
            </a:pPr>
            <a:r>
              <a:rPr lang="cs-CZ" dirty="0" smtClean="0"/>
              <a:t> Je tedy možné zřizovat věcné břemeno, jsou-li na jedné straně spoluvlastníci jako osoba A </a:t>
            </a:r>
            <a:r>
              <a:rPr lang="cs-CZ" dirty="0" err="1" smtClean="0"/>
              <a:t>a</a:t>
            </a:r>
            <a:r>
              <a:rPr lang="cs-CZ" dirty="0" smtClean="0"/>
              <a:t> B a na druhé straně pouze strana B</a:t>
            </a:r>
          </a:p>
          <a:p>
            <a:pPr>
              <a:buNone/>
            </a:pPr>
            <a:r>
              <a:rPr lang="cs-CZ" dirty="0" smtClean="0"/>
              <a:t> /obdobně i u práva stavby/</a:t>
            </a:r>
          </a:p>
          <a:p>
            <a:pPr marL="228600" lvl="1">
              <a:buNone/>
            </a:pPr>
            <a:r>
              <a:rPr lang="cs-CZ" sz="1800" dirty="0" smtClean="0"/>
              <a:t> Doplnění na závěr: Lze zřídit věcné břemeno či právo stavby k nemovitostem, kdy jednu vlastní manžel (manželka) a druhá je v SJM </a:t>
            </a:r>
          </a:p>
          <a:p>
            <a:endParaRPr lang="cs-CZ" dirty="0"/>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142852"/>
            <a:ext cx="8001056" cy="571504"/>
          </a:xfrm>
        </p:spPr>
        <p:txBody>
          <a:bodyPr/>
          <a:lstStyle/>
          <a:p>
            <a:pPr>
              <a:buNone/>
            </a:pPr>
            <a:r>
              <a:rPr lang="cs-CZ" sz="2800" dirty="0" smtClean="0"/>
              <a:t>VB- věcné břemeno jako nezbytná cesta</a:t>
            </a:r>
            <a:endParaRPr lang="cs-CZ" sz="2800" dirty="0"/>
          </a:p>
        </p:txBody>
      </p:sp>
      <p:sp>
        <p:nvSpPr>
          <p:cNvPr id="3" name="Zástupný symbol pro obsah 2"/>
          <p:cNvSpPr>
            <a:spLocks noGrp="1"/>
          </p:cNvSpPr>
          <p:nvPr>
            <p:ph sz="quarter" idx="13"/>
          </p:nvPr>
        </p:nvSpPr>
        <p:spPr>
          <a:xfrm>
            <a:off x="500034" y="1000108"/>
            <a:ext cx="8143932" cy="5643602"/>
          </a:xfrm>
        </p:spPr>
        <p:txBody>
          <a:bodyPr/>
          <a:lstStyle/>
          <a:p>
            <a:pPr>
              <a:buNone/>
            </a:pPr>
            <a:r>
              <a:rPr lang="cs-CZ" sz="2000" dirty="0" smtClean="0"/>
              <a:t>  Již ve více než 99 % katastrálních území v ČR existuje digitální katastrální mapa a přes aplikaci „ Nahlížení do katastru“ je možné zjistit, jaká je přístupnost na pozemky či ke stavbám.</a:t>
            </a:r>
          </a:p>
          <a:p>
            <a:endParaRPr lang="cs-CZ" sz="2000" dirty="0" smtClean="0"/>
          </a:p>
          <a:p>
            <a:pPr>
              <a:buNone/>
            </a:pPr>
            <a:r>
              <a:rPr lang="cs-CZ" sz="2000" dirty="0" smtClean="0"/>
              <a:t> </a:t>
            </a:r>
          </a:p>
          <a:p>
            <a:endParaRPr lang="cs-CZ" sz="2000" dirty="0" smtClean="0"/>
          </a:p>
          <a:p>
            <a:pPr>
              <a:buNone/>
            </a:pPr>
            <a:r>
              <a:rPr lang="cs-CZ" sz="2000" dirty="0" smtClean="0"/>
              <a:t>   Doporučuji věnovat pozornost při dalším nakládání s pozemky ,zda jsou přístupné z veřejné komunikace, hranice v mapě ne vždy jsou zobrazeny v katastrální mapě se souhlasem stavebního úřadu, došlo k dělení pozemků za účelem zobrazení hranice druhu pozemku nebo způsobu využití, doplněním pozemků dříve evidované ve zjednodušené evidenci….</a:t>
            </a:r>
          </a:p>
          <a:p>
            <a:endParaRPr lang="cs-CZ" dirty="0"/>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0"/>
            <a:ext cx="7929618" cy="973664"/>
          </a:xfrm>
        </p:spPr>
        <p:txBody>
          <a:bodyPr>
            <a:normAutofit/>
          </a:bodyPr>
          <a:lstStyle/>
          <a:p>
            <a:pPr marL="0" indent="0" algn="l">
              <a:buNone/>
            </a:pPr>
            <a:r>
              <a:rPr lang="cs-CZ" sz="2400" dirty="0" smtClean="0"/>
              <a:t>Ukázka – Upozornění na přístupnost na pozemky- pozor na zákresy</a:t>
            </a:r>
            <a:endParaRPr lang="cs-CZ" sz="2400" dirty="0"/>
          </a:p>
        </p:txBody>
      </p:sp>
      <p:pic>
        <p:nvPicPr>
          <p:cNvPr id="20482" name="Picture 2"/>
          <p:cNvPicPr>
            <a:picLocks noGrp="1" noChangeAspect="1" noChangeArrowheads="1"/>
          </p:cNvPicPr>
          <p:nvPr>
            <p:ph sz="quarter" idx="4294967295"/>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528" y="980728"/>
            <a:ext cx="8496944" cy="5544616"/>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48527215"/>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214290"/>
            <a:ext cx="6072229" cy="500066"/>
          </a:xfrm>
        </p:spPr>
        <p:txBody>
          <a:bodyPr/>
          <a:lstStyle/>
          <a:p>
            <a:pPr>
              <a:buNone/>
            </a:pPr>
            <a:r>
              <a:rPr lang="cs-CZ" sz="2800" dirty="0" smtClean="0"/>
              <a:t>Nezbytná cesta?</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a:bodyPr>
          <a:lstStyle/>
          <a:p>
            <a:pPr>
              <a:buNone/>
            </a:pPr>
            <a:r>
              <a:rPr lang="cs-CZ" sz="2400" dirty="0" smtClean="0"/>
              <a:t>Ze zprávy VOP /veřejný ochránce práv/ vyplývají často řešené problémy- spory o hranice pozemků, oplocení… což vyvolává i další problémy s účelovými komunikacemi- informace pro vytyčování hranic,posouvání plotů-část pozemku byla ve ZE a po obnově byl doplněn do katastru a je snaha na úkor „</a:t>
            </a:r>
            <a:r>
              <a:rPr lang="cs-CZ" sz="2400" dirty="0" err="1" smtClean="0"/>
              <a:t>účelovky</a:t>
            </a:r>
            <a:r>
              <a:rPr lang="cs-CZ" sz="2400" dirty="0" smtClean="0"/>
              <a:t>“ posunovat plot</a:t>
            </a:r>
          </a:p>
          <a:p>
            <a:pPr>
              <a:buNone/>
            </a:pPr>
            <a:endParaRPr lang="cs-CZ" sz="2400" dirty="0" smtClean="0"/>
          </a:p>
          <a:p>
            <a:pPr>
              <a:buNone/>
            </a:pPr>
            <a:r>
              <a:rPr lang="cs-CZ" sz="2400" dirty="0" smtClean="0"/>
              <a:t>Po digitalizaci kat.map již není zřejmá dříve „</a:t>
            </a:r>
            <a:r>
              <a:rPr lang="cs-CZ" sz="2400" dirty="0" err="1" smtClean="0"/>
              <a:t>slučková</a:t>
            </a:r>
            <a:r>
              <a:rPr lang="cs-CZ" sz="2400" dirty="0" smtClean="0"/>
              <a:t> čára“, která mohla vyjadřovat hranici účelové komunikace- po digitalizaci tato hranice z mapy bude odstraněna – přístupnost na pozemky lze ověřit nahlédnutím do mapy</a:t>
            </a:r>
          </a:p>
          <a:p>
            <a:pPr>
              <a:buNone/>
            </a:pPr>
            <a:endParaRPr lang="cs-CZ" sz="2400" dirty="0"/>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214290"/>
            <a:ext cx="8358246" cy="500066"/>
          </a:xfrm>
        </p:spPr>
        <p:txBody>
          <a:bodyPr/>
          <a:lstStyle/>
          <a:p>
            <a:pPr>
              <a:buNone/>
            </a:pPr>
            <a:r>
              <a:rPr lang="cs-CZ" sz="2800" dirty="0" smtClean="0"/>
              <a:t>Pokračování- změna po digitalizaci- sluč.čára</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a:bodyPr>
          <a:lstStyle/>
          <a:p>
            <a:pPr>
              <a:buNone/>
            </a:pPr>
            <a:endParaRPr lang="cs-CZ" sz="2400" dirty="0"/>
          </a:p>
        </p:txBody>
      </p:sp>
      <p:pic>
        <p:nvPicPr>
          <p:cNvPr id="2050" name="Picture 2"/>
          <p:cNvPicPr>
            <a:picLocks noChangeAspect="1" noChangeArrowheads="1"/>
          </p:cNvPicPr>
          <p:nvPr/>
        </p:nvPicPr>
        <p:blipFill>
          <a:blip r:embed="rId2"/>
          <a:srcRect/>
          <a:stretch>
            <a:fillRect/>
          </a:stretch>
        </p:blipFill>
        <p:spPr bwMode="auto">
          <a:xfrm>
            <a:off x="0" y="785794"/>
            <a:ext cx="9144000" cy="6529406"/>
          </a:xfrm>
          <a:prstGeom prst="rect">
            <a:avLst/>
          </a:prstGeom>
          <a:noFill/>
          <a:ln w="9525">
            <a:noFill/>
            <a:miter lim="800000"/>
            <a:headEnd/>
            <a:tailEnd/>
          </a:ln>
          <a:effectLst/>
        </p:spPr>
      </p:pic>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0"/>
            <a:ext cx="7072361" cy="500042"/>
          </a:xfrm>
        </p:spPr>
        <p:txBody>
          <a:bodyPr/>
          <a:lstStyle/>
          <a:p>
            <a:pPr>
              <a:buNone/>
            </a:pPr>
            <a:r>
              <a:rPr lang="cs-CZ" sz="2800" dirty="0" smtClean="0"/>
              <a:t>Pokračování- nezbytná cesta</a:t>
            </a:r>
            <a:endParaRPr lang="cs-CZ" sz="2800" dirty="0"/>
          </a:p>
        </p:txBody>
      </p:sp>
      <p:sp>
        <p:nvSpPr>
          <p:cNvPr id="3" name="Zástupný symbol pro obsah 2"/>
          <p:cNvSpPr>
            <a:spLocks noGrp="1"/>
          </p:cNvSpPr>
          <p:nvPr>
            <p:ph sz="quarter" idx="13"/>
          </p:nvPr>
        </p:nvSpPr>
        <p:spPr>
          <a:xfrm>
            <a:off x="285720" y="642918"/>
            <a:ext cx="8858280" cy="6215082"/>
          </a:xfrm>
        </p:spPr>
        <p:txBody>
          <a:bodyPr>
            <a:normAutofit fontScale="92500" lnSpcReduction="20000"/>
          </a:bodyPr>
          <a:lstStyle/>
          <a:p>
            <a:pPr>
              <a:buNone/>
            </a:pPr>
            <a:r>
              <a:rPr lang="cs-CZ" sz="2400" dirty="0" smtClean="0"/>
              <a:t>VOP očekává dle svého názoru, že </a:t>
            </a:r>
            <a:r>
              <a:rPr lang="cs-CZ" sz="2400" b="1" dirty="0" smtClean="0">
                <a:solidFill>
                  <a:srgbClr val="FF0000"/>
                </a:solidFill>
              </a:rPr>
              <a:t>silniční správní úřady</a:t>
            </a:r>
            <a:r>
              <a:rPr lang="cs-CZ" sz="2400" dirty="0" smtClean="0"/>
              <a:t> se otázce porušování účelových komunikací budou při věcném hodnocení případu věnovat. Je-li některý z plotů nepovolený nebo se nachází na pozemku někoho jiného než stavebníka, přichází podle názoru VOP v úvahu řešení soukromoprávní cestou (spor o vyvlastnění, nařízení odstranění neoprávněné stavby, uplatnění nároku vyplývajícího z věcného břemene práva cesty) nebo v režimu stavebního zákona – nařízení odstranění nepovolené stavby.</a:t>
            </a:r>
          </a:p>
          <a:p>
            <a:pPr>
              <a:buNone/>
            </a:pPr>
            <a:r>
              <a:rPr lang="cs-CZ" sz="2400" dirty="0" smtClean="0"/>
              <a:t>Často přístup na pozemky řeší soudy!!!</a:t>
            </a:r>
          </a:p>
          <a:p>
            <a:pPr>
              <a:buNone/>
            </a:pPr>
            <a:r>
              <a:rPr lang="cs-CZ" sz="2400" b="1" dirty="0" smtClean="0"/>
              <a:t>§ 1029 </a:t>
            </a:r>
            <a:r>
              <a:rPr lang="cs-CZ" sz="2400" dirty="0" smtClean="0"/>
              <a:t>občanského zákoníku / 89/2012 Sb./ </a:t>
            </a:r>
            <a:r>
              <a:rPr lang="cs-CZ" sz="2400" b="1" dirty="0" smtClean="0"/>
              <a:t>Nezbytná cesta</a:t>
            </a:r>
          </a:p>
          <a:p>
            <a:pPr>
              <a:buNone/>
            </a:pPr>
            <a:r>
              <a:rPr lang="cs-CZ" sz="2400" i="1" dirty="0" smtClean="0"/>
              <a:t>  (1)</a:t>
            </a:r>
            <a:r>
              <a:rPr lang="cs-CZ" sz="2400" dirty="0" smtClean="0"/>
              <a:t> Vlastník nemovité věci, na níž nelze řádně hospodařit či jinak ji řádně užívat proto, že není dostatečně spojena s veřejnou cestou, může žádat, aby mu soused za náhradu povolil nezbytnou cestu přes svůj pozemek. </a:t>
            </a:r>
          </a:p>
          <a:p>
            <a:pPr>
              <a:buNone/>
            </a:pPr>
            <a:r>
              <a:rPr lang="cs-CZ" sz="2400" i="1" dirty="0" smtClean="0"/>
              <a:t>  (2)</a:t>
            </a:r>
            <a:r>
              <a:rPr lang="cs-CZ" sz="2400" dirty="0" smtClean="0"/>
              <a:t> Nezbytnou cestu může soud povolit v rozsahu, který odpovídá potřebě vlastníka nemovité věci řádně ji užívat s náklady co nejmenšími, a to i jako služebnost. Zároveň musí být dbáno, aby soused byl zřízením nebo užíváním nezbytné cesty co nejméně obtěžován a jeho pozemek co nejméně zasažen. To musí být zvlášť zváženo, má-li se žadateli povolit zřízení nové cesty. </a:t>
            </a:r>
          </a:p>
          <a:p>
            <a:pPr>
              <a:buNone/>
            </a:pPr>
            <a:endParaRPr lang="cs-CZ" sz="2400" dirty="0"/>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0"/>
            <a:ext cx="7429551" cy="500042"/>
          </a:xfrm>
        </p:spPr>
        <p:txBody>
          <a:bodyPr/>
          <a:lstStyle/>
          <a:p>
            <a:pPr>
              <a:buNone/>
            </a:pPr>
            <a:r>
              <a:rPr lang="cs-CZ" sz="2800" dirty="0" smtClean="0"/>
              <a:t>Pokračování- nezbytná cesta</a:t>
            </a:r>
            <a:endParaRPr lang="cs-CZ" sz="2800" dirty="0"/>
          </a:p>
        </p:txBody>
      </p:sp>
      <p:sp>
        <p:nvSpPr>
          <p:cNvPr id="3" name="Zástupný symbol pro obsah 2"/>
          <p:cNvSpPr>
            <a:spLocks noGrp="1"/>
          </p:cNvSpPr>
          <p:nvPr>
            <p:ph sz="quarter" idx="13"/>
          </p:nvPr>
        </p:nvSpPr>
        <p:spPr>
          <a:xfrm>
            <a:off x="428596" y="642918"/>
            <a:ext cx="8358246" cy="6215082"/>
          </a:xfrm>
        </p:spPr>
        <p:txBody>
          <a:bodyPr>
            <a:normAutofit fontScale="85000" lnSpcReduction="20000"/>
          </a:bodyPr>
          <a:lstStyle/>
          <a:p>
            <a:pPr>
              <a:buNone/>
            </a:pPr>
            <a:r>
              <a:rPr lang="cs-CZ" sz="2400" dirty="0" smtClean="0"/>
              <a:t> Nezbytnou cestu zřizuje soud buď jako obligační právo/závazkové právo s povahou relativní/, nebo </a:t>
            </a:r>
            <a:r>
              <a:rPr lang="cs-CZ" sz="2400" dirty="0" smtClean="0">
                <a:solidFill>
                  <a:srgbClr val="FF0000"/>
                </a:solidFill>
              </a:rPr>
              <a:t>jako služebnos</a:t>
            </a:r>
            <a:r>
              <a:rPr lang="cs-CZ" sz="2400" dirty="0" smtClean="0"/>
              <a:t>t za účelem možnosti užívání či obhospodařování nemovité věci</a:t>
            </a:r>
          </a:p>
          <a:p>
            <a:pPr>
              <a:buFontTx/>
              <a:buChar char="-"/>
            </a:pPr>
            <a:r>
              <a:rPr lang="cs-CZ" sz="2400" dirty="0" smtClean="0"/>
              <a:t>obligační právo- nezapisuje se do katastru</a:t>
            </a:r>
          </a:p>
          <a:p>
            <a:pPr>
              <a:buFontTx/>
              <a:buChar char="-"/>
            </a:pPr>
            <a:r>
              <a:rPr lang="cs-CZ" sz="2400" dirty="0" smtClean="0"/>
              <a:t>jako služebnost- zapisuje se do katastru</a:t>
            </a:r>
          </a:p>
          <a:p>
            <a:pPr>
              <a:buNone/>
            </a:pPr>
            <a:r>
              <a:rPr lang="cs-CZ" sz="2400" dirty="0" smtClean="0"/>
              <a:t>Jak je posuzována potřeba zřídit nezbytnou cestu?</a:t>
            </a:r>
          </a:p>
          <a:p>
            <a:pPr>
              <a:buNone/>
            </a:pPr>
            <a:r>
              <a:rPr lang="cs-CZ" sz="2400" b="1" dirty="0" smtClean="0"/>
              <a:t>Základní podmínky pro zřízení nezbytné cesty:</a:t>
            </a:r>
          </a:p>
          <a:p>
            <a:pPr>
              <a:buNone/>
            </a:pPr>
            <a:r>
              <a:rPr lang="cs-CZ" sz="2400" dirty="0" smtClean="0"/>
              <a:t> - nemovitá věc, v jejíž prospěch lze zřídit právo cesty</a:t>
            </a:r>
          </a:p>
          <a:p>
            <a:pPr>
              <a:buNone/>
            </a:pPr>
            <a:r>
              <a:rPr lang="cs-CZ" sz="2400" dirty="0" smtClean="0"/>
              <a:t>-  chybějící přístup k  veřejné cestě</a:t>
            </a:r>
          </a:p>
          <a:p>
            <a:pPr>
              <a:buNone/>
            </a:pPr>
            <a:r>
              <a:rPr lang="cs-CZ" sz="2400" dirty="0" smtClean="0"/>
              <a:t>-  úplata za zřízení práva nezbytné cesty a stanovení její výše</a:t>
            </a:r>
          </a:p>
          <a:p>
            <a:endParaRPr lang="cs-CZ" sz="2400" dirty="0" smtClean="0"/>
          </a:p>
          <a:p>
            <a:pPr>
              <a:buNone/>
            </a:pPr>
            <a:r>
              <a:rPr lang="cs-CZ" sz="2400" dirty="0" smtClean="0"/>
              <a:t>Pozor - Kdy </a:t>
            </a:r>
            <a:r>
              <a:rPr lang="cs-CZ" sz="2400" b="1" dirty="0" smtClean="0"/>
              <a:t>nelze povolit nezbytnou cestu:řeší judikatura soudů</a:t>
            </a:r>
          </a:p>
          <a:p>
            <a:pPr>
              <a:buNone/>
            </a:pPr>
            <a:r>
              <a:rPr lang="cs-CZ" sz="2400" dirty="0" smtClean="0"/>
              <a:t> 1/ Škoda převyšující výhodu nezbytné cesty</a:t>
            </a:r>
          </a:p>
          <a:p>
            <a:pPr>
              <a:buNone/>
            </a:pPr>
            <a:r>
              <a:rPr lang="cs-CZ" sz="2400" dirty="0" smtClean="0"/>
              <a:t> 2/ Způsobení nedostatku přístupu z hrubé nedbalosti či úmyslně tím, kdo o nezbytnou cestu žádá</a:t>
            </a:r>
          </a:p>
          <a:p>
            <a:pPr>
              <a:buNone/>
            </a:pPr>
            <a:r>
              <a:rPr lang="cs-CZ" sz="2400" dirty="0" smtClean="0"/>
              <a:t> 3/ Nesmí se jednat pouze o pohodlnější spojení</a:t>
            </a:r>
          </a:p>
          <a:p>
            <a:pPr>
              <a:buNone/>
            </a:pPr>
            <a:r>
              <a:rPr lang="cs-CZ" sz="2400" dirty="0" smtClean="0"/>
              <a:t> 4/ Přes prostor uzavřený za tím účelem, aby do něj cizí osoby neměly přístup, ani přes pozemek, kde veřejný zájem brání takovou cestu zřídit- přes budovu a pozemky s nim tvořící funkční celek</a:t>
            </a:r>
          </a:p>
          <a:p>
            <a:pPr>
              <a:buNone/>
            </a:pPr>
            <a:endParaRPr lang="cs-CZ" sz="2400" dirty="0" smtClean="0"/>
          </a:p>
          <a:p>
            <a:pPr>
              <a:buNone/>
            </a:pPr>
            <a:endParaRPr lang="cs-CZ" sz="2400" dirty="0"/>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214290"/>
            <a:ext cx="7215237" cy="500066"/>
          </a:xfrm>
        </p:spPr>
        <p:txBody>
          <a:bodyPr/>
          <a:lstStyle/>
          <a:p>
            <a:pPr>
              <a:buNone/>
            </a:pPr>
            <a:r>
              <a:rPr lang="cs-CZ" sz="2800" dirty="0" smtClean="0"/>
              <a:t>Pokračování- nezbytná cesta</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fontScale="92500" lnSpcReduction="20000"/>
          </a:bodyPr>
          <a:lstStyle/>
          <a:p>
            <a:pPr>
              <a:buNone/>
            </a:pPr>
            <a:r>
              <a:rPr lang="cs-CZ" sz="2400" dirty="0" smtClean="0"/>
              <a:t>Judikatura-</a:t>
            </a:r>
          </a:p>
          <a:p>
            <a:pPr>
              <a:buNone/>
            </a:pPr>
            <a:r>
              <a:rPr lang="cs-CZ" sz="2400" b="1" dirty="0" smtClean="0"/>
              <a:t>22 </a:t>
            </a:r>
            <a:r>
              <a:rPr lang="cs-CZ" sz="2400" b="1" dirty="0" err="1" smtClean="0"/>
              <a:t>Cdo</a:t>
            </a:r>
            <a:r>
              <a:rPr lang="cs-CZ" sz="2400" b="1" dirty="0" smtClean="0"/>
              <a:t> 2823/2016- </a:t>
            </a:r>
            <a:r>
              <a:rPr lang="cs-CZ" sz="2400" dirty="0" smtClean="0"/>
              <a:t>Právo cesty lze zřídit jen přes pozemek, nikoliv přes budovu </a:t>
            </a:r>
          </a:p>
          <a:p>
            <a:pPr>
              <a:buNone/>
            </a:pPr>
            <a:r>
              <a:rPr lang="cs-CZ" sz="2400" b="1" dirty="0" smtClean="0"/>
              <a:t>22 </a:t>
            </a:r>
            <a:r>
              <a:rPr lang="cs-CZ" sz="2400" b="1" dirty="0" err="1" smtClean="0"/>
              <a:t>Cdo</a:t>
            </a:r>
            <a:r>
              <a:rPr lang="cs-CZ" sz="2400" b="1" dirty="0" smtClean="0"/>
              <a:t> 465/2018 - </a:t>
            </a:r>
            <a:r>
              <a:rPr lang="cs-CZ" sz="2400" dirty="0" smtClean="0"/>
              <a:t>Připadá-li do úvahy více možností, jak zřídit nezbytnou cestu, je třeba vybrat tu, která bude pro vlastníka zatíženého pozemku nejméně obtěžující</a:t>
            </a:r>
          </a:p>
          <a:p>
            <a:pPr>
              <a:buNone/>
            </a:pPr>
            <a:r>
              <a:rPr lang="cs-CZ" sz="2400" b="1" dirty="0" smtClean="0"/>
              <a:t>22 Cdo2576/2016 - </a:t>
            </a:r>
            <a:r>
              <a:rPr lang="cs-CZ" sz="2400" dirty="0" smtClean="0"/>
              <a:t>Náhradu za zřízení práva nezbytné cesty lze poskytnout i ve splátkách nebo v opakujících se dávkách….</a:t>
            </a:r>
          </a:p>
          <a:p>
            <a:pPr>
              <a:buNone/>
            </a:pPr>
            <a:r>
              <a:rPr lang="cs-CZ" sz="2400" dirty="0" smtClean="0"/>
              <a:t>Zápis práva je prováděn do katastru vkladem dle doručeného rozhodnutí soudu- </a:t>
            </a:r>
            <a:r>
              <a:rPr lang="cs-CZ" sz="2400" dirty="0" err="1" smtClean="0"/>
              <a:t>beznávrhové</a:t>
            </a:r>
            <a:r>
              <a:rPr lang="cs-CZ" sz="2400" dirty="0" smtClean="0"/>
              <a:t> řízení/bez správního poplatku/</a:t>
            </a:r>
          </a:p>
          <a:p>
            <a:pPr>
              <a:buNone/>
            </a:pPr>
            <a:r>
              <a:rPr lang="cs-CZ" sz="2400" dirty="0" smtClean="0"/>
              <a:t> Lze provést zápis i na návrh dotčeného vlastníka s přiloženým rozhodnutím /ale i se správním poplatkem/</a:t>
            </a:r>
          </a:p>
          <a:p>
            <a:endParaRPr lang="cs-CZ" sz="2400" dirty="0" smtClean="0"/>
          </a:p>
          <a:p>
            <a:pPr>
              <a:buNone/>
            </a:pPr>
            <a:r>
              <a:rPr lang="cs-CZ" sz="2400" dirty="0" smtClean="0">
                <a:solidFill>
                  <a:srgbClr val="FF0000"/>
                </a:solidFill>
              </a:rPr>
              <a:t>  Pod soudní ochranou jsou „ </a:t>
            </a:r>
            <a:r>
              <a:rPr lang="cs-CZ" sz="2400" dirty="0" err="1" smtClean="0">
                <a:solidFill>
                  <a:srgbClr val="FF0000"/>
                </a:solidFill>
              </a:rPr>
              <a:t>dobrověrní</a:t>
            </a:r>
            <a:r>
              <a:rPr lang="cs-CZ" sz="2400" dirty="0" smtClean="0">
                <a:solidFill>
                  <a:srgbClr val="FF0000"/>
                </a:solidFill>
              </a:rPr>
              <a:t> „ nabyvatelé práva</a:t>
            </a:r>
          </a:p>
          <a:p>
            <a:pPr>
              <a:buNone/>
            </a:pPr>
            <a:r>
              <a:rPr lang="cs-CZ" sz="2400" dirty="0" smtClean="0">
                <a:solidFill>
                  <a:srgbClr val="FF0000"/>
                </a:solidFill>
              </a:rPr>
              <a:t>  Včas využívat zápis poznámky- platí i pro manžele</a:t>
            </a:r>
          </a:p>
          <a:p>
            <a:pPr>
              <a:buNone/>
            </a:pPr>
            <a:r>
              <a:rPr lang="cs-CZ" sz="2400" dirty="0" smtClean="0">
                <a:solidFill>
                  <a:srgbClr val="FF0000"/>
                </a:solidFill>
              </a:rPr>
              <a:t>  Sledovat přístup na pozemek – nezbytná cesta? / hrubá nedbalost /</a:t>
            </a:r>
          </a:p>
          <a:p>
            <a:pPr>
              <a:buNone/>
            </a:pPr>
            <a:endParaRPr lang="cs-CZ" sz="2400" dirty="0" smtClean="0"/>
          </a:p>
          <a:p>
            <a:pPr>
              <a:buNone/>
            </a:pPr>
            <a:endParaRPr lang="cs-CZ" sz="2400" dirty="0" smtClean="0"/>
          </a:p>
          <a:p>
            <a:pPr>
              <a:buNone/>
            </a:pPr>
            <a:endParaRPr lang="cs-CZ" sz="2400" dirty="0" smtClean="0"/>
          </a:p>
          <a:p>
            <a:pPr>
              <a:buNone/>
            </a:pPr>
            <a:endParaRPr lang="cs-CZ" sz="2400" b="1" dirty="0" smtClean="0"/>
          </a:p>
          <a:p>
            <a:pPr>
              <a:buNone/>
            </a:pPr>
            <a:endParaRPr lang="cs-CZ" sz="24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214290"/>
            <a:ext cx="8001056" cy="642942"/>
          </a:xfrm>
        </p:spPr>
        <p:txBody>
          <a:bodyPr/>
          <a:lstStyle/>
          <a:p>
            <a:pPr>
              <a:buNone/>
            </a:pPr>
            <a:r>
              <a:rPr lang="cs-CZ" sz="2800" dirty="0" smtClean="0"/>
              <a:t>Co je důležité k výmazu“starých zápisů?“</a:t>
            </a:r>
            <a:endParaRPr lang="cs-CZ" sz="2800" dirty="0"/>
          </a:p>
        </p:txBody>
      </p:sp>
      <p:sp>
        <p:nvSpPr>
          <p:cNvPr id="3" name="Zástupný symbol pro obsah 2"/>
          <p:cNvSpPr>
            <a:spLocks noGrp="1"/>
          </p:cNvSpPr>
          <p:nvPr>
            <p:ph sz="quarter" idx="13"/>
          </p:nvPr>
        </p:nvSpPr>
        <p:spPr>
          <a:xfrm>
            <a:off x="428596" y="1142984"/>
            <a:ext cx="8215370" cy="5214974"/>
          </a:xfrm>
        </p:spPr>
        <p:txBody>
          <a:bodyPr/>
          <a:lstStyle/>
          <a:p>
            <a:pPr>
              <a:buNone/>
            </a:pPr>
            <a:r>
              <a:rPr lang="cs-CZ" sz="2400" b="1" dirty="0" smtClean="0">
                <a:solidFill>
                  <a:srgbClr val="FF0000"/>
                </a:solidFill>
              </a:rPr>
              <a:t>  Musí se tedy jednat o osobní věcné břemeno,zástavní právo a další věcná práva, kdy jejich zápis byl do katastru převzat z bývalé pozemkové knihy, zemských desek nebo železniční knihy a současně toto věcné břemeno musí být zapsáno ve prospěch osoby s údaji neumožňujícími její dostatečnou identifikaci.</a:t>
            </a:r>
          </a:p>
          <a:p>
            <a:endParaRPr lang="cs-CZ" sz="2400" b="1" dirty="0" smtClean="0">
              <a:solidFill>
                <a:srgbClr val="FF0000"/>
              </a:solidFill>
            </a:endParaRPr>
          </a:p>
          <a:p>
            <a:pPr>
              <a:buNone/>
            </a:pPr>
            <a:r>
              <a:rPr lang="cs-CZ" sz="2400" b="1" dirty="0" smtClean="0"/>
              <a:t>  Doplnění: Zápis dříve do evidence nemovitostí byl zpravidla proveden při komplexním zakládání evidence nemovitostí a o tom je zápis v příslušném výkazu změn daného katastrálního území- </a:t>
            </a:r>
            <a:r>
              <a:rPr lang="cs-CZ" sz="2400" b="1" dirty="0" err="1" smtClean="0"/>
              <a:t>pol.VZ</a:t>
            </a:r>
            <a:r>
              <a:rPr lang="cs-CZ" sz="2400" b="1" dirty="0" smtClean="0"/>
              <a:t>- </a:t>
            </a:r>
          </a:p>
          <a:p>
            <a:endParaRPr lang="cs-CZ" dirty="0"/>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85853" y="142852"/>
            <a:ext cx="6143667" cy="500066"/>
          </a:xfrm>
        </p:spPr>
        <p:txBody>
          <a:bodyPr/>
          <a:lstStyle/>
          <a:p>
            <a:pPr>
              <a:buNone/>
            </a:pPr>
            <a:r>
              <a:rPr lang="cs-CZ" sz="2800" b="0" dirty="0" smtClean="0"/>
              <a:t>Názor k nezbytné cestě ÚS</a:t>
            </a:r>
            <a:endParaRPr lang="cs-CZ" sz="2800" b="0" dirty="0"/>
          </a:p>
        </p:txBody>
      </p:sp>
      <p:sp>
        <p:nvSpPr>
          <p:cNvPr id="3" name="Zástupný symbol pro obsah 2"/>
          <p:cNvSpPr>
            <a:spLocks noGrp="1"/>
          </p:cNvSpPr>
          <p:nvPr>
            <p:ph sz="quarter" idx="13"/>
          </p:nvPr>
        </p:nvSpPr>
        <p:spPr>
          <a:xfrm>
            <a:off x="571472" y="731520"/>
            <a:ext cx="8072494" cy="5912190"/>
          </a:xfrm>
        </p:spPr>
        <p:txBody>
          <a:bodyPr/>
          <a:lstStyle/>
          <a:p>
            <a:pPr>
              <a:buNone/>
            </a:pPr>
            <a:r>
              <a:rPr lang="cs-CZ" dirty="0" smtClean="0"/>
              <a:t>Ústavní soud se zastal chatařů bez přístupové/leden 2022/</a:t>
            </a:r>
          </a:p>
          <a:p>
            <a:pPr fontAlgn="base">
              <a:buNone/>
            </a:pPr>
            <a:r>
              <a:rPr lang="cs-CZ" b="1" dirty="0" smtClean="0"/>
              <a:t>Najít rovnováhu</a:t>
            </a:r>
            <a:endParaRPr lang="cs-CZ" dirty="0" smtClean="0"/>
          </a:p>
          <a:p>
            <a:pPr fontAlgn="base">
              <a:buNone/>
            </a:pPr>
            <a:r>
              <a:rPr lang="cs-CZ" dirty="0" smtClean="0"/>
              <a:t> „Nabytí nemovité věci bez spojení s veřejnou cestou nelze v České republice s ohledem na historický vývoj právní úpravy pozemkového vlastnictví považovat za projev hrubé nedbalosti. V tuzemských podmínkách jsou totiž v důsledku tohoto vývoje stavby stojící na cizím pozemku, nezřídka s nedostatečným přístupem, velmi častým jevem.</a:t>
            </a:r>
          </a:p>
          <a:p>
            <a:pPr>
              <a:buNone/>
            </a:pPr>
            <a:r>
              <a:rPr lang="cs-CZ" dirty="0" smtClean="0"/>
              <a:t>  Za situace, kdy stát po desítky let toleroval vznik takových majetkových poměrů, se jeví nespravedlivé, jestliže nyní neproporcionálně odpírá vlastníkům nemovitostí s nedostatečným přístupem ochranu vlastnického práva prostřednictvím zřízení věcného břemene nezbytné cesty,“</a:t>
            </a:r>
          </a:p>
          <a:p>
            <a:pPr>
              <a:buNone/>
            </a:pPr>
            <a:endParaRPr lang="cs-CZ" dirty="0" smtClean="0"/>
          </a:p>
          <a:p>
            <a:pPr>
              <a:buNone/>
            </a:pPr>
            <a:r>
              <a:rPr lang="cs-CZ" dirty="0" smtClean="0"/>
              <a:t>/</a:t>
            </a:r>
            <a:r>
              <a:rPr lang="cs-CZ" b="1" dirty="0" smtClean="0"/>
              <a:t>nález Ústavního soudu </a:t>
            </a:r>
            <a:r>
              <a:rPr lang="cs-CZ" b="1" dirty="0" err="1" smtClean="0"/>
              <a:t>sp</a:t>
            </a:r>
            <a:r>
              <a:rPr lang="cs-CZ" b="1" dirty="0" smtClean="0"/>
              <a:t>. zn. II. ÚS 1587/20 /</a:t>
            </a:r>
            <a:endParaRPr lang="cs-CZ" dirty="0"/>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85853" y="142852"/>
            <a:ext cx="6143667" cy="500066"/>
          </a:xfrm>
        </p:spPr>
        <p:txBody>
          <a:bodyPr/>
          <a:lstStyle/>
          <a:p>
            <a:pPr>
              <a:buNone/>
            </a:pPr>
            <a:r>
              <a:rPr lang="cs-CZ" sz="2800" b="0" dirty="0" smtClean="0"/>
              <a:t>Přístupy na pozemek lesní?</a:t>
            </a:r>
            <a:endParaRPr lang="cs-CZ" sz="2800" b="0" dirty="0"/>
          </a:p>
        </p:txBody>
      </p:sp>
      <p:pic>
        <p:nvPicPr>
          <p:cNvPr id="4" name="Zástupný symbol pro obsah 3"/>
          <p:cNvPicPr>
            <a:picLocks noGrp="1"/>
          </p:cNvPicPr>
          <p:nvPr>
            <p:ph sz="quarter" idx="13"/>
          </p:nvPr>
        </p:nvPicPr>
        <p:blipFill>
          <a:blip r:embed="rId2"/>
          <a:srcRect/>
          <a:stretch>
            <a:fillRect/>
          </a:stretch>
        </p:blipFill>
        <p:spPr bwMode="auto">
          <a:xfrm>
            <a:off x="285720" y="785794"/>
            <a:ext cx="8858280" cy="6072206"/>
          </a:xfrm>
          <a:prstGeom prst="rect">
            <a:avLst/>
          </a:prstGeom>
          <a:noFill/>
          <a:ln w="9525">
            <a:noFill/>
            <a:miter lim="800000"/>
            <a:headEnd/>
            <a:tailEnd/>
          </a:ln>
        </p:spPr>
      </p:pic>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214290"/>
            <a:ext cx="6429419" cy="500066"/>
          </a:xfrm>
        </p:spPr>
        <p:txBody>
          <a:bodyPr/>
          <a:lstStyle/>
          <a:p>
            <a:pPr>
              <a:buNone/>
            </a:pPr>
            <a:r>
              <a:rPr lang="cs-CZ" sz="2800" dirty="0" smtClean="0"/>
              <a:t>Poznatek z praxe</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a:bodyPr>
          <a:lstStyle/>
          <a:p>
            <a:pPr>
              <a:buNone/>
            </a:pPr>
            <a:r>
              <a:rPr lang="cs-CZ" sz="2400" dirty="0" smtClean="0"/>
              <a:t>V nahlížení do katastru je možné v části C-LV získat </a:t>
            </a:r>
            <a:r>
              <a:rPr lang="cs-CZ" sz="2400" b="1" dirty="0" smtClean="0">
                <a:solidFill>
                  <a:srgbClr val="FF0000"/>
                </a:solidFill>
              </a:rPr>
              <a:t>obecnou písemnou informaci </a:t>
            </a:r>
            <a:r>
              <a:rPr lang="cs-CZ" sz="2400" dirty="0" smtClean="0"/>
              <a:t>, pokud je pozemek dotčen povinností</a:t>
            </a:r>
          </a:p>
          <a:p>
            <a:pPr>
              <a:buNone/>
            </a:pPr>
            <a:r>
              <a:rPr lang="cs-CZ" sz="2400" dirty="0" smtClean="0">
                <a:solidFill>
                  <a:srgbClr val="FF0000"/>
                </a:solidFill>
              </a:rPr>
              <a:t>Pozor</a:t>
            </a:r>
            <a:r>
              <a:rPr lang="cs-CZ" sz="2400" dirty="0" smtClean="0"/>
              <a:t>- není z nahlížení do katastru zřejmé oprávnění z věcného břemene zapisované v části B1-LV</a:t>
            </a:r>
          </a:p>
          <a:p>
            <a:pPr>
              <a:buNone/>
            </a:pPr>
            <a:r>
              <a:rPr lang="cs-CZ" sz="2400" dirty="0" smtClean="0"/>
              <a:t>Do snímku z katastrální mapy je možné v nahlížení do katastru promítnout rozsah věcného břemene, pokud byl rozsah vymezen dle geometrického plánu- pozor, při doplňování těchto rozsahů do digitální katastrální mapy mohlo být zjištěno, že nelze rozsah zobrazit do mapy- souvisí s kvalitou bodů na hranicích parcel</a:t>
            </a:r>
          </a:p>
          <a:p>
            <a:pPr>
              <a:buNone/>
            </a:pPr>
            <a:endParaRPr lang="cs-CZ" sz="2400" dirty="0" smtClean="0"/>
          </a:p>
          <a:p>
            <a:pPr>
              <a:buNone/>
            </a:pPr>
            <a:r>
              <a:rPr lang="cs-CZ" sz="2400" dirty="0" smtClean="0"/>
              <a:t>Upozornění- v katastru nejsou evidována všechna věcná břemena, přesto existují!!!</a:t>
            </a:r>
            <a:endParaRPr lang="cs-CZ" sz="2400" dirty="0"/>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500042"/>
          </a:xfrm>
        </p:spPr>
        <p:txBody>
          <a:bodyPr/>
          <a:lstStyle/>
          <a:p>
            <a:pPr>
              <a:buNone/>
            </a:pPr>
            <a:r>
              <a:rPr lang="cs-CZ" sz="2800" dirty="0" smtClean="0"/>
              <a:t>List  vlastnictví- zápis výhody ze služebnosti</a:t>
            </a:r>
            <a:endParaRPr lang="cs-CZ" sz="2800" dirty="0"/>
          </a:p>
        </p:txBody>
      </p:sp>
      <p:pic>
        <p:nvPicPr>
          <p:cNvPr id="303105" name="Picture 1"/>
          <p:cNvPicPr>
            <a:picLocks noGrp="1" noChangeAspect="1" noChangeArrowheads="1"/>
          </p:cNvPicPr>
          <p:nvPr>
            <p:ph sz="quarter" idx="13"/>
          </p:nvPr>
        </p:nvPicPr>
        <p:blipFill>
          <a:blip r:embed="rId2"/>
          <a:srcRect/>
          <a:stretch>
            <a:fillRect/>
          </a:stretch>
        </p:blipFill>
        <p:spPr bwMode="auto">
          <a:xfrm>
            <a:off x="285750" y="857232"/>
            <a:ext cx="8358188" cy="5786478"/>
          </a:xfrm>
          <a:prstGeom prst="rect">
            <a:avLst/>
          </a:prstGeom>
          <a:noFill/>
          <a:ln w="9525">
            <a:noFill/>
            <a:miter lim="800000"/>
            <a:headEnd/>
            <a:tailEnd/>
          </a:ln>
          <a:effectLst/>
        </p:spPr>
      </p:pic>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501090" cy="714356"/>
          </a:xfrm>
        </p:spPr>
        <p:txBody>
          <a:bodyPr/>
          <a:lstStyle/>
          <a:p>
            <a:pPr>
              <a:buNone/>
            </a:pPr>
            <a:r>
              <a:rPr lang="cs-CZ" sz="2400" dirty="0" smtClean="0"/>
              <a:t>List  vlastnictví –věcná břemena–povinnost ke stejným nemovitostem </a:t>
            </a:r>
            <a:endParaRPr lang="cs-CZ" sz="2400" dirty="0"/>
          </a:p>
        </p:txBody>
      </p:sp>
      <p:pic>
        <p:nvPicPr>
          <p:cNvPr id="606210" name="Picture 2"/>
          <p:cNvPicPr>
            <a:picLocks noGrp="1" noChangeAspect="1" noChangeArrowheads="1"/>
          </p:cNvPicPr>
          <p:nvPr>
            <p:ph sz="quarter" idx="13"/>
          </p:nvPr>
        </p:nvPicPr>
        <p:blipFill>
          <a:blip r:embed="rId2"/>
          <a:srcRect/>
          <a:stretch>
            <a:fillRect/>
          </a:stretch>
        </p:blipFill>
        <p:spPr bwMode="auto">
          <a:xfrm>
            <a:off x="357188" y="785794"/>
            <a:ext cx="8501062" cy="5643601"/>
          </a:xfrm>
          <a:prstGeom prst="rect">
            <a:avLst/>
          </a:prstGeom>
          <a:noFill/>
          <a:ln w="9525">
            <a:noFill/>
            <a:miter lim="800000"/>
            <a:headEnd/>
            <a:tailEnd/>
          </a:ln>
          <a:effectLst/>
        </p:spPr>
      </p:pic>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500042"/>
          </a:xfrm>
        </p:spPr>
        <p:txBody>
          <a:bodyPr/>
          <a:lstStyle/>
          <a:p>
            <a:pPr>
              <a:buNone/>
            </a:pPr>
            <a:r>
              <a:rPr lang="cs-CZ" sz="2400" dirty="0" smtClean="0"/>
              <a:t>List  vlastnictví –věcná břemena-výhoda </a:t>
            </a:r>
            <a:endParaRPr lang="cs-CZ" sz="2400" dirty="0"/>
          </a:p>
        </p:txBody>
      </p:sp>
      <p:pic>
        <p:nvPicPr>
          <p:cNvPr id="607234" name="Picture 2"/>
          <p:cNvPicPr>
            <a:picLocks noGrp="1" noChangeAspect="1" noChangeArrowheads="1"/>
          </p:cNvPicPr>
          <p:nvPr>
            <p:ph sz="quarter" idx="13"/>
          </p:nvPr>
        </p:nvPicPr>
        <p:blipFill>
          <a:blip r:embed="rId2"/>
          <a:srcRect/>
          <a:stretch>
            <a:fillRect/>
          </a:stretch>
        </p:blipFill>
        <p:spPr bwMode="auto">
          <a:xfrm>
            <a:off x="428625" y="642918"/>
            <a:ext cx="8215313" cy="6000791"/>
          </a:xfrm>
          <a:prstGeom prst="rect">
            <a:avLst/>
          </a:prstGeom>
          <a:noFill/>
          <a:ln w="9525">
            <a:noFill/>
            <a:miter lim="800000"/>
            <a:headEnd/>
            <a:tailEnd/>
          </a:ln>
          <a:effectLst/>
        </p:spPr>
      </p:pic>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6858048" cy="500042"/>
          </a:xfrm>
        </p:spPr>
        <p:txBody>
          <a:bodyPr/>
          <a:lstStyle/>
          <a:p>
            <a:pPr>
              <a:buNone/>
            </a:pPr>
            <a:r>
              <a:rPr lang="cs-CZ" sz="2800" dirty="0" smtClean="0"/>
              <a:t>List  vlastnictví –věcná břemena </a:t>
            </a:r>
            <a:endParaRPr lang="cs-CZ" sz="2800" dirty="0"/>
          </a:p>
        </p:txBody>
      </p:sp>
      <p:sp>
        <p:nvSpPr>
          <p:cNvPr id="5" name="Zástupný symbol pro obsah 4"/>
          <p:cNvSpPr>
            <a:spLocks noGrp="1"/>
          </p:cNvSpPr>
          <p:nvPr>
            <p:ph sz="quarter" idx="13"/>
          </p:nvPr>
        </p:nvSpPr>
        <p:spPr>
          <a:xfrm>
            <a:off x="357158" y="642918"/>
            <a:ext cx="8501122" cy="5715040"/>
          </a:xfrm>
        </p:spPr>
        <p:txBody>
          <a:bodyPr/>
          <a:lstStyle/>
          <a:p>
            <a:pPr>
              <a:buNone/>
            </a:pPr>
            <a:r>
              <a:rPr lang="cs-CZ" dirty="0" smtClean="0"/>
              <a:t> Zápis věcného břemene je-li v části B1 LV i v části C-LV</a:t>
            </a:r>
          </a:p>
          <a:p>
            <a:pPr>
              <a:buFontTx/>
              <a:buChar char="-"/>
            </a:pPr>
            <a:r>
              <a:rPr lang="cs-CZ" dirty="0" smtClean="0"/>
              <a:t>Od 1.1.2014 nedochází ke splynutí práva</a:t>
            </a:r>
          </a:p>
          <a:p>
            <a:pPr>
              <a:buFontTx/>
              <a:buChar char="-"/>
            </a:pPr>
            <a:r>
              <a:rPr lang="cs-CZ" dirty="0" smtClean="0"/>
              <a:t>Před 1.1.2014 se prováděl výmaz zpravidla záznamem dle prohlášení o zániku práva</a:t>
            </a:r>
          </a:p>
          <a:p>
            <a:pPr>
              <a:buFontTx/>
              <a:buChar char="-"/>
            </a:pPr>
            <a:r>
              <a:rPr lang="cs-CZ" dirty="0" smtClean="0"/>
              <a:t>Zápis před rokem 2001 byl prováděn ještě pod </a:t>
            </a:r>
            <a:r>
              <a:rPr lang="cs-CZ" dirty="0" err="1" smtClean="0"/>
              <a:t>polVZ</a:t>
            </a:r>
            <a:endParaRPr lang="cs-CZ" dirty="0" smtClean="0"/>
          </a:p>
          <a:p>
            <a:pPr>
              <a:buNone/>
            </a:pPr>
            <a:r>
              <a:rPr lang="cs-CZ" dirty="0" smtClean="0"/>
              <a:t> Doporučení – ověřit zápis věcného břemene vyhotovením LV zpětně ke dni 31.12.2013 – věcné břemeno se mohlo vztahovat pouze k pozemku, nikoliv ke stavbě, přesto došlo ke spojení stavby s pozemkem</a:t>
            </a:r>
          </a:p>
          <a:p>
            <a:pPr>
              <a:buNone/>
            </a:pPr>
            <a:r>
              <a:rPr lang="cs-CZ" dirty="0" smtClean="0"/>
              <a:t> </a:t>
            </a:r>
            <a:endParaRPr lang="cs-CZ" dirty="0"/>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4294967295"/>
          </p:nvPr>
        </p:nvSpPr>
        <p:spPr>
          <a:xfrm>
            <a:off x="457200" y="500042"/>
            <a:ext cx="8229600" cy="5857916"/>
          </a:xfrm>
          <a:prstGeom prst="rect">
            <a:avLst/>
          </a:prstGeom>
        </p:spPr>
        <p:txBody>
          <a:bodyPr>
            <a:normAutofit/>
          </a:bodyPr>
          <a:lstStyle/>
          <a:p>
            <a:pPr>
              <a:buNone/>
            </a:pPr>
            <a:r>
              <a:rPr lang="cs-CZ" sz="2000" dirty="0" smtClean="0"/>
              <a:t>Poznámka- </a:t>
            </a:r>
          </a:p>
          <a:p>
            <a:pPr lvl="1">
              <a:buFont typeface="Arial" pitchFamily="34" charset="0"/>
              <a:buChar char="•"/>
            </a:pPr>
            <a:r>
              <a:rPr lang="cs-CZ" sz="2000" b="1" dirty="0" smtClean="0"/>
              <a:t>hranice rozsahu věcného břemene</a:t>
            </a:r>
            <a:r>
              <a:rPr lang="cs-CZ" sz="2000" dirty="0" smtClean="0"/>
              <a:t> není předmětem zákresu jako hranice v mapě (ve zvláštní vrstvě digitální mapy) </a:t>
            </a:r>
          </a:p>
          <a:p>
            <a:pPr>
              <a:buNone/>
            </a:pPr>
            <a:endParaRPr lang="cs-CZ" sz="2000" dirty="0" smtClean="0"/>
          </a:p>
        </p:txBody>
      </p:sp>
      <p:pic>
        <p:nvPicPr>
          <p:cNvPr id="4" name="Obrázek 3"/>
          <p:cNvPicPr/>
          <p:nvPr/>
        </p:nvPicPr>
        <p:blipFill>
          <a:blip r:embed="rId2"/>
          <a:srcRect/>
          <a:stretch>
            <a:fillRect/>
          </a:stretch>
        </p:blipFill>
        <p:spPr bwMode="auto">
          <a:xfrm>
            <a:off x="0" y="1571612"/>
            <a:ext cx="9144000" cy="5286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6858048" cy="500042"/>
          </a:xfrm>
        </p:spPr>
        <p:txBody>
          <a:bodyPr/>
          <a:lstStyle/>
          <a:p>
            <a:pPr>
              <a:buNone/>
            </a:pPr>
            <a:r>
              <a:rPr lang="cs-CZ" sz="2800" dirty="0" smtClean="0"/>
              <a:t>List  vlastnictví –</a:t>
            </a:r>
            <a:r>
              <a:rPr lang="cs-CZ" sz="2800" dirty="0" smtClean="0">
                <a:solidFill>
                  <a:srgbClr val="FF0000"/>
                </a:solidFill>
              </a:rPr>
              <a:t>nájem</a:t>
            </a:r>
            <a:r>
              <a:rPr lang="cs-CZ" sz="2800" dirty="0" smtClean="0"/>
              <a:t> a pacht</a:t>
            </a:r>
            <a:endParaRPr lang="cs-CZ" sz="2800" dirty="0"/>
          </a:p>
        </p:txBody>
      </p:sp>
      <p:sp>
        <p:nvSpPr>
          <p:cNvPr id="5" name="Zástupný symbol pro obsah 4"/>
          <p:cNvSpPr>
            <a:spLocks noGrp="1"/>
          </p:cNvSpPr>
          <p:nvPr>
            <p:ph sz="quarter" idx="13"/>
          </p:nvPr>
        </p:nvSpPr>
        <p:spPr>
          <a:xfrm>
            <a:off x="214282" y="642918"/>
            <a:ext cx="8643998" cy="5929354"/>
          </a:xfrm>
        </p:spPr>
        <p:txBody>
          <a:bodyPr>
            <a:normAutofit fontScale="92500" lnSpcReduction="20000"/>
          </a:bodyPr>
          <a:lstStyle/>
          <a:p>
            <a:pPr>
              <a:buNone/>
            </a:pPr>
            <a:r>
              <a:rPr lang="cs-CZ" dirty="0" smtClean="0"/>
              <a:t>  Od 1.1.2014 nově upraveno v NOZ – </a:t>
            </a:r>
            <a:r>
              <a:rPr lang="cs-CZ" dirty="0" smtClean="0">
                <a:solidFill>
                  <a:srgbClr val="FF0000"/>
                </a:solidFill>
              </a:rPr>
              <a:t>nájem</a:t>
            </a:r>
            <a:r>
              <a:rPr lang="cs-CZ" dirty="0" smtClean="0"/>
              <a:t> a pacht</a:t>
            </a:r>
            <a:endParaRPr lang="cs-CZ" b="1" dirty="0" smtClean="0"/>
          </a:p>
          <a:p>
            <a:pPr>
              <a:buNone/>
            </a:pPr>
            <a:r>
              <a:rPr lang="cs-CZ" b="1" dirty="0" smtClean="0"/>
              <a:t>§ 2201 NOZ</a:t>
            </a:r>
          </a:p>
          <a:p>
            <a:pPr>
              <a:buNone/>
            </a:pPr>
            <a:r>
              <a:rPr lang="cs-CZ" b="1" dirty="0" smtClean="0"/>
              <a:t>Základní ustanovení</a:t>
            </a:r>
          </a:p>
          <a:p>
            <a:pPr>
              <a:buNone/>
            </a:pPr>
            <a:r>
              <a:rPr lang="cs-CZ" dirty="0" smtClean="0"/>
              <a:t>  Nájemní smlouvou se pronajímatel zavazuje přenechat nájemci věc k dočasnému užívání a nájemce se zavazuje platit za to pronajímateli nájemné.</a:t>
            </a:r>
          </a:p>
          <a:p>
            <a:pPr>
              <a:buNone/>
            </a:pPr>
            <a:r>
              <a:rPr lang="cs-CZ" b="1" dirty="0" smtClean="0"/>
              <a:t>§ 2203</a:t>
            </a:r>
          </a:p>
          <a:p>
            <a:pPr>
              <a:buNone/>
            </a:pPr>
            <a:r>
              <a:rPr lang="cs-CZ" dirty="0" smtClean="0"/>
              <a:t>  </a:t>
            </a:r>
            <a:r>
              <a:rPr lang="cs-CZ" dirty="0" smtClean="0">
                <a:solidFill>
                  <a:srgbClr val="FF0000"/>
                </a:solidFill>
              </a:rPr>
              <a:t>Je-li pronajatá věc zapsána do veřejného seznamu, zapíše se do veřejného seznamu i nájemní právo, pokud to navrhne vlastník věci nebo s jeho souhlasem nájemce.</a:t>
            </a:r>
          </a:p>
          <a:p>
            <a:pPr>
              <a:buNone/>
            </a:pPr>
            <a:endParaRPr lang="cs-CZ" b="1" dirty="0" smtClean="0"/>
          </a:p>
          <a:p>
            <a:pPr>
              <a:buNone/>
            </a:pPr>
            <a:r>
              <a:rPr lang="cs-CZ" b="1" dirty="0" smtClean="0"/>
              <a:t> § 2205    Pronajímatel</a:t>
            </a:r>
          </a:p>
          <a:p>
            <a:pPr>
              <a:buNone/>
            </a:pPr>
            <a:r>
              <a:rPr lang="cs-CZ" dirty="0" smtClean="0"/>
              <a:t>  Nájemní smlouva pronajímatele zavazuje</a:t>
            </a:r>
          </a:p>
          <a:p>
            <a:pPr>
              <a:buNone/>
            </a:pPr>
            <a:r>
              <a:rPr lang="cs-CZ" b="1" dirty="0" smtClean="0"/>
              <a:t>  a)</a:t>
            </a:r>
            <a:r>
              <a:rPr lang="cs-CZ" dirty="0" smtClean="0"/>
              <a:t> přenechat věc nájemci tak, aby ji mohl užívat k ujednanému nebo obvyklému účelu,</a:t>
            </a:r>
          </a:p>
          <a:p>
            <a:pPr>
              <a:buNone/>
            </a:pPr>
            <a:r>
              <a:rPr lang="cs-CZ" b="1" dirty="0" smtClean="0"/>
              <a:t>  b)</a:t>
            </a:r>
            <a:r>
              <a:rPr lang="cs-CZ" dirty="0" smtClean="0"/>
              <a:t> udržovat věc v takovém stavu, aby mohla sloužit tomu užívání, pro které byla pronajata,</a:t>
            </a:r>
          </a:p>
          <a:p>
            <a:pPr>
              <a:buNone/>
            </a:pPr>
            <a:r>
              <a:rPr lang="cs-CZ" b="1" dirty="0" smtClean="0"/>
              <a:t>  c)</a:t>
            </a:r>
            <a:r>
              <a:rPr lang="cs-CZ" dirty="0" smtClean="0"/>
              <a:t> zajistit nájemci nerušené užívání věci po dobu nájmu.</a:t>
            </a:r>
          </a:p>
          <a:p>
            <a:pPr>
              <a:buNone/>
            </a:pPr>
            <a:endParaRPr lang="cs-CZ" dirty="0" smtClean="0">
              <a:solidFill>
                <a:srgbClr val="FF0000"/>
              </a:solidFill>
            </a:endParaRPr>
          </a:p>
          <a:p>
            <a:pPr>
              <a:buNone/>
            </a:pPr>
            <a:endParaRPr lang="cs-CZ" dirty="0" smtClean="0"/>
          </a:p>
          <a:p>
            <a:pPr>
              <a:buNone/>
            </a:pPr>
            <a:endParaRPr lang="cs-CZ" dirty="0" smtClean="0"/>
          </a:p>
          <a:p>
            <a:pPr>
              <a:buNone/>
            </a:pPr>
            <a:endParaRPr lang="cs-CZ" dirty="0" smtClean="0"/>
          </a:p>
          <a:p>
            <a:pPr>
              <a:buNone/>
            </a:pPr>
            <a:endParaRPr lang="cs-CZ" dirty="0" smtClean="0"/>
          </a:p>
          <a:p>
            <a:pPr>
              <a:buNone/>
            </a:pPr>
            <a:endParaRPr lang="cs-CZ" dirty="0" smtClean="0"/>
          </a:p>
          <a:p>
            <a:pPr>
              <a:buNone/>
            </a:pPr>
            <a:endParaRPr lang="cs-CZ" dirty="0" smtClean="0"/>
          </a:p>
          <a:p>
            <a:pPr>
              <a:buNone/>
            </a:pPr>
            <a:endParaRPr lang="cs-CZ" dirty="0" smtClean="0"/>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6858048" cy="500042"/>
          </a:xfrm>
        </p:spPr>
        <p:txBody>
          <a:bodyPr/>
          <a:lstStyle/>
          <a:p>
            <a:pPr>
              <a:buNone/>
            </a:pPr>
            <a:r>
              <a:rPr lang="cs-CZ" sz="2800" dirty="0" smtClean="0"/>
              <a:t>List  vlastnictví –</a:t>
            </a:r>
            <a:r>
              <a:rPr lang="cs-CZ" sz="2800" dirty="0" smtClean="0">
                <a:solidFill>
                  <a:schemeClr val="tx1"/>
                </a:solidFill>
              </a:rPr>
              <a:t>nájem </a:t>
            </a:r>
            <a:r>
              <a:rPr lang="cs-CZ" sz="2800" dirty="0" smtClean="0"/>
              <a:t>a </a:t>
            </a:r>
            <a:r>
              <a:rPr lang="cs-CZ" sz="2800" dirty="0" smtClean="0">
                <a:solidFill>
                  <a:srgbClr val="FF0000"/>
                </a:solidFill>
              </a:rPr>
              <a:t>pacht</a:t>
            </a:r>
            <a:endParaRPr lang="cs-CZ" sz="2800" dirty="0">
              <a:solidFill>
                <a:srgbClr val="FF0000"/>
              </a:solidFill>
            </a:endParaRPr>
          </a:p>
        </p:txBody>
      </p:sp>
      <p:sp>
        <p:nvSpPr>
          <p:cNvPr id="5" name="Zástupný symbol pro obsah 4"/>
          <p:cNvSpPr>
            <a:spLocks noGrp="1"/>
          </p:cNvSpPr>
          <p:nvPr>
            <p:ph sz="quarter" idx="13"/>
          </p:nvPr>
        </p:nvSpPr>
        <p:spPr>
          <a:xfrm>
            <a:off x="357158" y="642918"/>
            <a:ext cx="8501122" cy="5715040"/>
          </a:xfrm>
        </p:spPr>
        <p:txBody>
          <a:bodyPr>
            <a:normAutofit lnSpcReduction="10000"/>
          </a:bodyPr>
          <a:lstStyle/>
          <a:p>
            <a:pPr>
              <a:buNone/>
            </a:pPr>
            <a:r>
              <a:rPr lang="cs-CZ" dirty="0" smtClean="0"/>
              <a:t> </a:t>
            </a:r>
            <a:endParaRPr lang="cs-CZ" b="1" dirty="0" smtClean="0"/>
          </a:p>
          <a:p>
            <a:pPr>
              <a:buNone/>
            </a:pPr>
            <a:r>
              <a:rPr lang="cs-CZ" b="1" dirty="0" smtClean="0"/>
              <a:t>§ 2332   Základní ustanovení</a:t>
            </a:r>
          </a:p>
          <a:p>
            <a:endParaRPr lang="cs-CZ" b="1" dirty="0" smtClean="0"/>
          </a:p>
          <a:p>
            <a:pPr>
              <a:buNone/>
            </a:pPr>
            <a:r>
              <a:rPr lang="cs-CZ" b="1" dirty="0" smtClean="0"/>
              <a:t> (1)</a:t>
            </a:r>
            <a:r>
              <a:rPr lang="cs-CZ" dirty="0" smtClean="0"/>
              <a:t> Pachtovní smlouvou se propachtovatel zavazuje přenechat </a:t>
            </a:r>
            <a:r>
              <a:rPr lang="cs-CZ" dirty="0" err="1" smtClean="0"/>
              <a:t>pachtýři</a:t>
            </a:r>
            <a:r>
              <a:rPr lang="cs-CZ" dirty="0" smtClean="0"/>
              <a:t> věc k dočasnému užívání a požívání a </a:t>
            </a:r>
            <a:r>
              <a:rPr lang="cs-CZ" dirty="0" err="1" smtClean="0"/>
              <a:t>pachtýř</a:t>
            </a:r>
            <a:r>
              <a:rPr lang="cs-CZ" dirty="0" smtClean="0"/>
              <a:t> se zavazuje platit za to propachtovateli pachtovné nebo poskytnout poměrnou část výnosu z věci.</a:t>
            </a:r>
          </a:p>
          <a:p>
            <a:pPr>
              <a:buNone/>
            </a:pPr>
            <a:r>
              <a:rPr lang="cs-CZ" b="1" dirty="0" smtClean="0"/>
              <a:t> (2)</a:t>
            </a:r>
            <a:r>
              <a:rPr lang="cs-CZ" dirty="0" smtClean="0"/>
              <a:t> Přenechá-li strana druhé smluvní straně jednou smlouvou více věcí, z nichž některé slouží k užívání a jiné k požívání, posoudí se smlouva podle povahy hlavní věci.</a:t>
            </a:r>
          </a:p>
          <a:p>
            <a:pPr>
              <a:buNone/>
            </a:pPr>
            <a:r>
              <a:rPr lang="cs-CZ" b="1" dirty="0" smtClean="0"/>
              <a:t> § 2333</a:t>
            </a:r>
          </a:p>
          <a:p>
            <a:pPr>
              <a:buNone/>
            </a:pPr>
            <a:r>
              <a:rPr lang="cs-CZ" dirty="0" smtClean="0"/>
              <a:t>  </a:t>
            </a:r>
            <a:r>
              <a:rPr lang="cs-CZ" dirty="0" smtClean="0">
                <a:solidFill>
                  <a:srgbClr val="FF0000"/>
                </a:solidFill>
              </a:rPr>
              <a:t>Je-li propachtovaná věc zapsána do veřejného seznamu, zapíše se do veřejného seznamu i pachtovní právo</a:t>
            </a:r>
            <a:r>
              <a:rPr lang="cs-CZ" dirty="0" smtClean="0"/>
              <a:t>, </a:t>
            </a:r>
            <a:r>
              <a:rPr lang="cs-CZ" dirty="0" smtClean="0">
                <a:solidFill>
                  <a:srgbClr val="FF0000"/>
                </a:solidFill>
              </a:rPr>
              <a:t>pokud to navrhne vlastník věci nebo s jeho souhlasem </a:t>
            </a:r>
            <a:r>
              <a:rPr lang="cs-CZ" dirty="0" err="1" smtClean="0">
                <a:solidFill>
                  <a:srgbClr val="FF0000"/>
                </a:solidFill>
              </a:rPr>
              <a:t>pachtýř</a:t>
            </a:r>
            <a:r>
              <a:rPr lang="cs-CZ" dirty="0" smtClean="0">
                <a:solidFill>
                  <a:srgbClr val="FF0000"/>
                </a:solidFill>
              </a:rPr>
              <a:t>. </a:t>
            </a:r>
            <a:r>
              <a:rPr lang="cs-CZ" dirty="0" smtClean="0"/>
              <a:t>To platí i v případě, že je do veřejného seznamu zapsána jednotlivá věc náležející k propachtované hromadné věci.</a:t>
            </a:r>
          </a:p>
          <a:p>
            <a:pPr>
              <a:buNone/>
            </a:pPr>
            <a:endParaRPr lang="cs-CZ" dirty="0" smtClean="0"/>
          </a:p>
          <a:p>
            <a:pPr>
              <a:buNone/>
            </a:pPr>
            <a:endParaRPr lang="cs-CZ" dirty="0" smtClean="0"/>
          </a:p>
          <a:p>
            <a:pPr>
              <a:buNone/>
            </a:pPr>
            <a:endParaRPr lang="cs-CZ" dirty="0" smtClean="0"/>
          </a:p>
          <a:p>
            <a:pPr>
              <a:buNone/>
            </a:pPr>
            <a:endParaRPr lang="cs-CZ" dirty="0" smtClean="0"/>
          </a:p>
          <a:p>
            <a:pPr>
              <a:buNone/>
            </a:pPr>
            <a:endParaRPr lang="cs-CZ" dirty="0" smtClean="0"/>
          </a:p>
          <a:p>
            <a:pPr>
              <a:buNone/>
            </a:pPr>
            <a:endParaRPr lang="cs-CZ" dirty="0" smtClean="0"/>
          </a:p>
          <a:p>
            <a:pPr>
              <a:buNone/>
            </a:pPr>
            <a:endParaRPr lang="cs-CZ" dirty="0" smtClean="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0"/>
            <a:ext cx="8715436" cy="714356"/>
          </a:xfrm>
        </p:spPr>
        <p:txBody>
          <a:bodyPr/>
          <a:lstStyle/>
          <a:p>
            <a:pPr>
              <a:buNone/>
            </a:pPr>
            <a:r>
              <a:rPr lang="cs-CZ" sz="2800" dirty="0" smtClean="0"/>
              <a:t>Jak zjistím zápis přenesený z pozemkové knihy…</a:t>
            </a:r>
            <a:endParaRPr lang="cs-CZ" sz="2800" dirty="0"/>
          </a:p>
        </p:txBody>
      </p:sp>
      <p:sp>
        <p:nvSpPr>
          <p:cNvPr id="3" name="Zástupný symbol pro obsah 2"/>
          <p:cNvSpPr>
            <a:spLocks noGrp="1"/>
          </p:cNvSpPr>
          <p:nvPr>
            <p:ph sz="quarter" idx="13"/>
          </p:nvPr>
        </p:nvSpPr>
        <p:spPr>
          <a:xfrm>
            <a:off x="357158" y="642918"/>
            <a:ext cx="8786842" cy="6000792"/>
          </a:xfrm>
        </p:spPr>
        <p:txBody>
          <a:bodyPr>
            <a:normAutofit fontScale="92500" lnSpcReduction="20000"/>
          </a:bodyPr>
          <a:lstStyle/>
          <a:p>
            <a:pPr>
              <a:buNone/>
            </a:pPr>
            <a:r>
              <a:rPr lang="cs-CZ" b="1" dirty="0" smtClean="0"/>
              <a:t> § 60  </a:t>
            </a:r>
            <a:r>
              <a:rPr lang="cs-CZ" b="1" dirty="0" err="1" smtClean="0"/>
              <a:t>katV</a:t>
            </a:r>
            <a:endParaRPr lang="cs-CZ" b="1" dirty="0" smtClean="0"/>
          </a:p>
          <a:p>
            <a:pPr>
              <a:buNone/>
            </a:pPr>
            <a:r>
              <a:rPr lang="cs-CZ" b="1" dirty="0" smtClean="0"/>
              <a:t> Sbírka listin</a:t>
            </a:r>
          </a:p>
          <a:p>
            <a:pPr>
              <a:buNone/>
            </a:pPr>
            <a:r>
              <a:rPr lang="cs-CZ" dirty="0" smtClean="0"/>
              <a:t>  Listiny se ukládají do sbírky listin v takové podobě, v jaké byly doručeny katastrálnímu úřadu.</a:t>
            </a:r>
          </a:p>
          <a:p>
            <a:pPr>
              <a:buNone/>
            </a:pPr>
            <a:r>
              <a:rPr lang="cs-CZ" b="1" dirty="0" smtClean="0"/>
              <a:t> § 61</a:t>
            </a:r>
          </a:p>
          <a:p>
            <a:pPr>
              <a:buNone/>
            </a:pPr>
            <a:r>
              <a:rPr lang="cs-CZ" b="1" dirty="0" smtClean="0"/>
              <a:t> Dokumentace činností při vedení souboru popisných informací</a:t>
            </a:r>
          </a:p>
          <a:p>
            <a:pPr marL="502920" indent="-457200">
              <a:buNone/>
            </a:pPr>
            <a:r>
              <a:rPr lang="cs-CZ" dirty="0" smtClean="0"/>
              <a:t>     1/Dokumentace činností při vedení souboru popisných informací obsahuje</a:t>
            </a:r>
          </a:p>
          <a:p>
            <a:pPr marL="502920" indent="-457200">
              <a:buNone/>
            </a:pPr>
            <a:r>
              <a:rPr lang="cs-CZ" b="1" dirty="0" smtClean="0"/>
              <a:t>     c)</a:t>
            </a:r>
            <a:r>
              <a:rPr lang="cs-CZ" dirty="0" smtClean="0"/>
              <a:t> listy vlastnictví v listinné podobě, doklady vztahující se ke </a:t>
            </a:r>
            <a:r>
              <a:rPr lang="cs-CZ" dirty="0" smtClean="0">
                <a:solidFill>
                  <a:srgbClr val="FF0000"/>
                </a:solidFill>
              </a:rPr>
              <a:t>komplexnímu zakládání právních vztahů k nemovitostem </a:t>
            </a:r>
            <a:r>
              <a:rPr lang="cs-CZ" dirty="0" smtClean="0"/>
              <a:t>v evidenci nemovitostí a další související dokumenty</a:t>
            </a:r>
          </a:p>
          <a:p>
            <a:endParaRPr lang="cs-CZ" dirty="0" smtClean="0"/>
          </a:p>
          <a:p>
            <a:pPr>
              <a:buNone/>
            </a:pPr>
            <a:r>
              <a:rPr lang="cs-CZ" dirty="0" smtClean="0"/>
              <a:t>  Příloha č. 2 k vyhlášce č. 358/2013 Sb.</a:t>
            </a:r>
          </a:p>
          <a:p>
            <a:pPr>
              <a:buNone/>
            </a:pPr>
            <a:r>
              <a:rPr lang="cs-CZ" b="1" dirty="0" smtClean="0"/>
              <a:t>  Vyhotovení kopií z katastrálního operátu v případech, ve kterých nejde o poskytnutí údajů ve formě veřejných listin (§ 9)</a:t>
            </a:r>
          </a:p>
          <a:p>
            <a:pPr marL="502920" indent="-457200">
              <a:buNone/>
            </a:pPr>
            <a:r>
              <a:rPr lang="cs-CZ" dirty="0" smtClean="0"/>
              <a:t>      2007 Kopie dokumentace podle § 59 a § 61 odst. 1 písm. b) a c) katastrální vyhlášky mimo kopie geodetických údajů a kopie přehledu sítě pevných bodů               formát A4         50 Kč</a:t>
            </a:r>
          </a:p>
          <a:p>
            <a:pPr marL="502920" indent="-457200">
              <a:buNone/>
            </a:pPr>
            <a:r>
              <a:rPr lang="cs-CZ" dirty="0" smtClean="0"/>
              <a:t>   / nebo identifikace parcel a výpis z pozemkové knihy/</a:t>
            </a:r>
          </a:p>
          <a:p>
            <a:endParaRPr lang="cs-CZ" dirty="0"/>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6858048" cy="500042"/>
          </a:xfrm>
        </p:spPr>
        <p:txBody>
          <a:bodyPr/>
          <a:lstStyle/>
          <a:p>
            <a:pPr>
              <a:buNone/>
            </a:pPr>
            <a:r>
              <a:rPr lang="cs-CZ" sz="2800" dirty="0" smtClean="0"/>
              <a:t>Co platí pro –</a:t>
            </a:r>
            <a:r>
              <a:rPr lang="cs-CZ" sz="2800" dirty="0" smtClean="0">
                <a:solidFill>
                  <a:srgbClr val="FF0000"/>
                </a:solidFill>
              </a:rPr>
              <a:t>nájem</a:t>
            </a:r>
            <a:r>
              <a:rPr lang="cs-CZ" sz="2800" dirty="0" smtClean="0"/>
              <a:t> a </a:t>
            </a:r>
            <a:r>
              <a:rPr lang="cs-CZ" sz="2800" dirty="0" smtClean="0">
                <a:solidFill>
                  <a:srgbClr val="FF0000"/>
                </a:solidFill>
              </a:rPr>
              <a:t>pacht</a:t>
            </a:r>
            <a:endParaRPr lang="cs-CZ" sz="2800" dirty="0">
              <a:solidFill>
                <a:srgbClr val="FF0000"/>
              </a:solidFill>
            </a:endParaRPr>
          </a:p>
        </p:txBody>
      </p:sp>
      <p:sp>
        <p:nvSpPr>
          <p:cNvPr id="5" name="Zástupný symbol pro obsah 4"/>
          <p:cNvSpPr>
            <a:spLocks noGrp="1"/>
          </p:cNvSpPr>
          <p:nvPr>
            <p:ph sz="quarter" idx="13"/>
          </p:nvPr>
        </p:nvSpPr>
        <p:spPr>
          <a:xfrm>
            <a:off x="214282" y="642918"/>
            <a:ext cx="8715436" cy="6000792"/>
          </a:xfrm>
        </p:spPr>
        <p:txBody>
          <a:bodyPr>
            <a:normAutofit lnSpcReduction="10000"/>
          </a:bodyPr>
          <a:lstStyle/>
          <a:p>
            <a:pPr>
              <a:buNone/>
            </a:pPr>
            <a:r>
              <a:rPr lang="cs-CZ" dirty="0" smtClean="0"/>
              <a:t> </a:t>
            </a:r>
            <a:endParaRPr lang="cs-CZ" b="1" dirty="0" smtClean="0"/>
          </a:p>
          <a:p>
            <a:pPr>
              <a:buNone/>
            </a:pPr>
            <a:r>
              <a:rPr lang="cs-CZ" dirty="0" smtClean="0"/>
              <a:t>  Nájem a pacht nemůže být sjednán a zapsán pouze ke spoluvlastnickému podílu na nemovitosti. </a:t>
            </a:r>
          </a:p>
          <a:p>
            <a:pPr>
              <a:buNone/>
            </a:pPr>
            <a:r>
              <a:rPr lang="cs-CZ" dirty="0" smtClean="0"/>
              <a:t>  Na listu vlastnictví s dotčenou nemovitostí je nájem a pacht vyznačen v části C, u jednotek v části C listu vlastnictví pro jednotku. </a:t>
            </a:r>
          </a:p>
          <a:p>
            <a:pPr>
              <a:buNone/>
            </a:pPr>
            <a:r>
              <a:rPr lang="cs-CZ" dirty="0" smtClean="0"/>
              <a:t>  Podmínkou zápisu nájmu a pachtu do katastru je, že o vklad požádal či s vkladem vyjádřil souhlas vlastník nemovitosti. </a:t>
            </a:r>
          </a:p>
          <a:p>
            <a:pPr>
              <a:buNone/>
            </a:pPr>
            <a:r>
              <a:rPr lang="cs-CZ" dirty="0" smtClean="0"/>
              <a:t>  Skutečnost, že nemovitost je pronajata či propachtována, nebrání dalšímu nakládání s nemovitostí. </a:t>
            </a:r>
          </a:p>
          <a:p>
            <a:pPr>
              <a:buNone/>
            </a:pPr>
            <a:r>
              <a:rPr lang="cs-CZ" dirty="0" smtClean="0"/>
              <a:t>   Dojde-li k rozdělení pozemku, který je dotčen nájmem nebo pachtem pouze z části, nepřepíše se nájem nebo pacht k těm oddělovaným částem, o nichž pronajímatel nebo propachtovatel potvrdí, že k nim nájem nebo pacht nebyl sjednán. </a:t>
            </a:r>
          </a:p>
          <a:p>
            <a:pPr>
              <a:buNone/>
            </a:pPr>
            <a:r>
              <a:rPr lang="cs-CZ" dirty="0" smtClean="0"/>
              <a:t>  Pro zápis nájmu a pachtu k části pozemku se nevyhotovuje geometrický plán</a:t>
            </a:r>
          </a:p>
          <a:p>
            <a:pPr>
              <a:buNone/>
            </a:pPr>
            <a:endParaRPr lang="cs-CZ" dirty="0" smtClean="0"/>
          </a:p>
          <a:p>
            <a:pPr>
              <a:buNone/>
            </a:pPr>
            <a:endParaRPr lang="cs-CZ" dirty="0" smtClean="0"/>
          </a:p>
          <a:p>
            <a:pPr>
              <a:buNone/>
            </a:pPr>
            <a:endParaRPr lang="cs-CZ" dirty="0" smtClean="0"/>
          </a:p>
          <a:p>
            <a:pPr>
              <a:buNone/>
            </a:pPr>
            <a:endParaRPr lang="cs-CZ" dirty="0" smtClean="0"/>
          </a:p>
          <a:p>
            <a:pPr>
              <a:buNone/>
            </a:pPr>
            <a:endParaRPr lang="cs-CZ" dirty="0" smtClean="0"/>
          </a:p>
          <a:p>
            <a:pPr>
              <a:buNone/>
            </a:pPr>
            <a:endParaRPr lang="cs-CZ" dirty="0" smtClean="0"/>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358246" cy="500042"/>
          </a:xfrm>
        </p:spPr>
        <p:txBody>
          <a:bodyPr/>
          <a:lstStyle/>
          <a:p>
            <a:pPr>
              <a:buNone/>
            </a:pPr>
            <a:r>
              <a:rPr lang="cs-CZ" sz="2800" dirty="0" smtClean="0"/>
              <a:t>Zápis do katastru nemovitostí –nájem a pacht</a:t>
            </a:r>
            <a:endParaRPr lang="cs-CZ" sz="2800" dirty="0"/>
          </a:p>
        </p:txBody>
      </p:sp>
      <p:sp>
        <p:nvSpPr>
          <p:cNvPr id="5" name="Zástupný symbol pro obsah 4"/>
          <p:cNvSpPr>
            <a:spLocks noGrp="1"/>
          </p:cNvSpPr>
          <p:nvPr>
            <p:ph sz="quarter" idx="13"/>
          </p:nvPr>
        </p:nvSpPr>
        <p:spPr>
          <a:xfrm>
            <a:off x="357158" y="642918"/>
            <a:ext cx="8501122" cy="5715040"/>
          </a:xfrm>
        </p:spPr>
        <p:txBody>
          <a:bodyPr>
            <a:normAutofit lnSpcReduction="10000"/>
          </a:bodyPr>
          <a:lstStyle/>
          <a:p>
            <a:pPr>
              <a:buNone/>
            </a:pPr>
            <a:r>
              <a:rPr lang="cs-CZ" dirty="0" smtClean="0"/>
              <a:t>  Zápis do katastru – vkladem dle </a:t>
            </a:r>
            <a:r>
              <a:rPr lang="cs-CZ" dirty="0" smtClean="0">
                <a:solidFill>
                  <a:srgbClr val="FF0000"/>
                </a:solidFill>
              </a:rPr>
              <a:t>§ 11 </a:t>
            </a:r>
            <a:r>
              <a:rPr lang="cs-CZ" dirty="0" err="1" smtClean="0"/>
              <a:t>katZ</a:t>
            </a:r>
            <a:r>
              <a:rPr lang="cs-CZ" dirty="0" smtClean="0"/>
              <a:t> na návrh s předloženou smlouvou</a:t>
            </a:r>
          </a:p>
          <a:p>
            <a:pPr>
              <a:buNone/>
            </a:pPr>
            <a:r>
              <a:rPr lang="cs-CZ" sz="2400" b="1" i="1" dirty="0" smtClean="0"/>
              <a:t>    q)</a:t>
            </a:r>
            <a:r>
              <a:rPr lang="cs-CZ" sz="2400" b="1" dirty="0" smtClean="0"/>
              <a:t> nájem, požádá-li o to vlastník nebo nájemce se souhlasem vlastníka,</a:t>
            </a:r>
          </a:p>
          <a:p>
            <a:pPr>
              <a:buNone/>
            </a:pPr>
            <a:r>
              <a:rPr lang="cs-CZ" sz="2400" b="1" i="1" dirty="0" smtClean="0"/>
              <a:t>    r)</a:t>
            </a:r>
            <a:r>
              <a:rPr lang="cs-CZ" sz="2400" b="1" dirty="0" smtClean="0"/>
              <a:t> pacht, požádá-li o to vlastník nebo </a:t>
            </a:r>
            <a:r>
              <a:rPr lang="cs-CZ" sz="2400" b="1" dirty="0" err="1" smtClean="0"/>
              <a:t>pachtýř</a:t>
            </a:r>
            <a:r>
              <a:rPr lang="cs-CZ" sz="2400" b="1" dirty="0" smtClean="0"/>
              <a:t> se souhlasem vlastníka,</a:t>
            </a:r>
          </a:p>
          <a:p>
            <a:pPr>
              <a:buNone/>
            </a:pPr>
            <a:endParaRPr lang="cs-CZ" sz="2400" b="1" dirty="0" smtClean="0"/>
          </a:p>
          <a:p>
            <a:pPr>
              <a:buNone/>
            </a:pPr>
            <a:r>
              <a:rPr lang="cs-CZ" sz="2400" b="1" dirty="0" smtClean="0"/>
              <a:t>§ 18 </a:t>
            </a:r>
            <a:r>
              <a:rPr lang="cs-CZ" sz="2400" b="1" dirty="0" err="1" smtClean="0"/>
              <a:t>katV</a:t>
            </a:r>
            <a:endParaRPr lang="cs-CZ" sz="2400" b="1" dirty="0" smtClean="0"/>
          </a:p>
          <a:p>
            <a:pPr>
              <a:buNone/>
            </a:pPr>
            <a:r>
              <a:rPr lang="cs-CZ" b="1" dirty="0" smtClean="0"/>
              <a:t>Údaje o ostatních věcných právech, nájmu a </a:t>
            </a:r>
            <a:r>
              <a:rPr lang="cs-CZ" dirty="0" smtClean="0"/>
              <a:t>pachtu</a:t>
            </a:r>
          </a:p>
          <a:p>
            <a:pPr>
              <a:buNone/>
            </a:pPr>
            <a:r>
              <a:rPr lang="cs-CZ" b="1" dirty="0" smtClean="0"/>
              <a:t> 4)</a:t>
            </a:r>
            <a:r>
              <a:rPr lang="cs-CZ" dirty="0" smtClean="0"/>
              <a:t> U nájmu a pachtu se evidují</a:t>
            </a:r>
          </a:p>
          <a:p>
            <a:pPr>
              <a:buNone/>
            </a:pPr>
            <a:r>
              <a:rPr lang="cs-CZ" b="1" dirty="0" smtClean="0"/>
              <a:t>  a)</a:t>
            </a:r>
            <a:r>
              <a:rPr lang="cs-CZ" dirty="0" smtClean="0"/>
              <a:t> údaje o zatížené nemovitosti,</a:t>
            </a:r>
          </a:p>
          <a:p>
            <a:pPr>
              <a:buNone/>
            </a:pPr>
            <a:r>
              <a:rPr lang="cs-CZ" b="1" dirty="0" smtClean="0"/>
              <a:t>  b)</a:t>
            </a:r>
            <a:r>
              <a:rPr lang="cs-CZ" dirty="0" smtClean="0"/>
              <a:t> údaje o nájemci nebo </a:t>
            </a:r>
            <a:r>
              <a:rPr lang="cs-CZ" dirty="0" err="1" smtClean="0"/>
              <a:t>pachtýři</a:t>
            </a:r>
            <a:r>
              <a:rPr lang="cs-CZ" dirty="0" smtClean="0"/>
              <a:t> a</a:t>
            </a:r>
          </a:p>
          <a:p>
            <a:pPr>
              <a:buNone/>
            </a:pPr>
            <a:r>
              <a:rPr lang="cs-CZ" b="1" dirty="0" smtClean="0"/>
              <a:t>  c)</a:t>
            </a:r>
            <a:r>
              <a:rPr lang="cs-CZ" dirty="0" smtClean="0"/>
              <a:t> poslední den doby, na kterou byl nájem nebo pacht sjednán, pokud byl sjednán na omezenou dobu.</a:t>
            </a:r>
          </a:p>
          <a:p>
            <a:pPr>
              <a:buNone/>
            </a:pPr>
            <a:endParaRPr lang="cs-CZ" dirty="0"/>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6858048" cy="500042"/>
          </a:xfrm>
        </p:spPr>
        <p:txBody>
          <a:bodyPr/>
          <a:lstStyle/>
          <a:p>
            <a:pPr>
              <a:buNone/>
            </a:pPr>
            <a:r>
              <a:rPr lang="cs-CZ" sz="2800" dirty="0" smtClean="0"/>
              <a:t>Postup zeměměřičů –nájem a pacht</a:t>
            </a:r>
            <a:endParaRPr lang="cs-CZ" sz="2800" dirty="0"/>
          </a:p>
        </p:txBody>
      </p:sp>
      <p:sp>
        <p:nvSpPr>
          <p:cNvPr id="5" name="Zástupný symbol pro obsah 4"/>
          <p:cNvSpPr>
            <a:spLocks noGrp="1"/>
          </p:cNvSpPr>
          <p:nvPr>
            <p:ph sz="quarter" idx="13"/>
          </p:nvPr>
        </p:nvSpPr>
        <p:spPr>
          <a:xfrm>
            <a:off x="357158" y="642918"/>
            <a:ext cx="8501122" cy="5715040"/>
          </a:xfrm>
        </p:spPr>
        <p:txBody>
          <a:bodyPr>
            <a:normAutofit fontScale="92500" lnSpcReduction="20000"/>
          </a:bodyPr>
          <a:lstStyle/>
          <a:p>
            <a:pPr>
              <a:buNone/>
            </a:pPr>
            <a:r>
              <a:rPr lang="cs-CZ" dirty="0" smtClean="0"/>
              <a:t>  po novele </a:t>
            </a:r>
            <a:r>
              <a:rPr lang="cs-CZ" dirty="0" err="1" smtClean="0"/>
              <a:t>katV</a:t>
            </a:r>
            <a:r>
              <a:rPr lang="cs-CZ" dirty="0" smtClean="0"/>
              <a:t> 346/2022 Sb. jasně upraveno:</a:t>
            </a:r>
          </a:p>
          <a:p>
            <a:pPr>
              <a:buNone/>
            </a:pPr>
            <a:r>
              <a:rPr lang="cs-CZ" dirty="0" smtClean="0"/>
              <a:t>§ 35</a:t>
            </a:r>
          </a:p>
          <a:p>
            <a:pPr>
              <a:buNone/>
            </a:pPr>
            <a:r>
              <a:rPr lang="cs-CZ" b="1" dirty="0" smtClean="0"/>
              <a:t> 7)</a:t>
            </a:r>
            <a:r>
              <a:rPr lang="cs-CZ" dirty="0" smtClean="0"/>
              <a:t> Není přípustné slučovat parcely nebo části parcel, pokud jsou u parcel evidovány různé údaje o právech nebo o upozorněních. </a:t>
            </a:r>
            <a:r>
              <a:rPr lang="cs-CZ" dirty="0" smtClean="0">
                <a:solidFill>
                  <a:srgbClr val="FF0000"/>
                </a:solidFill>
              </a:rPr>
              <a:t>Sloučení parcel nebrání, jsou-li u parcel evidovány různé údaje o</a:t>
            </a:r>
          </a:p>
          <a:p>
            <a:pPr>
              <a:buNone/>
            </a:pPr>
            <a:r>
              <a:rPr lang="cs-CZ" b="1" dirty="0" smtClean="0"/>
              <a:t>  a)</a:t>
            </a:r>
            <a:r>
              <a:rPr lang="cs-CZ" dirty="0" smtClean="0"/>
              <a:t> věcném břemeni, jehož rozsah byl vymezen v geometrickém plánu; je-li věcné břemeno evidováno k celé parcele, lze tuto parcelu nebo její část sloučit jen při současném vymezení dosavadního rozsahu věcného břemene v geometrickém plánu, pokud to povaha věcného břemene umožňuje,</a:t>
            </a:r>
          </a:p>
          <a:p>
            <a:pPr>
              <a:buNone/>
            </a:pPr>
            <a:r>
              <a:rPr lang="cs-CZ" b="1" dirty="0" smtClean="0"/>
              <a:t>  b)</a:t>
            </a:r>
            <a:r>
              <a:rPr lang="cs-CZ" dirty="0" smtClean="0"/>
              <a:t> věcném břemeni, které bylo zřízeno pouze ke stavbě, jež se stala součástí pozemku,</a:t>
            </a:r>
          </a:p>
          <a:p>
            <a:pPr>
              <a:buNone/>
            </a:pPr>
            <a:r>
              <a:rPr lang="cs-CZ" b="1" dirty="0" smtClean="0"/>
              <a:t>  </a:t>
            </a:r>
            <a:r>
              <a:rPr lang="cs-CZ" b="1" dirty="0" smtClean="0">
                <a:solidFill>
                  <a:srgbClr val="FF0000"/>
                </a:solidFill>
              </a:rPr>
              <a:t>c)</a:t>
            </a:r>
            <a:r>
              <a:rPr lang="cs-CZ" dirty="0" smtClean="0">
                <a:solidFill>
                  <a:srgbClr val="FF0000"/>
                </a:solidFill>
              </a:rPr>
              <a:t> nájmu nebo pachtu</a:t>
            </a:r>
            <a:r>
              <a:rPr lang="cs-CZ" dirty="0" smtClean="0"/>
              <a:t>,</a:t>
            </a:r>
          </a:p>
          <a:p>
            <a:pPr>
              <a:buNone/>
            </a:pPr>
            <a:r>
              <a:rPr lang="cs-CZ" b="1" dirty="0" smtClean="0"/>
              <a:t>  d)</a:t>
            </a:r>
            <a:r>
              <a:rPr lang="cs-CZ" dirty="0" smtClean="0"/>
              <a:t> předkupním právu podle stavebního zákona na části pozemku,</a:t>
            </a:r>
          </a:p>
          <a:p>
            <a:pPr>
              <a:buNone/>
            </a:pPr>
            <a:r>
              <a:rPr lang="cs-CZ" b="1" dirty="0" smtClean="0"/>
              <a:t>  e)</a:t>
            </a:r>
            <a:r>
              <a:rPr lang="cs-CZ" dirty="0" smtClean="0"/>
              <a:t> poznámce o výhradě, že upevněný stroj nebo jiné upevněné zařízení není součástí nemovitosti,</a:t>
            </a:r>
          </a:p>
          <a:p>
            <a:pPr>
              <a:buNone/>
            </a:pPr>
            <a:r>
              <a:rPr lang="cs-CZ" b="1" dirty="0" smtClean="0"/>
              <a:t>  f)</a:t>
            </a:r>
            <a:r>
              <a:rPr lang="cs-CZ" dirty="0" smtClean="0"/>
              <a:t> poznámce o stavbě, která není součástí pozemku, nebo</a:t>
            </a:r>
          </a:p>
          <a:p>
            <a:pPr>
              <a:buNone/>
            </a:pPr>
            <a:r>
              <a:rPr lang="cs-CZ" b="1" dirty="0" smtClean="0"/>
              <a:t>  g)</a:t>
            </a:r>
            <a:r>
              <a:rPr lang="cs-CZ" dirty="0" smtClean="0"/>
              <a:t> upozornění, pokud to nevylučuje povaha skutečnosti, na kterou je upozorňováno.</a:t>
            </a:r>
          </a:p>
          <a:p>
            <a:pPr>
              <a:buNone/>
            </a:pPr>
            <a:endParaRPr lang="cs-CZ" dirty="0" smtClean="0"/>
          </a:p>
          <a:p>
            <a:pPr>
              <a:buNone/>
            </a:pPr>
            <a:endParaRPr lang="cs-CZ" dirty="0"/>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 y="0"/>
            <a:ext cx="8001024" cy="571480"/>
          </a:xfrm>
        </p:spPr>
        <p:txBody>
          <a:bodyPr/>
          <a:lstStyle/>
          <a:p>
            <a:pPr>
              <a:buNone/>
            </a:pPr>
            <a:r>
              <a:rPr lang="cs-CZ" sz="2800" dirty="0" smtClean="0"/>
              <a:t>Vzor- LV s evidovaným nájmem</a:t>
            </a:r>
            <a:endParaRPr lang="cs-CZ" sz="2800" dirty="0"/>
          </a:p>
        </p:txBody>
      </p:sp>
      <p:pic>
        <p:nvPicPr>
          <p:cNvPr id="136194" name="Picture 2"/>
          <p:cNvPicPr>
            <a:picLocks noGrp="1" noChangeAspect="1" noChangeArrowheads="1"/>
          </p:cNvPicPr>
          <p:nvPr>
            <p:ph sz="quarter" idx="4294967295"/>
          </p:nvPr>
        </p:nvPicPr>
        <p:blipFill>
          <a:blip r:embed="rId2"/>
          <a:srcRect/>
          <a:stretch>
            <a:fillRect/>
          </a:stretch>
        </p:blipFill>
        <p:spPr bwMode="auto">
          <a:xfrm>
            <a:off x="428596" y="857232"/>
            <a:ext cx="8286807" cy="5429288"/>
          </a:xfrm>
          <a:prstGeom prst="rect">
            <a:avLst/>
          </a:prstGeom>
          <a:noFill/>
          <a:ln w="9525">
            <a:noFill/>
            <a:miter lim="800000"/>
            <a:headEnd/>
            <a:tailEnd/>
          </a:ln>
          <a:effectLst/>
        </p:spPr>
      </p:pic>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5993421" cy="571480"/>
          </a:xfrm>
        </p:spPr>
        <p:txBody>
          <a:bodyPr/>
          <a:lstStyle/>
          <a:p>
            <a:pPr>
              <a:buNone/>
            </a:pPr>
            <a:r>
              <a:rPr lang="cs-CZ" sz="2800" dirty="0" smtClean="0"/>
              <a:t>Vzor – LV s evidovaným pachtem</a:t>
            </a:r>
            <a:endParaRPr lang="cs-CZ" sz="2800" dirty="0"/>
          </a:p>
        </p:txBody>
      </p:sp>
      <p:pic>
        <p:nvPicPr>
          <p:cNvPr id="135170" name="Picture 2"/>
          <p:cNvPicPr>
            <a:picLocks noGrp="1" noChangeAspect="1" noChangeArrowheads="1"/>
          </p:cNvPicPr>
          <p:nvPr>
            <p:ph sz="quarter" idx="4294967295"/>
          </p:nvPr>
        </p:nvPicPr>
        <p:blipFill>
          <a:blip r:embed="rId2"/>
          <a:srcRect/>
          <a:stretch>
            <a:fillRect/>
          </a:stretch>
        </p:blipFill>
        <p:spPr bwMode="auto">
          <a:xfrm>
            <a:off x="214282" y="571480"/>
            <a:ext cx="8501122" cy="5929354"/>
          </a:xfrm>
          <a:prstGeom prst="rect">
            <a:avLst/>
          </a:prstGeom>
          <a:noFill/>
          <a:ln w="9525">
            <a:noFill/>
            <a:miter lim="800000"/>
            <a:headEnd/>
            <a:tailEnd/>
          </a:ln>
          <a:effectLst/>
        </p:spPr>
      </p:pic>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346" y="0"/>
            <a:ext cx="9144064" cy="928670"/>
          </a:xfrm>
        </p:spPr>
        <p:txBody>
          <a:bodyPr/>
          <a:lstStyle/>
          <a:p>
            <a:pPr>
              <a:buNone/>
            </a:pPr>
            <a:r>
              <a:rPr lang="cs-CZ" sz="2400" dirty="0" smtClean="0"/>
              <a:t>Nájmy i pachty byly upraveny i v zákonech o obcích a krajích</a:t>
            </a:r>
            <a:endParaRPr lang="cs-CZ" sz="2400" dirty="0"/>
          </a:p>
        </p:txBody>
      </p:sp>
      <p:sp>
        <p:nvSpPr>
          <p:cNvPr id="3" name="Zástupný symbol pro obsah 2"/>
          <p:cNvSpPr>
            <a:spLocks noGrp="1"/>
          </p:cNvSpPr>
          <p:nvPr>
            <p:ph idx="4294967295"/>
          </p:nvPr>
        </p:nvSpPr>
        <p:spPr>
          <a:xfrm>
            <a:off x="285720" y="1071546"/>
            <a:ext cx="8643998" cy="5786454"/>
          </a:xfrm>
          <a:prstGeom prst="rect">
            <a:avLst/>
          </a:prstGeom>
        </p:spPr>
        <p:txBody>
          <a:bodyPr>
            <a:normAutofit fontScale="92500" lnSpcReduction="20000"/>
          </a:bodyPr>
          <a:lstStyle/>
          <a:p>
            <a:pPr fontAlgn="t">
              <a:buNone/>
            </a:pPr>
            <a:r>
              <a:rPr lang="cs-CZ" b="1" dirty="0" smtClean="0"/>
              <a:t>Poznámka k novele z.č.106/2016 Sb. : souvisí s možnou absolutní neplatností smlouvy,novela zákona o obcích č. 128/2000 Sb.</a:t>
            </a:r>
          </a:p>
          <a:p>
            <a:endParaRPr lang="cs-CZ" dirty="0" smtClean="0"/>
          </a:p>
          <a:p>
            <a:pPr>
              <a:buNone/>
            </a:pPr>
            <a:r>
              <a:rPr lang="cs-CZ" dirty="0" smtClean="0"/>
              <a:t>Tento zákon přinesl ve vztahu ke správě katastru nemovitostí změnu, která souvisí  se zněním ustanovení § 39 zákona o obcích a § 18 zákona o krajích.</a:t>
            </a:r>
          </a:p>
          <a:p>
            <a:endParaRPr lang="cs-CZ" dirty="0" smtClean="0"/>
          </a:p>
          <a:p>
            <a:pPr>
              <a:buNone/>
            </a:pPr>
            <a:r>
              <a:rPr lang="pl-PL" dirty="0" smtClean="0"/>
              <a:t> </a:t>
            </a:r>
            <a:r>
              <a:rPr lang="pl-PL" b="1" dirty="0" smtClean="0"/>
              <a:t>§ 39 zákona o obcích nově zní: </a:t>
            </a:r>
          </a:p>
          <a:p>
            <a:pPr>
              <a:buNone/>
            </a:pPr>
            <a:r>
              <a:rPr lang="cs-CZ" i="1" dirty="0" smtClean="0"/>
              <a:t>(1) Záměr obce prodat, směnit nebo darovat nemovitý majetek, pronajmout jej nebo poskytnout jako výpůjčku, darovat</a:t>
            </a:r>
            <a:r>
              <a:rPr lang="cs-CZ" i="1" dirty="0" smtClean="0">
                <a:solidFill>
                  <a:srgbClr val="FF0000"/>
                </a:solidFill>
              </a:rPr>
              <a:t>, pronajmout</a:t>
            </a:r>
            <a:r>
              <a:rPr lang="cs-CZ" i="1" dirty="0" smtClean="0"/>
              <a:t>, </a:t>
            </a:r>
            <a:r>
              <a:rPr lang="cs-CZ" i="1" dirty="0" smtClean="0">
                <a:solidFill>
                  <a:srgbClr val="FF0000"/>
                </a:solidFill>
              </a:rPr>
              <a:t>propachtovat</a:t>
            </a:r>
            <a:r>
              <a:rPr lang="cs-CZ" i="1" dirty="0" smtClean="0"/>
              <a:t> nebo vypůjčit hmotnou nemovitou věc nebo </a:t>
            </a:r>
            <a:r>
              <a:rPr lang="cs-CZ" i="1" dirty="0" smtClean="0">
                <a:solidFill>
                  <a:srgbClr val="FF0000"/>
                </a:solidFill>
              </a:rPr>
              <a:t>právo stavby</a:t>
            </a:r>
            <a:r>
              <a:rPr lang="cs-CZ" i="1" dirty="0" smtClean="0"/>
              <a:t> anebo je přenechat jako výprosu a záměr obce smluvně </a:t>
            </a:r>
            <a:r>
              <a:rPr lang="cs-CZ" i="1" dirty="0" smtClean="0">
                <a:solidFill>
                  <a:srgbClr val="FF0000"/>
                </a:solidFill>
              </a:rPr>
              <a:t>zřídit</a:t>
            </a:r>
            <a:r>
              <a:rPr lang="cs-CZ" i="1" dirty="0" smtClean="0"/>
              <a:t> </a:t>
            </a:r>
            <a:r>
              <a:rPr lang="cs-CZ" i="1" dirty="0" smtClean="0">
                <a:solidFill>
                  <a:srgbClr val="FF0000"/>
                </a:solidFill>
              </a:rPr>
              <a:t>právo</a:t>
            </a:r>
            <a:r>
              <a:rPr lang="cs-CZ" i="1" dirty="0" smtClean="0"/>
              <a:t> </a:t>
            </a:r>
            <a:r>
              <a:rPr lang="cs-CZ" i="1" dirty="0" smtClean="0">
                <a:solidFill>
                  <a:srgbClr val="FF0000"/>
                </a:solidFill>
              </a:rPr>
              <a:t>stavby</a:t>
            </a:r>
            <a:r>
              <a:rPr lang="cs-CZ" i="1" dirty="0" smtClean="0"/>
              <a:t> k pozemku ve vlastnictví obce obec zveřejní po dobu nejméně 15 dnů před rozhodnutím v příslušném orgánu obce vyvěšením na úřední desce obecního úřadu, aby se k němu mohli zájemci vyjádřit a předložit své nabídky. Záměr může obec též zveřejnit způsobem v místě obvyklým. Pokud obec záměr nezveřejní, je právní jednání neplatné. Nemovitá věc se v záměru označí údaji podle zvláštního zákona platného platnými ke dni zveřejnění záměru.</a:t>
            </a:r>
            <a:endParaRPr lang="cs-CZ" dirty="0" smtClean="0"/>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346" y="357166"/>
            <a:ext cx="9358346" cy="857256"/>
          </a:xfrm>
        </p:spPr>
        <p:txBody>
          <a:bodyPr/>
          <a:lstStyle/>
          <a:p>
            <a:pPr>
              <a:buNone/>
            </a:pPr>
            <a:r>
              <a:rPr lang="cs-CZ" sz="2400" dirty="0" smtClean="0"/>
              <a:t>Nájem a pacht i v novele zákona o krajích č. 129/2000 Sb.</a:t>
            </a:r>
            <a:endParaRPr lang="cs-CZ" sz="2400" dirty="0"/>
          </a:p>
        </p:txBody>
      </p:sp>
      <p:sp>
        <p:nvSpPr>
          <p:cNvPr id="3" name="Zástupný symbol pro obsah 2"/>
          <p:cNvSpPr>
            <a:spLocks noGrp="1"/>
          </p:cNvSpPr>
          <p:nvPr>
            <p:ph idx="4294967295"/>
          </p:nvPr>
        </p:nvSpPr>
        <p:spPr>
          <a:xfrm>
            <a:off x="457200" y="1285861"/>
            <a:ext cx="8229600" cy="5143536"/>
          </a:xfrm>
          <a:prstGeom prst="rect">
            <a:avLst/>
          </a:prstGeom>
        </p:spPr>
        <p:txBody>
          <a:bodyPr>
            <a:normAutofit fontScale="92500" lnSpcReduction="10000"/>
          </a:bodyPr>
          <a:lstStyle/>
          <a:p>
            <a:endParaRPr lang="cs-CZ" dirty="0" smtClean="0"/>
          </a:p>
          <a:p>
            <a:pPr>
              <a:buNone/>
            </a:pPr>
            <a:r>
              <a:rPr lang="pl-PL" dirty="0" smtClean="0"/>
              <a:t> </a:t>
            </a:r>
            <a:r>
              <a:rPr lang="pl-PL" b="1" dirty="0" smtClean="0"/>
              <a:t>§ 18 zákona o krajích nově zní: </a:t>
            </a:r>
          </a:p>
          <a:p>
            <a:pPr>
              <a:buNone/>
            </a:pPr>
            <a:r>
              <a:rPr lang="cs-CZ" i="1" dirty="0" smtClean="0"/>
              <a:t>(1) Záměr kraje prodat, směnit, darovat, </a:t>
            </a:r>
            <a:r>
              <a:rPr lang="cs-CZ" i="1" dirty="0" smtClean="0">
                <a:solidFill>
                  <a:srgbClr val="FF0000"/>
                </a:solidFill>
              </a:rPr>
              <a:t>pronajmout, propachtovat </a:t>
            </a:r>
            <a:r>
              <a:rPr lang="cs-CZ" i="1" dirty="0" smtClean="0"/>
              <a:t>nebo vypůjčit hmotnou nemovitou věc nebo </a:t>
            </a:r>
            <a:r>
              <a:rPr lang="cs-CZ" i="1" dirty="0" smtClean="0">
                <a:solidFill>
                  <a:srgbClr val="FF0000"/>
                </a:solidFill>
              </a:rPr>
              <a:t>právo</a:t>
            </a:r>
            <a:r>
              <a:rPr lang="cs-CZ" i="1" dirty="0" smtClean="0"/>
              <a:t> </a:t>
            </a:r>
            <a:r>
              <a:rPr lang="cs-CZ" i="1" dirty="0" smtClean="0">
                <a:solidFill>
                  <a:srgbClr val="FF0000"/>
                </a:solidFill>
              </a:rPr>
              <a:t>stavby</a:t>
            </a:r>
            <a:r>
              <a:rPr lang="cs-CZ" i="1" dirty="0" smtClean="0"/>
              <a:t> anebo je přenechat jako výprosu a záměr kraje smluvně </a:t>
            </a:r>
            <a:r>
              <a:rPr lang="cs-CZ" i="1" dirty="0" smtClean="0">
                <a:solidFill>
                  <a:srgbClr val="FF0000"/>
                </a:solidFill>
              </a:rPr>
              <a:t>zřídit právo stavby</a:t>
            </a:r>
            <a:r>
              <a:rPr lang="cs-CZ" i="1" dirty="0" smtClean="0"/>
              <a:t> k pozemku ve vlastnictví kraje kraj zveřejní po dobu nejméně 30 dnů před rozhodnutím v příslušném orgánu kraje vyvěšením na úřední desce, aby se k němu mohli zájemci vyjádřit a předložit své nabídky. Nemovitá věc se v záměru označí údaji podle zvláštního zákona platnými ke dni zveřejnění záměru. Pokud kraj záměr po uvedenou dobu nezveřejní, je právní jednání neplatné. </a:t>
            </a:r>
          </a:p>
          <a:p>
            <a:pPr>
              <a:buNone/>
            </a:pPr>
            <a:r>
              <a:rPr lang="cs-CZ" i="1" dirty="0" smtClean="0"/>
              <a:t>(2) </a:t>
            </a:r>
            <a:r>
              <a:rPr lang="cs-CZ" b="1" i="1" dirty="0" smtClean="0"/>
              <a:t>Při úplatném převodu majetku se cena sjednává zpravidla ve výši, která je v daném místě a čase </a:t>
            </a:r>
            <a:r>
              <a:rPr lang="cs-CZ" b="1" i="1" dirty="0" smtClean="0">
                <a:solidFill>
                  <a:srgbClr val="FF0000"/>
                </a:solidFill>
              </a:rPr>
              <a:t>obvyklá</a:t>
            </a:r>
            <a:r>
              <a:rPr lang="cs-CZ" b="1" i="1" dirty="0" smtClean="0"/>
              <a:t>, nejde-li o cenu regulovanou státem. Odchylka od ceny obvyklé musí být zdůvodněna, jde-li o cenu nižší než obvyklou. Není-li odchylka od ceny obvyklé zdůvodněna, je právní jednání neplatné.</a:t>
            </a:r>
            <a:endParaRPr lang="cs-CZ" dirty="0" smtClean="0"/>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6136297" cy="714380"/>
          </a:xfrm>
        </p:spPr>
        <p:txBody>
          <a:bodyPr/>
          <a:lstStyle/>
          <a:p>
            <a:pPr>
              <a:buNone/>
            </a:pPr>
            <a:r>
              <a:rPr lang="cs-CZ" sz="2800" dirty="0" smtClean="0"/>
              <a:t>Pokračování- zákona o krajích</a:t>
            </a:r>
            <a:endParaRPr lang="cs-CZ" sz="2800" dirty="0"/>
          </a:p>
        </p:txBody>
      </p:sp>
      <p:sp>
        <p:nvSpPr>
          <p:cNvPr id="3" name="Zástupný symbol pro obsah 2"/>
          <p:cNvSpPr>
            <a:spLocks noGrp="1"/>
          </p:cNvSpPr>
          <p:nvPr>
            <p:ph sz="quarter" idx="4294967295"/>
          </p:nvPr>
        </p:nvSpPr>
        <p:spPr>
          <a:xfrm>
            <a:off x="571472" y="1214422"/>
            <a:ext cx="8143932" cy="5357850"/>
          </a:xfrm>
          <a:prstGeom prst="rect">
            <a:avLst/>
          </a:prstGeom>
        </p:spPr>
        <p:txBody>
          <a:bodyPr>
            <a:normAutofit/>
          </a:bodyPr>
          <a:lstStyle/>
          <a:p>
            <a:pPr>
              <a:buNone/>
            </a:pPr>
            <a:r>
              <a:rPr lang="cs-CZ" sz="2400" i="1" dirty="0" smtClean="0"/>
              <a:t>(3) Ustanovení odstavce 1 se nepoužije, jde-li o pronájem bytů, dále jde-li o pronájem, pacht anebo výpůjčku majetku kraje na dobu kratší než 90 dnů nebo jde-li o pronájem, pacht, výprosu nebo výpůjčku právnické osobě, jejímž zřizovatelem nebo zakladatelem je kraj anebo kterou kraj ovládá, nebo jde-li o pronájem silničního nebo silničního pomocného pozemku v souvislosti se zvláštním užíváním silnic podle zvláštního zákona. </a:t>
            </a:r>
          </a:p>
          <a:p>
            <a:pPr>
              <a:buNone/>
            </a:pPr>
            <a:r>
              <a:rPr lang="cs-CZ" sz="2400" i="1" dirty="0" smtClean="0"/>
              <a:t> 4) Ustanovení odstavců 1 a 2 se nevztahují na výpůjčku, výprosu, pacht nebo pronájem majetku svěřeného příspěvkovým organizacím zřízeným krajem, nestanoví-li zvláštní předpis nebo zastupitelstvo ve zřizovací listině jinak.</a:t>
            </a:r>
            <a:endParaRPr lang="cs-CZ" sz="2400" b="1" dirty="0"/>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85728"/>
            <a:ext cx="6136297" cy="714380"/>
          </a:xfrm>
        </p:spPr>
        <p:txBody>
          <a:bodyPr/>
          <a:lstStyle/>
          <a:p>
            <a:pPr>
              <a:buNone/>
            </a:pPr>
            <a:r>
              <a:rPr lang="cs-CZ" sz="2800" dirty="0" smtClean="0"/>
              <a:t>Zákon o oceňování č. 151/1997 Sb. </a:t>
            </a:r>
            <a:endParaRPr lang="cs-CZ" sz="2800" dirty="0"/>
          </a:p>
        </p:txBody>
      </p:sp>
      <p:sp>
        <p:nvSpPr>
          <p:cNvPr id="3" name="Zástupný symbol pro obsah 2"/>
          <p:cNvSpPr>
            <a:spLocks noGrp="1"/>
          </p:cNvSpPr>
          <p:nvPr>
            <p:ph sz="quarter" idx="4294967295"/>
          </p:nvPr>
        </p:nvSpPr>
        <p:spPr>
          <a:xfrm>
            <a:off x="0" y="857232"/>
            <a:ext cx="9144000" cy="6000768"/>
          </a:xfrm>
          <a:prstGeom prst="rect">
            <a:avLst/>
          </a:prstGeom>
        </p:spPr>
        <p:txBody>
          <a:bodyPr>
            <a:normAutofit fontScale="70000" lnSpcReduction="20000"/>
          </a:bodyPr>
          <a:lstStyle/>
          <a:p>
            <a:pPr>
              <a:buNone/>
            </a:pPr>
            <a:r>
              <a:rPr lang="cs-CZ" sz="2400" b="1" dirty="0" smtClean="0"/>
              <a:t> § 16c</a:t>
            </a:r>
          </a:p>
          <a:p>
            <a:pPr>
              <a:buNone/>
            </a:pPr>
            <a:r>
              <a:rPr lang="cs-CZ" sz="2400" b="1" dirty="0" smtClean="0"/>
              <a:t> Ocenění závady na nemovité věci</a:t>
            </a:r>
          </a:p>
          <a:p>
            <a:pPr>
              <a:buNone/>
            </a:pPr>
            <a:r>
              <a:rPr lang="cs-CZ" sz="2400" b="1" dirty="0" smtClean="0"/>
              <a:t> (1)</a:t>
            </a:r>
            <a:r>
              <a:rPr lang="cs-CZ" sz="2400" dirty="0" smtClean="0"/>
              <a:t> Zatěžuje-li nemovitou věc věcné břemeno nebo právo zřízené jinak než jako právo odpovídající věcnému břemenu (dále jen „závada“), snižuje cena této závady v případě určování ceny nemovité věci její hodnotu. Závada se oceňuje v závislosti na výši ceny roční újmy vlastníka nemovité věci související s tímto zatížením při zohlednění doby jejího trvání.</a:t>
            </a:r>
          </a:p>
          <a:p>
            <a:pPr>
              <a:buNone/>
            </a:pPr>
            <a:r>
              <a:rPr lang="cs-CZ" sz="2400" b="1" dirty="0" smtClean="0"/>
              <a:t> (2)</a:t>
            </a:r>
            <a:r>
              <a:rPr lang="cs-CZ" sz="2400" dirty="0" smtClean="0"/>
              <a:t> Pro účely tohoto zákona se za závadu nepovažuje</a:t>
            </a:r>
          </a:p>
          <a:p>
            <a:pPr>
              <a:buNone/>
            </a:pPr>
            <a:r>
              <a:rPr lang="cs-CZ" sz="2400" b="1" dirty="0" smtClean="0"/>
              <a:t>  a)</a:t>
            </a:r>
            <a:r>
              <a:rPr lang="cs-CZ" sz="2400" dirty="0" smtClean="0"/>
              <a:t> právo, které podstatně neomezuje vlastnické, užívací nebo požívací právo k nemovité věci a nemá tak významný vliv na výši její ceny,</a:t>
            </a:r>
          </a:p>
          <a:p>
            <a:pPr>
              <a:buNone/>
            </a:pPr>
            <a:r>
              <a:rPr lang="cs-CZ" sz="2400" b="1" dirty="0" smtClean="0"/>
              <a:t>   b)</a:t>
            </a:r>
            <a:r>
              <a:rPr lang="cs-CZ" sz="2400" dirty="0" smtClean="0"/>
              <a:t> zástavní právo,</a:t>
            </a:r>
          </a:p>
          <a:p>
            <a:pPr>
              <a:buNone/>
            </a:pPr>
            <a:r>
              <a:rPr lang="cs-CZ" sz="2400" b="1" dirty="0" smtClean="0"/>
              <a:t>   c)</a:t>
            </a:r>
            <a:r>
              <a:rPr lang="cs-CZ" sz="2400" dirty="0" smtClean="0"/>
              <a:t> zadržovací právo,</a:t>
            </a:r>
          </a:p>
          <a:p>
            <a:pPr>
              <a:buNone/>
            </a:pPr>
            <a:r>
              <a:rPr lang="cs-CZ" sz="2400" b="1" dirty="0" smtClean="0">
                <a:solidFill>
                  <a:srgbClr val="FF0000"/>
                </a:solidFill>
              </a:rPr>
              <a:t>  d)</a:t>
            </a:r>
            <a:r>
              <a:rPr lang="cs-CZ" sz="2400" dirty="0" smtClean="0">
                <a:solidFill>
                  <a:srgbClr val="FF0000"/>
                </a:solidFill>
              </a:rPr>
              <a:t> nájem,</a:t>
            </a:r>
          </a:p>
          <a:p>
            <a:pPr>
              <a:buNone/>
            </a:pPr>
            <a:r>
              <a:rPr lang="cs-CZ" sz="2400" b="1" dirty="0" smtClean="0">
                <a:solidFill>
                  <a:srgbClr val="FF0000"/>
                </a:solidFill>
              </a:rPr>
              <a:t>  e)</a:t>
            </a:r>
            <a:r>
              <a:rPr lang="cs-CZ" sz="2400" dirty="0" smtClean="0">
                <a:solidFill>
                  <a:srgbClr val="FF0000"/>
                </a:solidFill>
              </a:rPr>
              <a:t> pacht,</a:t>
            </a:r>
          </a:p>
          <a:p>
            <a:pPr>
              <a:buNone/>
            </a:pPr>
            <a:r>
              <a:rPr lang="cs-CZ" sz="2400" b="1" dirty="0" smtClean="0"/>
              <a:t>   f)</a:t>
            </a:r>
            <a:r>
              <a:rPr lang="cs-CZ" sz="2400" dirty="0" smtClean="0"/>
              <a:t> právo stavby.</a:t>
            </a:r>
          </a:p>
          <a:p>
            <a:pPr>
              <a:buNone/>
            </a:pPr>
            <a:r>
              <a:rPr lang="cs-CZ" sz="2400" b="1" dirty="0" smtClean="0"/>
              <a:t> (3)</a:t>
            </a:r>
            <a:r>
              <a:rPr lang="cs-CZ" sz="2400" dirty="0" smtClean="0"/>
              <a:t> Výše roční újmy se určí jako rozdíl mezi výší ročního užitku plynoucího z nemovité věci bez zatížení závadou a výší ročního užitku z nemovité věci se zatížením závadou.</a:t>
            </a:r>
          </a:p>
          <a:p>
            <a:pPr>
              <a:buNone/>
            </a:pPr>
            <a:r>
              <a:rPr lang="cs-CZ" sz="2400" b="1" dirty="0" smtClean="0"/>
              <a:t> (4)</a:t>
            </a:r>
            <a:r>
              <a:rPr lang="cs-CZ" sz="2400" dirty="0" smtClean="0"/>
              <a:t> Pro určení ročního užitku vlastníka nemovité věci a způsobu jeho výpočtu se použije postup podle § 16b obdobně. Postup ocenění závady, stanovení míry kapitalizace podle druhu závady a zatížené nemovité věci stanoví vyhláška.</a:t>
            </a:r>
          </a:p>
          <a:p>
            <a:pPr>
              <a:buNone/>
            </a:pPr>
            <a:endParaRPr lang="cs-CZ" sz="2400" b="1" dirty="0"/>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785818"/>
          </a:xfrm>
        </p:spPr>
        <p:txBody>
          <a:bodyPr/>
          <a:lstStyle/>
          <a:p>
            <a:pPr>
              <a:buNone/>
            </a:pPr>
            <a:r>
              <a:rPr lang="cs-CZ" sz="2000" dirty="0" smtClean="0">
                <a:solidFill>
                  <a:srgbClr val="FF0000"/>
                </a:solidFill>
              </a:rPr>
              <a:t>11/Přehled činností, při kterých je nutná spolupráce katastrálních úřadů a jiných úřadů</a:t>
            </a:r>
            <a:r>
              <a:rPr lang="cs-CZ" dirty="0" smtClean="0"/>
              <a:t/>
            </a:r>
            <a:br>
              <a:rPr lang="cs-CZ" dirty="0" smtClean="0"/>
            </a:br>
            <a:endParaRPr lang="cs-CZ" dirty="0"/>
          </a:p>
        </p:txBody>
      </p:sp>
      <p:sp>
        <p:nvSpPr>
          <p:cNvPr id="3" name="Zástupný symbol pro obsah 2"/>
          <p:cNvSpPr>
            <a:spLocks noGrp="1"/>
          </p:cNvSpPr>
          <p:nvPr>
            <p:ph sz="quarter" idx="13"/>
          </p:nvPr>
        </p:nvSpPr>
        <p:spPr>
          <a:xfrm>
            <a:off x="428596" y="1142984"/>
            <a:ext cx="8215370" cy="5429288"/>
          </a:xfrm>
        </p:spPr>
        <p:txBody>
          <a:bodyPr>
            <a:normAutofit fontScale="92500"/>
          </a:bodyPr>
          <a:lstStyle/>
          <a:p>
            <a:pPr>
              <a:buNone/>
            </a:pPr>
            <a:r>
              <a:rPr lang="cs-CZ" sz="2400" b="1" dirty="0" smtClean="0"/>
              <a:t> -spolupráce katastrálních úřadů s jinými orgány </a:t>
            </a:r>
            <a:r>
              <a:rPr lang="cs-CZ" sz="2400" b="1" dirty="0" err="1" smtClean="0"/>
              <a:t>veř.moci</a:t>
            </a:r>
            <a:r>
              <a:rPr lang="cs-CZ" sz="2400" b="1" dirty="0" smtClean="0"/>
              <a:t> - revize,obnova</a:t>
            </a:r>
            <a:endParaRPr lang="cs-CZ" sz="2400" dirty="0" smtClean="0"/>
          </a:p>
          <a:p>
            <a:pPr>
              <a:buNone/>
            </a:pPr>
            <a:r>
              <a:rPr lang="cs-CZ" sz="2400" b="1" dirty="0" smtClean="0"/>
              <a:t> -RUIAN/</a:t>
            </a:r>
            <a:r>
              <a:rPr lang="cs-CZ" sz="2400" b="1" dirty="0" err="1" smtClean="0"/>
              <a:t>čp</a:t>
            </a:r>
            <a:r>
              <a:rPr lang="cs-CZ" sz="2400" b="1" dirty="0" smtClean="0"/>
              <a:t>.,</a:t>
            </a:r>
            <a:r>
              <a:rPr lang="cs-CZ" sz="2400" b="1" dirty="0" err="1" smtClean="0"/>
              <a:t>ev.č</a:t>
            </a:r>
            <a:r>
              <a:rPr lang="cs-CZ" sz="2400" b="1" dirty="0" smtClean="0"/>
              <a:t>.,dobývací prostory,../</a:t>
            </a:r>
            <a:endParaRPr lang="cs-CZ" sz="2400" dirty="0" smtClean="0"/>
          </a:p>
          <a:p>
            <a:pPr>
              <a:buNone/>
            </a:pPr>
            <a:r>
              <a:rPr lang="cs-CZ" sz="2400" b="1" dirty="0" smtClean="0"/>
              <a:t>  -UZSVM/neznámí vlastníci/</a:t>
            </a:r>
            <a:endParaRPr lang="cs-CZ" sz="2400" dirty="0" smtClean="0"/>
          </a:p>
          <a:p>
            <a:pPr>
              <a:buNone/>
            </a:pPr>
            <a:r>
              <a:rPr lang="cs-CZ" sz="2400" b="1" dirty="0" smtClean="0"/>
              <a:t> -digitální technická mapa/kraje,obce,vlastníci a správci sítí/</a:t>
            </a:r>
          </a:p>
          <a:p>
            <a:endParaRPr lang="cs-CZ" sz="2400" b="1" dirty="0" smtClean="0"/>
          </a:p>
          <a:p>
            <a:pPr>
              <a:buNone/>
            </a:pPr>
            <a:r>
              <a:rPr lang="cs-CZ" sz="2400" dirty="0" smtClean="0"/>
              <a:t> ČUZK řeší podněty veřejnosti, kdy jsou zjištěny skutečnosti, že obce nepostupovaly podle platných předpisů a neprovedly zveřejnění na svých úředních deskách</a:t>
            </a:r>
          </a:p>
          <a:p>
            <a:endParaRPr lang="cs-CZ" sz="2400" dirty="0" smtClean="0"/>
          </a:p>
          <a:p>
            <a:pPr>
              <a:buNone/>
            </a:pPr>
            <a:r>
              <a:rPr lang="cs-CZ" sz="2400" dirty="0" smtClean="0"/>
              <a:t> ČUZK odpovídá i na dotazy zástupců obcí –jaké jsou povinnosti  měst a obcí ve vztahu katastrálních úřadů či ČUZK</a:t>
            </a:r>
          </a:p>
          <a:p>
            <a:endParaRPr lang="cs-CZ" sz="2400" dirty="0" smtClean="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714380"/>
          </a:xfrm>
        </p:spPr>
        <p:txBody>
          <a:bodyPr/>
          <a:lstStyle/>
          <a:p>
            <a:pPr>
              <a:buNone/>
            </a:pPr>
            <a:r>
              <a:rPr lang="cs-CZ" sz="2000" dirty="0" smtClean="0"/>
              <a:t>Další „čištění zápisů v katastru nemovitostí“při pozemkových úpravách</a:t>
            </a:r>
            <a:endParaRPr lang="cs-CZ" sz="2000" dirty="0"/>
          </a:p>
        </p:txBody>
      </p:sp>
      <p:sp>
        <p:nvSpPr>
          <p:cNvPr id="3" name="Zástupný symbol pro obsah 2"/>
          <p:cNvSpPr>
            <a:spLocks noGrp="1"/>
          </p:cNvSpPr>
          <p:nvPr>
            <p:ph sz="quarter" idx="13"/>
          </p:nvPr>
        </p:nvSpPr>
        <p:spPr>
          <a:xfrm>
            <a:off x="285720" y="714356"/>
            <a:ext cx="8358246" cy="5929354"/>
          </a:xfrm>
        </p:spPr>
        <p:txBody>
          <a:bodyPr>
            <a:normAutofit fontScale="92500"/>
          </a:bodyPr>
          <a:lstStyle/>
          <a:p>
            <a:pPr>
              <a:buNone/>
            </a:pPr>
            <a:r>
              <a:rPr lang="cs-CZ" dirty="0" smtClean="0"/>
              <a:t> Břemena při pozemkové úpravě – zánik</a:t>
            </a:r>
          </a:p>
          <a:p>
            <a:pPr>
              <a:buNone/>
            </a:pPr>
            <a:r>
              <a:rPr lang="cs-CZ" b="1" dirty="0" smtClean="0"/>
              <a:t>§ 8</a:t>
            </a:r>
            <a:endParaRPr lang="cs-CZ" dirty="0" smtClean="0"/>
          </a:p>
          <a:p>
            <a:pPr>
              <a:buNone/>
            </a:pPr>
            <a:r>
              <a:rPr lang="cs-CZ" b="1" dirty="0" smtClean="0"/>
              <a:t> Soupis a ocenění nároků vlastníků</a:t>
            </a:r>
            <a:endParaRPr lang="cs-CZ" dirty="0" smtClean="0"/>
          </a:p>
          <a:p>
            <a:pPr>
              <a:buNone/>
            </a:pPr>
            <a:r>
              <a:rPr lang="cs-CZ" dirty="0" smtClean="0"/>
              <a:t>……Současně s vyložením soupisu nároků vyzve pozemkový úřad veřejnou vyhláškou, </a:t>
            </a:r>
            <a:r>
              <a:rPr lang="cs-CZ" dirty="0" smtClean="0">
                <a:solidFill>
                  <a:srgbClr val="FF0000"/>
                </a:solidFill>
              </a:rPr>
              <a:t>vyvěšenou na úřední desce pozemkového úřadu po dobu 1 roku, osoby oprávněné z věcných břemen, jejichž zápis byl do katastru nemovitostí převzat z pozemkové knihy, zemských desek nebo železniční knihy, které jsou v katastru nemovitostí zapsány s údaji neumožňujícími jejich dostatečnou identifikaci, aby se pozemkovému úřadu přihlásily nejpozději do jednoho roku od zveřejnění výzvy. </a:t>
            </a:r>
            <a:r>
              <a:rPr lang="cs-CZ" dirty="0" smtClean="0"/>
              <a:t>Dále se postupuje podle § 11 odst. 15.</a:t>
            </a:r>
          </a:p>
          <a:p>
            <a:pPr>
              <a:buNone/>
            </a:pPr>
            <a:r>
              <a:rPr lang="cs-CZ" dirty="0" smtClean="0"/>
              <a:t>§ 11 odst.15</a:t>
            </a:r>
          </a:p>
          <a:p>
            <a:pPr>
              <a:buNone/>
            </a:pPr>
            <a:r>
              <a:rPr lang="cs-CZ" dirty="0" smtClean="0"/>
              <a:t>…. . Nepřihlásí-li se osoba oprávněná z osobního věcného břemene, která byla vyzvána podle § 8 odst. 1, pozemkovému úřadu ve stanovené lhůtě, věcné břemeno do nově navrhovaného stavu nepřechází</a:t>
            </a:r>
            <a:r>
              <a:rPr lang="cs-CZ" dirty="0" smtClean="0">
                <a:solidFill>
                  <a:srgbClr val="FF0000"/>
                </a:solidFill>
              </a:rPr>
              <a:t>. Stávající osobní věcná břemena se pro účely pozemkových úprav neoceňují</a:t>
            </a:r>
            <a:r>
              <a:rPr lang="cs-CZ" dirty="0" smtClean="0"/>
              <a:t>.</a:t>
            </a:r>
          </a:p>
          <a:p>
            <a:pPr>
              <a:buNone/>
            </a:pPr>
            <a:endParaRPr lang="cs-CZ" dirty="0"/>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715403" cy="571504"/>
          </a:xfrm>
        </p:spPr>
        <p:txBody>
          <a:bodyPr/>
          <a:lstStyle/>
          <a:p>
            <a:pPr>
              <a:buNone/>
            </a:pPr>
            <a:r>
              <a:rPr lang="cs-CZ" sz="2400" dirty="0" smtClean="0"/>
              <a:t>Spolupráce katastrálních úřadů s jinými orgány </a:t>
            </a:r>
            <a:r>
              <a:rPr lang="cs-CZ" sz="2400" dirty="0" err="1" smtClean="0"/>
              <a:t>veř.moci</a:t>
            </a:r>
            <a:r>
              <a:rPr lang="cs-CZ" sz="2400" dirty="0" smtClean="0"/>
              <a:t>?</a:t>
            </a:r>
            <a:endParaRPr lang="cs-CZ" sz="2400" dirty="0"/>
          </a:p>
        </p:txBody>
      </p:sp>
      <p:sp>
        <p:nvSpPr>
          <p:cNvPr id="3" name="Zástupný symbol pro obsah 2"/>
          <p:cNvSpPr>
            <a:spLocks noGrp="1"/>
          </p:cNvSpPr>
          <p:nvPr>
            <p:ph sz="quarter" idx="13"/>
          </p:nvPr>
        </p:nvSpPr>
        <p:spPr>
          <a:xfrm>
            <a:off x="500034" y="1000108"/>
            <a:ext cx="8143932" cy="5643602"/>
          </a:xfrm>
        </p:spPr>
        <p:txBody>
          <a:bodyPr>
            <a:normAutofit fontScale="55000" lnSpcReduction="20000"/>
          </a:bodyPr>
          <a:lstStyle/>
          <a:p>
            <a:pPr>
              <a:buFontTx/>
              <a:buChar char="-"/>
            </a:pPr>
            <a:r>
              <a:rPr lang="cs-CZ" sz="2400" dirty="0" smtClean="0"/>
              <a:t>Stavební úřady</a:t>
            </a:r>
          </a:p>
          <a:p>
            <a:pPr>
              <a:buFontTx/>
              <a:buChar char="-"/>
            </a:pPr>
            <a:r>
              <a:rPr lang="cs-CZ" sz="2400" dirty="0" smtClean="0"/>
              <a:t>Orgány ochrany ZPF</a:t>
            </a:r>
          </a:p>
          <a:p>
            <a:pPr>
              <a:buFontTx/>
              <a:buChar char="-"/>
            </a:pPr>
            <a:r>
              <a:rPr lang="cs-CZ" sz="2400" dirty="0" smtClean="0"/>
              <a:t>Úřad územního plánování </a:t>
            </a:r>
          </a:p>
          <a:p>
            <a:pPr>
              <a:buFontTx/>
              <a:buChar char="-"/>
            </a:pPr>
            <a:r>
              <a:rPr lang="cs-CZ" sz="2400" b="1" dirty="0" smtClean="0">
                <a:solidFill>
                  <a:srgbClr val="FF0000"/>
                </a:solidFill>
              </a:rPr>
              <a:t>Obecní úřady</a:t>
            </a:r>
          </a:p>
          <a:p>
            <a:pPr>
              <a:buFontTx/>
              <a:buChar char="-"/>
            </a:pPr>
            <a:r>
              <a:rPr lang="cs-CZ" sz="2400" dirty="0" smtClean="0"/>
              <a:t>Finanční úřady !!</a:t>
            </a:r>
          </a:p>
          <a:p>
            <a:pPr>
              <a:buFontTx/>
              <a:buChar char="-"/>
            </a:pPr>
            <a:r>
              <a:rPr lang="cs-CZ" sz="2400" dirty="0" smtClean="0"/>
              <a:t>Báňský úřad</a:t>
            </a:r>
          </a:p>
          <a:p>
            <a:pPr>
              <a:buFontTx/>
              <a:buChar char="-"/>
            </a:pPr>
            <a:r>
              <a:rPr lang="cs-CZ" sz="2400" dirty="0" smtClean="0"/>
              <a:t>Krajské úřady</a:t>
            </a:r>
          </a:p>
          <a:p>
            <a:pPr>
              <a:buFontTx/>
              <a:buChar char="-"/>
            </a:pPr>
            <a:r>
              <a:rPr lang="cs-CZ" sz="2400" dirty="0" smtClean="0"/>
              <a:t>UZSVM</a:t>
            </a:r>
          </a:p>
          <a:p>
            <a:pPr>
              <a:buFontTx/>
              <a:buChar char="-"/>
            </a:pPr>
            <a:r>
              <a:rPr lang="cs-CZ" sz="2400" dirty="0" smtClean="0"/>
              <a:t>soudy</a:t>
            </a:r>
          </a:p>
          <a:p>
            <a:pPr>
              <a:buNone/>
            </a:pPr>
            <a:endParaRPr lang="cs-CZ" sz="2400" dirty="0" smtClean="0"/>
          </a:p>
          <a:p>
            <a:pPr>
              <a:buNone/>
            </a:pPr>
            <a:r>
              <a:rPr lang="cs-CZ" sz="2400" dirty="0" smtClean="0"/>
              <a:t>Spolupráce při činnostech:</a:t>
            </a:r>
          </a:p>
          <a:p>
            <a:pPr>
              <a:buFontTx/>
              <a:buChar char="-"/>
            </a:pPr>
            <a:r>
              <a:rPr lang="cs-CZ" sz="2400" dirty="0" smtClean="0"/>
              <a:t>revize kat.operátu</a:t>
            </a:r>
          </a:p>
          <a:p>
            <a:pPr>
              <a:buFontTx/>
              <a:buChar char="-"/>
            </a:pPr>
            <a:r>
              <a:rPr lang="cs-CZ" sz="2400" dirty="0" smtClean="0"/>
              <a:t>obnova kat.operátu / pozemkových úpravách/</a:t>
            </a:r>
          </a:p>
          <a:p>
            <a:pPr>
              <a:buFontTx/>
              <a:buChar char="-"/>
            </a:pPr>
            <a:r>
              <a:rPr lang="cs-CZ" sz="2400" dirty="0" smtClean="0"/>
              <a:t>zápisy staveb do </a:t>
            </a:r>
            <a:r>
              <a:rPr lang="cs-CZ" sz="2400" dirty="0" err="1" smtClean="0"/>
              <a:t>RUIANu</a:t>
            </a:r>
            <a:endParaRPr lang="cs-CZ" sz="2400" dirty="0" smtClean="0"/>
          </a:p>
          <a:p>
            <a:pPr>
              <a:buFontTx/>
              <a:buChar char="-"/>
            </a:pPr>
            <a:r>
              <a:rPr lang="cs-CZ" sz="2400" dirty="0" smtClean="0"/>
              <a:t>zápis dobývacího prostoru do </a:t>
            </a:r>
            <a:r>
              <a:rPr lang="cs-CZ" sz="2400" dirty="0" err="1" smtClean="0"/>
              <a:t>RUIANu</a:t>
            </a:r>
            <a:endParaRPr lang="cs-CZ" sz="2400" dirty="0" smtClean="0"/>
          </a:p>
          <a:p>
            <a:pPr>
              <a:buFontTx/>
              <a:buChar char="-"/>
            </a:pPr>
            <a:r>
              <a:rPr lang="cs-CZ" sz="2400" dirty="0" smtClean="0"/>
              <a:t>řešení neznámých vlastníků</a:t>
            </a:r>
          </a:p>
          <a:p>
            <a:pPr>
              <a:buFontTx/>
              <a:buChar char="-"/>
            </a:pPr>
            <a:r>
              <a:rPr lang="cs-CZ" sz="2400" dirty="0" smtClean="0"/>
              <a:t>odstranění starých věcných břemen převzatých do katastru z pozemkových knih,zemských </a:t>
            </a:r>
            <a:r>
              <a:rPr lang="cs-CZ" sz="2400" dirty="0" err="1" smtClean="0"/>
              <a:t>desk</a:t>
            </a:r>
            <a:r>
              <a:rPr lang="cs-CZ" sz="2400" dirty="0" smtClean="0"/>
              <a:t>..</a:t>
            </a:r>
          </a:p>
          <a:p>
            <a:pPr>
              <a:buNone/>
            </a:pPr>
            <a:r>
              <a:rPr lang="cs-CZ" sz="2400" dirty="0" smtClean="0"/>
              <a:t> </a:t>
            </a:r>
            <a:r>
              <a:rPr lang="cs-CZ" sz="2400" dirty="0" smtClean="0">
                <a:solidFill>
                  <a:srgbClr val="FF0000"/>
                </a:solidFill>
              </a:rPr>
              <a:t>- tvorba DTM – digitální technické mapy</a:t>
            </a:r>
          </a:p>
          <a:p>
            <a:pPr>
              <a:buFontTx/>
              <a:buChar char="-"/>
            </a:pPr>
            <a:endParaRPr lang="cs-CZ" sz="2400" dirty="0" smtClean="0"/>
          </a:p>
          <a:p>
            <a:pPr>
              <a:buNone/>
            </a:pPr>
            <a:r>
              <a:rPr lang="cs-CZ" sz="2400" dirty="0" smtClean="0"/>
              <a:t>Skutečnosti vyplývají ze zákonných předpisů a společných pokynů – spolupráce těchto orgánů má napomoci k doplnění údajů katastru bez předkládání příslušných listin vlastníky dotčených nemovitostí a dále na plnění </a:t>
            </a:r>
            <a:r>
              <a:rPr lang="cs-CZ" sz="2400" dirty="0" err="1" smtClean="0"/>
              <a:t>zveřejňovací</a:t>
            </a:r>
            <a:r>
              <a:rPr lang="cs-CZ" sz="2400" dirty="0" smtClean="0"/>
              <a:t> povinnosti pro uplynutí požadovaných lhůt pro zánik věcných břemen</a:t>
            </a:r>
            <a:endParaRPr lang="cs-CZ" sz="2400" dirty="0"/>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715403" cy="571504"/>
          </a:xfrm>
        </p:spPr>
        <p:txBody>
          <a:bodyPr/>
          <a:lstStyle/>
          <a:p>
            <a:pPr>
              <a:buNone/>
            </a:pPr>
            <a:r>
              <a:rPr lang="cs-CZ" sz="2400" dirty="0" smtClean="0"/>
              <a:t>Spolupráce katastrálních úřadů s jinými orgány </a:t>
            </a:r>
            <a:r>
              <a:rPr lang="cs-CZ" sz="2400" dirty="0" err="1" smtClean="0"/>
              <a:t>veř.moci</a:t>
            </a:r>
            <a:r>
              <a:rPr lang="cs-CZ" sz="2400" dirty="0" smtClean="0"/>
              <a:t>?</a:t>
            </a:r>
            <a:endParaRPr lang="cs-CZ" sz="2400" dirty="0"/>
          </a:p>
        </p:txBody>
      </p:sp>
      <p:sp>
        <p:nvSpPr>
          <p:cNvPr id="3" name="Zástupný symbol pro obsah 2"/>
          <p:cNvSpPr>
            <a:spLocks noGrp="1"/>
          </p:cNvSpPr>
          <p:nvPr>
            <p:ph sz="quarter" idx="13"/>
          </p:nvPr>
        </p:nvSpPr>
        <p:spPr>
          <a:xfrm>
            <a:off x="500034" y="571480"/>
            <a:ext cx="8143932" cy="6072230"/>
          </a:xfrm>
        </p:spPr>
        <p:txBody>
          <a:bodyPr>
            <a:normAutofit fontScale="62500" lnSpcReduction="20000"/>
          </a:bodyPr>
          <a:lstStyle/>
          <a:p>
            <a:pPr>
              <a:buNone/>
            </a:pPr>
            <a:endParaRPr lang="cs-CZ" sz="2400" b="1" dirty="0" smtClean="0"/>
          </a:p>
          <a:p>
            <a:pPr>
              <a:buNone/>
            </a:pPr>
            <a:r>
              <a:rPr lang="cs-CZ" sz="3400" b="1" dirty="0" smtClean="0"/>
              <a:t> S revizemi souvisí:</a:t>
            </a:r>
          </a:p>
          <a:p>
            <a:pPr>
              <a:buNone/>
            </a:pPr>
            <a:endParaRPr lang="cs-CZ" sz="2400" dirty="0" smtClean="0"/>
          </a:p>
          <a:p>
            <a:pPr>
              <a:buNone/>
            </a:pPr>
            <a:endParaRPr lang="cs-CZ" sz="2400" b="1" dirty="0" smtClean="0"/>
          </a:p>
          <a:p>
            <a:pPr>
              <a:buNone/>
            </a:pPr>
            <a:r>
              <a:rPr lang="cs-CZ" sz="2400" b="1" dirty="0" err="1" smtClean="0"/>
              <a:t>KatZ</a:t>
            </a:r>
            <a:r>
              <a:rPr lang="cs-CZ" sz="2400" b="1" dirty="0" smtClean="0"/>
              <a:t>- </a:t>
            </a:r>
            <a:r>
              <a:rPr lang="cs-CZ" sz="2400" dirty="0" smtClean="0"/>
              <a:t>§ 35</a:t>
            </a:r>
          </a:p>
          <a:p>
            <a:pPr>
              <a:buNone/>
            </a:pPr>
            <a:r>
              <a:rPr lang="cs-CZ" sz="2400" b="1" dirty="0" smtClean="0"/>
              <a:t>  Revize údajů katastru</a:t>
            </a:r>
          </a:p>
          <a:p>
            <a:pPr>
              <a:buNone/>
            </a:pPr>
            <a:r>
              <a:rPr lang="cs-CZ" sz="2400" i="1" dirty="0" smtClean="0"/>
              <a:t>  (1)</a:t>
            </a:r>
            <a:r>
              <a:rPr lang="cs-CZ" sz="2400" dirty="0" smtClean="0"/>
              <a:t> Katastrální úřad reviduje soulad údajů katastru se skutečným stavem v terénu. Revizi údajů katastru (dále jen „revize katastru“)</a:t>
            </a:r>
            <a:r>
              <a:rPr lang="cs-CZ" sz="2400" dirty="0" smtClean="0">
                <a:solidFill>
                  <a:srgbClr val="FF0000"/>
                </a:solidFill>
              </a:rPr>
              <a:t> vyhlašuje příslušný katastrální úřad podle potřeby zajištění souladu údajů katastru s jejich skutečným stavem v terénu a provádí ji </a:t>
            </a:r>
            <a:r>
              <a:rPr lang="cs-CZ" sz="2400" b="1" dirty="0" smtClean="0">
                <a:solidFill>
                  <a:srgbClr val="FF0000"/>
                </a:solidFill>
              </a:rPr>
              <a:t>za součinnosti obcí</a:t>
            </a:r>
            <a:r>
              <a:rPr lang="cs-CZ" sz="2400" dirty="0" smtClean="0"/>
              <a:t>, popřípadě též orgánů veřejné moci, a za účasti vlastníků a jiných oprávněných. Zjistí-li nesoulad v údajích katastru, projedná způsob jeho odstranění.</a:t>
            </a:r>
          </a:p>
          <a:p>
            <a:pPr>
              <a:buNone/>
            </a:pPr>
            <a:r>
              <a:rPr lang="cs-CZ" sz="2400" i="1" dirty="0" smtClean="0"/>
              <a:t>   (2)</a:t>
            </a:r>
            <a:r>
              <a:rPr lang="cs-CZ" sz="2400" dirty="0" smtClean="0"/>
              <a:t> Sdělí-li vlastník nemovitosti zatížené věcným břemenem, jehož zápis byl do katastru převzat z bývalé pozemkové knihy, zemských desek nebo železniční knihy, a které je zapsáno ve prospěch osoby s údaji neumožňujícími její dostatečnou identifikaci, katastrálnímu úřadu v rámci revize katastru, že toto věcné břemeno není již více než 10 let vykonáváno, vyzve katastrální úřad oprávněného z věcného břemene veřejnou vyhláškou, aby se přihlásil. Katastrální úřad zašle obci, na jejímž území se zatížená nemovitost nachází, výzvu ke zveřejnění na úřední desce po dobu 1 roku. Nepřihlásí-li se oprávněný do 1 roku od zveřejnění výzvy, má se za to, že věcné břemeno se promlčelo. Výmaz takto promlčeného věcného břemene provede katastrální úřad z úřední povinnosti; pro výmaz se použijí přiměřeně ustanovení o záznamu, ustanovení § 11 se neuplatní.</a:t>
            </a:r>
          </a:p>
          <a:p>
            <a:pPr>
              <a:buNone/>
            </a:pPr>
            <a:r>
              <a:rPr lang="cs-CZ" sz="2400" i="1" dirty="0" smtClean="0"/>
              <a:t>  (3)</a:t>
            </a:r>
            <a:r>
              <a:rPr lang="cs-CZ" sz="2400" dirty="0" smtClean="0"/>
              <a:t> O výsledku revize katastru sepíše katastrální úřad protokol.</a:t>
            </a:r>
          </a:p>
          <a:p>
            <a:pPr>
              <a:buNone/>
            </a:pPr>
            <a:endParaRPr lang="cs-CZ" sz="2400" b="1" dirty="0" smtClean="0"/>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715403" cy="571504"/>
          </a:xfrm>
        </p:spPr>
        <p:txBody>
          <a:bodyPr/>
          <a:lstStyle/>
          <a:p>
            <a:pPr>
              <a:buNone/>
            </a:pPr>
            <a:r>
              <a:rPr lang="cs-CZ" sz="2400" dirty="0" smtClean="0"/>
              <a:t>Spolupráce katastrálních úřadů s jinými orgány </a:t>
            </a:r>
            <a:r>
              <a:rPr lang="cs-CZ" sz="2400" dirty="0" err="1" smtClean="0"/>
              <a:t>veř.moci</a:t>
            </a:r>
            <a:r>
              <a:rPr lang="cs-CZ" sz="2400" dirty="0" smtClean="0"/>
              <a:t>?</a:t>
            </a:r>
            <a:endParaRPr lang="cs-CZ" sz="2400" dirty="0"/>
          </a:p>
        </p:txBody>
      </p:sp>
      <p:sp>
        <p:nvSpPr>
          <p:cNvPr id="3" name="Zástupný symbol pro obsah 2"/>
          <p:cNvSpPr>
            <a:spLocks noGrp="1"/>
          </p:cNvSpPr>
          <p:nvPr>
            <p:ph sz="quarter" idx="13"/>
          </p:nvPr>
        </p:nvSpPr>
        <p:spPr>
          <a:xfrm>
            <a:off x="500034" y="1000108"/>
            <a:ext cx="8143932" cy="5643602"/>
          </a:xfrm>
        </p:spPr>
        <p:txBody>
          <a:bodyPr>
            <a:normAutofit fontScale="92500" lnSpcReduction="20000"/>
          </a:bodyPr>
          <a:lstStyle/>
          <a:p>
            <a:pPr>
              <a:buNone/>
            </a:pPr>
            <a:r>
              <a:rPr lang="cs-CZ" sz="2400" dirty="0" smtClean="0"/>
              <a:t>Zákonná ustanovení dále rozvádí </a:t>
            </a:r>
            <a:r>
              <a:rPr lang="cs-CZ" sz="2400" dirty="0" err="1" smtClean="0"/>
              <a:t>ust</a:t>
            </a:r>
            <a:r>
              <a:rPr lang="cs-CZ" sz="2400" dirty="0" smtClean="0"/>
              <a:t>. v kat. vyhlášce, Návod pro správu katastru</a:t>
            </a:r>
          </a:p>
          <a:p>
            <a:pPr>
              <a:buNone/>
            </a:pPr>
            <a:endParaRPr lang="cs-CZ" sz="2400" dirty="0" smtClean="0"/>
          </a:p>
          <a:p>
            <a:pPr>
              <a:buNone/>
            </a:pPr>
            <a:r>
              <a:rPr lang="cs-CZ" sz="2400" b="1" dirty="0" smtClean="0"/>
              <a:t> </a:t>
            </a:r>
            <a:r>
              <a:rPr lang="cs-CZ" sz="2400" b="1" dirty="0" smtClean="0">
                <a:solidFill>
                  <a:srgbClr val="FF0000"/>
                </a:solidFill>
              </a:rPr>
              <a:t>Dále s revizemi souvisí:</a:t>
            </a:r>
          </a:p>
          <a:p>
            <a:pPr>
              <a:buNone/>
            </a:pPr>
            <a:r>
              <a:rPr lang="cs-CZ" sz="2400" dirty="0" smtClean="0"/>
              <a:t>- Společný pokyn Českého úřadu zeměměřického a katastrálního </a:t>
            </a:r>
            <a:r>
              <a:rPr lang="cs-CZ" sz="2400" dirty="0" err="1" smtClean="0"/>
              <a:t>č.j</a:t>
            </a:r>
            <a:r>
              <a:rPr lang="cs-CZ" sz="2400" dirty="0" smtClean="0"/>
              <a:t>. ČÚZK - 3095/2017-22 a Ministerstva pro místní rozvoj, sekce stavebního práva </a:t>
            </a:r>
            <a:r>
              <a:rPr lang="cs-CZ" sz="2400" dirty="0" err="1" smtClean="0"/>
              <a:t>č.j</a:t>
            </a:r>
            <a:r>
              <a:rPr lang="cs-CZ" sz="2400" dirty="0" smtClean="0"/>
              <a:t>. 9865/2017-82 ze dne 2. března 2017, pro spolupráci katastrálních úřadů, stavebních úřadů a úřadů územního plánování při revizi katastru nemovitostí, ve znění dodatku č. 1 </a:t>
            </a:r>
            <a:r>
              <a:rPr lang="cs-CZ" sz="2400" dirty="0" err="1" smtClean="0"/>
              <a:t>č.j</a:t>
            </a:r>
            <a:r>
              <a:rPr lang="cs-CZ" sz="2400" dirty="0" smtClean="0"/>
              <a:t>. ČÚZK-01768/2018-22 ze dne 12. února 2018 </a:t>
            </a:r>
          </a:p>
          <a:p>
            <a:pPr>
              <a:buFontTx/>
              <a:buChar char="-"/>
            </a:pPr>
            <a:r>
              <a:rPr lang="cs-CZ" sz="2400" dirty="0" smtClean="0"/>
              <a:t>Společný pokyn Českého úřadu zeměměřického a katastrálního </a:t>
            </a:r>
            <a:r>
              <a:rPr lang="cs-CZ" sz="2400" dirty="0" err="1" smtClean="0"/>
              <a:t>č.j</a:t>
            </a:r>
            <a:r>
              <a:rPr lang="cs-CZ" sz="2400" dirty="0" smtClean="0"/>
              <a:t>. ČÚZK-04153/2017-22 a Ministerstva životního prostředí </a:t>
            </a:r>
            <a:r>
              <a:rPr lang="cs-CZ" sz="2400" dirty="0" err="1" smtClean="0"/>
              <a:t>č.j</a:t>
            </a:r>
            <a:r>
              <a:rPr lang="cs-CZ" sz="2400" dirty="0" smtClean="0"/>
              <a:t>. 21853/ENV/17, 1248/610/17 ze dne 24. března 2017</a:t>
            </a:r>
          </a:p>
          <a:p>
            <a:pPr>
              <a:buNone/>
            </a:pPr>
            <a:r>
              <a:rPr lang="cs-CZ" sz="2400" dirty="0" smtClean="0"/>
              <a:t>Dle Návodu -</a:t>
            </a:r>
            <a:r>
              <a:rPr lang="cs-CZ" sz="2400" b="1" dirty="0" smtClean="0"/>
              <a:t>Účastníci revize </a:t>
            </a:r>
          </a:p>
          <a:p>
            <a:pPr>
              <a:buNone/>
            </a:pPr>
            <a:r>
              <a:rPr lang="cs-CZ" sz="2400" dirty="0" smtClean="0"/>
              <a:t>  Revize se provádí za součinnosti obce, orgánů veřejné moci a podle potřeby i jednotlivých vlastníků a jiných oprávněných.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715403" cy="571504"/>
          </a:xfrm>
        </p:spPr>
        <p:txBody>
          <a:bodyPr/>
          <a:lstStyle/>
          <a:p>
            <a:pPr>
              <a:buNone/>
            </a:pPr>
            <a:r>
              <a:rPr lang="cs-CZ" sz="2400" dirty="0" smtClean="0"/>
              <a:t>Spolupráce katastrálních úřadů s jinými orgány </a:t>
            </a:r>
            <a:r>
              <a:rPr lang="cs-CZ" sz="2400" dirty="0" err="1" smtClean="0"/>
              <a:t>veř.moci</a:t>
            </a:r>
            <a:r>
              <a:rPr lang="cs-CZ" sz="2400" dirty="0" smtClean="0"/>
              <a:t>?</a:t>
            </a:r>
            <a:endParaRPr lang="cs-CZ" sz="2400" dirty="0"/>
          </a:p>
        </p:txBody>
      </p:sp>
      <p:sp>
        <p:nvSpPr>
          <p:cNvPr id="3" name="Zástupný symbol pro obsah 2"/>
          <p:cNvSpPr>
            <a:spLocks noGrp="1"/>
          </p:cNvSpPr>
          <p:nvPr>
            <p:ph sz="quarter" idx="13"/>
          </p:nvPr>
        </p:nvSpPr>
        <p:spPr>
          <a:xfrm>
            <a:off x="500034" y="1000108"/>
            <a:ext cx="8143932" cy="5643602"/>
          </a:xfrm>
        </p:spPr>
        <p:txBody>
          <a:bodyPr>
            <a:normAutofit fontScale="92500"/>
          </a:bodyPr>
          <a:lstStyle/>
          <a:p>
            <a:pPr>
              <a:buNone/>
            </a:pPr>
            <a:r>
              <a:rPr lang="cs-CZ" sz="2400" b="1" dirty="0" smtClean="0"/>
              <a:t>S obnovou operátu souvisí:</a:t>
            </a:r>
          </a:p>
          <a:p>
            <a:pPr>
              <a:buNone/>
            </a:pPr>
            <a:r>
              <a:rPr lang="cs-CZ" sz="2400" b="1" dirty="0" smtClean="0"/>
              <a:t>  Návod pro obnovu katastrálního operátu a převod, </a:t>
            </a:r>
            <a:r>
              <a:rPr lang="pl-PL" sz="2400" dirty="0" smtClean="0"/>
              <a:t>č.j. ČÚZK-01500/2015-22, ve znění dodatku č.1 s účinností od 1. 1. 2019</a:t>
            </a:r>
          </a:p>
          <a:p>
            <a:pPr>
              <a:buNone/>
            </a:pPr>
            <a:endParaRPr lang="pl-PL" sz="2400" dirty="0" smtClean="0"/>
          </a:p>
          <a:p>
            <a:pPr>
              <a:buNone/>
            </a:pPr>
            <a:r>
              <a:rPr lang="pl-PL" sz="2400" dirty="0" smtClean="0"/>
              <a:t>KatZ- </a:t>
            </a:r>
            <a:r>
              <a:rPr lang="cs-CZ" sz="2400" dirty="0" smtClean="0"/>
              <a:t>Obnova katastrálního operátu - § 40 až § 46</a:t>
            </a:r>
          </a:p>
          <a:p>
            <a:pPr>
              <a:buNone/>
            </a:pPr>
            <a:r>
              <a:rPr lang="cs-CZ" sz="2400" dirty="0" smtClean="0"/>
              <a:t>§ 40</a:t>
            </a:r>
          </a:p>
          <a:p>
            <a:pPr>
              <a:buNone/>
            </a:pPr>
            <a:r>
              <a:rPr lang="cs-CZ" sz="2400" i="1" dirty="0" smtClean="0"/>
              <a:t> (1)</a:t>
            </a:r>
            <a:r>
              <a:rPr lang="cs-CZ" sz="2400" dirty="0" smtClean="0"/>
              <a:t> Obnova katastrálního operátu je vyhotovení nového souboru geodetických informací a nového souboru popisných informací v elektronické podobě, které se provede</a:t>
            </a:r>
          </a:p>
          <a:p>
            <a:pPr>
              <a:buNone/>
            </a:pPr>
            <a:r>
              <a:rPr lang="cs-CZ" sz="2400" i="1" dirty="0" smtClean="0"/>
              <a:t>  a</a:t>
            </a:r>
            <a:r>
              <a:rPr lang="cs-CZ" sz="2400" i="1" dirty="0" smtClean="0">
                <a:solidFill>
                  <a:srgbClr val="FF0000"/>
                </a:solidFill>
              </a:rPr>
              <a:t>)</a:t>
            </a:r>
            <a:r>
              <a:rPr lang="cs-CZ" sz="2400" dirty="0" smtClean="0">
                <a:solidFill>
                  <a:srgbClr val="FF0000"/>
                </a:solidFill>
              </a:rPr>
              <a:t> novým mapováním,</a:t>
            </a:r>
          </a:p>
          <a:p>
            <a:pPr>
              <a:buNone/>
            </a:pPr>
            <a:r>
              <a:rPr lang="cs-CZ" sz="2400" i="1" dirty="0" smtClean="0"/>
              <a:t>  b)</a:t>
            </a:r>
            <a:r>
              <a:rPr lang="cs-CZ" sz="2400" dirty="0" smtClean="0"/>
              <a:t> přepracováním souboru geodetických informací, nebo</a:t>
            </a:r>
          </a:p>
          <a:p>
            <a:pPr>
              <a:buNone/>
            </a:pPr>
            <a:r>
              <a:rPr lang="cs-CZ" sz="2400" i="1" dirty="0" smtClean="0"/>
              <a:t>  c)</a:t>
            </a:r>
            <a:r>
              <a:rPr lang="cs-CZ" sz="2400" dirty="0" smtClean="0"/>
              <a:t> na podkladě výsledků pozemkových úprav.</a:t>
            </a:r>
          </a:p>
          <a:p>
            <a:pPr>
              <a:buNone/>
            </a:pPr>
            <a:endParaRPr lang="cs-CZ" sz="2400" dirty="0" smtClean="0"/>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715403" cy="571504"/>
          </a:xfrm>
        </p:spPr>
        <p:txBody>
          <a:bodyPr/>
          <a:lstStyle/>
          <a:p>
            <a:pPr>
              <a:buNone/>
            </a:pPr>
            <a:r>
              <a:rPr lang="cs-CZ" sz="2400" dirty="0" smtClean="0"/>
              <a:t>Spolupráce katastrálních úřadů s jinými orgány </a:t>
            </a:r>
            <a:r>
              <a:rPr lang="cs-CZ" sz="2400" dirty="0" err="1" smtClean="0"/>
              <a:t>veř.moci</a:t>
            </a:r>
            <a:r>
              <a:rPr lang="cs-CZ" sz="2400" dirty="0" smtClean="0"/>
              <a:t>?</a:t>
            </a:r>
            <a:endParaRPr lang="cs-CZ" sz="2400" dirty="0"/>
          </a:p>
        </p:txBody>
      </p:sp>
      <p:sp>
        <p:nvSpPr>
          <p:cNvPr id="3" name="Zástupný symbol pro obsah 2"/>
          <p:cNvSpPr>
            <a:spLocks noGrp="1"/>
          </p:cNvSpPr>
          <p:nvPr>
            <p:ph sz="quarter" idx="13"/>
          </p:nvPr>
        </p:nvSpPr>
        <p:spPr>
          <a:xfrm>
            <a:off x="500034" y="714356"/>
            <a:ext cx="8143932" cy="6143644"/>
          </a:xfrm>
        </p:spPr>
        <p:txBody>
          <a:bodyPr>
            <a:normAutofit fontScale="62500" lnSpcReduction="20000"/>
          </a:bodyPr>
          <a:lstStyle/>
          <a:p>
            <a:pPr>
              <a:buNone/>
            </a:pPr>
            <a:r>
              <a:rPr lang="cs-CZ" sz="2400" b="1" dirty="0" smtClean="0"/>
              <a:t>Pokračování k obnově dle </a:t>
            </a:r>
            <a:r>
              <a:rPr lang="cs-CZ" sz="2400" b="1" dirty="0" err="1" smtClean="0"/>
              <a:t>katZ</a:t>
            </a:r>
            <a:endParaRPr lang="cs-CZ" sz="2400" b="1" dirty="0" smtClean="0"/>
          </a:p>
          <a:p>
            <a:pPr>
              <a:buNone/>
            </a:pPr>
            <a:r>
              <a:rPr lang="cs-CZ" sz="2900" dirty="0" smtClean="0"/>
              <a:t>§ 41</a:t>
            </a:r>
          </a:p>
          <a:p>
            <a:pPr>
              <a:buNone/>
            </a:pPr>
            <a:r>
              <a:rPr lang="cs-CZ" sz="2900" dirty="0" smtClean="0"/>
              <a:t>  K obnově katastrálního operátu novým mapováním se přistoupí, pokud geometrické a polohové určení nemovitostí v důsledku značného počtu změn, nedostatečné přesnosti nebo použitého měřítka katastrální mapy již nevyhovuje současným požadavkům na vedení katastru, popřípadě dojde-li ke ztrátě, zničení nebo takovému poškození katastrálního operátu, že není možné nebo účelné ho rekonstruovat z dokumentovaných podkladů platného stavu.</a:t>
            </a:r>
          </a:p>
          <a:p>
            <a:pPr>
              <a:buNone/>
            </a:pPr>
            <a:r>
              <a:rPr lang="cs-CZ" sz="2600" dirty="0" smtClean="0"/>
              <a:t>§ 42</a:t>
            </a:r>
          </a:p>
          <a:p>
            <a:pPr>
              <a:buNone/>
            </a:pPr>
            <a:r>
              <a:rPr lang="cs-CZ" sz="2600" i="1" dirty="0" smtClean="0"/>
              <a:t>  (1)</a:t>
            </a:r>
            <a:r>
              <a:rPr lang="cs-CZ" sz="2600" dirty="0" smtClean="0"/>
              <a:t> Zjišťování průběhu hranic pro obnovu katastrálního operátu novým mapováním (dále jen „zjišťování hranic“) se provádí podle skutečného stavu v terénu. Při zjišťování hranic lze ověřovat i další údaje, které jsou obsahem katastru. Zjišťování hranic provádí komise složená ze zaměstnanců katastrálního úřadu a </a:t>
            </a:r>
            <a:r>
              <a:rPr lang="cs-CZ" sz="2600" b="1" dirty="0" smtClean="0">
                <a:solidFill>
                  <a:srgbClr val="FF0000"/>
                </a:solidFill>
              </a:rPr>
              <a:t>ze zástupců obce a orgánů určených katastrálním úřadem</a:t>
            </a:r>
            <a:r>
              <a:rPr lang="cs-CZ" sz="2600" dirty="0" smtClean="0"/>
              <a:t>. Předsedou komise je zaměstnanec katastrálního úřadu nebo úředně oprávněný zeměměřický inženýr určený ředitelem katastrálního úřadu. Zjišťování hranic se provádí za účasti vlastníků a jiných oprávněných.</a:t>
            </a:r>
          </a:p>
          <a:p>
            <a:pPr>
              <a:buNone/>
            </a:pPr>
            <a:r>
              <a:rPr lang="cs-CZ" sz="2600" dirty="0" smtClean="0"/>
              <a:t>§ 45</a:t>
            </a:r>
          </a:p>
          <a:p>
            <a:pPr>
              <a:buNone/>
            </a:pPr>
            <a:r>
              <a:rPr lang="cs-CZ" sz="2600" i="1" dirty="0" smtClean="0"/>
              <a:t>   (1)</a:t>
            </a:r>
            <a:r>
              <a:rPr lang="cs-CZ" sz="2600" dirty="0" smtClean="0"/>
              <a:t> Katastrální úřad vyloží na dobu nejméně 10 pracovních dnů obnovený katastrální operát v obci, ve které se obnovuje katastrální operát, k veřejnému nahlédnutí.</a:t>
            </a:r>
          </a:p>
          <a:p>
            <a:pPr>
              <a:buNone/>
            </a:pPr>
            <a:r>
              <a:rPr lang="cs-CZ" sz="2600" i="1" dirty="0" smtClean="0"/>
              <a:t>   (2)</a:t>
            </a:r>
            <a:r>
              <a:rPr lang="cs-CZ" sz="2600" dirty="0" smtClean="0"/>
              <a:t> </a:t>
            </a:r>
            <a:r>
              <a:rPr lang="cs-CZ" sz="2600" b="1" dirty="0" smtClean="0">
                <a:solidFill>
                  <a:srgbClr val="FF0000"/>
                </a:solidFill>
              </a:rPr>
              <a:t>Obec na úřední desce</a:t>
            </a:r>
            <a:r>
              <a:rPr lang="cs-CZ" sz="2600" dirty="0" smtClean="0"/>
              <a:t>, popřípadě též způsobem v místě obvyklým, oznámí termín a dobu vyložení obnoveného katastrálního operátu nejméně 30 dnů před jeho vyložením. Současně oznámí, že obnovený katastrální operát nabude platnosti dnem, který určí katastrální úřad,….</a:t>
            </a:r>
          </a:p>
          <a:p>
            <a:pPr>
              <a:buNone/>
            </a:pPr>
            <a:endParaRPr lang="cs-CZ" sz="2600" dirty="0" smtClean="0"/>
          </a:p>
          <a:p>
            <a:pPr>
              <a:buNone/>
            </a:pPr>
            <a:endParaRPr lang="cs-CZ" sz="2400" dirty="0" smtClean="0"/>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715403" cy="571504"/>
          </a:xfrm>
        </p:spPr>
        <p:txBody>
          <a:bodyPr/>
          <a:lstStyle/>
          <a:p>
            <a:pPr>
              <a:buNone/>
            </a:pPr>
            <a:r>
              <a:rPr lang="cs-CZ" sz="2400" dirty="0" smtClean="0"/>
              <a:t>Spolupráce katastrálních úřadů s jinými orgány </a:t>
            </a:r>
            <a:r>
              <a:rPr lang="cs-CZ" sz="2400" dirty="0" err="1" smtClean="0"/>
              <a:t>veř.moci</a:t>
            </a:r>
            <a:r>
              <a:rPr lang="cs-CZ" sz="2400" dirty="0" smtClean="0"/>
              <a:t>?</a:t>
            </a:r>
            <a:endParaRPr lang="cs-CZ" sz="2400" dirty="0"/>
          </a:p>
        </p:txBody>
      </p:sp>
      <p:sp>
        <p:nvSpPr>
          <p:cNvPr id="3" name="Zástupný symbol pro obsah 2"/>
          <p:cNvSpPr>
            <a:spLocks noGrp="1"/>
          </p:cNvSpPr>
          <p:nvPr>
            <p:ph sz="quarter" idx="13"/>
          </p:nvPr>
        </p:nvSpPr>
        <p:spPr>
          <a:xfrm>
            <a:off x="500034" y="1000108"/>
            <a:ext cx="8143932" cy="5643602"/>
          </a:xfrm>
        </p:spPr>
        <p:txBody>
          <a:bodyPr>
            <a:normAutofit/>
          </a:bodyPr>
          <a:lstStyle/>
          <a:p>
            <a:pPr>
              <a:buNone/>
            </a:pPr>
            <a:endParaRPr lang="cs-CZ" sz="2400" dirty="0" smtClean="0"/>
          </a:p>
          <a:p>
            <a:pPr>
              <a:buNone/>
            </a:pPr>
            <a:r>
              <a:rPr lang="cs-CZ" sz="2400" dirty="0" smtClean="0"/>
              <a:t>Zákonná ustanovení dále rozvádí </a:t>
            </a:r>
            <a:r>
              <a:rPr lang="cs-CZ" sz="2400" dirty="0" err="1" smtClean="0"/>
              <a:t>ust</a:t>
            </a:r>
            <a:r>
              <a:rPr lang="cs-CZ" sz="2400" dirty="0" smtClean="0"/>
              <a:t>. v kat. vyhlášce, v Návodu pro správu katastru lze najít jen případy, kdy lze údaje katastru upravit při obnově kat.operátu</a:t>
            </a:r>
          </a:p>
          <a:p>
            <a:pPr>
              <a:buNone/>
            </a:pPr>
            <a:endParaRPr lang="cs-CZ" sz="2400" dirty="0" smtClean="0"/>
          </a:p>
          <a:p>
            <a:pPr>
              <a:buNone/>
            </a:pPr>
            <a:r>
              <a:rPr lang="cs-CZ" sz="2400" dirty="0" smtClean="0"/>
              <a:t>Na stránkách </a:t>
            </a:r>
            <a:r>
              <a:rPr lang="cs-CZ" sz="2400" dirty="0" smtClean="0">
                <a:hlinkClick r:id="rId2"/>
              </a:rPr>
              <a:t>www.</a:t>
            </a:r>
            <a:r>
              <a:rPr lang="cs-CZ" sz="2400" dirty="0" err="1" smtClean="0">
                <a:hlinkClick r:id="rId2"/>
              </a:rPr>
              <a:t>cuzk.cz</a:t>
            </a:r>
            <a:r>
              <a:rPr lang="cs-CZ" sz="2400" dirty="0" smtClean="0"/>
              <a:t> je dostupný pro veřejnost leták s informacemi souvisejícími s obnovou katastrálního operátu i revizemi katastru</a:t>
            </a:r>
          </a:p>
          <a:p>
            <a:pPr>
              <a:buNone/>
            </a:pPr>
            <a:endParaRPr lang="cs-CZ" sz="2400" dirty="0" smtClean="0"/>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715403" cy="571504"/>
          </a:xfrm>
        </p:spPr>
        <p:txBody>
          <a:bodyPr/>
          <a:lstStyle/>
          <a:p>
            <a:pPr>
              <a:buNone/>
            </a:pPr>
            <a:r>
              <a:rPr lang="cs-CZ" sz="2400" dirty="0" smtClean="0"/>
              <a:t>Spolupráce katastrálních úřadů s jinými orgány </a:t>
            </a:r>
            <a:r>
              <a:rPr lang="cs-CZ" sz="2400" dirty="0" err="1" smtClean="0"/>
              <a:t>veř.moci</a:t>
            </a:r>
            <a:r>
              <a:rPr lang="cs-CZ" sz="2400" dirty="0" smtClean="0"/>
              <a:t>?</a:t>
            </a:r>
            <a:endParaRPr lang="cs-CZ" sz="2400" dirty="0"/>
          </a:p>
        </p:txBody>
      </p:sp>
      <p:pic>
        <p:nvPicPr>
          <p:cNvPr id="662530" name="Picture 2"/>
          <p:cNvPicPr>
            <a:picLocks noGrp="1" noChangeAspect="1" noChangeArrowheads="1"/>
          </p:cNvPicPr>
          <p:nvPr>
            <p:ph sz="quarter" idx="13"/>
          </p:nvPr>
        </p:nvPicPr>
        <p:blipFill>
          <a:blip r:embed="rId2"/>
          <a:srcRect/>
          <a:stretch>
            <a:fillRect/>
          </a:stretch>
        </p:blipFill>
        <p:spPr bwMode="auto">
          <a:xfrm>
            <a:off x="285721" y="785794"/>
            <a:ext cx="8572560" cy="5857916"/>
          </a:xfrm>
          <a:prstGeom prst="rect">
            <a:avLst/>
          </a:prstGeom>
          <a:noFill/>
          <a:ln w="9525">
            <a:noFill/>
            <a:miter lim="800000"/>
            <a:headEnd/>
            <a:tailEnd/>
          </a:ln>
          <a:effectLst/>
        </p:spPr>
      </p:pic>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715403" cy="571504"/>
          </a:xfrm>
        </p:spPr>
        <p:txBody>
          <a:bodyPr/>
          <a:lstStyle/>
          <a:p>
            <a:pPr>
              <a:buNone/>
            </a:pPr>
            <a:r>
              <a:rPr lang="cs-CZ" sz="2400" dirty="0" smtClean="0"/>
              <a:t>Spolupráce katastrálních úřadů s jinými orgány </a:t>
            </a:r>
            <a:r>
              <a:rPr lang="cs-CZ" sz="2400" dirty="0" err="1" smtClean="0"/>
              <a:t>veř.moci</a:t>
            </a:r>
            <a:r>
              <a:rPr lang="cs-CZ" sz="2400" dirty="0" smtClean="0"/>
              <a:t>?</a:t>
            </a:r>
            <a:endParaRPr lang="cs-CZ" sz="2400" dirty="0"/>
          </a:p>
        </p:txBody>
      </p:sp>
      <p:pic>
        <p:nvPicPr>
          <p:cNvPr id="406531" name="Picture 3"/>
          <p:cNvPicPr>
            <a:picLocks noGrp="1" noChangeAspect="1" noChangeArrowheads="1"/>
          </p:cNvPicPr>
          <p:nvPr>
            <p:ph sz="quarter" idx="13"/>
          </p:nvPr>
        </p:nvPicPr>
        <p:blipFill>
          <a:blip r:embed="rId2"/>
          <a:srcRect/>
          <a:stretch>
            <a:fillRect/>
          </a:stretch>
        </p:blipFill>
        <p:spPr bwMode="auto">
          <a:xfrm>
            <a:off x="285721" y="785794"/>
            <a:ext cx="8358218" cy="5857916"/>
          </a:xfrm>
          <a:prstGeom prst="rect">
            <a:avLst/>
          </a:prstGeom>
          <a:noFill/>
          <a:ln w="9525">
            <a:noFill/>
            <a:miter lim="800000"/>
            <a:headEnd/>
            <a:tailEnd/>
          </a:ln>
          <a:effectLst/>
        </p:spPr>
      </p:pic>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71480"/>
          </a:xfrm>
        </p:spPr>
        <p:txBody>
          <a:bodyPr/>
          <a:lstStyle/>
          <a:p>
            <a:pPr>
              <a:buNone/>
            </a:pPr>
            <a:r>
              <a:rPr lang="cs-CZ" sz="2000" dirty="0" smtClean="0"/>
              <a:t>VB- výmaz starých věcných břemen-dle novely z.č. 139/2002 Sb. – z.č.481/2020 Sb.- součinnost s obcemi</a:t>
            </a:r>
            <a:endParaRPr lang="cs-CZ" sz="2000" dirty="0"/>
          </a:p>
        </p:txBody>
      </p:sp>
      <p:sp>
        <p:nvSpPr>
          <p:cNvPr id="3" name="Zástupný symbol pro obsah 2"/>
          <p:cNvSpPr>
            <a:spLocks noGrp="1"/>
          </p:cNvSpPr>
          <p:nvPr>
            <p:ph sz="quarter" idx="13"/>
          </p:nvPr>
        </p:nvSpPr>
        <p:spPr>
          <a:xfrm>
            <a:off x="500034" y="1142984"/>
            <a:ext cx="8143932" cy="5500726"/>
          </a:xfrm>
        </p:spPr>
        <p:txBody>
          <a:bodyPr>
            <a:normAutofit fontScale="92500" lnSpcReduction="10000"/>
          </a:bodyPr>
          <a:lstStyle/>
          <a:p>
            <a:pPr>
              <a:buNone/>
            </a:pPr>
            <a:r>
              <a:rPr lang="cs-CZ" b="1" dirty="0" smtClean="0"/>
              <a:t> Z důvodové zprávy: souvisí zejména s novelou zákona č.139/2002 Sb.</a:t>
            </a:r>
          </a:p>
          <a:p>
            <a:endParaRPr lang="cs-CZ" b="1" dirty="0" smtClean="0"/>
          </a:p>
          <a:p>
            <a:pPr>
              <a:buNone/>
            </a:pPr>
            <a:r>
              <a:rPr lang="cs-CZ" b="1" dirty="0" smtClean="0"/>
              <a:t>  </a:t>
            </a:r>
            <a:r>
              <a:rPr lang="cs-CZ" sz="2600" b="1" dirty="0" smtClean="0"/>
              <a:t> Problém zápisů osobních služebností,</a:t>
            </a:r>
            <a:r>
              <a:rPr lang="cs-CZ" b="1" dirty="0" smtClean="0"/>
              <a:t> které byly převzaty z bývalé pozemkové knihy, zemských desek nebo železniční knihy, je popsán v odůvodnění k § 35 odst. 2. K očištění katastrálního operátu od těchto starých, ve většině případů již zaniklých nebo promlčených věcných břemen, se navrhuje využít</a:t>
            </a:r>
            <a:r>
              <a:rPr lang="cs-CZ" b="1" dirty="0" smtClean="0">
                <a:solidFill>
                  <a:srgbClr val="FF0000"/>
                </a:solidFill>
              </a:rPr>
              <a:t> procesy revize katastru (nový § 35 odst. 2) a obnovy katastrálního operátu</a:t>
            </a:r>
            <a:r>
              <a:rPr lang="cs-CZ" b="1" dirty="0" smtClean="0"/>
              <a:t> (viz navrhované změny v § 40 odst. 3, odst. 6, § 45 odst. 1 a odst. 2). Jelikož tyto procesy probíhají s ohledem na omezené kapacity katastrálních úřadů pouze na malé části území České republiky, je třeba, aby bylo možné dosáhnout výmazu takových věcných břemen i </a:t>
            </a:r>
            <a:r>
              <a:rPr lang="cs-CZ" b="1" dirty="0" smtClean="0">
                <a:solidFill>
                  <a:srgbClr val="FF0000"/>
                </a:solidFill>
              </a:rPr>
              <a:t>z iniciativy vlastníka zatížené nemovitosti.</a:t>
            </a:r>
            <a:r>
              <a:rPr lang="cs-CZ" b="1" dirty="0" smtClean="0"/>
              <a:t> Pro tyto situace je</a:t>
            </a:r>
            <a:r>
              <a:rPr lang="cs-CZ" b="1" dirty="0" smtClean="0">
                <a:solidFill>
                  <a:srgbClr val="FF0000"/>
                </a:solidFill>
              </a:rPr>
              <a:t> navrhováno využít osvědčeného řešení</a:t>
            </a:r>
            <a:r>
              <a:rPr lang="cs-CZ" b="1" dirty="0" smtClean="0"/>
              <a:t>, které je od 1. ledna 2012 využíváno u zástavních práv a v současném katastrálním zákoně je obsaženo v § 62 odst. 3.</a:t>
            </a:r>
            <a:endParaRPr lang="cs-CZ" dirty="0"/>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214290"/>
            <a:ext cx="8091518" cy="500066"/>
          </a:xfrm>
        </p:spPr>
        <p:txBody>
          <a:bodyPr/>
          <a:lstStyle/>
          <a:p>
            <a:pPr>
              <a:buNone/>
            </a:pPr>
            <a:r>
              <a:rPr lang="cs-CZ" sz="2800" dirty="0" smtClean="0"/>
              <a:t>Pokračování- výmaz věcných břemen</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fontScale="92500" lnSpcReduction="10000"/>
          </a:bodyPr>
          <a:lstStyle/>
          <a:p>
            <a:pPr>
              <a:buNone/>
            </a:pPr>
            <a:r>
              <a:rPr lang="cs-CZ" sz="2400" b="1" dirty="0" smtClean="0"/>
              <a:t>(§ 35 odst. 2) </a:t>
            </a:r>
            <a:r>
              <a:rPr lang="cs-CZ" sz="2400" b="1" dirty="0" err="1" smtClean="0"/>
              <a:t>katZ</a:t>
            </a:r>
            <a:r>
              <a:rPr lang="cs-CZ" sz="2400" b="1" dirty="0" smtClean="0"/>
              <a:t> – </a:t>
            </a:r>
            <a:r>
              <a:rPr lang="cs-CZ" sz="2400" b="1" dirty="0" smtClean="0">
                <a:solidFill>
                  <a:srgbClr val="FF0000"/>
                </a:solidFill>
              </a:rPr>
              <a:t>z důvodové zprávy</a:t>
            </a:r>
          </a:p>
          <a:p>
            <a:pPr>
              <a:buNone/>
            </a:pPr>
            <a:r>
              <a:rPr lang="cs-CZ" sz="2400" dirty="0" smtClean="0"/>
              <a:t>V katastru nemovitostí je v současné zapsáno přibližně 68 tisíc </a:t>
            </a:r>
            <a:r>
              <a:rPr lang="cs-CZ" sz="2400" b="1" dirty="0" smtClean="0"/>
              <a:t>osobních služebností ve prospěch osob, které s vysokou pravděpodobností již zemřely </a:t>
            </a:r>
            <a:r>
              <a:rPr lang="cs-CZ" sz="2400" dirty="0" smtClean="0"/>
              <a:t>a které se zároveň nepodařilo ztotožnit vůči základnímu registru obyvatel nebo evidenci obyvatel. Údaj o jejich úmrtí tak není možné ze strany katastrálního úřadu ověřit prostřednictvím těchto informačních systémů. Mnohdy není možné údaj o úmrtí těchto osob ověřit vůbec, neboť se jedná o osoby, které například po 2. světové válce odešly do zahraničí a jejich další osud není známý. Významná část těchto zápisů byla převzata z bývalé pozemkové knihy, zemských desek nebo železniční knihy. Jelikož od 1. ledna 1951 nebylo provedení zápisu do pozemkové knihy ke vzniku práva potřebné, a od dubna 1964 se již nové zápisy do pozemkových knih neprováděly a docházelo k postupnému uzavírání pozemkových knih, jedná se o zápisy staré minimálně 55 let, spíše však 70 let a více.</a:t>
            </a:r>
            <a:endParaRPr lang="cs-CZ" sz="24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714380"/>
          </a:xfrm>
        </p:spPr>
        <p:txBody>
          <a:bodyPr/>
          <a:lstStyle/>
          <a:p>
            <a:pPr>
              <a:buNone/>
            </a:pPr>
            <a:r>
              <a:rPr lang="cs-CZ" sz="2000" dirty="0" smtClean="0"/>
              <a:t>Další „čištění zápisů v katastru nemovitostí“při pozemkových úpravách</a:t>
            </a:r>
            <a:endParaRPr lang="cs-CZ" sz="2000" dirty="0"/>
          </a:p>
        </p:txBody>
      </p:sp>
      <p:sp>
        <p:nvSpPr>
          <p:cNvPr id="3" name="Zástupný symbol pro obsah 2"/>
          <p:cNvSpPr>
            <a:spLocks noGrp="1"/>
          </p:cNvSpPr>
          <p:nvPr>
            <p:ph sz="quarter" idx="13"/>
          </p:nvPr>
        </p:nvSpPr>
        <p:spPr>
          <a:xfrm>
            <a:off x="285720" y="642918"/>
            <a:ext cx="8358246" cy="6000792"/>
          </a:xfrm>
        </p:spPr>
        <p:txBody>
          <a:bodyPr>
            <a:normAutofit/>
          </a:bodyPr>
          <a:lstStyle/>
          <a:p>
            <a:pPr>
              <a:buNone/>
            </a:pPr>
            <a:r>
              <a:rPr lang="cs-CZ" dirty="0" smtClean="0"/>
              <a:t>  </a:t>
            </a:r>
            <a:endParaRPr lang="cs-CZ" dirty="0"/>
          </a:p>
        </p:txBody>
      </p:sp>
      <p:pic>
        <p:nvPicPr>
          <p:cNvPr id="711681" name="Picture 1"/>
          <p:cNvPicPr>
            <a:picLocks noChangeAspect="1" noChangeArrowheads="1"/>
          </p:cNvPicPr>
          <p:nvPr/>
        </p:nvPicPr>
        <p:blipFill>
          <a:blip r:embed="rId2"/>
          <a:srcRect/>
          <a:stretch>
            <a:fillRect/>
          </a:stretch>
        </p:blipFill>
        <p:spPr bwMode="auto">
          <a:xfrm>
            <a:off x="0" y="714356"/>
            <a:ext cx="9144000" cy="6600844"/>
          </a:xfrm>
          <a:prstGeom prst="rect">
            <a:avLst/>
          </a:prstGeom>
          <a:noFill/>
          <a:ln w="9525">
            <a:noFill/>
            <a:miter lim="800000"/>
            <a:headEnd/>
            <a:tailEnd/>
          </a:ln>
          <a:effectLst/>
        </p:spPr>
      </p:pic>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214290"/>
            <a:ext cx="8091518" cy="571504"/>
          </a:xfrm>
        </p:spPr>
        <p:txBody>
          <a:bodyPr/>
          <a:lstStyle/>
          <a:p>
            <a:pPr>
              <a:buNone/>
            </a:pPr>
            <a:r>
              <a:rPr lang="cs-CZ" sz="2800" dirty="0" smtClean="0"/>
              <a:t>Novinka- řešení zániku věcných břemen!!!</a:t>
            </a:r>
            <a:endParaRPr lang="cs-CZ" sz="2800" dirty="0"/>
          </a:p>
        </p:txBody>
      </p:sp>
      <p:sp>
        <p:nvSpPr>
          <p:cNvPr id="3" name="Zástupný symbol pro obsah 2"/>
          <p:cNvSpPr>
            <a:spLocks noGrp="1"/>
          </p:cNvSpPr>
          <p:nvPr>
            <p:ph sz="quarter" idx="13"/>
          </p:nvPr>
        </p:nvSpPr>
        <p:spPr>
          <a:xfrm>
            <a:off x="357158" y="928670"/>
            <a:ext cx="8501122" cy="5500726"/>
          </a:xfrm>
        </p:spPr>
        <p:txBody>
          <a:bodyPr>
            <a:normAutofit/>
          </a:bodyPr>
          <a:lstStyle/>
          <a:p>
            <a:pPr>
              <a:buNone/>
            </a:pPr>
            <a:endParaRPr lang="cs-CZ" sz="2000" b="1" dirty="0" smtClean="0"/>
          </a:p>
          <a:p>
            <a:pPr>
              <a:buNone/>
            </a:pPr>
            <a:r>
              <a:rPr lang="cs-CZ" sz="2000" b="1" dirty="0" smtClean="0"/>
              <a:t>Postup katastrálních úřadů při výmazu historických věcných břemen podle zákona č. 481/2020 Sb./ novela </a:t>
            </a:r>
            <a:r>
              <a:rPr lang="cs-CZ" sz="2000" b="1" dirty="0" err="1" smtClean="0"/>
              <a:t>katZ</a:t>
            </a:r>
            <a:r>
              <a:rPr lang="cs-CZ" sz="2000" b="1" dirty="0" smtClean="0"/>
              <a:t> /</a:t>
            </a:r>
          </a:p>
          <a:p>
            <a:pPr>
              <a:buFontTx/>
              <a:buChar char="-"/>
            </a:pPr>
            <a:endParaRPr lang="cs-CZ" sz="2000" b="1" dirty="0" smtClean="0"/>
          </a:p>
          <a:p>
            <a:pPr>
              <a:buFontTx/>
              <a:buChar char="-"/>
            </a:pPr>
            <a:r>
              <a:rPr lang="cs-CZ" sz="2000" b="1" dirty="0" smtClean="0"/>
              <a:t>při revizi - § 35</a:t>
            </a:r>
          </a:p>
          <a:p>
            <a:pPr>
              <a:buFontTx/>
              <a:buChar char="-"/>
            </a:pPr>
            <a:endParaRPr lang="cs-CZ" sz="2000" b="1" dirty="0" smtClean="0"/>
          </a:p>
          <a:p>
            <a:pPr>
              <a:buFontTx/>
              <a:buChar char="-"/>
            </a:pPr>
            <a:r>
              <a:rPr lang="cs-CZ" sz="2000" b="1" dirty="0" smtClean="0"/>
              <a:t>při obnově katastrálního operátu - § 40</a:t>
            </a:r>
          </a:p>
          <a:p>
            <a:pPr>
              <a:buFontTx/>
              <a:buChar char="-"/>
            </a:pPr>
            <a:endParaRPr lang="cs-CZ" sz="2000" b="1" dirty="0" smtClean="0"/>
          </a:p>
          <a:p>
            <a:pPr>
              <a:buFontTx/>
              <a:buChar char="-"/>
            </a:pPr>
            <a:r>
              <a:rPr lang="cs-CZ" sz="2000" b="1" dirty="0" smtClean="0"/>
              <a:t>na návrh vlastníka - § 62</a:t>
            </a:r>
            <a:endParaRPr lang="cs-CZ" sz="2000" dirty="0" smtClean="0"/>
          </a:p>
          <a:p>
            <a:pPr>
              <a:buNone/>
            </a:pPr>
            <a:endParaRPr lang="cs-CZ" sz="2000" dirty="0"/>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14415" y="214290"/>
            <a:ext cx="6786609" cy="642942"/>
          </a:xfrm>
        </p:spPr>
        <p:txBody>
          <a:bodyPr/>
          <a:lstStyle/>
          <a:p>
            <a:pPr>
              <a:buNone/>
            </a:pPr>
            <a:r>
              <a:rPr lang="cs-CZ" sz="2800" dirty="0" smtClean="0"/>
              <a:t>Veřejný seznam – zásada intabulace</a:t>
            </a:r>
            <a:endParaRPr lang="cs-CZ" sz="2800" dirty="0"/>
          </a:p>
        </p:txBody>
      </p:sp>
      <p:sp>
        <p:nvSpPr>
          <p:cNvPr id="4" name="Zástupný symbol pro obsah 3"/>
          <p:cNvSpPr>
            <a:spLocks noGrp="1"/>
          </p:cNvSpPr>
          <p:nvPr>
            <p:ph sz="quarter" idx="13"/>
          </p:nvPr>
        </p:nvSpPr>
        <p:spPr>
          <a:xfrm>
            <a:off x="500034" y="785794"/>
            <a:ext cx="8215370" cy="6072206"/>
          </a:xfrm>
        </p:spPr>
        <p:txBody>
          <a:bodyPr>
            <a:normAutofit fontScale="25000" lnSpcReduction="20000"/>
          </a:bodyPr>
          <a:lstStyle/>
          <a:p>
            <a:pPr>
              <a:buNone/>
            </a:pPr>
            <a:r>
              <a:rPr lang="cs-CZ" sz="7200" b="1" dirty="0" smtClean="0"/>
              <a:t>Postup při výmazu </a:t>
            </a:r>
            <a:r>
              <a:rPr lang="cs-CZ" sz="7200" b="1" dirty="0" smtClean="0">
                <a:solidFill>
                  <a:srgbClr val="FF0000"/>
                </a:solidFill>
              </a:rPr>
              <a:t>zástavního práva</a:t>
            </a:r>
            <a:r>
              <a:rPr lang="cs-CZ" sz="7200" dirty="0" smtClean="0"/>
              <a:t> - z iniciativy vlastníka zatížené nemovitosti /§ 62 odst.3</a:t>
            </a:r>
            <a:r>
              <a:rPr lang="cs-CZ" sz="8000" dirty="0" smtClean="0"/>
              <a:t>/- musí se jednat prokazatelně o zástavní právo přenesené z pozemkových knih…/- neplatí pro zástavní právo doplněné při KZEN dle předložené listiny- </a:t>
            </a:r>
          </a:p>
          <a:p>
            <a:pPr>
              <a:buNone/>
            </a:pPr>
            <a:endParaRPr lang="cs-CZ" sz="8000" b="1" dirty="0" smtClean="0"/>
          </a:p>
          <a:p>
            <a:pPr>
              <a:buNone/>
            </a:pPr>
            <a:r>
              <a:rPr lang="cs-CZ" sz="8000" b="1" dirty="0" smtClean="0"/>
              <a:t>Postup při </a:t>
            </a:r>
            <a:r>
              <a:rPr lang="cs-CZ" sz="8000" b="1" dirty="0" smtClean="0">
                <a:solidFill>
                  <a:srgbClr val="FF0000"/>
                </a:solidFill>
              </a:rPr>
              <a:t>výmazu věcného břemen</a:t>
            </a:r>
            <a:r>
              <a:rPr lang="cs-CZ" sz="8000" b="1" dirty="0" smtClean="0"/>
              <a:t>e,osobní služebnosti </a:t>
            </a:r>
            <a:r>
              <a:rPr lang="cs-CZ" sz="8000" dirty="0" smtClean="0"/>
              <a:t>–</a:t>
            </a:r>
          </a:p>
          <a:p>
            <a:pPr>
              <a:buNone/>
            </a:pPr>
            <a:r>
              <a:rPr lang="cs-CZ" sz="8000" dirty="0" smtClean="0"/>
              <a:t> 1/ z iniciativy vlastníka zatížené nemovitosti /§ 62 odst.4/ - musí být splněny dvě podmínky : - převzetí zápisu z pozemkové knihy ..</a:t>
            </a:r>
          </a:p>
          <a:p>
            <a:pPr>
              <a:buNone/>
            </a:pPr>
            <a:r>
              <a:rPr lang="cs-CZ" sz="8000" dirty="0" smtClean="0"/>
              <a:t>                                            - zapsané v katastru ve prospěch  osoby s údaji neumožňujícími její dostatečnou identifikaci. </a:t>
            </a:r>
          </a:p>
          <a:p>
            <a:pPr>
              <a:buNone/>
            </a:pPr>
            <a:endParaRPr lang="cs-CZ" sz="8000" b="1" dirty="0" smtClean="0"/>
          </a:p>
          <a:p>
            <a:pPr>
              <a:buNone/>
            </a:pPr>
            <a:endParaRPr lang="cs-CZ" sz="8000" b="1" dirty="0" smtClean="0"/>
          </a:p>
          <a:p>
            <a:pPr>
              <a:buNone/>
            </a:pPr>
            <a:r>
              <a:rPr lang="cs-CZ" sz="8000" b="1" dirty="0" smtClean="0"/>
              <a:t> </a:t>
            </a:r>
            <a:r>
              <a:rPr lang="cs-CZ" sz="8000" dirty="0" smtClean="0">
                <a:solidFill>
                  <a:srgbClr val="FF0000"/>
                </a:solidFill>
              </a:rPr>
              <a:t>Co je osoba s nedostatečnou identifikací?</a:t>
            </a:r>
          </a:p>
          <a:p>
            <a:pPr>
              <a:buNone/>
            </a:pPr>
            <a:r>
              <a:rPr lang="cs-CZ" sz="8000" dirty="0" smtClean="0"/>
              <a:t>  Za osobu s údaji neumožňujícími její dostatečnou identifikaci je považována každá fyzická osoba, u které není v katastru nemovitostí uvedeno rodné číslo, respektive datum narození, bez ohledu na její adresu, a každá právnická osoba, která nemá uvedeno IČO a zároveň se nejedná o právnickou osobu cizího státu</a:t>
            </a:r>
          </a:p>
          <a:p>
            <a:pPr>
              <a:buNone/>
            </a:pPr>
            <a:r>
              <a:rPr lang="cs-CZ" sz="8000" dirty="0" smtClean="0"/>
              <a:t>                         </a:t>
            </a:r>
          </a:p>
          <a:p>
            <a:pPr>
              <a:buNone/>
            </a:pPr>
            <a:endParaRPr lang="cs-CZ" sz="5500" dirty="0" smtClean="0"/>
          </a:p>
          <a:p>
            <a:pPr>
              <a:buNone/>
            </a:pPr>
            <a:endParaRPr lang="cs-CZ" sz="4200" dirty="0" smtClean="0"/>
          </a:p>
          <a:p>
            <a:pPr>
              <a:buNone/>
            </a:pPr>
            <a:r>
              <a:rPr lang="cs-CZ" sz="4200" dirty="0" smtClean="0"/>
              <a:t> </a:t>
            </a:r>
            <a:endParaRPr lang="cs-CZ" sz="4200" b="1" dirty="0" smtClean="0"/>
          </a:p>
          <a:p>
            <a:pPr>
              <a:buNone/>
            </a:pPr>
            <a:endParaRPr lang="cs-CZ" sz="2000" dirty="0" smtClean="0"/>
          </a:p>
          <a:p>
            <a:pPr>
              <a:buNone/>
            </a:pPr>
            <a:r>
              <a:rPr lang="cs-CZ" sz="2000" dirty="0" smtClean="0"/>
              <a:t>                        </a:t>
            </a:r>
            <a:endParaRPr lang="cs-CZ" dirty="0"/>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214290"/>
            <a:ext cx="8429683" cy="571504"/>
          </a:xfrm>
        </p:spPr>
        <p:txBody>
          <a:bodyPr/>
          <a:lstStyle/>
          <a:p>
            <a:pPr>
              <a:buNone/>
            </a:pPr>
            <a:r>
              <a:rPr lang="cs-CZ" sz="2800" dirty="0" smtClean="0"/>
              <a:t>Revize - řešení zániku věcných břemen!!! X obec</a:t>
            </a:r>
            <a:endParaRPr lang="cs-CZ" sz="2800" dirty="0"/>
          </a:p>
        </p:txBody>
      </p:sp>
      <p:sp>
        <p:nvSpPr>
          <p:cNvPr id="3" name="Zástupný symbol pro obsah 2"/>
          <p:cNvSpPr>
            <a:spLocks noGrp="1"/>
          </p:cNvSpPr>
          <p:nvPr>
            <p:ph sz="quarter" idx="13"/>
          </p:nvPr>
        </p:nvSpPr>
        <p:spPr>
          <a:xfrm>
            <a:off x="357158" y="928670"/>
            <a:ext cx="8501122" cy="5500726"/>
          </a:xfrm>
        </p:spPr>
        <p:txBody>
          <a:bodyPr>
            <a:normAutofit/>
          </a:bodyPr>
          <a:lstStyle/>
          <a:p>
            <a:pPr>
              <a:buNone/>
            </a:pPr>
            <a:r>
              <a:rPr lang="cs-CZ" sz="2000" dirty="0" smtClean="0"/>
              <a:t>§ 35</a:t>
            </a:r>
          </a:p>
          <a:p>
            <a:pPr>
              <a:buNone/>
            </a:pPr>
            <a:r>
              <a:rPr lang="cs-CZ" sz="2000" b="1" dirty="0" smtClean="0"/>
              <a:t> Revize údajů katastru</a:t>
            </a:r>
          </a:p>
          <a:p>
            <a:pPr>
              <a:buNone/>
            </a:pPr>
            <a:r>
              <a:rPr lang="cs-CZ" sz="2000" b="1" dirty="0" smtClean="0"/>
              <a:t>(2)</a:t>
            </a:r>
            <a:r>
              <a:rPr lang="cs-CZ" sz="2000" dirty="0" smtClean="0"/>
              <a:t> Sdělí-li vlastník nemovitosti zatížené </a:t>
            </a:r>
            <a:r>
              <a:rPr lang="cs-CZ" sz="2000" dirty="0" smtClean="0">
                <a:solidFill>
                  <a:srgbClr val="FF0000"/>
                </a:solidFill>
              </a:rPr>
              <a:t>věcným břemenem, jehož zápis byl do katastru převzat z bývalé pozemkové knihy, zemských desek nebo železniční knihy,</a:t>
            </a:r>
            <a:r>
              <a:rPr lang="cs-CZ" sz="2000" dirty="0" smtClean="0"/>
              <a:t> a které je zapsáno ve prospěch osoby s údaji neumožňujícími její dostatečnou identifikaci, katastrálnímu úřadu v rámci revize katastru, že toto </a:t>
            </a:r>
            <a:r>
              <a:rPr lang="cs-CZ" sz="2000" b="1" dirty="0" smtClean="0">
                <a:solidFill>
                  <a:srgbClr val="FF0000"/>
                </a:solidFill>
              </a:rPr>
              <a:t>věcné břemeno není již více než 10 let vykonáváno, vyzve katastrální úřad oprávněného z věcného břemene veřejnou vyhláškou, aby se přihlásil. Katastrální úřad zašle </a:t>
            </a:r>
            <a:r>
              <a:rPr lang="cs-CZ" sz="2400" b="1" dirty="0" smtClean="0">
                <a:solidFill>
                  <a:srgbClr val="FF0000"/>
                </a:solidFill>
              </a:rPr>
              <a:t>obc</a:t>
            </a:r>
            <a:r>
              <a:rPr lang="cs-CZ" sz="2000" b="1" dirty="0" smtClean="0">
                <a:solidFill>
                  <a:srgbClr val="FF0000"/>
                </a:solidFill>
              </a:rPr>
              <a:t>i, </a:t>
            </a:r>
            <a:r>
              <a:rPr lang="cs-CZ" sz="2000" dirty="0" smtClean="0"/>
              <a:t>na jejímž území se zatížená nemovitost nachází, výzvu ke zveřejnění na úřední desce po dobu 1 roku. Nepřihlásí-li se oprávněný do 1 roku od zveřejnění výzvy, má se za to, že věcné břemeno se promlčelo. Výmaz takto promlčeného věcného břemene provede katastrální úřad z úřední povinnosti; pro výmaz se použijí přiměřeně ustanovení o záznamu, ustanovení § 11 se neuplatní.</a:t>
            </a:r>
          </a:p>
          <a:p>
            <a:pPr>
              <a:buNone/>
            </a:pPr>
            <a:endParaRPr lang="cs-CZ" sz="2000" dirty="0" smtClean="0"/>
          </a:p>
          <a:p>
            <a:pPr>
              <a:buNone/>
            </a:pPr>
            <a:endParaRPr lang="cs-CZ" sz="2000" dirty="0"/>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214290"/>
            <a:ext cx="8091518" cy="571504"/>
          </a:xfrm>
        </p:spPr>
        <p:txBody>
          <a:bodyPr/>
          <a:lstStyle/>
          <a:p>
            <a:pPr>
              <a:buNone/>
            </a:pPr>
            <a:r>
              <a:rPr lang="cs-CZ" sz="2800" dirty="0" smtClean="0"/>
              <a:t>Novinka- řešení zániku věcných břemen!!!</a:t>
            </a:r>
            <a:endParaRPr lang="cs-CZ" sz="2800" dirty="0"/>
          </a:p>
        </p:txBody>
      </p:sp>
      <p:sp>
        <p:nvSpPr>
          <p:cNvPr id="3" name="Zástupný symbol pro obsah 2"/>
          <p:cNvSpPr>
            <a:spLocks noGrp="1"/>
          </p:cNvSpPr>
          <p:nvPr>
            <p:ph sz="quarter" idx="13"/>
          </p:nvPr>
        </p:nvSpPr>
        <p:spPr>
          <a:xfrm>
            <a:off x="357158" y="928670"/>
            <a:ext cx="8501122" cy="5500726"/>
          </a:xfrm>
        </p:spPr>
        <p:txBody>
          <a:bodyPr>
            <a:normAutofit/>
          </a:bodyPr>
          <a:lstStyle/>
          <a:p>
            <a:pPr>
              <a:buNone/>
            </a:pPr>
            <a:r>
              <a:rPr lang="cs-CZ" sz="2000" b="1" dirty="0" smtClean="0"/>
              <a:t>Postup katastrálních úřadů:</a:t>
            </a:r>
          </a:p>
          <a:p>
            <a:pPr>
              <a:buNone/>
            </a:pPr>
            <a:r>
              <a:rPr lang="cs-CZ" sz="2000" dirty="0" smtClean="0"/>
              <a:t>   Katastrální úřad bude při revizi postupovat tak, že s vlastníky nemovitostí zatížených věcným břemenem, jehož zápis byl do katastru převzat z bývalé pozemkové knihy, zemských desek nebo železniční knihy, a které je zapsáno ve prospěch osoby s údaji neumožňujícími její dostatečnou identifikaci (dále jen „povinná osoba“), projedná možnost výmazu takového věcného břemene.</a:t>
            </a:r>
          </a:p>
          <a:p>
            <a:pPr>
              <a:buNone/>
            </a:pPr>
            <a:r>
              <a:rPr lang="cs-CZ" sz="2000" dirty="0" smtClean="0"/>
              <a:t>   Sdělí-li katastrálnímu úřadu povinná osoba, že věcné břemeno není již více než 10 let vykonáváno (dále jen „sdělení povinné osoby“), katastrální úřad</a:t>
            </a:r>
            <a:r>
              <a:rPr lang="cs-CZ" sz="2000" dirty="0" smtClean="0">
                <a:solidFill>
                  <a:srgbClr val="FF0000"/>
                </a:solidFill>
              </a:rPr>
              <a:t> zašle obci,</a:t>
            </a:r>
            <a:r>
              <a:rPr lang="cs-CZ" sz="2000" dirty="0" smtClean="0"/>
              <a:t> na jejímž území se nachází zatížená nemovitost, ke zveřejnění na úřední desce výzvu, jíž vyzve oprávněného z věcného břemene, aby se přihlásil. Katastrální úřad si ověří na elektronické úřední desce příslušné obce, že výzva byla zveřejněna (příp. se u obce ujistí o jejím zveřejnění), </a:t>
            </a:r>
            <a:r>
              <a:rPr lang="cs-CZ" sz="2000" b="1" dirty="0" smtClean="0"/>
              <a:t>a následně provede zveřejnění výzvy veřejnou vyhláškou na úřední desce příslušného katastrálního pracoviště</a:t>
            </a:r>
            <a:r>
              <a:rPr lang="cs-CZ" sz="2000" dirty="0" smtClean="0"/>
              <a:t>. </a:t>
            </a:r>
            <a:endParaRPr lang="cs-CZ" sz="2000" dirty="0"/>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214290"/>
            <a:ext cx="8091518" cy="571504"/>
          </a:xfrm>
        </p:spPr>
        <p:txBody>
          <a:bodyPr/>
          <a:lstStyle/>
          <a:p>
            <a:pPr>
              <a:buNone/>
            </a:pPr>
            <a:r>
              <a:rPr lang="cs-CZ" sz="2800" dirty="0" smtClean="0"/>
              <a:t>Novinka- řešení zániku věcných břemen!!!</a:t>
            </a:r>
            <a:endParaRPr lang="cs-CZ" sz="2800" dirty="0"/>
          </a:p>
        </p:txBody>
      </p:sp>
      <p:sp>
        <p:nvSpPr>
          <p:cNvPr id="3" name="Zástupný symbol pro obsah 2"/>
          <p:cNvSpPr>
            <a:spLocks noGrp="1"/>
          </p:cNvSpPr>
          <p:nvPr>
            <p:ph sz="quarter" idx="13"/>
          </p:nvPr>
        </p:nvSpPr>
        <p:spPr>
          <a:xfrm>
            <a:off x="357158" y="928670"/>
            <a:ext cx="8501122" cy="5500726"/>
          </a:xfrm>
        </p:spPr>
        <p:txBody>
          <a:bodyPr>
            <a:normAutofit/>
          </a:bodyPr>
          <a:lstStyle/>
          <a:p>
            <a:pPr>
              <a:buNone/>
            </a:pPr>
            <a:r>
              <a:rPr lang="cs-CZ" sz="2000" dirty="0" smtClean="0"/>
              <a:t> Katastrální úřad zápis věcného břemene na LV upraví tak, aby se po uplynutí stanovené lhůty mohlo vygenerovat upozornění, že uplynula lhůta, do které se mohla oprávněná osoba ozvat a následně katastrální úřad ověří, zda se oprávněná osoba nepřihlásila , případně zápis v katastru vymaže.</a:t>
            </a:r>
            <a:endParaRPr lang="cs-CZ" sz="2000" dirty="0"/>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214290"/>
            <a:ext cx="8929717" cy="571504"/>
          </a:xfrm>
        </p:spPr>
        <p:txBody>
          <a:bodyPr/>
          <a:lstStyle/>
          <a:p>
            <a:pPr>
              <a:buNone/>
            </a:pPr>
            <a:r>
              <a:rPr lang="cs-CZ" sz="2800" dirty="0" smtClean="0"/>
              <a:t>Obnova- řešení zániku věcných břemen!!! </a:t>
            </a:r>
            <a:r>
              <a:rPr lang="cs-CZ" dirty="0" smtClean="0"/>
              <a:t>x</a:t>
            </a:r>
            <a:r>
              <a:rPr lang="cs-CZ" sz="2800" dirty="0" smtClean="0"/>
              <a:t>  obec</a:t>
            </a:r>
            <a:endParaRPr lang="cs-CZ" sz="2800" dirty="0"/>
          </a:p>
        </p:txBody>
      </p:sp>
      <p:sp>
        <p:nvSpPr>
          <p:cNvPr id="3" name="Zástupný symbol pro obsah 2"/>
          <p:cNvSpPr>
            <a:spLocks noGrp="1"/>
          </p:cNvSpPr>
          <p:nvPr>
            <p:ph sz="quarter" idx="13"/>
          </p:nvPr>
        </p:nvSpPr>
        <p:spPr>
          <a:xfrm>
            <a:off x="357158" y="928670"/>
            <a:ext cx="8501122" cy="5500726"/>
          </a:xfrm>
        </p:spPr>
        <p:txBody>
          <a:bodyPr>
            <a:normAutofit fontScale="85000" lnSpcReduction="10000"/>
          </a:bodyPr>
          <a:lstStyle/>
          <a:p>
            <a:pPr>
              <a:buNone/>
            </a:pPr>
            <a:r>
              <a:rPr lang="cs-CZ" sz="2000" b="1" dirty="0" smtClean="0"/>
              <a:t>§ 40  </a:t>
            </a:r>
            <a:r>
              <a:rPr lang="cs-CZ" sz="2000" b="1" dirty="0" err="1" smtClean="0"/>
              <a:t>katZ</a:t>
            </a:r>
            <a:endParaRPr lang="cs-CZ" sz="2000" b="1" dirty="0" smtClean="0"/>
          </a:p>
          <a:p>
            <a:pPr>
              <a:buNone/>
            </a:pPr>
            <a:r>
              <a:rPr lang="cs-CZ" sz="2000" b="1" dirty="0" smtClean="0"/>
              <a:t> Obnova katastrálního operátu</a:t>
            </a:r>
          </a:p>
          <a:p>
            <a:pPr>
              <a:buNone/>
            </a:pPr>
            <a:r>
              <a:rPr lang="cs-CZ" sz="2000" b="1" dirty="0" smtClean="0"/>
              <a:t>  1)</a:t>
            </a:r>
            <a:r>
              <a:rPr lang="cs-CZ" sz="2000" dirty="0" smtClean="0"/>
              <a:t> Obnova katastrálního operátu je vyhotovení nového souboru geodetických informací a nového souboru popisných informací v elektronické podobě, které se provede</a:t>
            </a:r>
          </a:p>
          <a:p>
            <a:pPr>
              <a:buNone/>
            </a:pPr>
            <a:r>
              <a:rPr lang="cs-CZ" sz="2000" b="1" dirty="0" smtClean="0"/>
              <a:t>  a)</a:t>
            </a:r>
            <a:r>
              <a:rPr lang="cs-CZ" sz="2000" dirty="0" smtClean="0"/>
              <a:t> novým mapováním,</a:t>
            </a:r>
          </a:p>
          <a:p>
            <a:pPr>
              <a:buNone/>
            </a:pPr>
            <a:r>
              <a:rPr lang="cs-CZ" sz="2000" b="1" dirty="0" smtClean="0"/>
              <a:t>  b)</a:t>
            </a:r>
            <a:r>
              <a:rPr lang="cs-CZ" sz="2000" dirty="0" smtClean="0"/>
              <a:t> přepracováním souboru geodetických informací, nebo</a:t>
            </a:r>
          </a:p>
          <a:p>
            <a:pPr>
              <a:buNone/>
            </a:pPr>
            <a:r>
              <a:rPr lang="cs-CZ" sz="2000" b="1" dirty="0" smtClean="0"/>
              <a:t>  c)</a:t>
            </a:r>
            <a:r>
              <a:rPr lang="cs-CZ" sz="2000" dirty="0" smtClean="0"/>
              <a:t> na podkladě výsledků pozemkových úprav.</a:t>
            </a:r>
          </a:p>
          <a:p>
            <a:pPr>
              <a:buNone/>
            </a:pPr>
            <a:r>
              <a:rPr lang="cs-CZ" sz="2000" b="1" dirty="0" smtClean="0"/>
              <a:t> (2)</a:t>
            </a:r>
            <a:r>
              <a:rPr lang="cs-CZ" sz="2000" dirty="0" smtClean="0"/>
              <a:t> Katastrální operát se obnovuje zpravidla v rozsahu katastrálního území.</a:t>
            </a:r>
          </a:p>
          <a:p>
            <a:pPr>
              <a:buNone/>
            </a:pPr>
            <a:r>
              <a:rPr lang="cs-CZ" sz="2000" b="1" dirty="0" smtClean="0"/>
              <a:t> (3)</a:t>
            </a:r>
            <a:r>
              <a:rPr lang="cs-CZ" sz="2000" dirty="0" smtClean="0"/>
              <a:t> Obnovu katastrálního operátu zahájí katastrální úřad bez návrhu. Pokud má být obnova katastrálního operátu provedena podle odstavce 1 písm. a) nebo b), oznámí její zahájení katastrální úřad dotčené obci</a:t>
            </a:r>
            <a:r>
              <a:rPr lang="cs-CZ" sz="2000" b="1" dirty="0" smtClean="0"/>
              <a:t>. Společně s oznámením o zahájení obnovy katastrálního operátu vyzve katastrální úřad veřejnou vyhláškou osoby oprávněné z věcných břemen, jejichž zápis byl do katastru převzat z bývalé pozemkové knihy, zemských desek nebo železniční knihy, které jsou v katastru zapsány s údaji neumožňujícími jejich dostatečnou identifikaci, aby se katastrálnímu úřadu přihlásily. Výzvu zveřejní katastrální úřad na úřední desce do vyložení nového souboru geodetických informací a souboru popisných informací (dále jen „obnovený katastrální operát“), současně požádá o zveřejnění výzvy po stejnou dobu i </a:t>
            </a:r>
            <a:r>
              <a:rPr lang="cs-CZ" sz="2000" b="1" dirty="0" smtClean="0">
                <a:solidFill>
                  <a:srgbClr val="FF0000"/>
                </a:solidFill>
              </a:rPr>
              <a:t>dotčenou obec</a:t>
            </a:r>
            <a:r>
              <a:rPr lang="cs-CZ" sz="2000" b="1" dirty="0" smtClean="0"/>
              <a:t>.</a:t>
            </a:r>
          </a:p>
          <a:p>
            <a:pPr>
              <a:buNone/>
            </a:pPr>
            <a:endParaRPr lang="cs-CZ" sz="2000" dirty="0" smtClean="0"/>
          </a:p>
          <a:p>
            <a:pPr>
              <a:buNone/>
            </a:pPr>
            <a:endParaRPr lang="cs-CZ" sz="2000" dirty="0"/>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214290"/>
            <a:ext cx="8091518" cy="571504"/>
          </a:xfrm>
        </p:spPr>
        <p:txBody>
          <a:bodyPr/>
          <a:lstStyle/>
          <a:p>
            <a:pPr>
              <a:buNone/>
            </a:pPr>
            <a:r>
              <a:rPr lang="cs-CZ" sz="2800" dirty="0" smtClean="0"/>
              <a:t>Obnova - řešení zániku věcných břemen!!!</a:t>
            </a:r>
            <a:endParaRPr lang="cs-CZ" sz="2800" dirty="0"/>
          </a:p>
        </p:txBody>
      </p:sp>
      <p:sp>
        <p:nvSpPr>
          <p:cNvPr id="3" name="Zástupný symbol pro obsah 2"/>
          <p:cNvSpPr>
            <a:spLocks noGrp="1"/>
          </p:cNvSpPr>
          <p:nvPr>
            <p:ph sz="quarter" idx="13"/>
          </p:nvPr>
        </p:nvSpPr>
        <p:spPr>
          <a:xfrm>
            <a:off x="357158" y="928670"/>
            <a:ext cx="8501122" cy="5500726"/>
          </a:xfrm>
        </p:spPr>
        <p:txBody>
          <a:bodyPr>
            <a:normAutofit/>
          </a:bodyPr>
          <a:lstStyle/>
          <a:p>
            <a:pPr>
              <a:buNone/>
            </a:pPr>
            <a:r>
              <a:rPr lang="cs-CZ" sz="2000" b="1" dirty="0" smtClean="0"/>
              <a:t>Postup katastrálních úřadů:</a:t>
            </a:r>
          </a:p>
          <a:p>
            <a:pPr>
              <a:buNone/>
            </a:pPr>
            <a:r>
              <a:rPr lang="cs-CZ" sz="2000" i="1" dirty="0" smtClean="0"/>
              <a:t>  Společně s oznámením o zahájení obnovy katastrálního operátu vyzve katastrální úřad veřejnou vyhláškou osoby oprávněné z věcných břemen, jejichž zápis byl do katastru převzat z bývalé pozemkové knihy, zemských desek nebo železniční knihy, které jsou v katastru zapsány s údaji neumožňujícími jejich dostatečnou identifikaci, aby se katastrálnímu úřadu přihlásily. </a:t>
            </a:r>
          </a:p>
          <a:p>
            <a:pPr>
              <a:buNone/>
            </a:pPr>
            <a:r>
              <a:rPr lang="cs-CZ" sz="2000" i="1" dirty="0" smtClean="0"/>
              <a:t>  </a:t>
            </a:r>
            <a:r>
              <a:rPr lang="cs-CZ" sz="2000" dirty="0" smtClean="0">
                <a:solidFill>
                  <a:srgbClr val="FF0000"/>
                </a:solidFill>
              </a:rPr>
              <a:t>Výzvu zveřejní katastrální úřad na úřední desce do vyložení obnoveného katastrálního operátu a současně požádá o zveřejnění výzvy po stejnou dobu i dotčenou obec</a:t>
            </a:r>
          </a:p>
          <a:p>
            <a:pPr>
              <a:buNone/>
            </a:pPr>
            <a:r>
              <a:rPr lang="cs-CZ" sz="2000" dirty="0" smtClean="0"/>
              <a:t>  Nepřihlásí-li se oprávněná osoba do doby vyložení obnoveného katastrálního operátu, vytvoří katastrální úřad srovnávací sestavení parcel podle bodu 12 Návodu pro obnovu katastrálního operátu tak, že v dosavadním stavu předmětná věcná břemena budou zobrazena a v novém stavu již zobrazena nebudou. Oprávněné osoby mají možnost se přihlásit ještě v průběhu námitkového řízení. </a:t>
            </a:r>
          </a:p>
          <a:p>
            <a:pPr>
              <a:buNone/>
            </a:pPr>
            <a:endParaRPr lang="cs-CZ" sz="2000" b="1" dirty="0"/>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214290"/>
            <a:ext cx="8091518" cy="571504"/>
          </a:xfrm>
        </p:spPr>
        <p:txBody>
          <a:bodyPr/>
          <a:lstStyle/>
          <a:p>
            <a:pPr>
              <a:buNone/>
            </a:pPr>
            <a:r>
              <a:rPr lang="cs-CZ" sz="2800" dirty="0" smtClean="0"/>
              <a:t>Obnova - řešení zániku věcných břemen!!!</a:t>
            </a:r>
            <a:endParaRPr lang="cs-CZ" sz="2800" dirty="0"/>
          </a:p>
        </p:txBody>
      </p:sp>
      <p:sp>
        <p:nvSpPr>
          <p:cNvPr id="3" name="Zástupný symbol pro obsah 2"/>
          <p:cNvSpPr>
            <a:spLocks noGrp="1"/>
          </p:cNvSpPr>
          <p:nvPr>
            <p:ph sz="quarter" idx="13"/>
          </p:nvPr>
        </p:nvSpPr>
        <p:spPr>
          <a:xfrm>
            <a:off x="357158" y="928670"/>
            <a:ext cx="8501122" cy="5500726"/>
          </a:xfrm>
        </p:spPr>
        <p:txBody>
          <a:bodyPr>
            <a:normAutofit lnSpcReduction="10000"/>
          </a:bodyPr>
          <a:lstStyle/>
          <a:p>
            <a:pPr>
              <a:buNone/>
            </a:pPr>
            <a:r>
              <a:rPr lang="cs-CZ" sz="2000" dirty="0" smtClean="0"/>
              <a:t>§ 45</a:t>
            </a:r>
          </a:p>
          <a:p>
            <a:pPr>
              <a:buNone/>
            </a:pPr>
            <a:r>
              <a:rPr lang="cs-CZ" sz="2000" b="1" dirty="0" smtClean="0"/>
              <a:t>  (1)</a:t>
            </a:r>
            <a:r>
              <a:rPr lang="cs-CZ" sz="2000" dirty="0" smtClean="0"/>
              <a:t> Katastrální úřad vyloží na dobu nejméně 10 pracovních dnů obnovený katastrální operát v obci, ve které se obnovuje katastrální operát, k veřejnému nahlédnutí.</a:t>
            </a:r>
          </a:p>
          <a:p>
            <a:pPr>
              <a:buNone/>
            </a:pPr>
            <a:r>
              <a:rPr lang="cs-CZ" sz="2000" b="1" dirty="0" smtClean="0"/>
              <a:t>  (2)</a:t>
            </a:r>
            <a:r>
              <a:rPr lang="cs-CZ" sz="2000" dirty="0" smtClean="0"/>
              <a:t> </a:t>
            </a:r>
            <a:r>
              <a:rPr lang="cs-CZ" sz="2000" dirty="0" smtClean="0">
                <a:solidFill>
                  <a:srgbClr val="FF0000"/>
                </a:solidFill>
              </a:rPr>
              <a:t>Obec na úřední desce,</a:t>
            </a:r>
            <a:r>
              <a:rPr lang="cs-CZ" sz="2000" dirty="0" smtClean="0"/>
              <a:t> popřípadě též způsobem v místě obvyklým, oznámí termín a dobu vyložení obnoveného katastrálního operátu nejméně 30 dnů před jeho vyložením. Současně oznámí, že obnovený katastrální operát nabude platnosti dnem, který určí katastrální úřad, a</a:t>
            </a:r>
            <a:r>
              <a:rPr lang="cs-CZ" sz="2000" dirty="0" smtClean="0">
                <a:solidFill>
                  <a:srgbClr val="FF0000"/>
                </a:solidFill>
              </a:rPr>
              <a:t> že věcná břemena, jejichž zápis byl do katastru převzat z bývalé pozemkové knihy, zemských desek nebo železniční knihy, která jsou zapsána ve prospěch osob s údaji neumožňujícími jejich dostatečnou identifikaci, se do obnoveného katastrálního operátu nepřevezmou, </a:t>
            </a:r>
            <a:r>
              <a:rPr lang="cs-CZ" sz="2000" b="1" dirty="0" smtClean="0"/>
              <a:t>pokud se osoba oprávněná z takového věcného břemene nepřihlásí katastrálnímu úřadu do 15 dnů ode dne, kdy skončilo vyložení obnoveného katastrálního operátu.</a:t>
            </a:r>
            <a:r>
              <a:rPr lang="cs-CZ" sz="2000" dirty="0" smtClean="0"/>
              <a:t> Vlastníkům a jiným oprávněným, kteří nemají v obci trvalý pobyt nebo sídlo, zašle katastrální úřad oznámení o těchto skutečnostech nejméně 30 dnů před vyložením obnoveného katastrálního operátu.</a:t>
            </a:r>
          </a:p>
          <a:p>
            <a:pPr>
              <a:buNone/>
            </a:pPr>
            <a:endParaRPr lang="cs-CZ" sz="2000" dirty="0"/>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571504"/>
          </a:xfrm>
        </p:spPr>
        <p:txBody>
          <a:bodyPr/>
          <a:lstStyle/>
          <a:p>
            <a:pPr>
              <a:buNone/>
            </a:pPr>
            <a:r>
              <a:rPr lang="cs-CZ" sz="2800" dirty="0" smtClean="0"/>
              <a:t>Návrh vlastníka - řešení zániku věcných břemen!!!</a:t>
            </a:r>
            <a:endParaRPr lang="cs-CZ" sz="2800" dirty="0"/>
          </a:p>
        </p:txBody>
      </p:sp>
      <p:sp>
        <p:nvSpPr>
          <p:cNvPr id="3" name="Zástupný symbol pro obsah 2"/>
          <p:cNvSpPr>
            <a:spLocks noGrp="1"/>
          </p:cNvSpPr>
          <p:nvPr>
            <p:ph sz="quarter" idx="13"/>
          </p:nvPr>
        </p:nvSpPr>
        <p:spPr>
          <a:xfrm>
            <a:off x="357158" y="928670"/>
            <a:ext cx="8501122" cy="5500726"/>
          </a:xfrm>
        </p:spPr>
        <p:txBody>
          <a:bodyPr>
            <a:normAutofit/>
          </a:bodyPr>
          <a:lstStyle/>
          <a:p>
            <a:pPr>
              <a:buNone/>
            </a:pPr>
            <a:r>
              <a:rPr lang="cs-CZ" sz="2000" dirty="0" smtClean="0"/>
              <a:t>§ 62 </a:t>
            </a:r>
            <a:r>
              <a:rPr lang="cs-CZ" sz="2000" b="1" dirty="0" smtClean="0"/>
              <a:t>SPOLEČNÁ, PŘECHODNÁ A ZÁVĚREČNÁ USTANOVENÍ</a:t>
            </a:r>
          </a:p>
          <a:p>
            <a:pPr>
              <a:buNone/>
            </a:pPr>
            <a:r>
              <a:rPr lang="cs-CZ" sz="2000" b="1" dirty="0" smtClean="0"/>
              <a:t>(4)</a:t>
            </a:r>
            <a:r>
              <a:rPr lang="cs-CZ" sz="2000" dirty="0" smtClean="0"/>
              <a:t> Má se za to, že věcná břemena, jejichž zápis byl do katastru převzat z bývalé pozemkové knihy, zemských desek nebo železniční knihy, která jsou zapsána ve prospěch osoby s údaji neumožňujícími její dostatečnou identifikaci, se promlčela. Katastrální úřad tato věcná břemena vymaže z katastru na základě ohlášení vlastníka nemovitosti, k níž je promlčené věcné břemeno zapsáno, o tom, že věcné břemeno není více než 10 let vykonáváno, sepsaného </a:t>
            </a:r>
            <a:r>
              <a:rPr lang="cs-CZ" sz="2000" b="1" dirty="0" smtClean="0">
                <a:solidFill>
                  <a:srgbClr val="FF0000"/>
                </a:solidFill>
              </a:rPr>
              <a:t>ve formě notářského zápisu.</a:t>
            </a:r>
            <a:r>
              <a:rPr lang="cs-CZ" sz="2000" dirty="0" smtClean="0"/>
              <a:t> Pro výmaz takto promlčených věcných břemen se použijí přiměřeně ustanovení o zápisu záznamem;</a:t>
            </a:r>
            <a:r>
              <a:rPr lang="cs-CZ" sz="2000" b="1" dirty="0" smtClean="0">
                <a:solidFill>
                  <a:srgbClr val="FF0000"/>
                </a:solidFill>
              </a:rPr>
              <a:t> ustanovení § 11 se neuplatní.</a:t>
            </a:r>
          </a:p>
          <a:p>
            <a:pPr>
              <a:buNone/>
            </a:pPr>
            <a:r>
              <a:rPr lang="cs-CZ" sz="2000" b="1" dirty="0" smtClean="0">
                <a:solidFill>
                  <a:srgbClr val="FF0000"/>
                </a:solidFill>
              </a:rPr>
              <a:t>Nebude nadále zánik řešen vkladovým řízením!!!</a:t>
            </a:r>
          </a:p>
          <a:p>
            <a:pPr>
              <a:buNone/>
            </a:pPr>
            <a:endParaRPr lang="cs-CZ" sz="2000" b="1" dirty="0" smtClean="0">
              <a:solidFill>
                <a:srgbClr val="FF0000"/>
              </a:solidFill>
            </a:endParaRPr>
          </a:p>
          <a:p>
            <a:pPr>
              <a:buNone/>
            </a:pPr>
            <a:endParaRPr lang="cs-CZ" sz="2000" dirty="0" smtClean="0"/>
          </a:p>
          <a:p>
            <a:pPr>
              <a:buNone/>
            </a:pPr>
            <a:endParaRPr lang="cs-CZ" sz="2000" dirty="0"/>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214290"/>
            <a:ext cx="8929717" cy="571504"/>
          </a:xfrm>
        </p:spPr>
        <p:txBody>
          <a:bodyPr/>
          <a:lstStyle/>
          <a:p>
            <a:pPr>
              <a:buNone/>
            </a:pPr>
            <a:r>
              <a:rPr lang="cs-CZ" sz="2800" dirty="0" smtClean="0"/>
              <a:t>Návrh - řešení zániku věcných břemen!!!-opakování</a:t>
            </a:r>
            <a:endParaRPr lang="cs-CZ" sz="2800" dirty="0"/>
          </a:p>
        </p:txBody>
      </p:sp>
      <p:sp>
        <p:nvSpPr>
          <p:cNvPr id="3" name="Zástupný symbol pro obsah 2"/>
          <p:cNvSpPr>
            <a:spLocks noGrp="1"/>
          </p:cNvSpPr>
          <p:nvPr>
            <p:ph sz="quarter" idx="13"/>
          </p:nvPr>
        </p:nvSpPr>
        <p:spPr>
          <a:xfrm>
            <a:off x="357158" y="928670"/>
            <a:ext cx="8501122" cy="5500726"/>
          </a:xfrm>
        </p:spPr>
        <p:txBody>
          <a:bodyPr>
            <a:normAutofit lnSpcReduction="10000"/>
          </a:bodyPr>
          <a:lstStyle/>
          <a:p>
            <a:pPr>
              <a:buNone/>
            </a:pPr>
            <a:r>
              <a:rPr lang="cs-CZ" sz="2000" b="1" dirty="0" smtClean="0"/>
              <a:t>Postup katastrálního úřadu :</a:t>
            </a:r>
          </a:p>
          <a:p>
            <a:pPr>
              <a:buNone/>
            </a:pPr>
            <a:endParaRPr lang="cs-CZ" sz="2000" b="1" dirty="0" smtClean="0"/>
          </a:p>
          <a:p>
            <a:pPr>
              <a:buNone/>
            </a:pPr>
            <a:r>
              <a:rPr lang="cs-CZ" sz="2000" b="1" dirty="0" smtClean="0"/>
              <a:t>  Vlastník jako povinná osoba předloží návrh na výmaz věcného břemene s notářským zápisem a výmaz bude prováděn pod řízením </a:t>
            </a:r>
            <a:r>
              <a:rPr lang="cs-CZ" sz="2000" b="1" dirty="0" smtClean="0">
                <a:solidFill>
                  <a:srgbClr val="FF0000"/>
                </a:solidFill>
              </a:rPr>
              <a:t>„Z“, </a:t>
            </a:r>
            <a:r>
              <a:rPr lang="cs-CZ" sz="2000" b="1" dirty="0" smtClean="0"/>
              <a:t>nikoliv dle návrhu na vklad výmazu práva. Nejsou při výmazu sledovány lhůty pro ochranu práv/20 ti denní lhůta/, není doručováno žádné vyrozumění, jako při vkladu výmazu práv.</a:t>
            </a:r>
          </a:p>
          <a:p>
            <a:pPr>
              <a:buNone/>
            </a:pPr>
            <a:r>
              <a:rPr lang="cs-CZ" sz="2000" dirty="0" smtClean="0"/>
              <a:t> Katastrální úřady budou pouze návrhy posuzovat, zda je určité věcné břemeno možné shora uvedenými postupy vymazat. Musí platit, že obě podmínky předpokládané zákonem byly splněny současně.</a:t>
            </a:r>
            <a:r>
              <a:rPr lang="cs-CZ" sz="2000" b="1" dirty="0" smtClean="0">
                <a:solidFill>
                  <a:srgbClr val="FF0000"/>
                </a:solidFill>
              </a:rPr>
              <a:t> Musí se tedy jednat o věcné břemeno, jehož zápis byl do katastru převzat z bývalé pozemkové knihy, zemských desek nebo železniční knihy a současně toto věcné břemeno musí být zapsáno ve prospěch osoby s údaji neumožňujícími její dostatečnou identifikaci.</a:t>
            </a:r>
          </a:p>
          <a:p>
            <a:pPr>
              <a:buNone/>
            </a:pPr>
            <a:r>
              <a:rPr lang="cs-CZ" sz="2000" b="1" dirty="0" smtClean="0"/>
              <a:t>Doplnění: Zápis dříve do evidence nemovitostí byl zpravidla proveden při komplexním zakládání evidence nemovitostí a o tom je zápis v příslušném výkazu změn daného katastrálního území- </a:t>
            </a:r>
            <a:r>
              <a:rPr lang="cs-CZ" sz="2000" b="1" dirty="0" err="1" smtClean="0"/>
              <a:t>pol.VZ</a:t>
            </a:r>
            <a:r>
              <a:rPr lang="cs-CZ" sz="2000" b="1" dirty="0" smtClean="0"/>
              <a:t>- </a:t>
            </a:r>
            <a:endParaRPr lang="cs-CZ" sz="20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500066"/>
          </a:xfrm>
        </p:spPr>
        <p:txBody>
          <a:bodyPr/>
          <a:lstStyle/>
          <a:p>
            <a:pPr>
              <a:buNone/>
            </a:pPr>
            <a:r>
              <a:rPr lang="cs-CZ" sz="2400" dirty="0" smtClean="0"/>
              <a:t>Lesní pozemky, </a:t>
            </a:r>
            <a:r>
              <a:rPr lang="cs-CZ" sz="2400" dirty="0" err="1" smtClean="0"/>
              <a:t>pozemky</a:t>
            </a:r>
            <a:r>
              <a:rPr lang="cs-CZ" sz="2400" dirty="0" smtClean="0"/>
              <a:t> se způsobem využití a ochrany LPF</a:t>
            </a:r>
            <a:endParaRPr lang="cs-CZ" sz="2400" dirty="0"/>
          </a:p>
        </p:txBody>
      </p:sp>
      <p:sp>
        <p:nvSpPr>
          <p:cNvPr id="5" name="Zástupný symbol pro obsah 4"/>
          <p:cNvSpPr>
            <a:spLocks noGrp="1"/>
          </p:cNvSpPr>
          <p:nvPr>
            <p:ph sz="quarter" idx="13"/>
          </p:nvPr>
        </p:nvSpPr>
        <p:spPr>
          <a:xfrm>
            <a:off x="285720" y="857232"/>
            <a:ext cx="8572560" cy="5715040"/>
          </a:xfrm>
        </p:spPr>
        <p:txBody>
          <a:bodyPr>
            <a:normAutofit fontScale="70000" lnSpcReduction="20000"/>
          </a:bodyPr>
          <a:lstStyle/>
          <a:p>
            <a:pPr>
              <a:buNone/>
            </a:pPr>
            <a:r>
              <a:rPr lang="cs-CZ" sz="2400" dirty="0" smtClean="0">
                <a:solidFill>
                  <a:srgbClr val="FF0000"/>
                </a:solidFill>
              </a:rPr>
              <a:t>Postup podle vyhlášky č. 441/2013 Sb. (oceňovací vyhláška</a:t>
            </a:r>
            <a:r>
              <a:rPr lang="cs-CZ" sz="2400" dirty="0" smtClean="0">
                <a:solidFill>
                  <a:schemeClr val="tx1"/>
                </a:solidFill>
              </a:rPr>
              <a:t>)</a:t>
            </a:r>
          </a:p>
          <a:p>
            <a:pPr>
              <a:buNone/>
            </a:pPr>
            <a:r>
              <a:rPr lang="cs-CZ" sz="2400" b="1" dirty="0" smtClean="0"/>
              <a:t> § 7</a:t>
            </a:r>
          </a:p>
          <a:p>
            <a:pPr>
              <a:buNone/>
            </a:pPr>
            <a:r>
              <a:rPr lang="cs-CZ" sz="2400" b="1" dirty="0" smtClean="0"/>
              <a:t> Lesní pozemek a nelesní pozemek s lesním porostem</a:t>
            </a:r>
          </a:p>
          <a:p>
            <a:pPr>
              <a:buNone/>
            </a:pPr>
            <a:r>
              <a:rPr lang="cs-CZ" sz="2400" b="1" dirty="0" smtClean="0"/>
              <a:t> (1)</a:t>
            </a:r>
            <a:r>
              <a:rPr lang="cs-CZ" sz="2400" dirty="0" smtClean="0"/>
              <a:t> </a:t>
            </a:r>
            <a:r>
              <a:rPr lang="cs-CZ" sz="2400" dirty="0" smtClean="0">
                <a:solidFill>
                  <a:srgbClr val="FF0000"/>
                </a:solidFill>
              </a:rPr>
              <a:t>Cena lesního pozemku a nelesního pozemku s lesním porostem (dále jen „lesní pozemek“) se určí jako součin jeho výměry a základní ceny upravené v Kč za m</a:t>
            </a:r>
            <a:r>
              <a:rPr lang="cs-CZ" sz="2400" baseline="30000" dirty="0" smtClean="0">
                <a:solidFill>
                  <a:srgbClr val="FF0000"/>
                </a:solidFill>
              </a:rPr>
              <a:t>2</a:t>
            </a:r>
            <a:r>
              <a:rPr lang="cs-CZ" sz="2400" dirty="0" smtClean="0">
                <a:solidFill>
                  <a:srgbClr val="FF0000"/>
                </a:solidFill>
              </a:rPr>
              <a:t>, pokud u tohoto pozemku není</a:t>
            </a:r>
          </a:p>
          <a:p>
            <a:pPr>
              <a:buNone/>
            </a:pPr>
            <a:r>
              <a:rPr lang="cs-CZ" sz="2400" b="1" dirty="0" smtClean="0"/>
              <a:t>  a)</a:t>
            </a:r>
            <a:r>
              <a:rPr lang="cs-CZ" sz="2400" dirty="0" smtClean="0"/>
              <a:t> územním plánem předpokládáno jeho jiné využití, kromě lesního pozemku, který je alespoň částečně součástí vymezené plochy koridoru veřejné dopravní nebo technické infrastruktury, nebo</a:t>
            </a:r>
          </a:p>
          <a:p>
            <a:pPr>
              <a:buNone/>
            </a:pPr>
            <a:r>
              <a:rPr lang="cs-CZ" sz="2400" b="1" dirty="0" smtClean="0"/>
              <a:t>  b)</a:t>
            </a:r>
            <a:r>
              <a:rPr lang="cs-CZ" sz="2400" dirty="0" smtClean="0"/>
              <a:t> regulačním plánem, který nahrazuje územní rozhodnutí, územním rozhodnutím, územním souhlasem, společným povolením, kterým se stavba umisťuje a povoluje, nebo veřejnoprávní smlouvou nahrazující územní rozhodnutí předpokládáno jeho jiné využití.</a:t>
            </a:r>
          </a:p>
          <a:p>
            <a:pPr>
              <a:buNone/>
            </a:pPr>
            <a:r>
              <a:rPr lang="cs-CZ" sz="2400" b="1" dirty="0" smtClean="0"/>
              <a:t>  (2)</a:t>
            </a:r>
            <a:r>
              <a:rPr lang="cs-CZ" sz="2400" dirty="0" smtClean="0"/>
              <a:t> Základní cena lesního pozemku se určí podle ceny plošně převládajících souborů lesních typů v porostní skupině. Cena lesního pozemku je součtem cen jeho částí v jednotlivých porostních skupinách, které jsou na něm vymezeny. Ceny v Kč za m</a:t>
            </a:r>
            <a:r>
              <a:rPr lang="cs-CZ" sz="2400" baseline="30000" dirty="0" smtClean="0"/>
              <a:t>2 </a:t>
            </a:r>
            <a:r>
              <a:rPr lang="cs-CZ" sz="2400" dirty="0" smtClean="0"/>
              <a:t>pro jednotlivé soubory lesních typů jsou uvedeny v příloze č. 6 k této vyhlášce.</a:t>
            </a:r>
          </a:p>
          <a:p>
            <a:pPr>
              <a:buNone/>
            </a:pPr>
            <a:r>
              <a:rPr lang="cs-CZ" sz="2400" b="1" dirty="0" smtClean="0"/>
              <a:t>  (3)</a:t>
            </a:r>
            <a:r>
              <a:rPr lang="cs-CZ" sz="2400" dirty="0" smtClean="0"/>
              <a:t> Základní cena podle odstavce 2 se upraví srážkami se zdůvodněním podle přílohy č. 7 k této vyhlášce.</a:t>
            </a:r>
          </a:p>
          <a:p>
            <a:pPr>
              <a:buNone/>
            </a:pPr>
            <a:r>
              <a:rPr lang="cs-CZ" sz="2400" b="1" dirty="0" smtClean="0"/>
              <a:t>  (4)</a:t>
            </a:r>
            <a:r>
              <a:rPr lang="cs-CZ" sz="2400" dirty="0" smtClean="0"/>
              <a:t> Je-li na pozemku více porostních skupin s různými plošně převládajícími soubory lesních typů, ocení se části pozemku se stejnou základní cenou samostatně a cena pozemku je součtem cen jeho dílčích částí.</a:t>
            </a:r>
          </a:p>
          <a:p>
            <a:pPr>
              <a:buNone/>
            </a:pPr>
            <a:r>
              <a:rPr lang="cs-CZ" sz="2400" b="1" dirty="0" smtClean="0"/>
              <a:t>  </a:t>
            </a:r>
            <a:r>
              <a:rPr lang="cs-CZ" sz="2400" b="1" dirty="0" smtClean="0">
                <a:solidFill>
                  <a:srgbClr val="FF0000"/>
                </a:solidFill>
              </a:rPr>
              <a:t>(5)</a:t>
            </a:r>
            <a:r>
              <a:rPr lang="cs-CZ" sz="2400" dirty="0" smtClean="0">
                <a:solidFill>
                  <a:srgbClr val="FF0000"/>
                </a:solidFill>
              </a:rPr>
              <a:t> Cena určená podle odstavce 3 činí nejméně 1 Kč za m</a:t>
            </a:r>
            <a:r>
              <a:rPr lang="cs-CZ" sz="2400" baseline="30000" dirty="0" smtClean="0">
                <a:solidFill>
                  <a:srgbClr val="FF0000"/>
                </a:solidFill>
              </a:rPr>
              <a:t>2</a:t>
            </a:r>
            <a:r>
              <a:rPr lang="cs-CZ" sz="2400" dirty="0" smtClean="0">
                <a:solidFill>
                  <a:srgbClr val="FF0000"/>
                </a:solidFill>
              </a:rPr>
              <a:t>.</a:t>
            </a:r>
          </a:p>
          <a:p>
            <a:pPr>
              <a:buNone/>
            </a:pPr>
            <a:endParaRPr lang="cs-CZ" sz="2400" dirty="0">
              <a:solidFill>
                <a:schemeClr val="tx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714380"/>
          </a:xfrm>
        </p:spPr>
        <p:txBody>
          <a:bodyPr/>
          <a:lstStyle/>
          <a:p>
            <a:pPr>
              <a:buNone/>
            </a:pPr>
            <a:r>
              <a:rPr lang="cs-CZ" sz="2000" dirty="0" smtClean="0"/>
              <a:t>Další „čištění zápisů v katastru nemovitostí“při pozemkových úpravách</a:t>
            </a:r>
            <a:endParaRPr lang="cs-CZ" sz="2000" dirty="0"/>
          </a:p>
        </p:txBody>
      </p:sp>
      <p:sp>
        <p:nvSpPr>
          <p:cNvPr id="3" name="Zástupný symbol pro obsah 2"/>
          <p:cNvSpPr>
            <a:spLocks noGrp="1"/>
          </p:cNvSpPr>
          <p:nvPr>
            <p:ph sz="quarter" idx="13"/>
          </p:nvPr>
        </p:nvSpPr>
        <p:spPr>
          <a:xfrm>
            <a:off x="285720" y="642918"/>
            <a:ext cx="8358246" cy="6000792"/>
          </a:xfrm>
        </p:spPr>
        <p:txBody>
          <a:bodyPr>
            <a:normAutofit/>
          </a:bodyPr>
          <a:lstStyle/>
          <a:p>
            <a:pPr>
              <a:buNone/>
            </a:pPr>
            <a:r>
              <a:rPr lang="cs-CZ" dirty="0" smtClean="0"/>
              <a:t>  Pokyny č. 43 na </a:t>
            </a:r>
            <a:r>
              <a:rPr lang="cs-CZ" dirty="0" smtClean="0">
                <a:hlinkClick r:id="rId2"/>
              </a:rPr>
              <a:t>www.</a:t>
            </a:r>
            <a:r>
              <a:rPr lang="cs-CZ" dirty="0" err="1" smtClean="0">
                <a:hlinkClick r:id="rId2"/>
              </a:rPr>
              <a:t>cuzk.cz</a:t>
            </a:r>
            <a:endParaRPr lang="cs-CZ" dirty="0" smtClean="0"/>
          </a:p>
          <a:p>
            <a:pPr>
              <a:buNone/>
            </a:pPr>
            <a:r>
              <a:rPr lang="cs-CZ" dirty="0" smtClean="0"/>
              <a:t>Upravují postupy související s průběhem pozemkové úpravy</a:t>
            </a:r>
          </a:p>
          <a:p>
            <a:pPr>
              <a:buNone/>
            </a:pPr>
            <a:endParaRPr lang="cs-CZ" dirty="0" smtClean="0"/>
          </a:p>
          <a:p>
            <a:pPr>
              <a:buNone/>
            </a:pPr>
            <a:r>
              <a:rPr lang="cs-CZ" dirty="0" smtClean="0"/>
              <a:t>Ve věci výmazu „starých osobních břemen“</a:t>
            </a:r>
          </a:p>
          <a:p>
            <a:pPr>
              <a:buNone/>
            </a:pPr>
            <a:r>
              <a:rPr lang="cs-CZ" dirty="0" smtClean="0"/>
              <a:t>d) obsahem nového stavu je pouze takové věcné břemeno podle § 8 odst. 1 zákona, k němuž se osoba oprávněná z tohoto věcného břemene ve stanovené lhůtě přihlásila.</a:t>
            </a:r>
          </a:p>
          <a:p>
            <a:pPr>
              <a:buNone/>
            </a:pPr>
            <a:endParaRPr lang="cs-CZ" dirty="0" smtClean="0"/>
          </a:p>
          <a:p>
            <a:pPr>
              <a:buNone/>
            </a:pPr>
            <a:r>
              <a:rPr lang="cs-CZ" dirty="0" smtClean="0"/>
              <a:t>Zápis v katastru musí být proveden dle výsledků pozemkové úpravy./ dle rozhodnutí/</a:t>
            </a:r>
            <a:endParaRPr lang="cs-CZ" dirty="0"/>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715403" cy="571504"/>
          </a:xfrm>
        </p:spPr>
        <p:txBody>
          <a:bodyPr/>
          <a:lstStyle/>
          <a:p>
            <a:pPr>
              <a:buNone/>
            </a:pPr>
            <a:r>
              <a:rPr lang="cs-CZ" sz="2400" dirty="0" smtClean="0"/>
              <a:t>Spolupráce katastrálních úřadů s jinými orgány </a:t>
            </a:r>
            <a:r>
              <a:rPr lang="cs-CZ" sz="2400" dirty="0" err="1" smtClean="0"/>
              <a:t>veř.moci</a:t>
            </a:r>
            <a:r>
              <a:rPr lang="cs-CZ" sz="2400" dirty="0" smtClean="0"/>
              <a:t>?</a:t>
            </a:r>
            <a:endParaRPr lang="cs-CZ" sz="2400" dirty="0"/>
          </a:p>
        </p:txBody>
      </p:sp>
      <p:sp>
        <p:nvSpPr>
          <p:cNvPr id="3" name="Zástupný symbol pro obsah 2"/>
          <p:cNvSpPr>
            <a:spLocks noGrp="1"/>
          </p:cNvSpPr>
          <p:nvPr>
            <p:ph sz="quarter" idx="13"/>
          </p:nvPr>
        </p:nvSpPr>
        <p:spPr>
          <a:xfrm>
            <a:off x="500034" y="642918"/>
            <a:ext cx="8143932" cy="6072230"/>
          </a:xfrm>
        </p:spPr>
        <p:txBody>
          <a:bodyPr>
            <a:normAutofit fontScale="55000" lnSpcReduction="20000"/>
          </a:bodyPr>
          <a:lstStyle/>
          <a:p>
            <a:pPr>
              <a:buNone/>
            </a:pPr>
            <a:r>
              <a:rPr lang="cs-CZ" sz="2900" b="1" dirty="0" smtClean="0"/>
              <a:t>Základní povinnosti obcí a orgánů veřejné moci vyplývají:</a:t>
            </a:r>
          </a:p>
          <a:p>
            <a:pPr>
              <a:buNone/>
            </a:pPr>
            <a:r>
              <a:rPr lang="cs-CZ" sz="2400" b="1" dirty="0" smtClean="0"/>
              <a:t>§ 38   Povinnosti obcí  </a:t>
            </a:r>
            <a:r>
              <a:rPr lang="cs-CZ" sz="2400" b="1" dirty="0" err="1" smtClean="0"/>
              <a:t>KatZ</a:t>
            </a:r>
            <a:endParaRPr lang="cs-CZ" sz="2400" b="1" dirty="0" smtClean="0"/>
          </a:p>
          <a:p>
            <a:pPr>
              <a:buNone/>
            </a:pPr>
            <a:r>
              <a:rPr lang="cs-CZ" sz="2400" i="1" dirty="0" smtClean="0"/>
              <a:t> (1)</a:t>
            </a:r>
            <a:r>
              <a:rPr lang="cs-CZ" sz="2400" dirty="0" smtClean="0"/>
              <a:t> Obce</a:t>
            </a:r>
          </a:p>
          <a:p>
            <a:pPr>
              <a:buNone/>
            </a:pPr>
            <a:r>
              <a:rPr lang="cs-CZ" sz="2400" i="1" dirty="0" smtClean="0"/>
              <a:t>   a)</a:t>
            </a:r>
            <a:r>
              <a:rPr lang="cs-CZ" sz="2400" dirty="0" smtClean="0"/>
              <a:t> vyhlašují ve svém územním obvodu způsobem v místě obvyklým na základě oznámení katastrálního úřadu zahájení revize katastru a obnovy katastrálního operátu, vysílají na ně své zástupce, spolupracují při zajišťování účasti vlastníků a jiných oprávněných a podávají o nich dostupné informace nezbytné pro provedení revize katastru a obnovy katastrálního operátu,</a:t>
            </a:r>
          </a:p>
          <a:p>
            <a:pPr>
              <a:buNone/>
            </a:pPr>
            <a:r>
              <a:rPr lang="cs-CZ" sz="2400" i="1" dirty="0" smtClean="0"/>
              <a:t>   b)</a:t>
            </a:r>
            <a:r>
              <a:rPr lang="cs-CZ" sz="2400" dirty="0" smtClean="0"/>
              <a:t> pečují o trvalé označení územních hranic obcí a na vyzvání katastrálního úřadu je označí ve stanovené lhůtě určeným způsobem,</a:t>
            </a:r>
          </a:p>
          <a:p>
            <a:pPr>
              <a:buNone/>
            </a:pPr>
            <a:r>
              <a:rPr lang="cs-CZ" sz="2400" i="1" dirty="0" smtClean="0"/>
              <a:t>   c)</a:t>
            </a:r>
            <a:r>
              <a:rPr lang="cs-CZ" sz="2400" dirty="0" smtClean="0"/>
              <a:t> spolupracují s katastrálním úřadem při provádění revize katastru a při obnově katastrálního operátu na území obce,</a:t>
            </a:r>
          </a:p>
          <a:p>
            <a:pPr>
              <a:buNone/>
            </a:pPr>
            <a:r>
              <a:rPr lang="cs-CZ" sz="2400" i="1" dirty="0" smtClean="0"/>
              <a:t>   d)</a:t>
            </a:r>
            <a:r>
              <a:rPr lang="cs-CZ" sz="2400" dirty="0" smtClean="0"/>
              <a:t> vyjadřují se ke změnám v pomístním názvosloví.</a:t>
            </a:r>
          </a:p>
          <a:p>
            <a:pPr>
              <a:buNone/>
            </a:pPr>
            <a:r>
              <a:rPr lang="cs-CZ" sz="2400" i="1" dirty="0" smtClean="0"/>
              <a:t> (2)</a:t>
            </a:r>
            <a:r>
              <a:rPr lang="cs-CZ" sz="2400" dirty="0" smtClean="0"/>
              <a:t> Pokud obec neoznačí hranice podle odstavce 1 písm. b), může katastrální úřad rozhodnout, že dá hranice označit na náklady obce.</a:t>
            </a:r>
          </a:p>
          <a:p>
            <a:pPr>
              <a:buNone/>
            </a:pPr>
            <a:r>
              <a:rPr lang="cs-CZ" sz="2400" b="1" dirty="0" smtClean="0"/>
              <a:t> § 39  Povinnosti orgánů veřejné moci</a:t>
            </a:r>
          </a:p>
          <a:p>
            <a:pPr>
              <a:buNone/>
            </a:pPr>
            <a:r>
              <a:rPr lang="cs-CZ" sz="2400" dirty="0" smtClean="0"/>
              <a:t>  Orgány veřejné moci</a:t>
            </a:r>
          </a:p>
          <a:p>
            <a:pPr>
              <a:buNone/>
            </a:pPr>
            <a:r>
              <a:rPr lang="cs-CZ" sz="2400" i="1" dirty="0" smtClean="0"/>
              <a:t>   a)</a:t>
            </a:r>
            <a:r>
              <a:rPr lang="cs-CZ" sz="2400" dirty="0" smtClean="0"/>
              <a:t> zasílají katastrálnímu úřadu svá rozhodnutí týkající se nemovitostí vydaná podle jiného právního předpisu, který zároveň stanoví orgánu veřejné moci povinnost zaslat rozhodnutí, souhlas nebo oznámení nebo jiný úkon k zápisu do katastru katastrálnímu úřadu, a to do 30 dnů ode dne nabytí právní moci rozhodnutí nebo do 30 dnů ode dne jejich vydání; listiny, na základě kterých se provádí vklad do katastru, orgány veřejné moci s výjimkou soudů a soudních exekutorů katastrálnímu úřadu nezasílají,</a:t>
            </a:r>
          </a:p>
          <a:p>
            <a:pPr>
              <a:buNone/>
            </a:pPr>
            <a:r>
              <a:rPr lang="cs-CZ" sz="2400" i="1" dirty="0" smtClean="0"/>
              <a:t>   b)</a:t>
            </a:r>
            <a:r>
              <a:rPr lang="cs-CZ" sz="2400" dirty="0" smtClean="0"/>
              <a:t> jsou povinny v přiměřené lhůtě v případě, že jimi vydaná listina předložená k zápisu do katastru obsahuje chyby v psaní, počtech nebo jiné zřejmé nesprávnosti, sdělit katastrálnímu úřadu na jeho výzvu správné údaje nebo listinu opravit, umožňuje-li to jiný právní předpis,</a:t>
            </a:r>
          </a:p>
          <a:p>
            <a:pPr>
              <a:buNone/>
            </a:pPr>
            <a:r>
              <a:rPr lang="cs-CZ" sz="2400" i="1" dirty="0" smtClean="0"/>
              <a:t>   c)</a:t>
            </a:r>
            <a:r>
              <a:rPr lang="cs-CZ" sz="2400" dirty="0" smtClean="0"/>
              <a:t> potvrzují, že údaje v návrhu na zápis do katastru, které se týkají jejich působnosti, odpovídají skutečnosti, pokud k navrhovanému zápisu není vyžadováno rozhodnutí nebo jiné opatření orgánu veřejné moci,</a:t>
            </a:r>
          </a:p>
          <a:p>
            <a:pPr>
              <a:buNone/>
            </a:pPr>
            <a:r>
              <a:rPr lang="cs-CZ" sz="2400" i="1" dirty="0" smtClean="0"/>
              <a:t>  d)</a:t>
            </a:r>
            <a:r>
              <a:rPr lang="cs-CZ" sz="2400" dirty="0" smtClean="0"/>
              <a:t> poskytují bezplatně katastrálním úřadům na jejich žádost údaje potřebné pro vedení katastru z jimi spravovaných informačních systémů.</a:t>
            </a:r>
          </a:p>
          <a:p>
            <a:pPr>
              <a:buNone/>
            </a:pPr>
            <a:endParaRPr lang="cs-CZ" sz="2400" dirty="0" smtClean="0"/>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715403" cy="571504"/>
          </a:xfrm>
        </p:spPr>
        <p:txBody>
          <a:bodyPr/>
          <a:lstStyle/>
          <a:p>
            <a:pPr>
              <a:buNone/>
            </a:pPr>
            <a:r>
              <a:rPr lang="cs-CZ" sz="2400" dirty="0" smtClean="0"/>
              <a:t>Spolupráce katastrálních úřadů s jinými orgány </a:t>
            </a:r>
            <a:r>
              <a:rPr lang="cs-CZ" sz="2400" dirty="0" err="1" smtClean="0"/>
              <a:t>veř.moci</a:t>
            </a:r>
            <a:r>
              <a:rPr lang="cs-CZ" sz="2400" dirty="0" smtClean="0"/>
              <a:t>?</a:t>
            </a:r>
            <a:endParaRPr lang="cs-CZ" sz="2400" dirty="0"/>
          </a:p>
        </p:txBody>
      </p:sp>
      <p:sp>
        <p:nvSpPr>
          <p:cNvPr id="3" name="Zástupný symbol pro obsah 2"/>
          <p:cNvSpPr>
            <a:spLocks noGrp="1"/>
          </p:cNvSpPr>
          <p:nvPr>
            <p:ph sz="quarter" idx="13"/>
          </p:nvPr>
        </p:nvSpPr>
        <p:spPr>
          <a:xfrm>
            <a:off x="500034" y="642918"/>
            <a:ext cx="8143932" cy="6215082"/>
          </a:xfrm>
        </p:spPr>
        <p:txBody>
          <a:bodyPr>
            <a:normAutofit fontScale="70000" lnSpcReduction="20000"/>
          </a:bodyPr>
          <a:lstStyle/>
          <a:p>
            <a:pPr>
              <a:buNone/>
            </a:pPr>
            <a:r>
              <a:rPr lang="cs-CZ" sz="2900" b="1" dirty="0" smtClean="0">
                <a:solidFill>
                  <a:srgbClr val="FF0000"/>
                </a:solidFill>
              </a:rPr>
              <a:t>Z § 42 odst. 1a 4 zákona 111/2009 Sb. vyplývá povinnost editovat stavební objekty do </a:t>
            </a:r>
            <a:r>
              <a:rPr lang="cs-CZ" sz="2900" b="1" dirty="0" err="1" smtClean="0">
                <a:solidFill>
                  <a:srgbClr val="FF0000"/>
                </a:solidFill>
              </a:rPr>
              <a:t>RUIANu</a:t>
            </a:r>
            <a:endParaRPr lang="cs-CZ" sz="2900" b="1" dirty="0" smtClean="0">
              <a:solidFill>
                <a:srgbClr val="FF0000"/>
              </a:solidFill>
            </a:endParaRPr>
          </a:p>
          <a:p>
            <a:pPr marL="502920" indent="-457200">
              <a:buNone/>
            </a:pPr>
            <a:r>
              <a:rPr lang="cs-CZ" sz="2400" dirty="0" smtClean="0"/>
              <a:t>     (1)</a:t>
            </a:r>
            <a:r>
              <a:rPr lang="cs-CZ" sz="2000" dirty="0" smtClean="0"/>
              <a:t>Identifikační údaje stavebního objektu a údaje o jeho vazbách na ostatní územní prvky a na územně evidenční jednotku část obce zapisuje editor těchto údajů, kterým je </a:t>
            </a:r>
            <a:r>
              <a:rPr lang="cs-CZ" sz="2000" dirty="0" smtClean="0">
                <a:solidFill>
                  <a:srgbClr val="FF0000"/>
                </a:solidFill>
              </a:rPr>
              <a:t>příslušný stavební úřad</a:t>
            </a:r>
            <a:r>
              <a:rPr lang="cs-CZ" sz="2000" dirty="0" smtClean="0"/>
              <a:t>. Kód stavebního objektu přiděluje správce registru územní identifikace.</a:t>
            </a:r>
          </a:p>
          <a:p>
            <a:pPr marL="502920" indent="-457200">
              <a:buNone/>
            </a:pPr>
            <a:r>
              <a:rPr lang="cs-CZ" sz="2000" b="1" dirty="0" smtClean="0"/>
              <a:t>     (4)</a:t>
            </a:r>
            <a:r>
              <a:rPr lang="cs-CZ" sz="2000" dirty="0" smtClean="0"/>
              <a:t> Pokud stavební objekt nevyžaduje stavební povolení ani ohlášení stavebnímu úřadu, je </a:t>
            </a:r>
            <a:r>
              <a:rPr lang="cs-CZ" sz="2000" dirty="0" smtClean="0">
                <a:solidFill>
                  <a:srgbClr val="FF0000"/>
                </a:solidFill>
              </a:rPr>
              <a:t>editorem údajů podle odstavců 1 až 3 obec</a:t>
            </a:r>
            <a:r>
              <a:rPr lang="cs-CZ" sz="2000" dirty="0" smtClean="0"/>
              <a:t>, na jejímž území se stavební objekt nachází. Obec před zápisem údajů zjistí údaje určující polohu definičního bodu stavebního objektu a </a:t>
            </a:r>
            <a:r>
              <a:rPr lang="cs-CZ" sz="2000" dirty="0" err="1" smtClean="0"/>
              <a:t>adresního</a:t>
            </a:r>
            <a:r>
              <a:rPr lang="cs-CZ" sz="2000" dirty="0" smtClean="0"/>
              <a:t> místa.</a:t>
            </a:r>
          </a:p>
          <a:p>
            <a:pPr>
              <a:buNone/>
            </a:pPr>
            <a:endParaRPr lang="cs-CZ" sz="2400" dirty="0" smtClean="0"/>
          </a:p>
          <a:p>
            <a:pPr>
              <a:buNone/>
            </a:pPr>
            <a:r>
              <a:rPr lang="cs-CZ" sz="2400" dirty="0" smtClean="0"/>
              <a:t>Doplňování údajů do ZR- základního registru- RUIAN dle zákona 111/2009 Sb.,</a:t>
            </a:r>
            <a:r>
              <a:rPr lang="cs-CZ" sz="2400" b="1" dirty="0" smtClean="0"/>
              <a:t> Zákon o základních registrech</a:t>
            </a:r>
          </a:p>
          <a:p>
            <a:pPr>
              <a:buFontTx/>
              <a:buChar char="-"/>
            </a:pPr>
            <a:r>
              <a:rPr lang="cs-CZ" sz="2400" b="1" dirty="0" smtClean="0"/>
              <a:t>Zápis do </a:t>
            </a:r>
            <a:r>
              <a:rPr lang="cs-CZ" sz="2400" b="1" dirty="0" err="1" smtClean="0"/>
              <a:t>RUIANu</a:t>
            </a:r>
            <a:r>
              <a:rPr lang="cs-CZ" sz="2400" b="1" dirty="0" smtClean="0"/>
              <a:t> staveb s </a:t>
            </a:r>
            <a:r>
              <a:rPr lang="cs-CZ" sz="2400" b="1" dirty="0" err="1" smtClean="0"/>
              <a:t>čp</a:t>
            </a:r>
            <a:r>
              <a:rPr lang="cs-CZ" sz="2400" b="1" dirty="0" smtClean="0"/>
              <a:t>., s </a:t>
            </a:r>
            <a:r>
              <a:rPr lang="cs-CZ" sz="2400" b="1" dirty="0" err="1" smtClean="0"/>
              <a:t>ev.č</a:t>
            </a:r>
            <a:r>
              <a:rPr lang="cs-CZ" sz="2400" b="1" dirty="0" smtClean="0"/>
              <a:t>., bez </a:t>
            </a:r>
            <a:r>
              <a:rPr lang="cs-CZ" sz="2400" b="1" dirty="0" err="1" smtClean="0"/>
              <a:t>čp</a:t>
            </a:r>
            <a:r>
              <a:rPr lang="cs-CZ" sz="2400" b="1" dirty="0" smtClean="0"/>
              <a:t>. nebo </a:t>
            </a:r>
            <a:r>
              <a:rPr lang="cs-CZ" sz="2400" b="1" dirty="0" err="1" smtClean="0"/>
              <a:t>ev.č</a:t>
            </a:r>
            <a:r>
              <a:rPr lang="cs-CZ" sz="2400" b="1" dirty="0" smtClean="0"/>
              <a:t>.</a:t>
            </a:r>
          </a:p>
          <a:p>
            <a:pPr>
              <a:buFontTx/>
              <a:buChar char="-"/>
            </a:pPr>
            <a:r>
              <a:rPr lang="cs-CZ" sz="2400" b="1" dirty="0" smtClean="0"/>
              <a:t>Dobývacího prostoru- řeší novela kat.vyhlášky č. 87/2017 Sb.  následně novela zákona č. 44/1988 </a:t>
            </a:r>
            <a:r>
              <a:rPr lang="cs-CZ" sz="2600" b="1" dirty="0" smtClean="0">
                <a:solidFill>
                  <a:srgbClr val="FF0000"/>
                </a:solidFill>
              </a:rPr>
              <a:t>- Editorem údajů je Český báňský úřad</a:t>
            </a:r>
          </a:p>
          <a:p>
            <a:pPr>
              <a:buFontTx/>
              <a:buChar char="-"/>
            </a:pPr>
            <a:r>
              <a:rPr lang="cs-CZ" sz="2400" b="1" dirty="0" smtClean="0"/>
              <a:t>Chráněné ložiskové </a:t>
            </a:r>
            <a:r>
              <a:rPr lang="cs-CZ" sz="2600" b="1" dirty="0" smtClean="0">
                <a:solidFill>
                  <a:srgbClr val="FF0000"/>
                </a:solidFill>
              </a:rPr>
              <a:t>území- Editorem údajů je Ministerstvo životního prostředí</a:t>
            </a:r>
          </a:p>
          <a:p>
            <a:pPr>
              <a:buNone/>
            </a:pPr>
            <a:endParaRPr lang="cs-CZ" sz="2400" b="1" dirty="0" smtClean="0"/>
          </a:p>
          <a:p>
            <a:pPr>
              <a:buNone/>
            </a:pPr>
            <a:endParaRPr lang="cs-CZ" sz="2400" b="1" dirty="0" smtClean="0"/>
          </a:p>
          <a:p>
            <a:pPr>
              <a:buNone/>
            </a:pPr>
            <a:r>
              <a:rPr lang="cs-CZ" sz="2400" b="1" dirty="0" smtClean="0"/>
              <a:t>Pro editory staveb jsou na </a:t>
            </a:r>
            <a:r>
              <a:rPr lang="cs-CZ" sz="2400" b="1" dirty="0" smtClean="0">
                <a:hlinkClick r:id="rId2"/>
              </a:rPr>
              <a:t>www.</a:t>
            </a:r>
            <a:r>
              <a:rPr lang="cs-CZ" sz="2400" b="1" dirty="0" err="1" smtClean="0">
                <a:hlinkClick r:id="rId2"/>
              </a:rPr>
              <a:t>cuzk.cz</a:t>
            </a:r>
            <a:r>
              <a:rPr lang="cs-CZ" sz="2400" b="1" dirty="0" smtClean="0"/>
              <a:t> dostupné pomůcky:</a:t>
            </a:r>
          </a:p>
          <a:p>
            <a:pPr>
              <a:buNone/>
            </a:pPr>
            <a:r>
              <a:rPr lang="cs-CZ" sz="2400" b="1" dirty="0" smtClean="0"/>
              <a:t>  FAQ – stavební objekty – řeší- které stavby se zapisují,kdo edituje a kterým stavbám se přiděluje </a:t>
            </a:r>
            <a:r>
              <a:rPr lang="cs-CZ" sz="2400" b="1" dirty="0" err="1" smtClean="0"/>
              <a:t>čp</a:t>
            </a:r>
            <a:r>
              <a:rPr lang="cs-CZ" sz="2400" b="1" dirty="0" smtClean="0"/>
              <a:t>.,</a:t>
            </a:r>
            <a:r>
              <a:rPr lang="cs-CZ" sz="2400" b="1" dirty="0" err="1" smtClean="0"/>
              <a:t>ev.č</a:t>
            </a:r>
            <a:r>
              <a:rPr lang="cs-CZ" sz="2400" b="1" dirty="0" smtClean="0"/>
              <a:t>. ….</a:t>
            </a:r>
          </a:p>
          <a:p>
            <a:pPr>
              <a:buNone/>
            </a:pPr>
            <a:r>
              <a:rPr lang="pl-PL" sz="2400" b="1" dirty="0" smtClean="0"/>
              <a:t>Jak získávat informace z RÚIAN</a:t>
            </a:r>
          </a:p>
          <a:p>
            <a:pPr>
              <a:buNone/>
            </a:pPr>
            <a:r>
              <a:rPr lang="pl-PL" sz="2400" b="1" dirty="0" smtClean="0"/>
              <a:t>Jak zapisovat údaje do RÚIAN</a:t>
            </a:r>
            <a:endParaRPr lang="cs-CZ" sz="2400" b="1" dirty="0" smtClean="0"/>
          </a:p>
          <a:p>
            <a:pPr>
              <a:buNone/>
            </a:pPr>
            <a:endParaRPr lang="cs-CZ" sz="2400" b="1" dirty="0" smtClean="0"/>
          </a:p>
          <a:p>
            <a:pPr>
              <a:buNone/>
            </a:pPr>
            <a:endParaRPr lang="cs-CZ" sz="2400" dirty="0" smtClean="0"/>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214290"/>
            <a:ext cx="5715040" cy="714380"/>
          </a:xfrm>
        </p:spPr>
        <p:txBody>
          <a:bodyPr/>
          <a:lstStyle/>
          <a:p>
            <a:pPr>
              <a:buNone/>
            </a:pPr>
            <a:r>
              <a:rPr lang="cs-CZ" sz="2800" dirty="0" smtClean="0">
                <a:solidFill>
                  <a:srgbClr val="FF0000"/>
                </a:solidFill>
              </a:rPr>
              <a:t>Dobývací prostor </a:t>
            </a:r>
            <a:r>
              <a:rPr lang="cs-CZ" dirty="0" smtClean="0"/>
              <a:t/>
            </a:r>
            <a:br>
              <a:rPr lang="cs-CZ" dirty="0" smtClean="0"/>
            </a:br>
            <a:endParaRPr lang="cs-CZ" dirty="0"/>
          </a:p>
        </p:txBody>
      </p:sp>
      <p:sp>
        <p:nvSpPr>
          <p:cNvPr id="3" name="Zástupný symbol pro obsah 2"/>
          <p:cNvSpPr>
            <a:spLocks noGrp="1"/>
          </p:cNvSpPr>
          <p:nvPr>
            <p:ph sz="quarter" idx="13"/>
          </p:nvPr>
        </p:nvSpPr>
        <p:spPr>
          <a:xfrm>
            <a:off x="500034" y="785794"/>
            <a:ext cx="8143932" cy="5572164"/>
          </a:xfrm>
        </p:spPr>
        <p:txBody>
          <a:bodyPr/>
          <a:lstStyle/>
          <a:p>
            <a:pPr>
              <a:buNone/>
            </a:pPr>
            <a:r>
              <a:rPr lang="cs-CZ" dirty="0" smtClean="0"/>
              <a:t> Při stanovení </a:t>
            </a:r>
            <a:r>
              <a:rPr lang="cs-CZ" dirty="0" err="1" smtClean="0"/>
              <a:t>doby</a:t>
            </a:r>
            <a:r>
              <a:rPr lang="cs-CZ" dirty="0" smtClean="0"/>
              <a:t>́</a:t>
            </a:r>
            <a:r>
              <a:rPr lang="cs-CZ" dirty="0" err="1" smtClean="0"/>
              <a:t>vacího</a:t>
            </a:r>
            <a:r>
              <a:rPr lang="cs-CZ" dirty="0" smtClean="0"/>
              <a:t> prostoru se vychází ze stanoveného </a:t>
            </a:r>
            <a:r>
              <a:rPr lang="cs-CZ" dirty="0" smtClean="0">
                <a:solidFill>
                  <a:srgbClr val="FF0000"/>
                </a:solidFill>
              </a:rPr>
              <a:t>chráněného ložiskového území </a:t>
            </a:r>
            <a:r>
              <a:rPr lang="cs-CZ" dirty="0" smtClean="0"/>
              <a:t>a musí se přihlédnout i k </a:t>
            </a:r>
            <a:r>
              <a:rPr lang="cs-CZ" dirty="0" err="1" smtClean="0"/>
              <a:t>doby</a:t>
            </a:r>
            <a:r>
              <a:rPr lang="cs-CZ" dirty="0" smtClean="0"/>
              <a:t>́vání sousedních ložisek a k vlivu </a:t>
            </a:r>
            <a:r>
              <a:rPr lang="cs-CZ" dirty="0" err="1" smtClean="0"/>
              <a:t>doby</a:t>
            </a:r>
            <a:r>
              <a:rPr lang="cs-CZ" dirty="0" smtClean="0"/>
              <a:t>́vání. Hranice </a:t>
            </a:r>
            <a:r>
              <a:rPr lang="cs-CZ" dirty="0" err="1" smtClean="0"/>
              <a:t>doby</a:t>
            </a:r>
            <a:r>
              <a:rPr lang="cs-CZ" dirty="0" smtClean="0"/>
              <a:t>́</a:t>
            </a:r>
            <a:r>
              <a:rPr lang="cs-CZ" dirty="0" err="1" smtClean="0"/>
              <a:t>vacího</a:t>
            </a:r>
            <a:r>
              <a:rPr lang="cs-CZ" dirty="0" smtClean="0"/>
              <a:t> prostoru na povrchu se stanoví </a:t>
            </a:r>
            <a:r>
              <a:rPr lang="cs-CZ" dirty="0" err="1" smtClean="0"/>
              <a:t>uzavřeny</a:t>
            </a:r>
            <a:r>
              <a:rPr lang="cs-CZ" dirty="0" smtClean="0"/>
              <a:t>́m </a:t>
            </a:r>
            <a:r>
              <a:rPr lang="cs-CZ" dirty="0" err="1" smtClean="0"/>
              <a:t>geometricky</a:t>
            </a:r>
            <a:r>
              <a:rPr lang="cs-CZ" dirty="0" smtClean="0"/>
              <a:t>́m obrazcem s </a:t>
            </a:r>
            <a:r>
              <a:rPr lang="cs-CZ" dirty="0" err="1" smtClean="0"/>
              <a:t>přímy</a:t>
            </a:r>
            <a:r>
              <a:rPr lang="cs-CZ" dirty="0" smtClean="0"/>
              <a:t>́mi stranami, jehož vrcholy se určují souřadnicemi, </a:t>
            </a:r>
            <a:r>
              <a:rPr lang="cs-CZ" dirty="0" err="1" smtClean="0"/>
              <a:t>udany</a:t>
            </a:r>
            <a:r>
              <a:rPr lang="cs-CZ" dirty="0" smtClean="0"/>
              <a:t>́mi v platném souřadnicovém systému S-JTSK</a:t>
            </a:r>
          </a:p>
          <a:p>
            <a:pPr>
              <a:buNone/>
            </a:pPr>
            <a:r>
              <a:rPr lang="cs-CZ" dirty="0" smtClean="0"/>
              <a:t> Souvisí:</a:t>
            </a:r>
          </a:p>
          <a:p>
            <a:pPr>
              <a:buNone/>
            </a:pPr>
            <a:r>
              <a:rPr lang="cs-CZ" dirty="0" smtClean="0"/>
              <a:t>  Zákon č. 44/1988 Sb., o ochraně a využití nerostného bohatství (horní zákon), ve znění pozdějších předpisů, § 25 až § 27 a § 29. → Zákon č. 62/1988 Sb., o </a:t>
            </a:r>
            <a:r>
              <a:rPr lang="cs-CZ" dirty="0" err="1" smtClean="0"/>
              <a:t>geologicky</a:t>
            </a:r>
            <a:r>
              <a:rPr lang="cs-CZ" dirty="0" smtClean="0"/>
              <a:t>́ch pracích, § 13 a § 17. → Vyhláška č. 172/1992 Sb., o </a:t>
            </a:r>
            <a:r>
              <a:rPr lang="cs-CZ" dirty="0" err="1" smtClean="0"/>
              <a:t>doby</a:t>
            </a:r>
            <a:r>
              <a:rPr lang="cs-CZ" dirty="0" smtClean="0"/>
              <a:t>́vacích prostorech. → Zákon č. 183/2006 Sb., o územním plánování a stavebním řádu (stavební zákon), ve znění pozdějších předpisů</a:t>
            </a:r>
          </a:p>
          <a:p>
            <a:endParaRPr lang="cs-CZ" dirty="0" smtClean="0"/>
          </a:p>
          <a:p>
            <a:endParaRPr lang="cs-CZ" dirty="0" smtClean="0"/>
          </a:p>
          <a:p>
            <a:endParaRPr lang="cs-CZ" dirty="0"/>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214290"/>
            <a:ext cx="6286544" cy="714380"/>
          </a:xfrm>
        </p:spPr>
        <p:txBody>
          <a:bodyPr/>
          <a:lstStyle/>
          <a:p>
            <a:pPr>
              <a:buNone/>
            </a:pPr>
            <a:r>
              <a:rPr lang="cs-CZ" sz="2800" dirty="0" smtClean="0">
                <a:solidFill>
                  <a:srgbClr val="FF0000"/>
                </a:solidFill>
              </a:rPr>
              <a:t>Chráněná ložisková území</a:t>
            </a:r>
            <a:endParaRPr lang="cs-CZ" sz="2800" dirty="0">
              <a:solidFill>
                <a:srgbClr val="FF0000"/>
              </a:solidFill>
            </a:endParaRPr>
          </a:p>
        </p:txBody>
      </p:sp>
      <p:sp>
        <p:nvSpPr>
          <p:cNvPr id="3" name="Zástupný symbol pro obsah 2"/>
          <p:cNvSpPr>
            <a:spLocks noGrp="1"/>
          </p:cNvSpPr>
          <p:nvPr>
            <p:ph sz="quarter" idx="13"/>
          </p:nvPr>
        </p:nvSpPr>
        <p:spPr>
          <a:xfrm>
            <a:off x="500034" y="785794"/>
            <a:ext cx="8143932" cy="5572164"/>
          </a:xfrm>
        </p:spPr>
        <p:txBody>
          <a:bodyPr>
            <a:normAutofit fontScale="92500" lnSpcReduction="10000"/>
          </a:bodyPr>
          <a:lstStyle/>
          <a:p>
            <a:endParaRPr lang="cs-CZ" dirty="0" smtClean="0"/>
          </a:p>
          <a:p>
            <a:pPr>
              <a:buNone/>
            </a:pPr>
            <a:r>
              <a:rPr lang="cs-CZ" dirty="0" smtClean="0"/>
              <a:t> Ochrana </a:t>
            </a:r>
            <a:r>
              <a:rPr lang="cs-CZ" dirty="0" err="1" smtClean="0"/>
              <a:t>vy</a:t>
            </a:r>
            <a:r>
              <a:rPr lang="cs-CZ" dirty="0" smtClean="0"/>
              <a:t>́hradního ložiska proti znemožnění nebo ztížení jeho </a:t>
            </a:r>
            <a:r>
              <a:rPr lang="cs-CZ" dirty="0" err="1" smtClean="0"/>
              <a:t>doby</a:t>
            </a:r>
            <a:r>
              <a:rPr lang="cs-CZ" dirty="0" smtClean="0"/>
              <a:t>́vání se zajišťuje stanovením chráněného ložiskového území. Chráněné ložiskové území zahrnuje území, na kterém stavby a zařízení, které nesouvisí s </a:t>
            </a:r>
            <a:r>
              <a:rPr lang="cs-CZ" dirty="0" err="1" smtClean="0"/>
              <a:t>doby</a:t>
            </a:r>
            <a:r>
              <a:rPr lang="cs-CZ" dirty="0" smtClean="0"/>
              <a:t>́váním </a:t>
            </a:r>
            <a:r>
              <a:rPr lang="cs-CZ" dirty="0" err="1" smtClean="0"/>
              <a:t>vy</a:t>
            </a:r>
            <a:r>
              <a:rPr lang="cs-CZ" dirty="0" smtClean="0"/>
              <a:t>́hradního ložiska, by mohly znemožnit nebo ztížit </a:t>
            </a:r>
            <a:r>
              <a:rPr lang="cs-CZ" dirty="0" err="1" smtClean="0"/>
              <a:t>doby</a:t>
            </a:r>
            <a:r>
              <a:rPr lang="cs-CZ" dirty="0" smtClean="0"/>
              <a:t>́vání </a:t>
            </a:r>
            <a:r>
              <a:rPr lang="cs-CZ" dirty="0" err="1" smtClean="0"/>
              <a:t>vy</a:t>
            </a:r>
            <a:r>
              <a:rPr lang="cs-CZ" dirty="0" smtClean="0"/>
              <a:t>́hradního ložiska. Chráněné ložiskové území stanoví ministerstvo životního prostředí po projednání s orgánem kraje v přenesené působnosti České republiky rozhodnutím </a:t>
            </a:r>
            <a:r>
              <a:rPr lang="cs-CZ" dirty="0" err="1" smtClean="0"/>
              <a:t>vydany</a:t>
            </a:r>
            <a:r>
              <a:rPr lang="cs-CZ" dirty="0" smtClean="0"/>
              <a:t>́m v součinnosti s Ministerstvem průmyslu a obchodu České republiky, obvodním </a:t>
            </a:r>
            <a:r>
              <a:rPr lang="cs-CZ" dirty="0" err="1" smtClean="0"/>
              <a:t>báňsky</a:t>
            </a:r>
            <a:r>
              <a:rPr lang="cs-CZ" dirty="0" smtClean="0"/>
              <a:t>́m úřadem a po dohodě s orgánem územního plánování a stavebním úřadem. Příslušné údaje zpřístupňuje Česká geologická služba v rámci </a:t>
            </a:r>
            <a:r>
              <a:rPr lang="cs-CZ" dirty="0" err="1" smtClean="0"/>
              <a:t>vy</a:t>
            </a:r>
            <a:r>
              <a:rPr lang="cs-CZ" dirty="0" smtClean="0"/>
              <a:t>́</a:t>
            </a:r>
            <a:r>
              <a:rPr lang="cs-CZ" dirty="0" err="1" smtClean="0"/>
              <a:t>konu</a:t>
            </a:r>
            <a:r>
              <a:rPr lang="cs-CZ" dirty="0" smtClean="0"/>
              <a:t> státní geologické služby.</a:t>
            </a:r>
          </a:p>
          <a:p>
            <a:pPr>
              <a:buNone/>
            </a:pPr>
            <a:r>
              <a:rPr lang="cs-CZ" b="1" dirty="0" smtClean="0"/>
              <a:t>Souvisí:</a:t>
            </a:r>
            <a:endParaRPr lang="cs-CZ" dirty="0" smtClean="0"/>
          </a:p>
          <a:p>
            <a:pPr>
              <a:buNone/>
            </a:pPr>
            <a:r>
              <a:rPr lang="cs-CZ" dirty="0" smtClean="0"/>
              <a:t>  Zákon č. 44/1988 Sb., o ochraně a využití nerostného bohatství (horní zákon), ve znění pozdějších předpisů, § 17. Zákon č. 62/1988 Sb., o </a:t>
            </a:r>
            <a:r>
              <a:rPr lang="cs-CZ" dirty="0" err="1" smtClean="0"/>
              <a:t>geologicky</a:t>
            </a:r>
            <a:r>
              <a:rPr lang="cs-CZ" dirty="0" smtClean="0"/>
              <a:t>́ch pracích, § 13 a § 17. Vyhláška č. 364/1992 Sb., o </a:t>
            </a:r>
            <a:r>
              <a:rPr lang="cs-CZ" dirty="0" err="1" smtClean="0"/>
              <a:t>chráněny</a:t>
            </a:r>
            <a:r>
              <a:rPr lang="cs-CZ" dirty="0" smtClean="0"/>
              <a:t>́ch </a:t>
            </a:r>
            <a:r>
              <a:rPr lang="cs-CZ" dirty="0" err="1" smtClean="0"/>
              <a:t>ložiskovy</a:t>
            </a:r>
            <a:r>
              <a:rPr lang="cs-CZ" dirty="0" smtClean="0"/>
              <a:t>́ch územích, § 3.</a:t>
            </a:r>
          </a:p>
          <a:p>
            <a:endParaRPr lang="cs-CZ" dirty="0" smtClean="0"/>
          </a:p>
          <a:p>
            <a:endParaRPr lang="cs-CZ" dirty="0"/>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714356"/>
          </a:xfrm>
        </p:spPr>
        <p:txBody>
          <a:bodyPr/>
          <a:lstStyle/>
          <a:p>
            <a:pPr>
              <a:buNone/>
            </a:pPr>
            <a:r>
              <a:rPr lang="cs-CZ" sz="2800" dirty="0" smtClean="0"/>
              <a:t>Pokračování-</a:t>
            </a:r>
            <a:r>
              <a:rPr lang="cs-CZ" sz="2400" dirty="0" smtClean="0"/>
              <a:t> propojování systémů,veřejný seznam=RUIAN</a:t>
            </a:r>
            <a:endParaRPr lang="cs-CZ" sz="2400" dirty="0"/>
          </a:p>
        </p:txBody>
      </p:sp>
      <p:sp>
        <p:nvSpPr>
          <p:cNvPr id="3" name="Zástupný symbol pro obsah 2"/>
          <p:cNvSpPr>
            <a:spLocks noGrp="1"/>
          </p:cNvSpPr>
          <p:nvPr>
            <p:ph sz="quarter" idx="13"/>
          </p:nvPr>
        </p:nvSpPr>
        <p:spPr>
          <a:xfrm>
            <a:off x="428596" y="731520"/>
            <a:ext cx="8358246" cy="5840752"/>
          </a:xfrm>
        </p:spPr>
        <p:txBody>
          <a:bodyPr>
            <a:normAutofit fontScale="77500" lnSpcReduction="20000"/>
          </a:bodyPr>
          <a:lstStyle/>
          <a:p>
            <a:pPr>
              <a:buNone/>
            </a:pPr>
            <a:r>
              <a:rPr lang="cs-CZ" sz="2400" b="1" dirty="0" smtClean="0"/>
              <a:t> </a:t>
            </a:r>
            <a:r>
              <a:rPr lang="cs-CZ" sz="2400" dirty="0" smtClean="0"/>
              <a:t>§ 62 z.č.</a:t>
            </a:r>
            <a:r>
              <a:rPr lang="cs-CZ" sz="2400" b="1" dirty="0" smtClean="0">
                <a:solidFill>
                  <a:srgbClr val="FF0000"/>
                </a:solidFill>
              </a:rPr>
              <a:t> 111/2009 Sb.</a:t>
            </a:r>
          </a:p>
          <a:p>
            <a:pPr>
              <a:buNone/>
            </a:pPr>
            <a:r>
              <a:rPr lang="cs-CZ" sz="2400" b="1" dirty="0" smtClean="0"/>
              <a:t>  Poskytování údajů z registru územní identifikace a z informačního systému územní identifikace</a:t>
            </a:r>
          </a:p>
          <a:p>
            <a:pPr>
              <a:buNone/>
            </a:pPr>
            <a:r>
              <a:rPr lang="cs-CZ" sz="2400" i="1" dirty="0" smtClean="0">
                <a:solidFill>
                  <a:srgbClr val="FF0000"/>
                </a:solidFill>
              </a:rPr>
              <a:t> (1)</a:t>
            </a:r>
            <a:r>
              <a:rPr lang="cs-CZ" sz="2400" dirty="0" smtClean="0">
                <a:solidFill>
                  <a:srgbClr val="FF0000"/>
                </a:solidFill>
              </a:rPr>
              <a:t> Registr územní identifikace je veřejně přístupný způsobem umožňujícím dálkový přístup.</a:t>
            </a:r>
            <a:r>
              <a:rPr lang="cs-CZ" sz="2400" dirty="0" smtClean="0"/>
              <a:t> Údaje z tohoto registru se poskytují v elektronické podobě, včetně vytěžování</a:t>
            </a:r>
            <a:r>
              <a:rPr lang="cs-CZ" sz="2400" baseline="30000" dirty="0" smtClean="0">
                <a:hlinkClick r:id="rId2"/>
              </a:rPr>
              <a:t>50</a:t>
            </a:r>
            <a:r>
              <a:rPr lang="cs-CZ" sz="2400" dirty="0" smtClean="0">
                <a:hlinkClick r:id="rId2"/>
              </a:rPr>
              <a:t>)</a:t>
            </a:r>
            <a:r>
              <a:rPr lang="cs-CZ" sz="2400" dirty="0" smtClean="0"/>
              <a:t> jeho obsahu; na nosičích dat se poskytují za úplatu, nejedná-li se o údaje pro tvorbu územně analytických podkladů. Vydávání výpisů, včetně ověřených výstupů z registru územní identifikace podle jiného právního předpisu</a:t>
            </a:r>
            <a:r>
              <a:rPr lang="cs-CZ" sz="2400" baseline="30000" dirty="0" smtClean="0">
                <a:hlinkClick r:id="rId2"/>
              </a:rPr>
              <a:t>1</a:t>
            </a:r>
            <a:r>
              <a:rPr lang="cs-CZ" sz="2400" dirty="0" smtClean="0">
                <a:hlinkClick r:id="rId2"/>
              </a:rPr>
              <a:t>)</a:t>
            </a:r>
            <a:r>
              <a:rPr lang="cs-CZ" sz="2400" dirty="0" smtClean="0"/>
              <a:t> tím není dotčeno. Záznamy o využívání údajů registru územní identifikace a informačního systému územní identifikace se neposkytují.</a:t>
            </a:r>
          </a:p>
          <a:p>
            <a:pPr>
              <a:buNone/>
            </a:pPr>
            <a:r>
              <a:rPr lang="cs-CZ" sz="2400" i="1" dirty="0" smtClean="0"/>
              <a:t>  (2)</a:t>
            </a:r>
            <a:r>
              <a:rPr lang="cs-CZ" sz="2400" dirty="0" smtClean="0"/>
              <a:t> Registr územní identifikace zprostředkovává z katastru nemovitostí údaje o vlastníkovi pozemku nebo v katastru nemovitostí evidovaného stavebního objektu, které jsou veřejné.</a:t>
            </a:r>
          </a:p>
          <a:p>
            <a:pPr>
              <a:buNone/>
            </a:pPr>
            <a:r>
              <a:rPr lang="cs-CZ" sz="2400" i="1" dirty="0" smtClean="0"/>
              <a:t>  (3)</a:t>
            </a:r>
            <a:r>
              <a:rPr lang="cs-CZ" sz="2400" dirty="0" smtClean="0"/>
              <a:t> Pro poskytování údajů z informačního systému územní identifikace platí obdobně odstavec 1. Z informačního systému územní identifikace se vydávají též ověřené výstupy podle jiného právního předpisu.</a:t>
            </a:r>
          </a:p>
          <a:p>
            <a:pPr>
              <a:buNone/>
            </a:pPr>
            <a:r>
              <a:rPr lang="cs-CZ" sz="2400" dirty="0" smtClean="0"/>
              <a:t>§ 62a</a:t>
            </a:r>
          </a:p>
          <a:p>
            <a:pPr>
              <a:buNone/>
            </a:pPr>
            <a:r>
              <a:rPr lang="cs-CZ" sz="2400" dirty="0" smtClean="0"/>
              <a:t>  </a:t>
            </a:r>
            <a:r>
              <a:rPr lang="cs-CZ" sz="2400" dirty="0" smtClean="0">
                <a:solidFill>
                  <a:srgbClr val="FF0000"/>
                </a:solidFill>
              </a:rPr>
              <a:t>Referenční údaje zapisuje a údaje ze základních registrů na žádost poskytuje obec</a:t>
            </a:r>
            <a:r>
              <a:rPr lang="cs-CZ" sz="2400" dirty="0" smtClean="0"/>
              <a:t>, městský obvod nebo městská část územně členěného statutárního města, městská část hlavního města Prahy a kraj v přenesené působnosti.- </a:t>
            </a:r>
            <a:r>
              <a:rPr lang="cs-CZ" sz="2400" dirty="0" err="1" smtClean="0"/>
              <a:t>čp</a:t>
            </a:r>
            <a:r>
              <a:rPr lang="cs-CZ" sz="2400" dirty="0" smtClean="0"/>
              <a:t>., </a:t>
            </a:r>
            <a:r>
              <a:rPr lang="cs-CZ" sz="2400" dirty="0" err="1" smtClean="0"/>
              <a:t>ev.č</a:t>
            </a:r>
            <a:r>
              <a:rPr lang="cs-CZ" sz="2400" dirty="0" smtClean="0"/>
              <a:t>.,způsob využití stavby</a:t>
            </a:r>
          </a:p>
          <a:p>
            <a:pPr>
              <a:buNone/>
            </a:pPr>
            <a:endParaRPr lang="cs-CZ" sz="2400" dirty="0"/>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14415" y="214290"/>
            <a:ext cx="7091386" cy="642942"/>
          </a:xfrm>
        </p:spPr>
        <p:txBody>
          <a:bodyPr/>
          <a:lstStyle/>
          <a:p>
            <a:pPr>
              <a:buNone/>
            </a:pPr>
            <a:r>
              <a:rPr lang="cs-CZ" sz="2800" dirty="0" smtClean="0"/>
              <a:t>Veřejný seznam – zásada veřejnosti</a:t>
            </a:r>
            <a:endParaRPr lang="cs-CZ" sz="2800" dirty="0"/>
          </a:p>
        </p:txBody>
      </p:sp>
      <p:sp>
        <p:nvSpPr>
          <p:cNvPr id="7" name="Zástupný symbol pro obsah 6"/>
          <p:cNvSpPr>
            <a:spLocks noGrp="1"/>
          </p:cNvSpPr>
          <p:nvPr>
            <p:ph sz="quarter" idx="13"/>
          </p:nvPr>
        </p:nvSpPr>
        <p:spPr>
          <a:xfrm>
            <a:off x="428596" y="731520"/>
            <a:ext cx="8429684" cy="5769314"/>
          </a:xfrm>
        </p:spPr>
        <p:txBody>
          <a:bodyPr>
            <a:normAutofit fontScale="85000" lnSpcReduction="10000"/>
          </a:bodyPr>
          <a:lstStyle/>
          <a:p>
            <a:pPr>
              <a:buNone/>
            </a:pPr>
            <a:r>
              <a:rPr lang="cs-CZ" dirty="0" smtClean="0"/>
              <a:t>  </a:t>
            </a:r>
          </a:p>
          <a:p>
            <a:pPr>
              <a:buNone/>
            </a:pPr>
            <a:r>
              <a:rPr lang="cs-CZ" dirty="0" smtClean="0"/>
              <a:t>  Široké veřejnosti je registr RUIAN znám, neboť od</a:t>
            </a:r>
            <a:r>
              <a:rPr lang="cs-CZ" dirty="0" smtClean="0">
                <a:solidFill>
                  <a:srgbClr val="FF0000"/>
                </a:solidFill>
              </a:rPr>
              <a:t> 1. 7. 2012 je povinností stavebních úřadů zapisovat do tohoto registru stavby s číslem popisným nebo číslem evidenčním a obce</a:t>
            </a:r>
            <a:r>
              <a:rPr lang="cs-CZ" dirty="0" smtClean="0"/>
              <a:t>, není-li dohodnuto se stavebními úřady jinak, zapisují do registru stavby bez čísel popisných a čísel evidenčních, mají-li být do katastru zapsány jako samostatné stavby, jako stavba na pozemku nebo jako součástí pozemku. </a:t>
            </a:r>
          </a:p>
          <a:p>
            <a:pPr marL="0" indent="0">
              <a:buNone/>
            </a:pPr>
            <a:r>
              <a:rPr lang="cs-CZ" dirty="0" smtClean="0"/>
              <a:t>  </a:t>
            </a:r>
            <a:r>
              <a:rPr lang="cs-CZ" sz="2400" dirty="0" smtClean="0"/>
              <a:t> Od </a:t>
            </a:r>
            <a:r>
              <a:rPr lang="cs-CZ" sz="2400" dirty="0" smtClean="0">
                <a:solidFill>
                  <a:srgbClr val="FF0000"/>
                </a:solidFill>
              </a:rPr>
              <a:t>1.1.2017</a:t>
            </a:r>
            <a:r>
              <a:rPr lang="cs-CZ" sz="2400" dirty="0" smtClean="0"/>
              <a:t> začaly kat.úřady přebírat údaje o způsobu využití staveb</a:t>
            </a:r>
          </a:p>
          <a:p>
            <a:pPr marL="0" indent="0">
              <a:buNone/>
            </a:pPr>
            <a:r>
              <a:rPr lang="cs-CZ" sz="2400" dirty="0" smtClean="0"/>
              <a:t>= referenční údaje</a:t>
            </a:r>
          </a:p>
          <a:p>
            <a:pPr>
              <a:buNone/>
            </a:pPr>
            <a:r>
              <a:rPr lang="cs-CZ" sz="2400" dirty="0" smtClean="0"/>
              <a:t>Referenční údaj </a:t>
            </a:r>
          </a:p>
          <a:p>
            <a:pPr>
              <a:buNone/>
            </a:pPr>
            <a:r>
              <a:rPr lang="cs-CZ" sz="2400" dirty="0" smtClean="0"/>
              <a:t>– záznam vedený v základním registru, který je v daný okamžik aktuální, platný,jednotný a závazný pro použití v agendách veřejné správy.</a:t>
            </a:r>
            <a:endParaRPr lang="cs-CZ" dirty="0" smtClean="0"/>
          </a:p>
          <a:p>
            <a:pPr>
              <a:buNone/>
            </a:pPr>
            <a:endParaRPr lang="cs-CZ" dirty="0" smtClean="0"/>
          </a:p>
          <a:p>
            <a:pPr>
              <a:buNone/>
            </a:pPr>
            <a:r>
              <a:rPr lang="cs-CZ" dirty="0" smtClean="0"/>
              <a:t>Každý vlastník nebo jiný oprávněný zpravidla sleduje v „Nahlížení do katastru“ svá práva, ale vedle práv jsou velmi významné i dostupné informace o zápisu poznámky, upozornění případně i </a:t>
            </a:r>
            <a:r>
              <a:rPr lang="cs-CZ" b="1" dirty="0" smtClean="0">
                <a:solidFill>
                  <a:srgbClr val="FF0000"/>
                </a:solidFill>
              </a:rPr>
              <a:t>zápisy údajů provedených z úřední povinnosti.</a:t>
            </a:r>
          </a:p>
          <a:p>
            <a:pPr>
              <a:buNone/>
            </a:pPr>
            <a:endParaRPr lang="cs-CZ" dirty="0"/>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785818"/>
          </a:xfrm>
        </p:spPr>
        <p:txBody>
          <a:bodyPr/>
          <a:lstStyle/>
          <a:p>
            <a:pPr algn="r">
              <a:buNone/>
            </a:pPr>
            <a:r>
              <a:rPr lang="cs-CZ" sz="2800" dirty="0" smtClean="0"/>
              <a:t>RUIAN- základní registr dle</a:t>
            </a:r>
            <a:r>
              <a:rPr lang="cs-CZ" dirty="0" smtClean="0"/>
              <a:t> </a:t>
            </a:r>
            <a:r>
              <a:rPr lang="cs-CZ" sz="2800" dirty="0" smtClean="0"/>
              <a:t>zákona</a:t>
            </a:r>
            <a:r>
              <a:rPr lang="cs-CZ" dirty="0" smtClean="0"/>
              <a:t> </a:t>
            </a:r>
            <a:r>
              <a:rPr lang="cs-CZ" sz="2800" dirty="0" smtClean="0"/>
              <a:t>111/2009 Sb.</a:t>
            </a:r>
            <a:endParaRPr lang="cs-CZ" sz="2800" dirty="0"/>
          </a:p>
        </p:txBody>
      </p:sp>
      <p:sp>
        <p:nvSpPr>
          <p:cNvPr id="3" name="Zástupný symbol pro obsah 2"/>
          <p:cNvSpPr>
            <a:spLocks noGrp="1"/>
          </p:cNvSpPr>
          <p:nvPr>
            <p:ph sz="quarter" idx="13"/>
          </p:nvPr>
        </p:nvSpPr>
        <p:spPr>
          <a:xfrm>
            <a:off x="428596" y="1142984"/>
            <a:ext cx="8215370" cy="5214974"/>
          </a:xfrm>
        </p:spPr>
        <p:txBody>
          <a:bodyPr/>
          <a:lstStyle/>
          <a:p>
            <a:pPr>
              <a:buNone/>
            </a:pPr>
            <a:r>
              <a:rPr lang="cs-CZ" dirty="0" smtClean="0"/>
              <a:t>Stavební úřady- zapisují způsoby využití stavby</a:t>
            </a:r>
          </a:p>
          <a:p>
            <a:pPr>
              <a:buNone/>
            </a:pPr>
            <a:r>
              <a:rPr lang="cs-CZ" dirty="0" smtClean="0"/>
              <a:t>                      - odstraňují stavby</a:t>
            </a:r>
          </a:p>
          <a:p>
            <a:pPr>
              <a:buNone/>
            </a:pPr>
            <a:r>
              <a:rPr lang="cs-CZ" dirty="0" smtClean="0"/>
              <a:t>                      - uvádí do technickoekonomických atributů mj. počet jednotek-bytů</a:t>
            </a:r>
          </a:p>
          <a:p>
            <a:pPr>
              <a:buNone/>
            </a:pPr>
            <a:endParaRPr lang="cs-CZ" dirty="0" smtClean="0"/>
          </a:p>
          <a:p>
            <a:pPr>
              <a:buNone/>
            </a:pPr>
            <a:r>
              <a:rPr lang="cs-CZ" dirty="0" smtClean="0"/>
              <a:t>Katastrální úřady využívají údajů v </a:t>
            </a:r>
            <a:r>
              <a:rPr lang="cs-CZ" dirty="0" err="1" smtClean="0"/>
              <a:t>RUIANu</a:t>
            </a:r>
            <a:r>
              <a:rPr lang="cs-CZ" dirty="0" smtClean="0"/>
              <a:t> při zápisu stavby,při výmazu stavby</a:t>
            </a:r>
          </a:p>
          <a:p>
            <a:pPr>
              <a:buNone/>
            </a:pPr>
            <a:r>
              <a:rPr lang="cs-CZ" dirty="0" smtClean="0"/>
              <a:t> Katastrální úřady ve vkladovém řízení při kontrole údajů o nemovitostech uváděných ve smlouvě neověřují zápisy v </a:t>
            </a:r>
            <a:r>
              <a:rPr lang="cs-CZ" dirty="0" err="1" smtClean="0"/>
              <a:t>RUIANu</a:t>
            </a:r>
            <a:r>
              <a:rPr lang="cs-CZ" dirty="0" smtClean="0"/>
              <a:t>, vychází jen z údajů evidovaných v katastru</a:t>
            </a:r>
          </a:p>
          <a:p>
            <a:pPr>
              <a:buNone/>
            </a:pPr>
            <a:r>
              <a:rPr lang="cs-CZ" dirty="0" smtClean="0"/>
              <a:t>Nahlížet do </a:t>
            </a:r>
            <a:r>
              <a:rPr lang="cs-CZ" dirty="0" err="1" smtClean="0"/>
              <a:t>RUIANu</a:t>
            </a:r>
            <a:r>
              <a:rPr lang="cs-CZ" dirty="0" smtClean="0"/>
              <a:t> je ale možné doporučovat veřejnosti</a:t>
            </a:r>
            <a:endParaRPr lang="cs-CZ" dirty="0"/>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857232"/>
          </a:xfrm>
        </p:spPr>
        <p:txBody>
          <a:bodyPr/>
          <a:lstStyle/>
          <a:p>
            <a:pPr>
              <a:buNone/>
            </a:pPr>
            <a:r>
              <a:rPr lang="cs-CZ" sz="2400" dirty="0" smtClean="0"/>
              <a:t>RUIAN- základní registr dle zákona 111/2009 Sb.</a:t>
            </a:r>
            <a:endParaRPr lang="cs-CZ" sz="2400" dirty="0"/>
          </a:p>
        </p:txBody>
      </p:sp>
      <p:sp>
        <p:nvSpPr>
          <p:cNvPr id="3" name="Zástupný symbol pro obsah 2"/>
          <p:cNvSpPr>
            <a:spLocks noGrp="1"/>
          </p:cNvSpPr>
          <p:nvPr>
            <p:ph sz="quarter" idx="13"/>
          </p:nvPr>
        </p:nvSpPr>
        <p:spPr>
          <a:xfrm>
            <a:off x="500034" y="857232"/>
            <a:ext cx="8143932" cy="5500726"/>
          </a:xfrm>
        </p:spPr>
        <p:txBody>
          <a:bodyPr/>
          <a:lstStyle/>
          <a:p>
            <a:pPr>
              <a:buNone/>
            </a:pPr>
            <a:r>
              <a:rPr lang="cs-CZ" sz="1800" dirty="0" smtClean="0"/>
              <a:t> Reklamace – RUIAN od 6.6.2022</a:t>
            </a:r>
          </a:p>
          <a:p>
            <a:pPr fontAlgn="base">
              <a:buNone/>
            </a:pPr>
            <a:r>
              <a:rPr lang="cs-CZ" sz="1800" b="1" dirty="0" smtClean="0">
                <a:hlinkClick r:id="rId2"/>
              </a:rPr>
              <a:t> Aktuality</a:t>
            </a:r>
            <a:endParaRPr lang="cs-CZ" sz="1800" dirty="0" smtClean="0"/>
          </a:p>
          <a:p>
            <a:pPr>
              <a:buNone/>
            </a:pPr>
            <a:r>
              <a:rPr lang="cs-CZ" sz="1800" b="1" dirty="0" smtClean="0">
                <a:hlinkClick r:id="rId3" tooltip="Nová verze aplikace Reklamační formuláře RÚIAN"/>
              </a:rPr>
              <a:t> 06.06.2022</a:t>
            </a:r>
            <a:r>
              <a:rPr lang="cs-CZ" sz="1800" dirty="0" smtClean="0"/>
              <a:t> </a:t>
            </a:r>
            <a:br>
              <a:rPr lang="cs-CZ" sz="1800" dirty="0" smtClean="0"/>
            </a:br>
            <a:r>
              <a:rPr lang="cs-CZ" sz="1800" dirty="0" smtClean="0"/>
              <a:t>Do produkčního provozu byla nasazena nová verze aplikace </a:t>
            </a:r>
            <a:r>
              <a:rPr lang="cs-CZ" sz="1800" dirty="0" smtClean="0">
                <a:hlinkClick r:id="rId4"/>
              </a:rPr>
              <a:t>Reklamační formuláře RÚIAN</a:t>
            </a:r>
            <a:r>
              <a:rPr lang="cs-CZ" sz="1800" dirty="0" smtClean="0"/>
              <a:t>, která umožňuje </a:t>
            </a:r>
            <a:r>
              <a:rPr lang="cs-CZ" sz="1800" b="1" dirty="0" smtClean="0">
                <a:solidFill>
                  <a:srgbClr val="FF0000"/>
                </a:solidFill>
              </a:rPr>
              <a:t>externím uživatelům </a:t>
            </a:r>
            <a:r>
              <a:rPr lang="cs-CZ" sz="1800" dirty="0" smtClean="0"/>
              <a:t>zadat reklamaci prvků vedených v RÚIAN.</a:t>
            </a:r>
          </a:p>
          <a:p>
            <a:endParaRPr lang="cs-CZ" dirty="0"/>
          </a:p>
        </p:txBody>
      </p:sp>
      <p:pic>
        <p:nvPicPr>
          <p:cNvPr id="4" name="Obrázek 3"/>
          <p:cNvPicPr/>
          <p:nvPr/>
        </p:nvPicPr>
        <p:blipFill>
          <a:blip r:embed="rId5"/>
          <a:srcRect/>
          <a:stretch>
            <a:fillRect/>
          </a:stretch>
        </p:blipFill>
        <p:spPr bwMode="auto">
          <a:xfrm>
            <a:off x="1691640" y="2857496"/>
            <a:ext cx="5760720" cy="3857652"/>
          </a:xfrm>
          <a:prstGeom prst="rect">
            <a:avLst/>
          </a:prstGeom>
          <a:noFill/>
          <a:ln w="9525">
            <a:noFill/>
            <a:miter lim="800000"/>
            <a:headEnd/>
            <a:tailEnd/>
          </a:ln>
        </p:spPr>
      </p:pic>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857232"/>
          </a:xfrm>
        </p:spPr>
        <p:txBody>
          <a:bodyPr/>
          <a:lstStyle/>
          <a:p>
            <a:pPr>
              <a:buNone/>
            </a:pPr>
            <a:r>
              <a:rPr lang="cs-CZ" sz="2400" dirty="0" smtClean="0"/>
              <a:t>RUIAN- základní registr dle zákona 111/2009 Sb.</a:t>
            </a:r>
            <a:endParaRPr lang="cs-CZ" sz="2400" dirty="0"/>
          </a:p>
        </p:txBody>
      </p:sp>
      <p:sp>
        <p:nvSpPr>
          <p:cNvPr id="3" name="Zástupný symbol pro obsah 2"/>
          <p:cNvSpPr>
            <a:spLocks noGrp="1"/>
          </p:cNvSpPr>
          <p:nvPr>
            <p:ph sz="quarter" idx="13"/>
          </p:nvPr>
        </p:nvSpPr>
        <p:spPr>
          <a:xfrm>
            <a:off x="357158" y="928670"/>
            <a:ext cx="8572560" cy="5429288"/>
          </a:xfrm>
        </p:spPr>
        <p:txBody>
          <a:bodyPr>
            <a:normAutofit fontScale="92500"/>
          </a:bodyPr>
          <a:lstStyle/>
          <a:p>
            <a:pPr>
              <a:buNone/>
            </a:pPr>
            <a:r>
              <a:rPr lang="cs-CZ" dirty="0" smtClean="0"/>
              <a:t> Na </a:t>
            </a:r>
            <a:r>
              <a:rPr lang="cs-CZ" dirty="0" smtClean="0">
                <a:hlinkClick r:id="rId2"/>
              </a:rPr>
              <a:t>www.</a:t>
            </a:r>
            <a:r>
              <a:rPr lang="cs-CZ" dirty="0" err="1" smtClean="0">
                <a:hlinkClick r:id="rId2"/>
              </a:rPr>
              <a:t>cuzk.cz</a:t>
            </a:r>
            <a:r>
              <a:rPr lang="cs-CZ" dirty="0" smtClean="0"/>
              <a:t> -</a:t>
            </a:r>
          </a:p>
          <a:p>
            <a:pPr>
              <a:buNone/>
            </a:pPr>
            <a:r>
              <a:rPr lang="cs-CZ" dirty="0" smtClean="0"/>
              <a:t>  </a:t>
            </a:r>
            <a:r>
              <a:rPr lang="cs-CZ" b="1" dirty="0" smtClean="0"/>
              <a:t>Označení nesprávnosti</a:t>
            </a:r>
          </a:p>
          <a:p>
            <a:pPr>
              <a:buNone/>
            </a:pPr>
            <a:r>
              <a:rPr lang="cs-CZ" dirty="0" smtClean="0"/>
              <a:t>   Podle § 4 odst. 4 zákona č. 111/2009 Sb., o základních registrech, ve znění pozdějších předpisů (dále jen „zákon o základních registrech“) je referenční údaj považován za správný, pokud není prokázán opak nebo pokud nevznikne oprávněná pochybnost o správnosti referenčního údaje. V případě pochybnosti editor označí referenční údaj jako nesprávný. Toto označení editor odstraní neprodleně poté, co ověří správnost údajů, jinak se postupuje obdobně podle odstavce 3 § 4 tohoto zákona. Referenční údaj označený jako nesprávný má po dobu, po kterou je takto označen, pouze informativní povahu (§ 4 odst. 5 zákona o základních registrech). </a:t>
            </a:r>
          </a:p>
          <a:p>
            <a:pPr>
              <a:buNone/>
            </a:pPr>
            <a:r>
              <a:rPr lang="cs-CZ" dirty="0" smtClean="0"/>
              <a:t> Editor může </a:t>
            </a:r>
            <a:r>
              <a:rPr lang="cs-CZ" b="1" dirty="0" smtClean="0"/>
              <a:t>označit vybraný referenční údaj v ISÚI jako nesprávný v: </a:t>
            </a:r>
          </a:p>
          <a:p>
            <a:pPr>
              <a:buNone/>
            </a:pPr>
            <a:r>
              <a:rPr lang="cs-CZ" dirty="0" smtClean="0"/>
              <a:t> 1) detailu reklamace nebo </a:t>
            </a:r>
          </a:p>
          <a:p>
            <a:pPr>
              <a:buNone/>
            </a:pPr>
            <a:r>
              <a:rPr lang="cs-CZ" dirty="0" smtClean="0"/>
              <a:t> 2) přehledu prvků </a:t>
            </a:r>
          </a:p>
          <a:p>
            <a:endParaRPr lang="cs-CZ" dirty="0"/>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3999" cy="571504"/>
          </a:xfrm>
        </p:spPr>
        <p:txBody>
          <a:bodyPr/>
          <a:lstStyle/>
          <a:p>
            <a:pPr>
              <a:buNone/>
            </a:pPr>
            <a:r>
              <a:rPr lang="cs-CZ" sz="2800" dirty="0" smtClean="0"/>
              <a:t>Význam </a:t>
            </a:r>
            <a:r>
              <a:rPr lang="cs-CZ" sz="2800" dirty="0" err="1" smtClean="0"/>
              <a:t>RUIANu</a:t>
            </a:r>
            <a:r>
              <a:rPr lang="cs-CZ" sz="2800" dirty="0" smtClean="0"/>
              <a:t>- změny údajů u staveb bez ohlášení vlastníkem </a:t>
            </a:r>
            <a:endParaRPr lang="cs-CZ" sz="2800" dirty="0"/>
          </a:p>
        </p:txBody>
      </p:sp>
      <p:sp>
        <p:nvSpPr>
          <p:cNvPr id="3" name="Zástupný symbol pro obsah 2"/>
          <p:cNvSpPr>
            <a:spLocks noGrp="1"/>
          </p:cNvSpPr>
          <p:nvPr>
            <p:ph sz="quarter" idx="13"/>
          </p:nvPr>
        </p:nvSpPr>
        <p:spPr>
          <a:xfrm>
            <a:off x="357158" y="1357298"/>
            <a:ext cx="8501122" cy="5072098"/>
          </a:xfrm>
        </p:spPr>
        <p:txBody>
          <a:bodyPr>
            <a:normAutofit fontScale="92500" lnSpcReduction="10000"/>
          </a:bodyPr>
          <a:lstStyle/>
          <a:p>
            <a:pPr>
              <a:buNone/>
            </a:pPr>
            <a:r>
              <a:rPr lang="cs-CZ" sz="2000" dirty="0" smtClean="0"/>
              <a:t>Poznatek z praxe se změnou způsobu využití – řeší i stavební úřady</a:t>
            </a:r>
          </a:p>
          <a:p>
            <a:pPr>
              <a:buNone/>
            </a:pPr>
            <a:endParaRPr lang="cs-CZ" sz="2000" dirty="0" smtClean="0"/>
          </a:p>
          <a:p>
            <a:pPr>
              <a:buNone/>
            </a:pPr>
            <a:r>
              <a:rPr lang="cs-CZ" sz="2000" dirty="0" smtClean="0"/>
              <a:t>Změna způsobu využití z bytového domu na rodinný dům provedená v </a:t>
            </a:r>
            <a:r>
              <a:rPr lang="cs-CZ" sz="2000" dirty="0" err="1" smtClean="0"/>
              <a:t>RUIANu</a:t>
            </a:r>
            <a:r>
              <a:rPr lang="cs-CZ" sz="2000" dirty="0" smtClean="0"/>
              <a:t>- NSS 6 As 123/2019 - 18</a:t>
            </a:r>
          </a:p>
          <a:p>
            <a:pPr>
              <a:buNone/>
            </a:pPr>
            <a:r>
              <a:rPr lang="cs-CZ" sz="2000" i="1" dirty="0" smtClean="0"/>
              <a:t>Registr územní identifikace, který je veřejným seznamem (§ 30 odst. 1 zákona o základních registrech), obsahuje údaje o územních prvcích a územně evidenčních jednotkách (§ 31 a 32 zákona o základních registrech).</a:t>
            </a:r>
          </a:p>
          <a:p>
            <a:pPr>
              <a:buNone/>
            </a:pPr>
            <a:r>
              <a:rPr lang="cs-CZ" sz="2000" i="1" dirty="0" smtClean="0"/>
              <a:t>… jedná o provedení zápisu do státem vedeného veřejného seznamu, v němž jsou evidovány údaje o nemovitých věcech(jejich součástech), přičemž provedení konkrétního zápisu do registru územní identifikace (resp. Informačního systému územní identifikace) i do katastru nemovitostí záznamem jsou faktické úkony obsahově jedinečné</a:t>
            </a:r>
          </a:p>
          <a:p>
            <a:pPr>
              <a:buNone/>
            </a:pPr>
            <a:endParaRPr lang="cs-CZ" sz="2000" i="1" dirty="0" smtClean="0"/>
          </a:p>
          <a:p>
            <a:pPr>
              <a:buNone/>
            </a:pPr>
            <a:r>
              <a:rPr lang="cs-CZ" sz="2000" b="1" i="1" dirty="0" smtClean="0"/>
              <a:t>Zápis způsobu využití podle podkladů založených v jejich dokumentaci provádí stav.úřady a katastrální úřady zápisy přebírají</a:t>
            </a:r>
            <a:endParaRPr lang="cs-CZ" sz="2000" b="1"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7" y="214290"/>
            <a:ext cx="7877204" cy="714380"/>
          </a:xfrm>
        </p:spPr>
        <p:txBody>
          <a:bodyPr/>
          <a:lstStyle/>
          <a:p>
            <a:pPr>
              <a:buNone/>
            </a:pPr>
            <a:r>
              <a:rPr lang="cs-CZ" sz="2800" dirty="0" smtClean="0"/>
              <a:t>Další „čištění zápisů v katastru nemovitostí“</a:t>
            </a:r>
            <a:endParaRPr lang="cs-CZ" sz="2800" dirty="0"/>
          </a:p>
        </p:txBody>
      </p:sp>
      <p:sp>
        <p:nvSpPr>
          <p:cNvPr id="3" name="Zástupný symbol pro obsah 2"/>
          <p:cNvSpPr>
            <a:spLocks noGrp="1"/>
          </p:cNvSpPr>
          <p:nvPr>
            <p:ph sz="quarter" idx="13"/>
          </p:nvPr>
        </p:nvSpPr>
        <p:spPr>
          <a:xfrm>
            <a:off x="285720" y="1500174"/>
            <a:ext cx="8358246" cy="5143536"/>
          </a:xfrm>
        </p:spPr>
        <p:txBody>
          <a:bodyPr>
            <a:normAutofit lnSpcReduction="10000"/>
          </a:bodyPr>
          <a:lstStyle/>
          <a:p>
            <a:pPr>
              <a:buNone/>
            </a:pPr>
            <a:r>
              <a:rPr lang="cs-CZ" dirty="0" smtClean="0"/>
              <a:t>  </a:t>
            </a:r>
            <a:r>
              <a:rPr lang="cs-CZ" dirty="0" smtClean="0">
                <a:solidFill>
                  <a:srgbClr val="FF0000"/>
                </a:solidFill>
              </a:rPr>
              <a:t>Po 1.1.2024 začne UZSVM </a:t>
            </a:r>
            <a:r>
              <a:rPr lang="cs-CZ" dirty="0" smtClean="0"/>
              <a:t>„ odstraňovat zápisy neznámých vlastníků“ , tzn. u nemovitostí, kde uplyne 10 ti </a:t>
            </a:r>
            <a:r>
              <a:rPr lang="cs-CZ" dirty="0" err="1" smtClean="0"/>
              <a:t>letá</a:t>
            </a:r>
            <a:r>
              <a:rPr lang="cs-CZ" dirty="0" smtClean="0"/>
              <a:t> lhůta dle NOZ a kde byla vyznačena poznámka:</a:t>
            </a:r>
          </a:p>
          <a:p>
            <a:pPr>
              <a:buNone/>
            </a:pPr>
            <a:r>
              <a:rPr lang="cs-CZ" dirty="0" smtClean="0"/>
              <a:t> § 23 </a:t>
            </a:r>
            <a:r>
              <a:rPr lang="cs-CZ" dirty="0" err="1" smtClean="0"/>
              <a:t>katZ</a:t>
            </a:r>
            <a:endParaRPr lang="cs-CZ" dirty="0" smtClean="0"/>
          </a:p>
          <a:p>
            <a:pPr>
              <a:buNone/>
            </a:pPr>
            <a:r>
              <a:rPr lang="cs-CZ" b="1" dirty="0" smtClean="0"/>
              <a:t>  g)</a:t>
            </a:r>
            <a:r>
              <a:rPr lang="cs-CZ" dirty="0" smtClean="0"/>
              <a:t> předání údaje o nemovitosti do evidence Úřadu pro zastupování státu ve věcech majetkových,</a:t>
            </a:r>
          </a:p>
          <a:p>
            <a:endParaRPr lang="cs-CZ" dirty="0" smtClean="0"/>
          </a:p>
          <a:p>
            <a:pPr>
              <a:buNone/>
            </a:pPr>
            <a:r>
              <a:rPr lang="cs-CZ" dirty="0" smtClean="0"/>
              <a:t>  V případě, kdy byl dohledán právní nástupce a byl dán podnět k dodatečnému projednání dědictví , bude vyznačeno upozornění dle novely </a:t>
            </a:r>
            <a:r>
              <a:rPr lang="cs-CZ" dirty="0" err="1" smtClean="0"/>
              <a:t>katV</a:t>
            </a:r>
            <a:endParaRPr lang="cs-CZ" dirty="0" smtClean="0"/>
          </a:p>
          <a:p>
            <a:pPr>
              <a:buNone/>
            </a:pPr>
            <a:r>
              <a:rPr lang="cs-CZ" b="1" dirty="0" smtClean="0"/>
              <a:t>  § 21</a:t>
            </a:r>
          </a:p>
          <a:p>
            <a:pPr>
              <a:buNone/>
            </a:pPr>
            <a:r>
              <a:rPr lang="cs-CZ" b="1" dirty="0" smtClean="0"/>
              <a:t>  Údaje o upozorněních</a:t>
            </a:r>
          </a:p>
          <a:p>
            <a:pPr>
              <a:buNone/>
            </a:pPr>
            <a:r>
              <a:rPr lang="cs-CZ" b="1" dirty="0" smtClean="0"/>
              <a:t>  g)</a:t>
            </a:r>
            <a:r>
              <a:rPr lang="cs-CZ" dirty="0" smtClean="0"/>
              <a:t> skutečnost, že probíhá řízení o pozůstalosti,</a:t>
            </a:r>
          </a:p>
          <a:p>
            <a:endParaRPr lang="cs-CZ" dirty="0"/>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7224" y="214290"/>
            <a:ext cx="7786742" cy="642942"/>
          </a:xfrm>
        </p:spPr>
        <p:txBody>
          <a:bodyPr/>
          <a:lstStyle/>
          <a:p>
            <a:pPr>
              <a:buNone/>
            </a:pPr>
            <a:r>
              <a:rPr lang="cs-CZ" sz="2800" dirty="0" smtClean="0"/>
              <a:t>Veřejný seznam – RUIAN a nahlížení přes VDP</a:t>
            </a:r>
            <a:endParaRPr lang="cs-CZ" sz="2800" dirty="0"/>
          </a:p>
        </p:txBody>
      </p:sp>
      <p:pic>
        <p:nvPicPr>
          <p:cNvPr id="1026" name="Picture 2"/>
          <p:cNvPicPr>
            <a:picLocks noGrp="1" noChangeAspect="1" noChangeArrowheads="1"/>
          </p:cNvPicPr>
          <p:nvPr>
            <p:ph sz="quarter" idx="13"/>
          </p:nvPr>
        </p:nvPicPr>
        <p:blipFill>
          <a:blip r:embed="rId3"/>
          <a:srcRect/>
          <a:stretch>
            <a:fillRect/>
          </a:stretch>
        </p:blipFill>
        <p:spPr bwMode="auto">
          <a:xfrm>
            <a:off x="285721" y="857232"/>
            <a:ext cx="8572530" cy="5715040"/>
          </a:xfrm>
          <a:prstGeom prst="rect">
            <a:avLst/>
          </a:prstGeom>
          <a:noFill/>
          <a:ln w="9525">
            <a:noFill/>
            <a:miter lim="800000"/>
            <a:headEnd/>
            <a:tailEnd/>
          </a:ln>
          <a:effectLst/>
        </p:spPr>
      </p:pic>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929718" cy="500042"/>
          </a:xfrm>
        </p:spPr>
        <p:txBody>
          <a:bodyPr/>
          <a:lstStyle/>
          <a:p>
            <a:pPr>
              <a:buNone/>
            </a:pPr>
            <a:r>
              <a:rPr lang="cs-CZ" sz="2800" dirty="0" smtClean="0"/>
              <a:t>Veřejný seznam </a:t>
            </a:r>
            <a:r>
              <a:rPr lang="cs-CZ" sz="2400" dirty="0" smtClean="0"/>
              <a:t>– RUIAN-sledování novinek v RUIAN</a:t>
            </a:r>
            <a:endParaRPr lang="cs-CZ" sz="2400" dirty="0"/>
          </a:p>
        </p:txBody>
      </p:sp>
      <p:sp>
        <p:nvSpPr>
          <p:cNvPr id="4" name="Zástupný symbol pro obsah 3"/>
          <p:cNvSpPr>
            <a:spLocks noGrp="1"/>
          </p:cNvSpPr>
          <p:nvPr>
            <p:ph sz="quarter" idx="13"/>
          </p:nvPr>
        </p:nvSpPr>
        <p:spPr>
          <a:xfrm>
            <a:off x="214282" y="357166"/>
            <a:ext cx="8929718" cy="6215082"/>
          </a:xfrm>
        </p:spPr>
        <p:txBody>
          <a:bodyPr>
            <a:normAutofit fontScale="70000" lnSpcReduction="20000"/>
          </a:bodyPr>
          <a:lstStyle/>
          <a:p>
            <a:pPr fontAlgn="base">
              <a:buNone/>
            </a:pPr>
            <a:endParaRPr lang="cs-CZ" dirty="0" smtClean="0"/>
          </a:p>
          <a:p>
            <a:pPr fontAlgn="base">
              <a:buNone/>
            </a:pPr>
            <a:r>
              <a:rPr lang="cs-CZ" b="1" dirty="0" smtClean="0"/>
              <a:t> Aktuální stav vedení ÚÚP v RÚIAN</a:t>
            </a:r>
            <a:endParaRPr lang="cs-CZ" dirty="0" smtClean="0"/>
          </a:p>
          <a:p>
            <a:pPr fontAlgn="base">
              <a:buNone/>
            </a:pPr>
            <a:r>
              <a:rPr lang="cs-CZ" dirty="0" smtClean="0"/>
              <a:t>  V RÚIAN jsou aktuálně zavedeny následující ÚÚP: </a:t>
            </a:r>
          </a:p>
          <a:p>
            <a:pPr lvl="0" fontAlgn="base">
              <a:buNone/>
            </a:pPr>
            <a:r>
              <a:rPr lang="cs-CZ" b="1" dirty="0" smtClean="0">
                <a:hlinkClick r:id="rId2"/>
              </a:rPr>
              <a:t>  Volební okrsky</a:t>
            </a:r>
            <a:r>
              <a:rPr lang="cs-CZ" b="1" dirty="0" smtClean="0"/>
              <a:t> </a:t>
            </a:r>
            <a:r>
              <a:rPr lang="cs-CZ" dirty="0" smtClean="0"/>
              <a:t>(editor: příslušný obecní úřad) zavedené již v roce 2014 podle zákona č. 222/2012 Sb., kterým se mění volební zákony.</a:t>
            </a:r>
          </a:p>
          <a:p>
            <a:pPr lvl="0" fontAlgn="base">
              <a:buNone/>
            </a:pPr>
            <a:r>
              <a:rPr lang="cs-CZ" b="1" dirty="0" smtClean="0">
                <a:solidFill>
                  <a:srgbClr val="FF0000"/>
                </a:solidFill>
              </a:rPr>
              <a:t>  Dobývací prostory</a:t>
            </a:r>
            <a:r>
              <a:rPr lang="cs-CZ" dirty="0" smtClean="0">
                <a:solidFill>
                  <a:srgbClr val="FF0000"/>
                </a:solidFill>
              </a:rPr>
              <a:t> (editor: Český báňský úřad) zavedené 1. 4. 2022 podle zákona č. 88/2021 Sb., kterým byl novelizován horní zákon. </a:t>
            </a:r>
          </a:p>
          <a:p>
            <a:pPr lvl="0" fontAlgn="base">
              <a:buNone/>
            </a:pPr>
            <a:r>
              <a:rPr lang="cs-CZ" b="1" dirty="0" smtClean="0">
                <a:solidFill>
                  <a:srgbClr val="FF0000"/>
                </a:solidFill>
              </a:rPr>
              <a:t>  Chráněná ložisková území</a:t>
            </a:r>
            <a:r>
              <a:rPr lang="cs-CZ" dirty="0" smtClean="0"/>
              <a:t> (editor: </a:t>
            </a:r>
            <a:r>
              <a:rPr lang="cs-CZ" b="1" dirty="0" smtClean="0">
                <a:solidFill>
                  <a:srgbClr val="FF0000"/>
                </a:solidFill>
              </a:rPr>
              <a:t>Ministerstvo životního prostředí) zavedené 30. 11. 2022 </a:t>
            </a:r>
            <a:r>
              <a:rPr lang="cs-CZ" dirty="0" smtClean="0"/>
              <a:t>podle zákona č. 88/2021 Sb., kterým byl novelizován horní zákon.</a:t>
            </a:r>
          </a:p>
          <a:p>
            <a:pPr fontAlgn="base">
              <a:buNone/>
            </a:pPr>
            <a:r>
              <a:rPr lang="cs-CZ" dirty="0" smtClean="0"/>
              <a:t> </a:t>
            </a:r>
            <a:br>
              <a:rPr lang="cs-CZ" dirty="0" smtClean="0"/>
            </a:br>
            <a:r>
              <a:rPr lang="cs-CZ" dirty="0" smtClean="0"/>
              <a:t>Dalšími legislativně schválenými ÚÚP jsou:</a:t>
            </a:r>
          </a:p>
          <a:p>
            <a:pPr lvl="0" fontAlgn="base">
              <a:buNone/>
            </a:pPr>
            <a:r>
              <a:rPr lang="cs-CZ" b="1" dirty="0" smtClean="0"/>
              <a:t>  Bonitované půdně ekologické jednotky</a:t>
            </a:r>
            <a:r>
              <a:rPr lang="cs-CZ" dirty="0" smtClean="0"/>
              <a:t> (editor: Státní pozemkový úřad) zavedené v rámci zákona č. 229/2019 Sb., kterým byl novelizován zákon o Státním pozemkovém úřadu (zápis prvků do RÚIAN nejpozději do 1. 6. 2024).</a:t>
            </a:r>
          </a:p>
          <a:p>
            <a:pPr lvl="0" fontAlgn="base">
              <a:buNone/>
            </a:pPr>
            <a:r>
              <a:rPr lang="cs-CZ" dirty="0" smtClean="0"/>
              <a:t>  Prvky</a:t>
            </a:r>
            <a:r>
              <a:rPr lang="cs-CZ" b="1" dirty="0" smtClean="0"/>
              <a:t> ochrany přírody a krajiny</a:t>
            </a:r>
            <a:r>
              <a:rPr lang="cs-CZ" dirty="0" smtClean="0"/>
              <a:t> (editor: Agentura ochrany přírody a krajiny) zavedené v rámci zákona č. 364/2021 Sb., kterým byl novelizován zákon o ochraně přírody a krajiny (zápis prvků do RÚIAN nejpozději do 1. 3. 2025).</a:t>
            </a:r>
          </a:p>
          <a:p>
            <a:pPr fontAlgn="base">
              <a:buNone/>
            </a:pPr>
            <a:r>
              <a:rPr lang="cs-CZ" dirty="0" smtClean="0"/>
              <a:t>  Zavedení dalších ÚÚP je momentálně navrženo v právních předpisech:</a:t>
            </a:r>
          </a:p>
          <a:p>
            <a:pPr lvl="0" fontAlgn="base">
              <a:buNone/>
            </a:pPr>
            <a:r>
              <a:rPr lang="cs-CZ" b="1" dirty="0" smtClean="0"/>
              <a:t>  Značky bodů základních bodových polí</a:t>
            </a:r>
            <a:r>
              <a:rPr lang="cs-CZ" dirty="0" smtClean="0"/>
              <a:t> a </a:t>
            </a:r>
            <a:r>
              <a:rPr lang="cs-CZ" b="1" dirty="0" smtClean="0"/>
              <a:t>ochranná pásma značek bodů základních bodových polí</a:t>
            </a:r>
            <a:r>
              <a:rPr lang="cs-CZ" dirty="0" smtClean="0"/>
              <a:t> v rámci novely zeměměřického zákona (</a:t>
            </a:r>
            <a:r>
              <a:rPr lang="cs-CZ" dirty="0" smtClean="0">
                <a:hlinkClick r:id="rId3"/>
              </a:rPr>
              <a:t>sněmovní tisk 163  </a:t>
            </a:r>
            <a:r>
              <a:rPr lang="cs-CZ" dirty="0" smtClean="0"/>
              <a:t>).</a:t>
            </a:r>
          </a:p>
          <a:p>
            <a:pPr lvl="0" fontAlgn="base">
              <a:buNone/>
            </a:pPr>
            <a:r>
              <a:rPr lang="cs-CZ" b="1" dirty="0" smtClean="0"/>
              <a:t>  Chráněná území pro zvláštní zásahy do zemské kůry</a:t>
            </a:r>
            <a:r>
              <a:rPr lang="cs-CZ" dirty="0" smtClean="0"/>
              <a:t> (editor: Ministerstvo životního prostředí) budou zavedeny v rámci novely zákona č. 44/1988 Sb., zákon o ochraně a využití nerostného bohatství (horní zákon). </a:t>
            </a:r>
          </a:p>
          <a:p>
            <a:pPr lvl="0" fontAlgn="base">
              <a:buNone/>
            </a:pPr>
            <a:r>
              <a:rPr lang="cs-CZ" b="1" dirty="0" smtClean="0"/>
              <a:t>  Senátní volební obvody</a:t>
            </a:r>
            <a:r>
              <a:rPr lang="cs-CZ" dirty="0" smtClean="0"/>
              <a:t> (editor: ČÚZK podle podkladů Ministerstva vnitra) v rámci změn souvisejících se zákonem o správě voleb. </a:t>
            </a:r>
          </a:p>
          <a:p>
            <a:pPr fontAlgn="base">
              <a:buNone/>
            </a:pPr>
            <a:r>
              <a:rPr lang="cs-CZ" b="1" dirty="0" smtClean="0">
                <a:solidFill>
                  <a:srgbClr val="FF0000"/>
                </a:solidFill>
              </a:rPr>
              <a:t>  Datum poslední aktualizace: 20.12.2022</a:t>
            </a:r>
          </a:p>
          <a:p>
            <a:pPr>
              <a:buNone/>
            </a:pPr>
            <a:endParaRPr lang="cs-CZ" dirty="0"/>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214290"/>
            <a:ext cx="8643998" cy="714380"/>
          </a:xfrm>
        </p:spPr>
        <p:txBody>
          <a:bodyPr/>
          <a:lstStyle/>
          <a:p>
            <a:pPr>
              <a:buNone/>
            </a:pPr>
            <a:r>
              <a:rPr lang="pt-BR" sz="2800" dirty="0" smtClean="0"/>
              <a:t>Registr územní identifikace, adres a nemovitostí (RÚIAN)</a:t>
            </a:r>
            <a:r>
              <a:rPr lang="cs-CZ" sz="2800" dirty="0" smtClean="0"/>
              <a:t>- novinky-reklamační formuláře</a:t>
            </a:r>
            <a:endParaRPr lang="cs-CZ" sz="2800" dirty="0"/>
          </a:p>
        </p:txBody>
      </p:sp>
      <p:pic>
        <p:nvPicPr>
          <p:cNvPr id="1026" name="Picture 2"/>
          <p:cNvPicPr>
            <a:picLocks noGrp="1" noChangeAspect="1" noChangeArrowheads="1"/>
          </p:cNvPicPr>
          <p:nvPr>
            <p:ph sz="quarter" idx="13"/>
          </p:nvPr>
        </p:nvPicPr>
        <p:blipFill>
          <a:blip r:embed="rId2"/>
          <a:srcRect/>
          <a:stretch>
            <a:fillRect/>
          </a:stretch>
        </p:blipFill>
        <p:spPr bwMode="auto">
          <a:xfrm>
            <a:off x="428625" y="1441040"/>
            <a:ext cx="8215313" cy="4618858"/>
          </a:xfrm>
          <a:prstGeom prst="rect">
            <a:avLst/>
          </a:prstGeom>
          <a:noFill/>
          <a:ln w="9525">
            <a:noFill/>
            <a:miter lim="800000"/>
            <a:headEnd/>
            <a:tailEnd/>
          </a:ln>
          <a:effectLst/>
        </p:spPr>
      </p:pic>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785794"/>
          </a:xfrm>
        </p:spPr>
        <p:txBody>
          <a:bodyPr/>
          <a:lstStyle/>
          <a:p>
            <a:pPr>
              <a:buNone/>
            </a:pPr>
            <a:r>
              <a:rPr lang="pt-BR" sz="2400" dirty="0" smtClean="0"/>
              <a:t>Registr územní identifikace, adres a nemovitostí (RÚIAN)</a:t>
            </a:r>
            <a:r>
              <a:rPr lang="cs-CZ" sz="2400" dirty="0" smtClean="0"/>
              <a:t>- novinky-reklamační formuláře</a:t>
            </a:r>
            <a:endParaRPr lang="cs-CZ" sz="2400" dirty="0"/>
          </a:p>
        </p:txBody>
      </p:sp>
      <p:sp>
        <p:nvSpPr>
          <p:cNvPr id="3" name="Zástupný symbol pro obsah 2"/>
          <p:cNvSpPr>
            <a:spLocks noGrp="1"/>
          </p:cNvSpPr>
          <p:nvPr>
            <p:ph sz="quarter" idx="13"/>
          </p:nvPr>
        </p:nvSpPr>
        <p:spPr>
          <a:xfrm>
            <a:off x="0" y="857232"/>
            <a:ext cx="9144000" cy="6286544"/>
          </a:xfrm>
        </p:spPr>
        <p:txBody>
          <a:bodyPr>
            <a:normAutofit fontScale="55000" lnSpcReduction="20000"/>
          </a:bodyPr>
          <a:lstStyle/>
          <a:p>
            <a:endParaRPr lang="cs-CZ" dirty="0" smtClean="0"/>
          </a:p>
          <a:p>
            <a:pPr>
              <a:buNone/>
            </a:pPr>
            <a:r>
              <a:rPr lang="cs-CZ" dirty="0" smtClean="0"/>
              <a:t>10. Reklamace nesprávných údajů</a:t>
            </a:r>
          </a:p>
          <a:p>
            <a:pPr>
              <a:buNone/>
            </a:pPr>
            <a:r>
              <a:rPr lang="cs-CZ" dirty="0" smtClean="0"/>
              <a:t> </a:t>
            </a:r>
          </a:p>
          <a:p>
            <a:pPr>
              <a:buNone/>
            </a:pPr>
            <a:r>
              <a:rPr lang="cs-CZ" dirty="0" smtClean="0"/>
              <a:t>FAQ - otázky a odpovědi</a:t>
            </a:r>
          </a:p>
          <a:p>
            <a:pPr>
              <a:buNone/>
            </a:pPr>
            <a:r>
              <a:rPr lang="cs-CZ" dirty="0" smtClean="0"/>
              <a:t>  10. Reklamace nesprávných údajů. Bude registr územní identifikace poskytovat rozhraní na příjem reklamací jím evidovaných dat?</a:t>
            </a:r>
          </a:p>
          <a:p>
            <a:pPr>
              <a:buNone/>
            </a:pPr>
            <a:r>
              <a:rPr lang="cs-CZ" dirty="0" smtClean="0"/>
              <a:t>  Orgán veřejné moci může zaslat reklamaci do ISÚI prostřednictvím svého </a:t>
            </a:r>
            <a:r>
              <a:rPr lang="cs-CZ" dirty="0" err="1" smtClean="0"/>
              <a:t>agendového</a:t>
            </a:r>
            <a:r>
              <a:rPr lang="cs-CZ" dirty="0" smtClean="0"/>
              <a:t> informačního systému a systému ISZR. Jedná se o službu E53 (</a:t>
            </a:r>
            <a:r>
              <a:rPr lang="cs-CZ" dirty="0" err="1" smtClean="0"/>
              <a:t>isuiReklamujPrvek</a:t>
            </a:r>
            <a:r>
              <a:rPr lang="cs-CZ" dirty="0" smtClean="0"/>
              <a:t>), která je volně dostupná od 15. 3. 2012. ISÚI dohledá příslušného editora a o nesouladu ho uvědomí.</a:t>
            </a:r>
          </a:p>
          <a:p>
            <a:pPr>
              <a:buNone/>
            </a:pPr>
            <a:r>
              <a:rPr lang="cs-CZ" dirty="0" smtClean="0"/>
              <a:t> </a:t>
            </a:r>
          </a:p>
          <a:p>
            <a:pPr>
              <a:buNone/>
            </a:pPr>
            <a:r>
              <a:rPr lang="cs-CZ" dirty="0" smtClean="0"/>
              <a:t>  Uživatelé mimo OVM, kteří zjistí v RÚIAN chybný údaj, by se měli obrátit na příslušného editora daného referenčního údaje, tzn. kontaktovat ten úřad, který je oprávněn referenční údaj editovat (zapisovat). Případně mohou zaslat reklamaci prostřednictvím reklamačního formuláře RÚIAN, reklamace bude automaticky předána přímo editorovi do ISÚI.</a:t>
            </a:r>
          </a:p>
          <a:p>
            <a:pPr>
              <a:buNone/>
            </a:pPr>
            <a:r>
              <a:rPr lang="cs-CZ" dirty="0" smtClean="0"/>
              <a:t> </a:t>
            </a:r>
          </a:p>
          <a:p>
            <a:pPr>
              <a:buNone/>
            </a:pPr>
            <a:r>
              <a:rPr lang="cs-CZ" dirty="0" smtClean="0"/>
              <a:t> Editory dat RÚIAN jsou:</a:t>
            </a:r>
          </a:p>
          <a:p>
            <a:pPr>
              <a:buNone/>
            </a:pPr>
            <a:r>
              <a:rPr lang="cs-CZ" dirty="0" smtClean="0"/>
              <a:t>    •    obce;</a:t>
            </a:r>
          </a:p>
          <a:p>
            <a:pPr>
              <a:buNone/>
            </a:pPr>
            <a:r>
              <a:rPr lang="cs-CZ" dirty="0" smtClean="0"/>
              <a:t>    •    stavební úřady;</a:t>
            </a:r>
          </a:p>
          <a:p>
            <a:pPr>
              <a:buNone/>
            </a:pPr>
            <a:r>
              <a:rPr lang="cs-CZ" dirty="0" smtClean="0"/>
              <a:t>    •    katastrální úřady;</a:t>
            </a:r>
          </a:p>
          <a:p>
            <a:pPr>
              <a:buNone/>
            </a:pPr>
            <a:r>
              <a:rPr lang="cs-CZ" dirty="0" smtClean="0"/>
              <a:t>    •    Český statistický úřad;</a:t>
            </a:r>
          </a:p>
          <a:p>
            <a:pPr>
              <a:buNone/>
            </a:pPr>
            <a:r>
              <a:rPr lang="cs-CZ" dirty="0" smtClean="0"/>
              <a:t>    •    Český úřad zeměměřický a katastrální (reklamace údajů je možno posílat do datové schránky ČÚZK „</a:t>
            </a:r>
            <a:r>
              <a:rPr lang="cs-CZ" dirty="0" err="1" smtClean="0"/>
              <a:t>uuaaatg</a:t>
            </a:r>
            <a:r>
              <a:rPr lang="cs-CZ" dirty="0" smtClean="0"/>
              <a:t>“).</a:t>
            </a:r>
          </a:p>
          <a:p>
            <a:pPr>
              <a:buNone/>
            </a:pPr>
            <a:r>
              <a:rPr lang="cs-CZ" dirty="0" smtClean="0"/>
              <a:t> </a:t>
            </a:r>
          </a:p>
          <a:p>
            <a:pPr>
              <a:buNone/>
            </a:pPr>
            <a:r>
              <a:rPr lang="cs-CZ" sz="2900" b="1" dirty="0" smtClean="0">
                <a:solidFill>
                  <a:schemeClr val="tx1"/>
                </a:solidFill>
              </a:rPr>
              <a:t> Občan může také doložit chybu orgánu veřejné moci, který s daným údajem pracuje. Tím vznikne oprávněná pochybnost o správnosti evidovaného údaje a orgán veřejné moci uvědomí příslušného editora (§ 5 odst. 2 zákona o základních registrech) prostřednictvím výše uvedené služby E53.</a:t>
            </a:r>
          </a:p>
          <a:p>
            <a:pPr>
              <a:buNone/>
            </a:pPr>
            <a:r>
              <a:rPr lang="cs-CZ" sz="2900" b="1" dirty="0" smtClean="0">
                <a:solidFill>
                  <a:schemeClr val="tx1"/>
                </a:solidFill>
              </a:rPr>
              <a:t> </a:t>
            </a:r>
          </a:p>
          <a:p>
            <a:pPr>
              <a:buNone/>
            </a:pPr>
            <a:r>
              <a:rPr lang="cs-CZ" dirty="0" smtClean="0"/>
              <a:t> </a:t>
            </a:r>
          </a:p>
          <a:p>
            <a:endParaRPr lang="cs-CZ" dirty="0" smtClean="0"/>
          </a:p>
          <a:p>
            <a:endParaRPr lang="cs-CZ" dirty="0"/>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714356"/>
          </a:xfrm>
        </p:spPr>
        <p:txBody>
          <a:bodyPr/>
          <a:lstStyle/>
          <a:p>
            <a:pPr>
              <a:buNone/>
            </a:pPr>
            <a:r>
              <a:rPr lang="pt-BR" sz="2400" dirty="0" smtClean="0"/>
              <a:t>Registr územní identifikace, adres a nemovitostí (RÚIAN)</a:t>
            </a:r>
            <a:r>
              <a:rPr lang="cs-CZ" sz="2400" dirty="0" smtClean="0"/>
              <a:t>- novinky-reklamační formuláře</a:t>
            </a:r>
            <a:endParaRPr lang="cs-CZ" sz="2400" dirty="0"/>
          </a:p>
        </p:txBody>
      </p:sp>
      <p:sp>
        <p:nvSpPr>
          <p:cNvPr id="3" name="Zástupný symbol pro obsah 2"/>
          <p:cNvSpPr>
            <a:spLocks noGrp="1"/>
          </p:cNvSpPr>
          <p:nvPr>
            <p:ph sz="quarter" idx="13"/>
          </p:nvPr>
        </p:nvSpPr>
        <p:spPr>
          <a:xfrm>
            <a:off x="0" y="928670"/>
            <a:ext cx="9144000" cy="5715040"/>
          </a:xfrm>
        </p:spPr>
        <p:txBody>
          <a:bodyPr>
            <a:normAutofit fontScale="77500" lnSpcReduction="20000"/>
          </a:bodyPr>
          <a:lstStyle/>
          <a:p>
            <a:pPr>
              <a:buNone/>
            </a:pPr>
            <a:r>
              <a:rPr lang="cs-CZ" dirty="0" smtClean="0"/>
              <a:t> Na stavební úřady se generují následující typy reklamací:</a:t>
            </a:r>
          </a:p>
          <a:p>
            <a:pPr>
              <a:buNone/>
            </a:pPr>
            <a:r>
              <a:rPr lang="cs-CZ" dirty="0" smtClean="0"/>
              <a:t> </a:t>
            </a:r>
          </a:p>
          <a:p>
            <a:pPr>
              <a:buNone/>
            </a:pPr>
            <a:r>
              <a:rPr lang="cs-CZ" dirty="0" smtClean="0"/>
              <a:t>  -    Doplnění stavebního objektu;</a:t>
            </a:r>
          </a:p>
          <a:p>
            <a:pPr>
              <a:buNone/>
            </a:pPr>
            <a:r>
              <a:rPr lang="cs-CZ" dirty="0" smtClean="0"/>
              <a:t>  -    Oprava stavebního objektu;</a:t>
            </a:r>
          </a:p>
          <a:p>
            <a:pPr>
              <a:buNone/>
            </a:pPr>
            <a:r>
              <a:rPr lang="cs-CZ" dirty="0" smtClean="0"/>
              <a:t>  -    Zrušení stavebního objektu;</a:t>
            </a:r>
          </a:p>
          <a:p>
            <a:pPr>
              <a:buNone/>
            </a:pPr>
            <a:r>
              <a:rPr lang="cs-CZ" dirty="0" smtClean="0"/>
              <a:t>  -    Změna identifikační parcely stavebního objektu;</a:t>
            </a:r>
          </a:p>
          <a:p>
            <a:pPr>
              <a:buNone/>
            </a:pPr>
            <a:r>
              <a:rPr lang="cs-CZ" dirty="0" smtClean="0"/>
              <a:t>  -    Oprava definičního bodu stavebního objektu.</a:t>
            </a:r>
          </a:p>
          <a:p>
            <a:endParaRPr lang="cs-CZ" dirty="0" smtClean="0"/>
          </a:p>
          <a:p>
            <a:pPr>
              <a:buNone/>
            </a:pPr>
            <a:r>
              <a:rPr lang="cs-CZ" dirty="0" smtClean="0"/>
              <a:t> Na obce se generují následující typy reklamací:</a:t>
            </a:r>
          </a:p>
          <a:p>
            <a:pPr>
              <a:buNone/>
            </a:pPr>
            <a:r>
              <a:rPr lang="cs-CZ" dirty="0" smtClean="0"/>
              <a:t>  </a:t>
            </a:r>
          </a:p>
          <a:p>
            <a:pPr>
              <a:buNone/>
            </a:pPr>
            <a:r>
              <a:rPr lang="cs-CZ" dirty="0" smtClean="0"/>
              <a:t>   -    Doplnění ulice;</a:t>
            </a:r>
          </a:p>
          <a:p>
            <a:pPr>
              <a:buNone/>
            </a:pPr>
            <a:r>
              <a:rPr lang="cs-CZ" dirty="0" smtClean="0"/>
              <a:t>   -    Oprava ulice;</a:t>
            </a:r>
          </a:p>
          <a:p>
            <a:pPr>
              <a:buNone/>
            </a:pPr>
            <a:r>
              <a:rPr lang="cs-CZ" dirty="0" smtClean="0"/>
              <a:t>   -    Zrušení ulice;</a:t>
            </a:r>
          </a:p>
          <a:p>
            <a:pPr>
              <a:buNone/>
            </a:pPr>
            <a:r>
              <a:rPr lang="cs-CZ" dirty="0" smtClean="0"/>
              <a:t>  -    Doplnění adresy;</a:t>
            </a:r>
          </a:p>
          <a:p>
            <a:pPr>
              <a:buNone/>
            </a:pPr>
            <a:r>
              <a:rPr lang="cs-CZ" dirty="0" smtClean="0"/>
              <a:t>  -    Oprava adresy;</a:t>
            </a:r>
          </a:p>
          <a:p>
            <a:pPr>
              <a:buNone/>
            </a:pPr>
            <a:r>
              <a:rPr lang="cs-CZ" dirty="0" smtClean="0"/>
              <a:t>  -    Zrušení adresy.</a:t>
            </a:r>
          </a:p>
          <a:p>
            <a:pPr>
              <a:buNone/>
            </a:pPr>
            <a:r>
              <a:rPr lang="cs-CZ" dirty="0" smtClean="0"/>
              <a:t>  </a:t>
            </a:r>
          </a:p>
          <a:p>
            <a:pPr>
              <a:buNone/>
            </a:pPr>
            <a:r>
              <a:rPr lang="cs-CZ" dirty="0" smtClean="0"/>
              <a:t>Pro řešení reklamací použijte dokument Řešení reklamací</a:t>
            </a:r>
          </a:p>
          <a:p>
            <a:endParaRPr lang="cs-CZ" dirty="0"/>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136033" cy="714356"/>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13"/>
          </p:nvPr>
        </p:nvSpPr>
        <p:spPr>
          <a:xfrm>
            <a:off x="428596" y="731520"/>
            <a:ext cx="8358246" cy="5840752"/>
          </a:xfrm>
        </p:spPr>
        <p:txBody>
          <a:bodyPr>
            <a:normAutofit fontScale="77500" lnSpcReduction="20000"/>
          </a:bodyPr>
          <a:lstStyle/>
          <a:p>
            <a:pPr>
              <a:buNone/>
            </a:pPr>
            <a:r>
              <a:rPr lang="cs-CZ" sz="2400" b="1" dirty="0" smtClean="0"/>
              <a:t> RUIAN= propojení – evidencí obyvatel / ROB A ROS / a</a:t>
            </a:r>
          </a:p>
          <a:p>
            <a:pPr>
              <a:buNone/>
            </a:pPr>
            <a:r>
              <a:rPr lang="cs-CZ" sz="2400" b="1" dirty="0" smtClean="0"/>
              <a:t>                              - ISKN </a:t>
            </a:r>
          </a:p>
          <a:p>
            <a:pPr>
              <a:buNone/>
            </a:pPr>
            <a:r>
              <a:rPr lang="cs-CZ" sz="2400" b="1" dirty="0" smtClean="0"/>
              <a:t> Současné propojení činností, obcí, stavebních úřadů, katastrálních úřadů.</a:t>
            </a:r>
          </a:p>
          <a:p>
            <a:pPr>
              <a:buNone/>
            </a:pPr>
            <a:r>
              <a:rPr lang="cs-CZ" sz="2400" b="1" dirty="0" smtClean="0"/>
              <a:t>Využití ze strany- katastrálních úřadů při zápisech změn do katastru</a:t>
            </a:r>
          </a:p>
          <a:p>
            <a:pPr>
              <a:buNone/>
            </a:pPr>
            <a:r>
              <a:rPr lang="cs-CZ" sz="2400" b="1" dirty="0" smtClean="0"/>
              <a:t>                          - úřadů a orgánů týkající se informací o stavbách</a:t>
            </a:r>
          </a:p>
          <a:p>
            <a:pPr>
              <a:buNone/>
            </a:pPr>
            <a:r>
              <a:rPr lang="cs-CZ" sz="2400" b="1" dirty="0" smtClean="0"/>
              <a:t>                          - veřejností</a:t>
            </a:r>
          </a:p>
          <a:p>
            <a:pPr>
              <a:buNone/>
            </a:pPr>
            <a:r>
              <a:rPr lang="cs-CZ" sz="2400" b="1" dirty="0" smtClean="0">
                <a:hlinkClick r:id="rId2"/>
              </a:rPr>
              <a:t>www.</a:t>
            </a:r>
            <a:r>
              <a:rPr lang="cs-CZ" sz="2400" b="1" dirty="0" err="1" smtClean="0">
                <a:hlinkClick r:id="rId2"/>
              </a:rPr>
              <a:t>cuzk.cz</a:t>
            </a:r>
            <a:r>
              <a:rPr lang="cs-CZ" sz="2400" b="1" dirty="0" smtClean="0"/>
              <a:t> </a:t>
            </a:r>
            <a:r>
              <a:rPr lang="cs-CZ" sz="1800" b="1" dirty="0" smtClean="0"/>
              <a:t>Výhody zavádění ÚÚP</a:t>
            </a:r>
            <a:endParaRPr lang="cs-CZ" sz="2400" b="1" dirty="0" smtClean="0"/>
          </a:p>
          <a:p>
            <a:pPr>
              <a:buNone/>
            </a:pPr>
            <a:r>
              <a:rPr lang="cs-CZ" sz="2400" b="1" dirty="0" smtClean="0"/>
              <a:t> Poznámka:</a:t>
            </a:r>
            <a:r>
              <a:rPr lang="cs-CZ" sz="2400" dirty="0" smtClean="0"/>
              <a:t>Účelovým územním prvkům se v RÚIAN podle potřeby přímo nastavuje automatické vytváření vazeb na územní prvky vedené v RÚIAN: parcely, stavební objekty, adresní místa. Pro uživatele dat je díky tomu jednoduché dohledat jejich příslušnost k ÚÚP, např</a:t>
            </a:r>
            <a:r>
              <a:rPr lang="cs-CZ" sz="2400" dirty="0" smtClean="0">
                <a:solidFill>
                  <a:srgbClr val="FF0000"/>
                </a:solidFill>
              </a:rPr>
              <a:t>. zda konkrétní parcela patří do národního parku či nikoliv. Tak</a:t>
            </a:r>
            <a:r>
              <a:rPr lang="cs-CZ" sz="2400" dirty="0" smtClean="0"/>
              <a:t>é je zavedena možnost nastavit pro jednotlivé prvky ÚÚP generování URL odkazu směřujícího na podrobnější informace o prvku do informačního systému/webu správce těchto dat. </a:t>
            </a:r>
            <a:endParaRPr lang="cs-CZ" sz="2400" b="1" dirty="0" smtClean="0"/>
          </a:p>
          <a:p>
            <a:pPr>
              <a:buNone/>
            </a:pPr>
            <a:r>
              <a:rPr lang="cs-CZ" sz="2400" b="1" dirty="0" smtClean="0"/>
              <a:t>Co se může dále očekávat: </a:t>
            </a:r>
          </a:p>
          <a:p>
            <a:endParaRPr lang="cs-CZ" sz="2400" b="1" dirty="0" smtClean="0"/>
          </a:p>
          <a:p>
            <a:pPr>
              <a:buFontTx/>
              <a:buChar char="-"/>
            </a:pPr>
            <a:r>
              <a:rPr lang="cs-CZ" sz="2400" b="1" dirty="0" smtClean="0"/>
              <a:t>Převzetí údajů o památkách a ochranných pásmech</a:t>
            </a:r>
          </a:p>
          <a:p>
            <a:pPr>
              <a:buFontTx/>
              <a:buChar char="-"/>
            </a:pPr>
            <a:r>
              <a:rPr lang="cs-CZ" sz="2400" b="1" dirty="0" smtClean="0"/>
              <a:t>Převzetí změn BPEJ-  </a:t>
            </a:r>
            <a:endParaRPr lang="cs-CZ" sz="2400" dirty="0"/>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928670"/>
          </a:xfrm>
        </p:spPr>
        <p:txBody>
          <a:bodyPr/>
          <a:lstStyle/>
          <a:p>
            <a:pPr>
              <a:buNone/>
            </a:pPr>
            <a:r>
              <a:rPr lang="cs-CZ" sz="2400" dirty="0" smtClean="0"/>
              <a:t>Jak je možné poznat chybný údaj- mapová značka budovy, definiční bod budovy-974/3</a:t>
            </a:r>
            <a:endParaRPr lang="cs-CZ" sz="2400" dirty="0"/>
          </a:p>
        </p:txBody>
      </p:sp>
      <p:pic>
        <p:nvPicPr>
          <p:cNvPr id="4" name="Zástupný symbol pro obsah 3"/>
          <p:cNvPicPr>
            <a:picLocks noGrp="1"/>
          </p:cNvPicPr>
          <p:nvPr>
            <p:ph sz="quarter" idx="13"/>
          </p:nvPr>
        </p:nvPicPr>
        <p:blipFill>
          <a:blip r:embed="rId2"/>
          <a:srcRect/>
          <a:stretch>
            <a:fillRect/>
          </a:stretch>
        </p:blipFill>
        <p:spPr bwMode="auto">
          <a:xfrm>
            <a:off x="0" y="1214422"/>
            <a:ext cx="4857754" cy="5286412"/>
          </a:xfrm>
          <a:prstGeom prst="rect">
            <a:avLst/>
          </a:prstGeom>
          <a:noFill/>
          <a:ln w="9525">
            <a:noFill/>
            <a:miter lim="800000"/>
            <a:headEnd/>
            <a:tailEnd/>
          </a:ln>
        </p:spPr>
      </p:pic>
      <p:pic>
        <p:nvPicPr>
          <p:cNvPr id="5" name="Obrázek 4"/>
          <p:cNvPicPr/>
          <p:nvPr/>
        </p:nvPicPr>
        <p:blipFill>
          <a:blip r:embed="rId3"/>
          <a:srcRect/>
          <a:stretch>
            <a:fillRect/>
          </a:stretch>
        </p:blipFill>
        <p:spPr bwMode="auto">
          <a:xfrm>
            <a:off x="3929058" y="1285860"/>
            <a:ext cx="5214942" cy="5143536"/>
          </a:xfrm>
          <a:prstGeom prst="rect">
            <a:avLst/>
          </a:prstGeom>
          <a:noFill/>
          <a:ln w="9525">
            <a:noFill/>
            <a:miter lim="800000"/>
            <a:headEnd/>
            <a:tailEnd/>
          </a:ln>
        </p:spPr>
      </p:pic>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142852"/>
            <a:ext cx="6500858" cy="571504"/>
          </a:xfrm>
        </p:spPr>
        <p:txBody>
          <a:bodyPr/>
          <a:lstStyle/>
          <a:p>
            <a:pPr>
              <a:buNone/>
            </a:pPr>
            <a:r>
              <a:rPr lang="cs-CZ" sz="2800" dirty="0" smtClean="0"/>
              <a:t>Poznatek z praxe</a:t>
            </a:r>
            <a:endParaRPr lang="cs-CZ" sz="2800" dirty="0"/>
          </a:p>
        </p:txBody>
      </p:sp>
      <p:sp>
        <p:nvSpPr>
          <p:cNvPr id="3" name="Zástupný symbol pro obsah 2"/>
          <p:cNvSpPr>
            <a:spLocks noGrp="1"/>
          </p:cNvSpPr>
          <p:nvPr>
            <p:ph sz="quarter" idx="13"/>
          </p:nvPr>
        </p:nvSpPr>
        <p:spPr>
          <a:xfrm>
            <a:off x="500034" y="642918"/>
            <a:ext cx="8143932" cy="6215082"/>
          </a:xfrm>
        </p:spPr>
        <p:txBody>
          <a:bodyPr>
            <a:normAutofit fontScale="85000" lnSpcReduction="20000"/>
          </a:bodyPr>
          <a:lstStyle/>
          <a:p>
            <a:pPr>
              <a:buNone/>
            </a:pPr>
            <a:r>
              <a:rPr lang="cs-CZ" dirty="0" smtClean="0"/>
              <a:t> Zvýšená pozornost je věnována opravám způsobu využití u staveb- u mnoha tisíců staveb je stále evidován způsob využití „objekt bydlení“</a:t>
            </a:r>
          </a:p>
          <a:p>
            <a:pPr>
              <a:buNone/>
            </a:pPr>
            <a:r>
              <a:rPr lang="cs-CZ" dirty="0" smtClean="0"/>
              <a:t>  Zvýšená pozornost je věnována doplňování technickoekonomických atributů</a:t>
            </a:r>
          </a:p>
          <a:p>
            <a:pPr>
              <a:buNone/>
            </a:pPr>
            <a:r>
              <a:rPr lang="cs-CZ" dirty="0" smtClean="0"/>
              <a:t>  Katastrální úřady se snaží zejména při revizích tyto údaje opravit či doplnit.</a:t>
            </a:r>
          </a:p>
          <a:p>
            <a:pPr>
              <a:buNone/>
            </a:pPr>
            <a:r>
              <a:rPr lang="cs-CZ" b="1" dirty="0" smtClean="0"/>
              <a:t>  Doplnění:</a:t>
            </a:r>
          </a:p>
          <a:p>
            <a:pPr>
              <a:buNone/>
            </a:pPr>
            <a:r>
              <a:rPr lang="cs-CZ" dirty="0" smtClean="0"/>
              <a:t>  Neplatné způsoby využití převzaté z minulosti do katastru:</a:t>
            </a:r>
          </a:p>
          <a:p>
            <a:pPr>
              <a:buFontTx/>
              <a:buChar char="-"/>
            </a:pPr>
            <a:r>
              <a:rPr lang="cs-CZ" i="1" dirty="0" smtClean="0">
                <a:solidFill>
                  <a:srgbClr val="FF0000"/>
                </a:solidFill>
              </a:rPr>
              <a:t>objekt k bydlení</a:t>
            </a:r>
            <a:endParaRPr lang="cs-CZ" dirty="0" smtClean="0">
              <a:solidFill>
                <a:srgbClr val="FF0000"/>
              </a:solidFill>
            </a:endParaRPr>
          </a:p>
          <a:p>
            <a:pPr>
              <a:buFontTx/>
              <a:buChar char="-"/>
            </a:pPr>
            <a:r>
              <a:rPr lang="cs-CZ" i="1" dirty="0" smtClean="0">
                <a:solidFill>
                  <a:srgbClr val="FF0000"/>
                </a:solidFill>
              </a:rPr>
              <a:t>průmyslový objekt</a:t>
            </a:r>
          </a:p>
          <a:p>
            <a:pPr>
              <a:buFontTx/>
              <a:buChar char="-"/>
            </a:pPr>
            <a:r>
              <a:rPr lang="cs-CZ" i="1" dirty="0" smtClean="0">
                <a:solidFill>
                  <a:srgbClr val="FF0000"/>
                </a:solidFill>
              </a:rPr>
              <a:t>objekt lesního hospodářství</a:t>
            </a:r>
            <a:r>
              <a:rPr lang="cs-CZ" dirty="0" smtClean="0">
                <a:solidFill>
                  <a:srgbClr val="FF0000"/>
                </a:solidFill>
              </a:rPr>
              <a:t>  </a:t>
            </a:r>
          </a:p>
          <a:p>
            <a:pPr>
              <a:buFontTx/>
              <a:buChar char="-"/>
            </a:pPr>
            <a:r>
              <a:rPr lang="cs-CZ" i="1" dirty="0" smtClean="0">
                <a:solidFill>
                  <a:srgbClr val="FF0000"/>
                </a:solidFill>
              </a:rPr>
              <a:t>objekt občanské vybavenosti</a:t>
            </a:r>
            <a:endParaRPr lang="cs-CZ" dirty="0" smtClean="0">
              <a:solidFill>
                <a:srgbClr val="FF0000"/>
              </a:solidFill>
            </a:endParaRPr>
          </a:p>
          <a:p>
            <a:pPr>
              <a:buFontTx/>
              <a:buChar char="-"/>
            </a:pPr>
            <a:endParaRPr lang="cs-CZ" dirty="0" smtClean="0"/>
          </a:p>
          <a:p>
            <a:pPr>
              <a:buNone/>
            </a:pPr>
            <a:r>
              <a:rPr lang="cs-CZ" dirty="0" smtClean="0"/>
              <a:t>  Proč je věnována těmto údajům pozornost?</a:t>
            </a:r>
          </a:p>
          <a:p>
            <a:pPr>
              <a:buNone/>
            </a:pPr>
            <a:r>
              <a:rPr lang="cs-CZ" sz="2000" dirty="0" smtClean="0"/>
              <a:t>  Skutečný způsob využití stavby může mít vliv-</a:t>
            </a:r>
          </a:p>
          <a:p>
            <a:pPr>
              <a:buNone/>
            </a:pPr>
            <a:r>
              <a:rPr lang="cs-CZ" sz="2000" dirty="0" smtClean="0"/>
              <a:t>    - na získání možných dotací z EU</a:t>
            </a:r>
          </a:p>
          <a:p>
            <a:pPr>
              <a:buNone/>
            </a:pPr>
            <a:r>
              <a:rPr lang="cs-CZ" sz="2000" dirty="0" smtClean="0"/>
              <a:t>    - na získání půjčky u příslušné banky</a:t>
            </a:r>
          </a:p>
          <a:p>
            <a:pPr>
              <a:buNone/>
            </a:pPr>
            <a:r>
              <a:rPr lang="cs-CZ" sz="2000" dirty="0" smtClean="0"/>
              <a:t>    - na získání příspěvku na bydlení</a:t>
            </a:r>
          </a:p>
          <a:p>
            <a:pPr>
              <a:buNone/>
            </a:pPr>
            <a:r>
              <a:rPr lang="cs-CZ" sz="2000" dirty="0" smtClean="0"/>
              <a:t> Média-</a:t>
            </a:r>
            <a:r>
              <a:rPr lang="cs-CZ" sz="1800" b="1" dirty="0" smtClean="0"/>
              <a:t>Zádrhel při kotlíkové dotaci. V katastru nemovitostí musí být rodinný dům nebo bytový dům </a:t>
            </a:r>
            <a:endParaRPr lang="cs-CZ" sz="1800" dirty="0" smtClean="0"/>
          </a:p>
          <a:p>
            <a:endParaRPr lang="cs-CZ" sz="2000" dirty="0" smtClean="0"/>
          </a:p>
          <a:p>
            <a:endParaRPr lang="cs-CZ" dirty="0" smtClean="0"/>
          </a:p>
          <a:p>
            <a:pPr>
              <a:buFontTx/>
              <a:buChar char="-"/>
            </a:pPr>
            <a:endParaRPr lang="cs-CZ" dirty="0"/>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214290"/>
            <a:ext cx="8001056" cy="571504"/>
          </a:xfrm>
        </p:spPr>
        <p:txBody>
          <a:bodyPr/>
          <a:lstStyle/>
          <a:p>
            <a:pPr>
              <a:buNone/>
            </a:pPr>
            <a:r>
              <a:rPr lang="cs-CZ" sz="2800" dirty="0" smtClean="0"/>
              <a:t>Jak sledovat novinky </a:t>
            </a:r>
            <a:r>
              <a:rPr lang="cs-CZ" sz="2400" dirty="0" smtClean="0"/>
              <a:t>týkající se </a:t>
            </a:r>
            <a:r>
              <a:rPr lang="cs-CZ" sz="2400" dirty="0" err="1" smtClean="0"/>
              <a:t>RUIANu</a:t>
            </a:r>
            <a:endParaRPr lang="cs-CZ" sz="2400" dirty="0"/>
          </a:p>
        </p:txBody>
      </p:sp>
      <p:pic>
        <p:nvPicPr>
          <p:cNvPr id="999426" name="Picture 2"/>
          <p:cNvPicPr>
            <a:picLocks noGrp="1" noChangeAspect="1" noChangeArrowheads="1"/>
          </p:cNvPicPr>
          <p:nvPr>
            <p:ph sz="quarter" idx="13"/>
          </p:nvPr>
        </p:nvPicPr>
        <p:blipFill>
          <a:blip r:embed="rId2"/>
          <a:srcRect/>
          <a:stretch>
            <a:fillRect/>
          </a:stretch>
        </p:blipFill>
        <p:spPr bwMode="auto">
          <a:xfrm>
            <a:off x="285720" y="928670"/>
            <a:ext cx="8358218" cy="5643602"/>
          </a:xfrm>
          <a:prstGeom prst="rect">
            <a:avLst/>
          </a:prstGeom>
          <a:noFill/>
          <a:ln w="9525">
            <a:noFill/>
            <a:miter lim="800000"/>
            <a:headEnd/>
            <a:tailEnd/>
          </a:ln>
          <a:effectLst/>
        </p:spPr>
      </p:pic>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500042"/>
          </a:xfrm>
        </p:spPr>
        <p:txBody>
          <a:bodyPr/>
          <a:lstStyle/>
          <a:p>
            <a:pPr>
              <a:buNone/>
            </a:pPr>
            <a:r>
              <a:rPr lang="cs-CZ" sz="2800" dirty="0" smtClean="0"/>
              <a:t>Doplnění k </a:t>
            </a:r>
            <a:r>
              <a:rPr lang="cs-CZ" sz="2800" dirty="0" err="1" smtClean="0"/>
              <a:t>RUIANu</a:t>
            </a:r>
            <a:r>
              <a:rPr lang="cs-CZ" sz="2800" dirty="0" smtClean="0"/>
              <a:t>-pokračování</a:t>
            </a:r>
            <a:endParaRPr lang="cs-CZ" sz="2800" dirty="0"/>
          </a:p>
        </p:txBody>
      </p:sp>
      <p:sp>
        <p:nvSpPr>
          <p:cNvPr id="3" name="Zástupný symbol pro obsah 2"/>
          <p:cNvSpPr>
            <a:spLocks noGrp="1"/>
          </p:cNvSpPr>
          <p:nvPr>
            <p:ph sz="quarter" idx="13"/>
          </p:nvPr>
        </p:nvSpPr>
        <p:spPr>
          <a:xfrm>
            <a:off x="357158" y="571480"/>
            <a:ext cx="8501122" cy="6286520"/>
          </a:xfrm>
        </p:spPr>
        <p:txBody>
          <a:bodyPr>
            <a:normAutofit fontScale="77500" lnSpcReduction="20000"/>
          </a:bodyPr>
          <a:lstStyle/>
          <a:p>
            <a:pPr>
              <a:buNone/>
            </a:pPr>
            <a:r>
              <a:rPr lang="cs-CZ" sz="3100" dirty="0" smtClean="0">
                <a:solidFill>
                  <a:srgbClr val="FF0000"/>
                </a:solidFill>
              </a:rPr>
              <a:t>Závěr – doporučení- sledovat pomůcky na www.</a:t>
            </a:r>
            <a:r>
              <a:rPr lang="cs-CZ" sz="3100" dirty="0" err="1" smtClean="0">
                <a:solidFill>
                  <a:srgbClr val="FF0000"/>
                </a:solidFill>
              </a:rPr>
              <a:t>cuzk.cz</a:t>
            </a:r>
            <a:endParaRPr lang="cs-CZ" sz="3100" dirty="0" smtClean="0">
              <a:solidFill>
                <a:srgbClr val="FF0000"/>
              </a:solidFill>
            </a:endParaRPr>
          </a:p>
          <a:p>
            <a:pPr>
              <a:buNone/>
            </a:pPr>
            <a:r>
              <a:rPr lang="cs-CZ" b="1" dirty="0" smtClean="0"/>
              <a:t>  </a:t>
            </a:r>
            <a:r>
              <a:rPr lang="pt-BR" b="1" dirty="0" smtClean="0"/>
              <a:t>Registr územní identifikace, adres a nemovitostí (RÚIAN)</a:t>
            </a:r>
            <a:endParaRPr lang="cs-CZ" b="1" dirty="0" smtClean="0"/>
          </a:p>
          <a:p>
            <a:pPr fontAlgn="base">
              <a:buNone/>
            </a:pPr>
            <a:r>
              <a:rPr lang="cs-CZ" b="1" dirty="0" smtClean="0"/>
              <a:t>  Metodika a legislativa</a:t>
            </a:r>
          </a:p>
          <a:p>
            <a:pPr fontAlgn="base">
              <a:buNone/>
            </a:pPr>
            <a:r>
              <a:rPr lang="cs-CZ" b="1" dirty="0" smtClean="0"/>
              <a:t>  Metodické dokumenty:</a:t>
            </a:r>
            <a:r>
              <a:rPr lang="cs-CZ" dirty="0" smtClean="0"/>
              <a:t> </a:t>
            </a:r>
          </a:p>
          <a:p>
            <a:pPr fontAlgn="base">
              <a:buNone/>
            </a:pPr>
            <a:r>
              <a:rPr lang="cs-CZ" dirty="0" smtClean="0">
                <a:hlinkClick r:id="rId2"/>
              </a:rPr>
              <a:t>  Definice technickoekonomických atributů stavebních objektů </a:t>
            </a:r>
            <a:r>
              <a:rPr lang="cs-CZ" dirty="0" smtClean="0"/>
              <a:t>- aktualizováno 13. 7. 2022</a:t>
            </a:r>
          </a:p>
          <a:p>
            <a:pPr fontAlgn="base">
              <a:buNone/>
            </a:pPr>
            <a:r>
              <a:rPr lang="cs-CZ" dirty="0" smtClean="0">
                <a:hlinkClick r:id="rId3"/>
              </a:rPr>
              <a:t>  Změny území obce </a:t>
            </a:r>
            <a:r>
              <a:rPr lang="cs-CZ" dirty="0" smtClean="0"/>
              <a:t>- aktualizováno 3. 5. 2019</a:t>
            </a:r>
          </a:p>
          <a:p>
            <a:pPr fontAlgn="base">
              <a:buNone/>
            </a:pPr>
            <a:r>
              <a:rPr lang="cs-CZ" dirty="0" smtClean="0">
                <a:hlinkClick r:id="rId4"/>
              </a:rPr>
              <a:t>  Zápisy stavebních objektů obcemi </a:t>
            </a:r>
            <a:r>
              <a:rPr lang="cs-CZ" dirty="0" smtClean="0"/>
              <a:t>- aktualizováno 3. 5. 2019</a:t>
            </a:r>
          </a:p>
          <a:p>
            <a:pPr fontAlgn="base">
              <a:buNone/>
            </a:pPr>
            <a:r>
              <a:rPr lang="cs-CZ" dirty="0" smtClean="0">
                <a:hlinkClick r:id="rId5"/>
              </a:rPr>
              <a:t>  Označování nesprávnosti </a:t>
            </a:r>
            <a:r>
              <a:rPr lang="cs-CZ" dirty="0" smtClean="0"/>
              <a:t>- aktualizováno 3. 5. 2019</a:t>
            </a:r>
          </a:p>
          <a:p>
            <a:pPr fontAlgn="base">
              <a:buNone/>
            </a:pPr>
            <a:r>
              <a:rPr lang="cs-CZ" dirty="0" smtClean="0">
                <a:hlinkClick r:id="rId6"/>
              </a:rPr>
              <a:t>  Návod pro dohledání listin v DP </a:t>
            </a:r>
            <a:r>
              <a:rPr lang="cs-CZ" dirty="0" smtClean="0"/>
              <a:t>- aktualizováno 29. 11. 2018</a:t>
            </a:r>
          </a:p>
          <a:p>
            <a:pPr fontAlgn="base">
              <a:buNone/>
            </a:pPr>
            <a:r>
              <a:rPr lang="cs-CZ" b="1" dirty="0" smtClean="0"/>
              <a:t>Související stránky:</a:t>
            </a:r>
            <a:r>
              <a:rPr lang="cs-CZ" dirty="0" smtClean="0"/>
              <a:t> </a:t>
            </a:r>
          </a:p>
          <a:p>
            <a:pPr fontAlgn="base">
              <a:buNone/>
            </a:pPr>
            <a:r>
              <a:rPr lang="cs-CZ" dirty="0" smtClean="0"/>
              <a:t>   </a:t>
            </a:r>
            <a:r>
              <a:rPr lang="cs-CZ" b="1" dirty="0" smtClean="0">
                <a:hlinkClick r:id="rId7"/>
              </a:rPr>
              <a:t>Požadavky na sdělení údajů od obcí</a:t>
            </a:r>
            <a:endParaRPr lang="cs-CZ" dirty="0" smtClean="0"/>
          </a:p>
          <a:p>
            <a:pPr fontAlgn="base">
              <a:buNone/>
            </a:pPr>
            <a:r>
              <a:rPr lang="cs-CZ" b="1" dirty="0" smtClean="0">
                <a:hlinkClick r:id="rId8"/>
              </a:rPr>
              <a:t>  Kontroly přenesené působnosti</a:t>
            </a:r>
            <a:r>
              <a:rPr lang="cs-CZ" dirty="0" smtClean="0"/>
              <a:t> - metodické pokyny při provádění kontrol přenesené působnosti na obcích v oblasti RÚIAN</a:t>
            </a:r>
          </a:p>
          <a:p>
            <a:pPr fontAlgn="base">
              <a:buNone/>
            </a:pPr>
            <a:r>
              <a:rPr lang="cs-CZ" b="1" dirty="0" smtClean="0">
                <a:hlinkClick r:id="rId9"/>
              </a:rPr>
              <a:t>  Dopady novely stavebního zákona z roku 2020</a:t>
            </a:r>
            <a:r>
              <a:rPr lang="cs-CZ" b="1" dirty="0" smtClean="0"/>
              <a:t> </a:t>
            </a:r>
            <a:endParaRPr lang="cs-CZ" dirty="0" smtClean="0"/>
          </a:p>
          <a:p>
            <a:pPr fontAlgn="base">
              <a:buNone/>
            </a:pPr>
            <a:r>
              <a:rPr lang="cs-CZ" dirty="0" smtClean="0"/>
              <a:t/>
            </a:r>
            <a:br>
              <a:rPr lang="cs-CZ" dirty="0" smtClean="0"/>
            </a:br>
            <a:r>
              <a:rPr lang="cs-CZ" b="1" dirty="0" smtClean="0"/>
              <a:t>Legislativa: </a:t>
            </a:r>
            <a:r>
              <a:rPr lang="cs-CZ" dirty="0" smtClean="0"/>
              <a:t> </a:t>
            </a:r>
            <a:r>
              <a:rPr lang="cs-CZ" dirty="0" smtClean="0">
                <a:hlinkClick r:id="rId10"/>
              </a:rPr>
              <a:t>Zákon č. 111/2009 Sb., o základních registrech</a:t>
            </a:r>
            <a:r>
              <a:rPr lang="cs-CZ" dirty="0" smtClean="0"/>
              <a:t>  (PDF) - aktualizováno 15. 4. 2021 </a:t>
            </a:r>
          </a:p>
          <a:p>
            <a:pPr fontAlgn="base">
              <a:buNone/>
            </a:pPr>
            <a:r>
              <a:rPr lang="cs-CZ" b="1" dirty="0" smtClean="0">
                <a:hlinkClick r:id="rId11"/>
              </a:rPr>
              <a:t>Vyhláška č. 359/2011 Sb., o základním registru územní identifikace, adres a nemovitostí </a:t>
            </a:r>
            <a:r>
              <a:rPr lang="cs-CZ" dirty="0" smtClean="0"/>
              <a:t> (PDF) - aktualizováno 25. 4. 2022</a:t>
            </a:r>
          </a:p>
          <a:p>
            <a:pPr fontAlgn="base">
              <a:buNone/>
            </a:pPr>
            <a:r>
              <a:rPr lang="cs-CZ" dirty="0" smtClean="0">
                <a:hlinkClick r:id="rId12"/>
              </a:rPr>
              <a:t> Vzor veřejnoprávní smlouvy obcí </a:t>
            </a:r>
            <a:r>
              <a:rPr lang="cs-CZ" dirty="0" smtClean="0"/>
              <a:t>(</a:t>
            </a:r>
            <a:r>
              <a:rPr lang="cs-CZ" dirty="0" smtClean="0">
                <a:hlinkClick r:id="rId13"/>
              </a:rPr>
              <a:t>DOC verze </a:t>
            </a:r>
            <a:r>
              <a:rPr lang="cs-CZ" dirty="0" smtClean="0"/>
              <a:t>)</a:t>
            </a:r>
          </a:p>
          <a:p>
            <a:pPr fontAlgn="base">
              <a:buNone/>
            </a:pPr>
            <a:r>
              <a:rPr lang="cs-CZ" dirty="0" smtClean="0"/>
              <a:t> Datum poslední aktualizace: 17.09.2021 </a:t>
            </a:r>
          </a:p>
          <a:p>
            <a:endParaRPr lang="cs-CZ" dirty="0" smtClean="0"/>
          </a:p>
          <a:p>
            <a:endParaRPr lang="cs-CZ"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9144000" cy="928694"/>
          </a:xfrm>
        </p:spPr>
        <p:txBody>
          <a:bodyPr/>
          <a:lstStyle/>
          <a:p>
            <a:pPr algn="l">
              <a:buNone/>
            </a:pPr>
            <a:r>
              <a:rPr lang="cs-CZ" sz="2400" dirty="0" smtClean="0"/>
              <a:t>Smluvené  LV 11000 pro kat.území pro neznámé vlastníky</a:t>
            </a:r>
            <a:endParaRPr lang="cs-CZ" sz="2400" dirty="0"/>
          </a:p>
        </p:txBody>
      </p:sp>
      <p:pic>
        <p:nvPicPr>
          <p:cNvPr id="1532930" name="Picture 2"/>
          <p:cNvPicPr>
            <a:picLocks noGrp="1" noChangeAspect="1" noChangeArrowheads="1"/>
          </p:cNvPicPr>
          <p:nvPr>
            <p:ph sz="quarter" idx="13"/>
          </p:nvPr>
        </p:nvPicPr>
        <p:blipFill>
          <a:blip r:embed="rId2"/>
          <a:srcRect/>
          <a:stretch>
            <a:fillRect/>
          </a:stretch>
        </p:blipFill>
        <p:spPr bwMode="auto">
          <a:xfrm>
            <a:off x="214282" y="928670"/>
            <a:ext cx="8715436" cy="5929329"/>
          </a:xfrm>
          <a:prstGeom prst="rect">
            <a:avLst/>
          </a:prstGeom>
          <a:noFill/>
          <a:ln w="9525">
            <a:noFill/>
            <a:miter lim="800000"/>
            <a:headEnd/>
            <a:tailEnd/>
          </a:ln>
          <a:effectLst/>
        </p:spPr>
      </p:pic>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144000" cy="714380"/>
          </a:xfrm>
        </p:spPr>
        <p:txBody>
          <a:bodyPr/>
          <a:lstStyle/>
          <a:p>
            <a:pPr>
              <a:buNone/>
            </a:pPr>
            <a:r>
              <a:rPr lang="cs-CZ" sz="2800" dirty="0" smtClean="0"/>
              <a:t>Doplnění - dobývací</a:t>
            </a:r>
            <a:r>
              <a:rPr lang="cs-CZ" dirty="0" smtClean="0"/>
              <a:t> </a:t>
            </a:r>
            <a:r>
              <a:rPr lang="cs-CZ" sz="2800" dirty="0" smtClean="0"/>
              <a:t>prostor- </a:t>
            </a:r>
            <a:r>
              <a:rPr lang="cs-CZ" sz="2400" dirty="0" smtClean="0"/>
              <a:t>RUIAN-poznámka k novele zákona</a:t>
            </a:r>
            <a:endParaRPr lang="cs-CZ" sz="2400" dirty="0"/>
          </a:p>
        </p:txBody>
      </p:sp>
      <p:sp>
        <p:nvSpPr>
          <p:cNvPr id="3" name="Zástupný symbol pro obsah 2"/>
          <p:cNvSpPr>
            <a:spLocks noGrp="1"/>
          </p:cNvSpPr>
          <p:nvPr>
            <p:ph sz="quarter" idx="13"/>
          </p:nvPr>
        </p:nvSpPr>
        <p:spPr>
          <a:xfrm>
            <a:off x="428596" y="1071546"/>
            <a:ext cx="8215370" cy="5286412"/>
          </a:xfrm>
        </p:spPr>
        <p:txBody>
          <a:bodyPr>
            <a:normAutofit fontScale="85000" lnSpcReduction="20000"/>
          </a:bodyPr>
          <a:lstStyle/>
          <a:p>
            <a:pPr>
              <a:buNone/>
            </a:pPr>
            <a:r>
              <a:rPr lang="cs-CZ" sz="2400" dirty="0" smtClean="0"/>
              <a:t>Horní zákon č. 44/1988 Sb.–  </a:t>
            </a:r>
            <a:r>
              <a:rPr lang="cs-CZ" sz="2400" b="1" dirty="0" smtClean="0"/>
              <a:t>novela č. 88/2021 Sb. účinná od 1.7.2021</a:t>
            </a:r>
          </a:p>
          <a:p>
            <a:pPr>
              <a:buNone/>
            </a:pPr>
            <a:r>
              <a:rPr lang="cs-CZ" sz="2400" dirty="0" smtClean="0"/>
              <a:t>  Návrh zákona, kterým se mění zákon o ochraně a využití nerostného bohatství (horní zákon) a zákon o základních registrech 44/1988</a:t>
            </a:r>
          </a:p>
          <a:p>
            <a:pPr>
              <a:buNone/>
            </a:pPr>
            <a:r>
              <a:rPr lang="cs-CZ" sz="2400" b="1" dirty="0" smtClean="0"/>
              <a:t>  Cíle návrhu</a:t>
            </a:r>
            <a:endParaRPr lang="cs-CZ" sz="2400" dirty="0" smtClean="0"/>
          </a:p>
          <a:p>
            <a:pPr>
              <a:buNone/>
            </a:pPr>
            <a:r>
              <a:rPr lang="cs-CZ" sz="2400" dirty="0" smtClean="0"/>
              <a:t>  Novela zavádí povinnosti tvorby rezerv na technickou likvidaci dolů a lomů, o kterou byla rozšířena sanace pozemků dotčených těžbou.</a:t>
            </a:r>
            <a:r>
              <a:rPr lang="cs-CZ" sz="2400" b="1" dirty="0" smtClean="0">
                <a:solidFill>
                  <a:srgbClr val="FF0000"/>
                </a:solidFill>
              </a:rPr>
              <a:t>Údaje o dobývacích prostorech mají být zveřejněny v rámci registru územní identifikace, adres a nemovitostí.</a:t>
            </a:r>
            <a:r>
              <a:rPr lang="cs-CZ" sz="2400" dirty="0" smtClean="0"/>
              <a:t> Tím dojde k naplnění požadavku na zlepšení dostupnosti těchto údajů široké veřejnosti způsobem umožňujícím dálkový přístup. Údaje budou přístupné v rámci mapového zobrazení a budou propojeny s ostatními údaji vedenými v základním registru.</a:t>
            </a:r>
          </a:p>
          <a:p>
            <a:pPr lvl="1">
              <a:buNone/>
            </a:pPr>
            <a:r>
              <a:rPr lang="cs-CZ" sz="2400" dirty="0" smtClean="0"/>
              <a:t>  /Zápis údajů do </a:t>
            </a:r>
            <a:r>
              <a:rPr lang="cs-CZ" sz="2400" dirty="0" err="1" smtClean="0"/>
              <a:t>RUIANu</a:t>
            </a:r>
            <a:r>
              <a:rPr lang="cs-CZ" sz="2400" dirty="0" smtClean="0"/>
              <a:t> a následně automatizovaně údaje budou přebírány do katastru nemovitostí –</a:t>
            </a:r>
          </a:p>
          <a:p>
            <a:pPr lvl="1">
              <a:buNone/>
            </a:pPr>
            <a:r>
              <a:rPr lang="cs-CZ" sz="2400" dirty="0" smtClean="0"/>
              <a:t>  - </a:t>
            </a:r>
            <a:r>
              <a:rPr lang="cs-CZ" b="1" dirty="0" smtClean="0">
                <a:solidFill>
                  <a:srgbClr val="FF0000"/>
                </a:solidFill>
              </a:rPr>
              <a:t>chráněná ložisková území, editor Ministerstvo životního prostředí,</a:t>
            </a:r>
            <a:endParaRPr lang="cs-CZ" sz="2400" b="1" dirty="0" smtClean="0">
              <a:solidFill>
                <a:srgbClr val="FF0000"/>
              </a:solidFill>
            </a:endParaRPr>
          </a:p>
          <a:p>
            <a:pPr lvl="1">
              <a:buNone/>
            </a:pPr>
            <a:r>
              <a:rPr lang="cs-CZ" b="1" dirty="0" smtClean="0">
                <a:solidFill>
                  <a:srgbClr val="FF0000"/>
                </a:solidFill>
              </a:rPr>
              <a:t>  - dobývací prostory, editor Český báňský úřad,</a:t>
            </a:r>
            <a:endParaRPr lang="cs-CZ" sz="2400" b="1" dirty="0" smtClean="0">
              <a:solidFill>
                <a:srgbClr val="FF0000"/>
              </a:solidFill>
            </a:endParaRPr>
          </a:p>
          <a:p>
            <a:endParaRPr lang="cs-CZ" sz="2400" dirty="0" smtClean="0"/>
          </a:p>
          <a:p>
            <a:endParaRPr lang="cs-CZ" sz="2400" dirty="0" smtClean="0"/>
          </a:p>
          <a:p>
            <a:endParaRPr lang="cs-CZ" sz="2400" dirty="0"/>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857232"/>
          </a:xfrm>
        </p:spPr>
        <p:txBody>
          <a:bodyPr/>
          <a:lstStyle/>
          <a:p>
            <a:pPr>
              <a:buNone/>
            </a:pPr>
            <a:r>
              <a:rPr lang="cs-CZ" sz="2800" dirty="0" smtClean="0"/>
              <a:t>Pro nemovitosti platí rovněž – zásada veřejnosti a dobré víry- je nutné sledovat</a:t>
            </a:r>
            <a:endParaRPr lang="cs-CZ" sz="2800" dirty="0"/>
          </a:p>
        </p:txBody>
      </p:sp>
      <p:sp>
        <p:nvSpPr>
          <p:cNvPr id="4" name="Zástupný symbol pro obsah 3"/>
          <p:cNvSpPr>
            <a:spLocks noGrp="1"/>
          </p:cNvSpPr>
          <p:nvPr>
            <p:ph sz="quarter" idx="13"/>
          </p:nvPr>
        </p:nvSpPr>
        <p:spPr>
          <a:xfrm>
            <a:off x="500034" y="1000108"/>
            <a:ext cx="8215370" cy="5572164"/>
          </a:xfrm>
        </p:spPr>
        <p:txBody>
          <a:bodyPr/>
          <a:lstStyle/>
          <a:p>
            <a:pPr>
              <a:buNone/>
            </a:pPr>
            <a:r>
              <a:rPr lang="cs-CZ" dirty="0" smtClean="0"/>
              <a:t>  Připomínám </a:t>
            </a:r>
            <a:r>
              <a:rPr lang="cs-CZ" b="1" dirty="0" smtClean="0"/>
              <a:t>a upozorňuji i na změnu již od 1. 4. 2017</a:t>
            </a:r>
            <a:r>
              <a:rPr lang="cs-CZ" dirty="0" smtClean="0"/>
              <a:t>, která souvisí se změnou zápisu údaje o dobývacím prostoru. Tento údaj se změnil ze způsobu ochrany/př.7 </a:t>
            </a:r>
            <a:r>
              <a:rPr lang="cs-CZ" dirty="0" err="1" smtClean="0"/>
              <a:t>katV</a:t>
            </a:r>
            <a:r>
              <a:rPr lang="cs-CZ" dirty="0" smtClean="0"/>
              <a:t>/ na zápis upozornění dle § 21 </a:t>
            </a:r>
            <a:r>
              <a:rPr lang="cs-CZ" dirty="0" err="1" smtClean="0"/>
              <a:t>písm.k</a:t>
            </a:r>
            <a:r>
              <a:rPr lang="cs-CZ" dirty="0" smtClean="0"/>
              <a:t>/ katastrální vyhlášky. Tato změna je dále podložena v novele horního zákona č. 88/2021 Sb. / novela zákona č. 44/1988 Sb./, kdy tento údaj se stává </a:t>
            </a:r>
            <a:r>
              <a:rPr lang="cs-CZ" b="1" dirty="0" smtClean="0">
                <a:solidFill>
                  <a:srgbClr val="FF0000"/>
                </a:solidFill>
              </a:rPr>
              <a:t>referenčním údajem zapisovaným do základního registru RUIAN dle zákona č. 111/2009 Sb. o základních registrech.</a:t>
            </a:r>
            <a:r>
              <a:rPr lang="cs-CZ" dirty="0" smtClean="0"/>
              <a:t> Zápisy těchto údajů jako upozornění budou přebírány katastrálními úřady automatizovaně.</a:t>
            </a:r>
          </a:p>
          <a:p>
            <a:pPr>
              <a:buNone/>
            </a:pPr>
            <a:r>
              <a:rPr lang="cs-CZ" b="1" dirty="0" smtClean="0"/>
              <a:t>§ 21 </a:t>
            </a:r>
            <a:r>
              <a:rPr lang="cs-CZ" b="1" dirty="0" err="1" smtClean="0"/>
              <a:t>katV</a:t>
            </a:r>
            <a:endParaRPr lang="cs-CZ" b="1" dirty="0" smtClean="0"/>
          </a:p>
          <a:p>
            <a:pPr>
              <a:buNone/>
            </a:pPr>
            <a:r>
              <a:rPr lang="cs-CZ" b="1" dirty="0" smtClean="0"/>
              <a:t>  Údaje o upozorněních</a:t>
            </a:r>
          </a:p>
          <a:p>
            <a:pPr>
              <a:buNone/>
            </a:pPr>
            <a:r>
              <a:rPr lang="cs-CZ" b="1" dirty="0" smtClean="0"/>
              <a:t>k)</a:t>
            </a:r>
            <a:r>
              <a:rPr lang="cs-CZ" dirty="0" smtClean="0"/>
              <a:t> skutečnost, že pozemek se nachází v dobývacím prostoru, </a:t>
            </a:r>
            <a:endParaRPr lang="cs-CZ" b="1" dirty="0" smtClean="0"/>
          </a:p>
          <a:p>
            <a:pPr>
              <a:buNone/>
            </a:pPr>
            <a:endParaRPr lang="cs-CZ" dirty="0" smtClean="0"/>
          </a:p>
          <a:p>
            <a:pPr>
              <a:buNone/>
            </a:pPr>
            <a:endParaRPr lang="cs-CZ" dirty="0"/>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714356"/>
          </a:xfrm>
        </p:spPr>
        <p:txBody>
          <a:bodyPr/>
          <a:lstStyle/>
          <a:p>
            <a:pPr>
              <a:buNone/>
            </a:pPr>
            <a:r>
              <a:rPr lang="cs-CZ" sz="2800" dirty="0" smtClean="0"/>
              <a:t>Dobývací prostor- dnes</a:t>
            </a:r>
            <a:r>
              <a:rPr lang="cs-CZ" dirty="0" smtClean="0"/>
              <a:t> </a:t>
            </a:r>
            <a:r>
              <a:rPr lang="cs-CZ" sz="2800" dirty="0" smtClean="0"/>
              <a:t>upozornění v</a:t>
            </a:r>
            <a:r>
              <a:rPr lang="cs-CZ" dirty="0" smtClean="0"/>
              <a:t> </a:t>
            </a:r>
            <a:r>
              <a:rPr lang="cs-CZ" sz="2800" dirty="0" smtClean="0"/>
              <a:t>KN</a:t>
            </a:r>
            <a:endParaRPr lang="cs-CZ" sz="2800" dirty="0"/>
          </a:p>
        </p:txBody>
      </p:sp>
      <p:sp>
        <p:nvSpPr>
          <p:cNvPr id="3" name="Zástupný symbol pro obsah 2"/>
          <p:cNvSpPr>
            <a:spLocks noGrp="1"/>
          </p:cNvSpPr>
          <p:nvPr>
            <p:ph sz="quarter" idx="13"/>
          </p:nvPr>
        </p:nvSpPr>
        <p:spPr>
          <a:xfrm>
            <a:off x="285720" y="642918"/>
            <a:ext cx="8358246" cy="5715040"/>
          </a:xfrm>
        </p:spPr>
        <p:txBody>
          <a:bodyPr>
            <a:normAutofit fontScale="92500" lnSpcReduction="10000"/>
          </a:bodyPr>
          <a:lstStyle/>
          <a:p>
            <a:pPr>
              <a:buNone/>
            </a:pPr>
            <a:r>
              <a:rPr lang="cs-CZ" dirty="0" smtClean="0"/>
              <a:t>Novela </a:t>
            </a:r>
            <a:r>
              <a:rPr lang="cs-CZ" dirty="0" err="1" smtClean="0"/>
              <a:t>katV</a:t>
            </a:r>
            <a:r>
              <a:rPr lang="cs-CZ" dirty="0" smtClean="0"/>
              <a:t> předběhla novelu horního zákona, řešilo přechodné ustanovení</a:t>
            </a:r>
          </a:p>
          <a:p>
            <a:pPr>
              <a:buNone/>
            </a:pPr>
            <a:r>
              <a:rPr lang="cs-CZ" dirty="0" smtClean="0"/>
              <a:t>Čl. VI</a:t>
            </a:r>
          </a:p>
          <a:p>
            <a:pPr>
              <a:buNone/>
            </a:pPr>
            <a:r>
              <a:rPr lang="cs-CZ" b="1" dirty="0" smtClean="0"/>
              <a:t> Přechodná ustanovení</a:t>
            </a:r>
          </a:p>
          <a:p>
            <a:pPr>
              <a:buNone/>
            </a:pPr>
            <a:r>
              <a:rPr lang="cs-CZ" i="1" dirty="0" smtClean="0"/>
              <a:t>  5.</a:t>
            </a:r>
            <a:r>
              <a:rPr lang="cs-CZ" dirty="0" smtClean="0"/>
              <a:t> Český úřad zeměměřický a katastrální ve spolupráci s Českým báňským úřadem zajistí do 11 měsíců ode dne nabytí účinnosti tohoto zákona provedení kontrol a odstranění nesouladů mezi údaji o dobývacích prostorech zapsanými do informačního systému územní identifikace a údaji vedenými v katastru nemovitostí.</a:t>
            </a:r>
          </a:p>
          <a:p>
            <a:pPr>
              <a:buNone/>
            </a:pPr>
            <a:r>
              <a:rPr lang="cs-CZ" i="1" dirty="0" smtClean="0"/>
              <a:t>  6.</a:t>
            </a:r>
            <a:r>
              <a:rPr lang="cs-CZ" dirty="0" smtClean="0"/>
              <a:t> Český úřad zeměměřický a katastrální po provedení kontrol a odstranění nesouladů, nejpozději do 12 měsíců ode dne nabytí účinnosti tohoto zákona, sdělením ve Sbírce zákonů vyhlásí den, kdy dojde k zápisu údajů o vymezení dobývacích prostorů do základního registru územní identifikace, adres a nemovitostí. Ustanovení § 29 odst. 2 a 3 zákona č. 44/1988 Sb., ve znění účinném ode dne nabytí účinnosti tohoto zákona, se použijí ode dne, kdy dojde k zápisu údajů o vymezení dobývacích prostor do základního registru územní identifikace, adres a nemovitostí.</a:t>
            </a:r>
          </a:p>
          <a:p>
            <a:endParaRPr lang="cs-CZ" dirty="0"/>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1538" y="0"/>
            <a:ext cx="7012577" cy="785794"/>
          </a:xfrm>
        </p:spPr>
        <p:txBody>
          <a:bodyPr/>
          <a:lstStyle/>
          <a:p>
            <a:pPr>
              <a:buNone/>
            </a:pPr>
            <a:r>
              <a:rPr lang="cs-CZ" sz="2800" dirty="0" smtClean="0"/>
              <a:t>Dobývací prostor - upozornění</a:t>
            </a:r>
            <a:endParaRPr lang="cs-CZ" sz="2800" dirty="0"/>
          </a:p>
        </p:txBody>
      </p:sp>
      <p:sp>
        <p:nvSpPr>
          <p:cNvPr id="3" name="Zástupný symbol pro obsah 2"/>
          <p:cNvSpPr>
            <a:spLocks noGrp="1"/>
          </p:cNvSpPr>
          <p:nvPr>
            <p:ph sz="quarter" idx="13"/>
          </p:nvPr>
        </p:nvSpPr>
        <p:spPr>
          <a:xfrm>
            <a:off x="571472" y="928670"/>
            <a:ext cx="8072494" cy="5357850"/>
          </a:xfrm>
        </p:spPr>
        <p:txBody>
          <a:bodyPr>
            <a:normAutofit lnSpcReduction="10000"/>
          </a:bodyPr>
          <a:lstStyle/>
          <a:p>
            <a:pPr>
              <a:buNone/>
            </a:pPr>
            <a:r>
              <a:rPr lang="cs-CZ" dirty="0" smtClean="0"/>
              <a:t>Zápis do katastru byl prováděn obdobně jako u záznamu</a:t>
            </a:r>
          </a:p>
          <a:p>
            <a:pPr>
              <a:buFontTx/>
              <a:buChar char="-"/>
            </a:pPr>
            <a:r>
              <a:rPr lang="cs-CZ" dirty="0" smtClean="0"/>
              <a:t>Nebylo vlastníkům doručováno žádné oznámení o podaném návrhu </a:t>
            </a:r>
          </a:p>
          <a:p>
            <a:pPr>
              <a:buFontTx/>
              <a:buChar char="-"/>
            </a:pPr>
            <a:r>
              <a:rPr lang="cs-CZ" dirty="0" smtClean="0"/>
              <a:t>Nebylo vlastníkům doručováno žádné vyrozumění o provedeném zápisu</a:t>
            </a:r>
          </a:p>
          <a:p>
            <a:pPr>
              <a:buFontTx/>
              <a:buChar char="-"/>
            </a:pPr>
            <a:r>
              <a:rPr lang="cs-CZ" dirty="0" smtClean="0"/>
              <a:t>Zápis údaje o dobývacím prostoru je upozorněním dle § 21 </a:t>
            </a:r>
            <a:r>
              <a:rPr lang="cs-CZ" dirty="0" err="1" smtClean="0"/>
              <a:t>katV</a:t>
            </a:r>
            <a:r>
              <a:rPr lang="cs-CZ" dirty="0" smtClean="0"/>
              <a:t> a je tato informace zřejmá z nahlížení do katastru po zdolání CAPTCHA</a:t>
            </a:r>
          </a:p>
          <a:p>
            <a:pPr>
              <a:buNone/>
            </a:pPr>
            <a:r>
              <a:rPr lang="cs-CZ" dirty="0" smtClean="0"/>
              <a:t>Doporučení- sledovat změny nahlížením na katastrálním pracovišti</a:t>
            </a:r>
          </a:p>
          <a:p>
            <a:pPr>
              <a:buNone/>
            </a:pPr>
            <a:r>
              <a:rPr lang="cs-CZ" dirty="0" smtClean="0"/>
              <a:t>Katastrální úřady budou upozornění o dobývacím prostoru z úřední povinnosti přebírat z katastru z </a:t>
            </a:r>
            <a:r>
              <a:rPr lang="cs-CZ" dirty="0" err="1" smtClean="0"/>
              <a:t>RUIANu</a:t>
            </a:r>
            <a:r>
              <a:rPr lang="cs-CZ" dirty="0" smtClean="0"/>
              <a:t>.</a:t>
            </a:r>
          </a:p>
          <a:p>
            <a:pPr>
              <a:buNone/>
            </a:pPr>
            <a:endParaRPr lang="cs-CZ" dirty="0" smtClean="0"/>
          </a:p>
          <a:p>
            <a:pPr>
              <a:buNone/>
            </a:pPr>
            <a:r>
              <a:rPr lang="cs-CZ" dirty="0" smtClean="0"/>
              <a:t>Doplnění</a:t>
            </a:r>
            <a:r>
              <a:rPr lang="cs-CZ" dirty="0" smtClean="0">
                <a:solidFill>
                  <a:srgbClr val="FF0000"/>
                </a:solidFill>
              </a:rPr>
              <a:t>: K zákonu č.88/2021 Sb. bylo vydáno sdělení ČUZK č. 42/2022 Sb.</a:t>
            </a:r>
            <a:endParaRPr lang="cs-CZ" dirty="0">
              <a:solidFill>
                <a:srgbClr val="FF0000"/>
              </a:solidFill>
            </a:endParaRP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285728"/>
            <a:ext cx="8001056" cy="642942"/>
          </a:xfrm>
        </p:spPr>
        <p:txBody>
          <a:bodyPr/>
          <a:lstStyle/>
          <a:p>
            <a:pPr>
              <a:buNone/>
            </a:pPr>
            <a:r>
              <a:rPr lang="cs-CZ" sz="2800" dirty="0" smtClean="0"/>
              <a:t>Dobývací prostory - RUIAN</a:t>
            </a:r>
            <a:endParaRPr lang="cs-CZ" sz="2800" dirty="0"/>
          </a:p>
        </p:txBody>
      </p:sp>
      <p:sp>
        <p:nvSpPr>
          <p:cNvPr id="3" name="Zástupný symbol pro obsah 2"/>
          <p:cNvSpPr>
            <a:spLocks noGrp="1"/>
          </p:cNvSpPr>
          <p:nvPr>
            <p:ph sz="quarter" idx="13"/>
          </p:nvPr>
        </p:nvSpPr>
        <p:spPr>
          <a:xfrm>
            <a:off x="357158" y="1500174"/>
            <a:ext cx="8286808" cy="4857784"/>
          </a:xfrm>
        </p:spPr>
        <p:txBody>
          <a:bodyPr>
            <a:normAutofit lnSpcReduction="10000"/>
          </a:bodyPr>
          <a:lstStyle/>
          <a:p>
            <a:pPr fontAlgn="base">
              <a:buNone/>
            </a:pPr>
            <a:r>
              <a:rPr lang="cs-CZ" b="1" dirty="0" smtClean="0"/>
              <a:t> Archiv novinek RÚIAN</a:t>
            </a:r>
          </a:p>
          <a:p>
            <a:pPr fontAlgn="base">
              <a:buNone/>
            </a:pPr>
            <a:r>
              <a:rPr lang="cs-CZ" b="1" dirty="0" smtClean="0"/>
              <a:t> 2022</a:t>
            </a:r>
          </a:p>
          <a:p>
            <a:pPr fontAlgn="base">
              <a:buNone/>
            </a:pPr>
            <a:r>
              <a:rPr lang="cs-CZ" b="1" dirty="0" smtClean="0"/>
              <a:t>  Nové soubory speciálního VFR s účelovými územními prvky:</a:t>
            </a:r>
            <a:r>
              <a:rPr lang="cs-CZ" dirty="0" smtClean="0"/>
              <a:t> </a:t>
            </a:r>
            <a:r>
              <a:rPr lang="cs-CZ" dirty="0" smtClean="0">
                <a:solidFill>
                  <a:srgbClr val="FF0000"/>
                </a:solidFill>
              </a:rPr>
              <a:t>Dne 1. 4. 2022 byly do RÚIAN zapsány dobývací prostory </a:t>
            </a:r>
            <a:r>
              <a:rPr lang="cs-CZ" dirty="0" smtClean="0"/>
              <a:t>vedené jako účelové územní prvky podle §29, odst. 2 zákona č. 44/1988 Sb. (horní zákon). Data s dobývacími prostory můžete stahovat ve formátu VFR přes VDP: </a:t>
            </a:r>
            <a:r>
              <a:rPr lang="cs-CZ" dirty="0" smtClean="0">
                <a:hlinkClick r:id="rId2"/>
              </a:rPr>
              <a:t>https://vdp.cuzk.cz/vdp/ruian/vymennyformatspecialni/vyhledej</a:t>
            </a:r>
            <a:r>
              <a:rPr lang="cs-CZ" dirty="0" smtClean="0"/>
              <a:t>. </a:t>
            </a:r>
            <a:br>
              <a:rPr lang="cs-CZ" dirty="0" smtClean="0"/>
            </a:br>
            <a:r>
              <a:rPr lang="cs-CZ" i="1" dirty="0" smtClean="0"/>
              <a:t>Zveřejněno 1. 4. 2022</a:t>
            </a:r>
            <a:r>
              <a:rPr lang="cs-CZ" dirty="0" smtClean="0"/>
              <a:t/>
            </a:r>
            <a:br>
              <a:rPr lang="cs-CZ" dirty="0" smtClean="0"/>
            </a:br>
            <a:r>
              <a:rPr lang="cs-CZ" dirty="0" smtClean="0"/>
              <a:t>  </a:t>
            </a:r>
          </a:p>
          <a:p>
            <a:pPr fontAlgn="base">
              <a:buNone/>
            </a:pPr>
            <a:r>
              <a:rPr lang="cs-CZ" dirty="0" smtClean="0">
                <a:solidFill>
                  <a:srgbClr val="FF0000"/>
                </a:solidFill>
              </a:rPr>
              <a:t>Od 12. 1. 2022 </a:t>
            </a:r>
            <a:r>
              <a:rPr lang="cs-CZ" dirty="0" smtClean="0"/>
              <a:t>již docházelo k přenosu dat z ISKN do RÚIAN a parcely jsou v RÚIAN i VDP aktuální. </a:t>
            </a:r>
            <a:br>
              <a:rPr lang="cs-CZ" dirty="0" smtClean="0"/>
            </a:br>
            <a:r>
              <a:rPr lang="cs-CZ" i="1" dirty="0" smtClean="0"/>
              <a:t>Zveřejněno 17. 1. 2022</a:t>
            </a:r>
            <a:endParaRPr lang="cs-CZ" dirty="0" smtClean="0"/>
          </a:p>
          <a:p>
            <a:endParaRPr lang="cs-CZ" dirty="0"/>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6512511" cy="785794"/>
          </a:xfrm>
        </p:spPr>
        <p:txBody>
          <a:bodyPr/>
          <a:lstStyle/>
          <a:p>
            <a:pPr>
              <a:buNone/>
            </a:pPr>
            <a:r>
              <a:rPr lang="cs-CZ" sz="2800" dirty="0" smtClean="0"/>
              <a:t>Dobývací prostor – původní evidence</a:t>
            </a:r>
            <a:endParaRPr lang="cs-CZ" sz="2800" dirty="0"/>
          </a:p>
        </p:txBody>
      </p:sp>
      <p:pic>
        <p:nvPicPr>
          <p:cNvPr id="4" name="Zástupný symbol pro obsah 3"/>
          <p:cNvPicPr>
            <a:picLocks noGrp="1"/>
          </p:cNvPicPr>
          <p:nvPr>
            <p:ph idx="4294967295"/>
          </p:nvPr>
        </p:nvPicPr>
        <p:blipFill>
          <a:blip r:embed="rId2"/>
          <a:srcRect/>
          <a:stretch>
            <a:fillRect/>
          </a:stretch>
        </p:blipFill>
        <p:spPr bwMode="auto">
          <a:xfrm>
            <a:off x="285721" y="714356"/>
            <a:ext cx="8358246" cy="5929354"/>
          </a:xfrm>
          <a:prstGeom prst="rect">
            <a:avLst/>
          </a:prstGeom>
          <a:noFill/>
          <a:ln w="9525">
            <a:noFill/>
            <a:miter lim="800000"/>
            <a:headEnd/>
            <a:tailEnd/>
          </a:ln>
        </p:spPr>
      </p:pic>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6512511" cy="714356"/>
          </a:xfrm>
        </p:spPr>
        <p:txBody>
          <a:bodyPr>
            <a:normAutofit/>
          </a:bodyPr>
          <a:lstStyle/>
          <a:p>
            <a:pPr>
              <a:buNone/>
            </a:pPr>
            <a:r>
              <a:rPr lang="cs-CZ" sz="2800" dirty="0" smtClean="0"/>
              <a:t>Dobývací prostor- mapová značka</a:t>
            </a:r>
            <a:endParaRPr lang="cs-CZ" sz="2800" dirty="0"/>
          </a:p>
        </p:txBody>
      </p:sp>
      <p:pic>
        <p:nvPicPr>
          <p:cNvPr id="4" name="Zástupný symbol pro obsah 3"/>
          <p:cNvPicPr>
            <a:picLocks noGrp="1"/>
          </p:cNvPicPr>
          <p:nvPr>
            <p:ph idx="4294967295"/>
          </p:nvPr>
        </p:nvPicPr>
        <p:blipFill>
          <a:blip r:embed="rId2"/>
          <a:srcRect/>
          <a:stretch>
            <a:fillRect/>
          </a:stretch>
        </p:blipFill>
        <p:spPr bwMode="auto">
          <a:xfrm>
            <a:off x="357158" y="714356"/>
            <a:ext cx="8358246" cy="5857916"/>
          </a:xfrm>
          <a:prstGeom prst="rect">
            <a:avLst/>
          </a:prstGeom>
          <a:noFill/>
          <a:ln w="9525">
            <a:noFill/>
            <a:miter lim="800000"/>
            <a:headEnd/>
            <a:tailEnd/>
          </a:ln>
        </p:spPr>
      </p:pic>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14415" y="214290"/>
            <a:ext cx="7091386" cy="642942"/>
          </a:xfrm>
        </p:spPr>
        <p:txBody>
          <a:bodyPr/>
          <a:lstStyle/>
          <a:p>
            <a:pPr>
              <a:buNone/>
            </a:pPr>
            <a:r>
              <a:rPr lang="cs-CZ" sz="2800" dirty="0" smtClean="0"/>
              <a:t>Veřejný seznam – zásada veřejnosti</a:t>
            </a:r>
            <a:endParaRPr lang="cs-CZ" sz="2800" dirty="0"/>
          </a:p>
        </p:txBody>
      </p:sp>
      <p:sp>
        <p:nvSpPr>
          <p:cNvPr id="4" name="Zástupný symbol pro obsah 3"/>
          <p:cNvSpPr>
            <a:spLocks noGrp="1"/>
          </p:cNvSpPr>
          <p:nvPr>
            <p:ph sz="quarter" idx="13"/>
          </p:nvPr>
        </p:nvSpPr>
        <p:spPr>
          <a:xfrm>
            <a:off x="500034" y="785794"/>
            <a:ext cx="8215370" cy="5786478"/>
          </a:xfrm>
        </p:spPr>
        <p:txBody>
          <a:bodyPr>
            <a:normAutofit fontScale="85000" lnSpcReduction="20000"/>
          </a:bodyPr>
          <a:lstStyle/>
          <a:p>
            <a:pPr>
              <a:buNone/>
            </a:pPr>
            <a:r>
              <a:rPr lang="cs-CZ" dirty="0" smtClean="0"/>
              <a:t>Zápis upozornění – dobývací prostor</a:t>
            </a:r>
          </a:p>
          <a:p>
            <a:pPr>
              <a:buFontTx/>
              <a:buChar char="-"/>
            </a:pPr>
            <a:r>
              <a:rPr lang="cs-CZ" dirty="0" smtClean="0"/>
              <a:t>u pozemku s druhem pozemku </a:t>
            </a:r>
            <a:r>
              <a:rPr lang="cs-CZ" dirty="0" err="1" smtClean="0"/>
              <a:t>ost.plocha</a:t>
            </a:r>
            <a:endParaRPr lang="cs-CZ" dirty="0" smtClean="0"/>
          </a:p>
          <a:p>
            <a:pPr>
              <a:buFontTx/>
              <a:buChar char="-"/>
            </a:pPr>
            <a:r>
              <a:rPr lang="cs-CZ" dirty="0" smtClean="0"/>
              <a:t>u pozemku s druhem pozemku orná půda !!!</a:t>
            </a:r>
          </a:p>
          <a:p>
            <a:pPr>
              <a:buNone/>
            </a:pPr>
            <a:endParaRPr lang="cs-CZ" dirty="0" smtClean="0"/>
          </a:p>
          <a:p>
            <a:pPr>
              <a:buNone/>
            </a:pPr>
            <a:r>
              <a:rPr lang="cs-CZ" dirty="0" smtClean="0">
                <a:solidFill>
                  <a:srgbClr val="FF0000"/>
                </a:solidFill>
              </a:rPr>
              <a:t>  Upozornění - prozatím</a:t>
            </a:r>
            <a:r>
              <a:rPr lang="cs-CZ" dirty="0" smtClean="0"/>
              <a:t> stanovený dobývací prostor se zapíše na základě rozhodnutí příslušného obvodního báňského úřadu o stanovení nebo změně dobývacího prostoru, které tento orgán s potřebnými podklady (např. seznam dobývacím prostorem dotčených nemovitostí označených údaji podle katastru) zašle příslušnému katastrálnímu úřadu. Upozornění se zruší na základě rozhodnutí příslušného obvodního báňského úřadu o zrušení dobývacího prostoru.</a:t>
            </a:r>
          </a:p>
          <a:p>
            <a:pPr>
              <a:buNone/>
            </a:pPr>
            <a:r>
              <a:rPr lang="cs-CZ" dirty="0" smtClean="0"/>
              <a:t>/probíhají změny v systému pro přebírání či výmazu upozornění o dobývacím prostoru/</a:t>
            </a:r>
          </a:p>
          <a:p>
            <a:pPr>
              <a:buNone/>
            </a:pPr>
            <a:r>
              <a:rPr lang="cs-CZ" dirty="0" smtClean="0">
                <a:solidFill>
                  <a:srgbClr val="FF0000"/>
                </a:solidFill>
              </a:rPr>
              <a:t>Poznámka k novela </a:t>
            </a:r>
            <a:r>
              <a:rPr lang="cs-CZ" dirty="0" err="1" smtClean="0">
                <a:solidFill>
                  <a:srgbClr val="FF0000"/>
                </a:solidFill>
              </a:rPr>
              <a:t>katV</a:t>
            </a:r>
            <a:r>
              <a:rPr lang="cs-CZ" dirty="0" smtClean="0">
                <a:solidFill>
                  <a:srgbClr val="FF0000"/>
                </a:solidFill>
              </a:rPr>
              <a:t>  - mapová značka pro dobývací prostor byla zrušena</a:t>
            </a:r>
          </a:p>
          <a:p>
            <a:pPr>
              <a:buFontTx/>
              <a:buChar char="-"/>
            </a:pPr>
            <a:endParaRPr lang="cs-CZ" dirty="0" smtClean="0"/>
          </a:p>
          <a:p>
            <a:pPr>
              <a:buNone/>
            </a:pPr>
            <a:r>
              <a:rPr lang="cs-CZ" dirty="0" smtClean="0"/>
              <a:t>Proč sledovat?</a:t>
            </a:r>
          </a:p>
          <a:p>
            <a:pPr>
              <a:buFontTx/>
              <a:buChar char="-"/>
            </a:pPr>
            <a:r>
              <a:rPr lang="cs-CZ" dirty="0" smtClean="0"/>
              <a:t>Zápis může mít vliv na další nakládání s nemovitostí</a:t>
            </a:r>
          </a:p>
          <a:p>
            <a:pPr>
              <a:buFontTx/>
              <a:buChar char="-"/>
            </a:pPr>
            <a:r>
              <a:rPr lang="cs-CZ" dirty="0" smtClean="0"/>
              <a:t>Na ocenění nemovitostí</a:t>
            </a:r>
          </a:p>
          <a:p>
            <a:pPr>
              <a:buFontTx/>
              <a:buChar char="-"/>
            </a:pPr>
            <a:r>
              <a:rPr lang="cs-CZ" dirty="0" smtClean="0"/>
              <a:t>Na daně z nemovitosti?</a:t>
            </a:r>
            <a:endParaRPr lang="cs-CZ" dirty="0"/>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14290"/>
            <a:ext cx="9286908" cy="642942"/>
          </a:xfrm>
        </p:spPr>
        <p:txBody>
          <a:bodyPr/>
          <a:lstStyle/>
          <a:p>
            <a:pPr>
              <a:buNone/>
            </a:pPr>
            <a:r>
              <a:rPr lang="cs-CZ" sz="2800" dirty="0" smtClean="0"/>
              <a:t>Veřejný seznam – zásada veřejnosti/orná-dob.prostor/</a:t>
            </a:r>
            <a:endParaRPr lang="cs-CZ" sz="2800" dirty="0"/>
          </a:p>
        </p:txBody>
      </p:sp>
      <p:pic>
        <p:nvPicPr>
          <p:cNvPr id="5" name="Zástupný symbol pro obsah 4"/>
          <p:cNvPicPr>
            <a:picLocks noGrp="1"/>
          </p:cNvPicPr>
          <p:nvPr>
            <p:ph sz="quarter" idx="13"/>
          </p:nvPr>
        </p:nvPicPr>
        <p:blipFill>
          <a:blip r:embed="rId2"/>
          <a:srcRect/>
          <a:stretch>
            <a:fillRect/>
          </a:stretch>
        </p:blipFill>
        <p:spPr bwMode="auto">
          <a:xfrm>
            <a:off x="285720" y="785794"/>
            <a:ext cx="8572560" cy="5786478"/>
          </a:xfrm>
          <a:prstGeom prst="rect">
            <a:avLst/>
          </a:prstGeom>
          <a:noFill/>
          <a:ln w="9525">
            <a:noFill/>
            <a:miter lim="800000"/>
            <a:headEnd/>
            <a:tailEnd/>
          </a:ln>
        </p:spPr>
      </p:pic>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214290"/>
            <a:ext cx="8715436" cy="642942"/>
          </a:xfrm>
        </p:spPr>
        <p:txBody>
          <a:bodyPr/>
          <a:lstStyle/>
          <a:p>
            <a:pPr>
              <a:buNone/>
            </a:pPr>
            <a:r>
              <a:rPr lang="cs-CZ" sz="2800" dirty="0" smtClean="0"/>
              <a:t>Veřejný seznam – zásada veřejnosti-pokračování</a:t>
            </a:r>
            <a:endParaRPr lang="cs-CZ" sz="2800" dirty="0"/>
          </a:p>
        </p:txBody>
      </p:sp>
      <p:pic>
        <p:nvPicPr>
          <p:cNvPr id="5" name="Zástupný symbol pro obsah 4"/>
          <p:cNvPicPr>
            <a:picLocks noGrp="1"/>
          </p:cNvPicPr>
          <p:nvPr>
            <p:ph sz="quarter" idx="13"/>
          </p:nvPr>
        </p:nvPicPr>
        <p:blipFill>
          <a:blip r:embed="rId2"/>
          <a:srcRect/>
          <a:stretch>
            <a:fillRect/>
          </a:stretch>
        </p:blipFill>
        <p:spPr bwMode="auto">
          <a:xfrm>
            <a:off x="214282" y="785794"/>
            <a:ext cx="8643998" cy="5786478"/>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642918"/>
          </a:xfrm>
        </p:spPr>
        <p:txBody>
          <a:bodyPr/>
          <a:lstStyle/>
          <a:p>
            <a:pPr>
              <a:buNone/>
            </a:pPr>
            <a:r>
              <a:rPr lang="cs-CZ" sz="2800" dirty="0" smtClean="0"/>
              <a:t>Novela vyhlášky reaguje na připomínky- zajímavost</a:t>
            </a:r>
            <a:endParaRPr lang="cs-CZ" sz="2800" dirty="0"/>
          </a:p>
        </p:txBody>
      </p:sp>
      <p:sp>
        <p:nvSpPr>
          <p:cNvPr id="3" name="Zástupný symbol pro obsah 2"/>
          <p:cNvSpPr>
            <a:spLocks noGrp="1"/>
          </p:cNvSpPr>
          <p:nvPr>
            <p:ph sz="quarter" idx="13"/>
          </p:nvPr>
        </p:nvSpPr>
        <p:spPr>
          <a:xfrm>
            <a:off x="214282" y="642918"/>
            <a:ext cx="8715436" cy="6215082"/>
          </a:xfrm>
        </p:spPr>
        <p:txBody>
          <a:bodyPr>
            <a:normAutofit fontScale="77500" lnSpcReduction="20000"/>
          </a:bodyPr>
          <a:lstStyle/>
          <a:p>
            <a:pPr>
              <a:buNone/>
            </a:pPr>
            <a:r>
              <a:rPr lang="cs-CZ" dirty="0" smtClean="0"/>
              <a:t>   Připomínka - </a:t>
            </a:r>
            <a:r>
              <a:rPr lang="cs-CZ" b="1" dirty="0" smtClean="0"/>
              <a:t>Úřad pro zastupování státu ve věcech majetkových </a:t>
            </a:r>
            <a:r>
              <a:rPr lang="cs-CZ" dirty="0" smtClean="0"/>
              <a:t>Zajistit upozornění na zahájená dodatečná projednání dědictví/pozůstalosti v případech u nemovitého majetku evidovaného v katastru nemovitostí u nedostatečně identifikovaných vlastníků v případech, kdy skutečný vlastník podal podnět k dodatečnému projednání dědictví/pozůstalosti bez součinnosti ÚZSVM ze strany soudních komisařů 	</a:t>
            </a:r>
          </a:p>
          <a:p>
            <a:pPr>
              <a:buNone/>
            </a:pPr>
            <a:r>
              <a:rPr lang="cs-CZ" b="1" dirty="0" smtClean="0"/>
              <a:t> Stanovisko pracovní komise pro soukromé právo -</a:t>
            </a:r>
          </a:p>
          <a:p>
            <a:pPr lvl="0">
              <a:buNone/>
            </a:pPr>
            <a:r>
              <a:rPr lang="cs-CZ" b="1" dirty="0" smtClean="0"/>
              <a:t>  - doplnění odstavce 7 do § 67</a:t>
            </a:r>
            <a:r>
              <a:rPr lang="cs-CZ" dirty="0" smtClean="0"/>
              <a:t>, který zní: „</a:t>
            </a:r>
            <a:r>
              <a:rPr lang="cs-CZ" i="1" dirty="0" smtClean="0">
                <a:solidFill>
                  <a:srgbClr val="FF0000"/>
                </a:solidFill>
              </a:rPr>
              <a:t>Vlastnické právo státu k nemovitosti, na kterou se podle § 65 odst. 9 katastrálního zákona pohlíží jako na opuštěnou, se zapíše na základě prohlášení Úřadu pro zastupování státu ve věcech majetkových o vzniku práva, pokud obsahuje náležitosti podle § 66 odst. 4 písm. a) </a:t>
            </a:r>
            <a:r>
              <a:rPr lang="cs-CZ" i="1" dirty="0" err="1" smtClean="0">
                <a:solidFill>
                  <a:srgbClr val="FF0000"/>
                </a:solidFill>
              </a:rPr>
              <a:t>a</a:t>
            </a:r>
            <a:r>
              <a:rPr lang="cs-CZ" i="1" dirty="0" smtClean="0">
                <a:solidFill>
                  <a:srgbClr val="FF0000"/>
                </a:solidFill>
              </a:rPr>
              <a:t> c) až f), známé údaje o osobě, v jejíž prospěch je vlastnické právo v katastru dosud zapsáno, a prohlášení o tom, že postupem podle § 65 katastrálního zákona se nepodařilo vlastníka nemovitosti zjistit a že marně uplynula lhůta, po jejímž uplynutí se podle jiného právního předpisu má za to, že nemovitost je opuštěná.</a:t>
            </a:r>
            <a:r>
              <a:rPr lang="cs-CZ" dirty="0" smtClean="0">
                <a:solidFill>
                  <a:srgbClr val="FF0000"/>
                </a:solidFill>
              </a:rPr>
              <a:t>“</a:t>
            </a:r>
          </a:p>
          <a:p>
            <a:pPr>
              <a:buNone/>
            </a:pPr>
            <a:r>
              <a:rPr lang="cs-CZ" dirty="0" smtClean="0"/>
              <a:t>  K tomuto návrhu je třeba připomenout, že ke dni 1. 1. 2024 se </a:t>
            </a:r>
            <a:r>
              <a:rPr lang="cs-CZ" b="1" dirty="0" smtClean="0"/>
              <a:t>Česká republika nestane vlastníkem uvedených nemovitých věcí</a:t>
            </a:r>
            <a:r>
              <a:rPr lang="cs-CZ" dirty="0" smtClean="0"/>
              <a:t> (jak se občas nesprávně uvádí); pouze začne působit vyvratitelná domněnka upravená v § 1050 odst. 2 OZ, dle něhož „</a:t>
            </a:r>
            <a:r>
              <a:rPr lang="cs-CZ" i="1" dirty="0" smtClean="0"/>
              <a:t>Nevykonává-li vlastník vlastnické právo k nemovité věci po dobu deseti let, má se za to, že ji opustil</a:t>
            </a:r>
            <a:r>
              <a:rPr lang="cs-CZ" dirty="0" smtClean="0"/>
              <a:t>.“. Ze zápisu by tak mělo být naprosto zřejmé, že ČR dosud není vlastník, resp. že je zapsána jako vlastník pouze „podmíněně“ z titulu uvedené vyvratitelné domněnky. </a:t>
            </a:r>
            <a:r>
              <a:rPr lang="cs-CZ" b="1" dirty="0" smtClean="0"/>
              <a:t>	</a:t>
            </a:r>
          </a:p>
          <a:p>
            <a:pPr>
              <a:buNone/>
            </a:pPr>
            <a:r>
              <a:rPr lang="cs-CZ" b="1" dirty="0" smtClean="0"/>
              <a:t>  Pracovní komise konstatovala, že s navrhovaným řešením souhlasí, ovšem je nutné, aby zápis reflektoval skutečnost, že stát dosud není vlastníkem, pouze mu svědčí výše uvedená vyvratitelná domněnka vlastnického práva.</a:t>
            </a:r>
            <a:endParaRPr lang="cs-CZ" dirty="0" smtClean="0"/>
          </a:p>
          <a:p>
            <a:endParaRPr lang="cs-CZ" dirty="0"/>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715403" cy="571504"/>
          </a:xfrm>
        </p:spPr>
        <p:txBody>
          <a:bodyPr/>
          <a:lstStyle/>
          <a:p>
            <a:pPr>
              <a:buNone/>
            </a:pPr>
            <a:r>
              <a:rPr lang="cs-CZ" sz="2400" dirty="0" smtClean="0"/>
              <a:t>Spolupráce katastrálních úřadů s jinými orgány </a:t>
            </a:r>
            <a:r>
              <a:rPr lang="cs-CZ" sz="2400" dirty="0" err="1" smtClean="0"/>
              <a:t>veř.moci</a:t>
            </a:r>
            <a:r>
              <a:rPr lang="cs-CZ" sz="2400" dirty="0" smtClean="0"/>
              <a:t>?-zápis do RUIAN,</a:t>
            </a:r>
            <a:endParaRPr lang="cs-CZ" sz="2400" dirty="0"/>
          </a:p>
        </p:txBody>
      </p:sp>
      <p:sp>
        <p:nvSpPr>
          <p:cNvPr id="4" name="Zástupný symbol pro obsah 3"/>
          <p:cNvSpPr>
            <a:spLocks noGrp="1"/>
          </p:cNvSpPr>
          <p:nvPr>
            <p:ph sz="quarter" idx="13"/>
          </p:nvPr>
        </p:nvSpPr>
        <p:spPr>
          <a:xfrm>
            <a:off x="357158" y="1071546"/>
            <a:ext cx="8286808" cy="5572164"/>
          </a:xfrm>
        </p:spPr>
        <p:txBody>
          <a:bodyPr>
            <a:normAutofit fontScale="92500" lnSpcReduction="10000"/>
          </a:bodyPr>
          <a:lstStyle/>
          <a:p>
            <a:pPr lvl="0">
              <a:buNone/>
            </a:pPr>
            <a:r>
              <a:rPr lang="cs-CZ" sz="2400" b="1" dirty="0" smtClean="0"/>
              <a:t> Chráněná ložisková území</a:t>
            </a:r>
            <a:endParaRPr lang="cs-CZ" sz="2400" dirty="0" smtClean="0"/>
          </a:p>
          <a:p>
            <a:pPr lvl="1">
              <a:buNone/>
            </a:pPr>
            <a:r>
              <a:rPr lang="cs-CZ" dirty="0" smtClean="0">
                <a:solidFill>
                  <a:srgbClr val="FF0000"/>
                </a:solidFill>
              </a:rPr>
              <a:t>  sdělení</a:t>
            </a:r>
            <a:r>
              <a:rPr lang="cs-CZ" dirty="0" smtClean="0"/>
              <a:t> o zápisu údajů o vymezení chráněných ložiskových území do RÚIAN zveřejněno ve Sbírce </a:t>
            </a:r>
            <a:r>
              <a:rPr lang="cs-CZ" dirty="0" smtClean="0">
                <a:solidFill>
                  <a:srgbClr val="FF0000"/>
                </a:solidFill>
              </a:rPr>
              <a:t>zákonů pod č. 267/2022 Sb. </a:t>
            </a:r>
          </a:p>
          <a:p>
            <a:endParaRPr lang="cs-CZ" dirty="0" smtClean="0"/>
          </a:p>
          <a:p>
            <a:pPr lvl="1">
              <a:buNone/>
            </a:pPr>
            <a:r>
              <a:rPr lang="cs-CZ" dirty="0" smtClean="0"/>
              <a:t>  Dne 30. listopadu 2022 došlo k zápisu údajů o vymezení chráněných ložiskových území do základního registru územní identifikace, adres a nemovitostí- chráněná ložisková území se v katastrálních mapách nevymezují</a:t>
            </a:r>
          </a:p>
          <a:p>
            <a:pPr lvl="1">
              <a:buNone/>
            </a:pPr>
            <a:r>
              <a:rPr lang="cs-CZ" dirty="0" smtClean="0"/>
              <a:t>  Podle novely </a:t>
            </a:r>
            <a:r>
              <a:rPr lang="cs-CZ" dirty="0" err="1" smtClean="0"/>
              <a:t>katV</a:t>
            </a:r>
            <a:r>
              <a:rPr lang="cs-CZ" dirty="0" smtClean="0"/>
              <a:t> – způsoby ochrany v příloze č. 7/ změna/</a:t>
            </a:r>
          </a:p>
          <a:p>
            <a:pPr lvl="1">
              <a:buNone/>
            </a:pPr>
            <a:r>
              <a:rPr lang="cs-CZ" dirty="0" smtClean="0">
                <a:solidFill>
                  <a:srgbClr val="FF0000"/>
                </a:solidFill>
              </a:rPr>
              <a:t> 56chráněná ložisková území</a:t>
            </a:r>
          </a:p>
          <a:p>
            <a:pPr lvl="1">
              <a:buNone/>
            </a:pPr>
            <a:r>
              <a:rPr lang="cs-CZ" dirty="0" smtClean="0"/>
              <a:t> 57chráněná území pro zvl. zásahy do zemské kůry</a:t>
            </a:r>
          </a:p>
          <a:p>
            <a:pPr lvl="1"/>
            <a:endParaRPr lang="cs-CZ" dirty="0" smtClean="0"/>
          </a:p>
          <a:p>
            <a:pPr lvl="1">
              <a:buNone/>
            </a:pPr>
            <a:r>
              <a:rPr lang="cs-CZ" dirty="0" smtClean="0"/>
              <a:t> / pouze se zobrazují dle § 38 </a:t>
            </a:r>
            <a:r>
              <a:rPr lang="cs-CZ" dirty="0" err="1" smtClean="0"/>
              <a:t>katV</a:t>
            </a:r>
            <a:r>
              <a:rPr lang="cs-CZ" dirty="0" smtClean="0"/>
              <a:t>-</a:t>
            </a:r>
          </a:p>
          <a:p>
            <a:pPr lvl="1">
              <a:buNone/>
            </a:pPr>
            <a:r>
              <a:rPr lang="cs-CZ" b="1" dirty="0" smtClean="0"/>
              <a:t> Odst. 3)</a:t>
            </a:r>
            <a:r>
              <a:rPr lang="cs-CZ" dirty="0" smtClean="0"/>
              <a:t> Nejsou-li hranice chráněného území nebo hranice ochranného pásma shodné s hranicemi parcel v katastrální mapě, je obsahem listiny podle odstavce 2 odkaz na číslo záznamu podrobného měření změn obsahujícího jejich geometrické a polohové určení.. /</a:t>
            </a:r>
          </a:p>
          <a:p>
            <a:endParaRPr lang="cs-CZ" dirty="0"/>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1" y="214290"/>
            <a:ext cx="6072230" cy="785818"/>
          </a:xfrm>
        </p:spPr>
        <p:txBody>
          <a:bodyPr/>
          <a:lstStyle/>
          <a:p>
            <a:pPr>
              <a:buNone/>
            </a:pPr>
            <a:r>
              <a:rPr lang="cs-CZ" sz="2800" dirty="0" smtClean="0"/>
              <a:t>Poznámka k 3. novele </a:t>
            </a:r>
            <a:r>
              <a:rPr lang="cs-CZ" sz="2800" dirty="0" err="1" smtClean="0"/>
              <a:t>katV</a:t>
            </a:r>
            <a:endParaRPr lang="cs-CZ" sz="2800" dirty="0"/>
          </a:p>
        </p:txBody>
      </p:sp>
      <p:sp>
        <p:nvSpPr>
          <p:cNvPr id="3" name="Zástupný symbol pro obsah 2"/>
          <p:cNvSpPr>
            <a:spLocks noGrp="1"/>
          </p:cNvSpPr>
          <p:nvPr>
            <p:ph sz="quarter" idx="13"/>
          </p:nvPr>
        </p:nvSpPr>
        <p:spPr>
          <a:xfrm>
            <a:off x="0" y="785794"/>
            <a:ext cx="9144000" cy="6072206"/>
          </a:xfrm>
        </p:spPr>
        <p:txBody>
          <a:bodyPr>
            <a:normAutofit fontScale="92500" lnSpcReduction="10000"/>
          </a:bodyPr>
          <a:lstStyle/>
          <a:p>
            <a:pPr>
              <a:buNone/>
            </a:pPr>
            <a:r>
              <a:rPr lang="cs-CZ" dirty="0" smtClean="0"/>
              <a:t>Z důvodové zprávy:</a:t>
            </a:r>
          </a:p>
          <a:p>
            <a:pPr>
              <a:buNone/>
            </a:pPr>
            <a:r>
              <a:rPr lang="cs-CZ" dirty="0" smtClean="0"/>
              <a:t>V souvislosti s novelou zákona o ochraně přírody a krajiny se nově upravují typy a způsoby ochrany nemovitosti tak, aby byly v souladu s novelizovanými předpisy.</a:t>
            </a:r>
          </a:p>
          <a:p>
            <a:pPr>
              <a:buNone/>
            </a:pPr>
            <a:endParaRPr lang="cs-CZ" dirty="0" smtClean="0"/>
          </a:p>
          <a:p>
            <a:pPr>
              <a:buNone/>
            </a:pPr>
            <a:r>
              <a:rPr lang="cs-CZ" dirty="0" smtClean="0"/>
              <a:t>Příloha č.7 </a:t>
            </a:r>
            <a:r>
              <a:rPr lang="cs-CZ" dirty="0" err="1" smtClean="0"/>
              <a:t>katV</a:t>
            </a:r>
            <a:r>
              <a:rPr lang="cs-CZ" dirty="0" smtClean="0"/>
              <a:t> - Uvádí se do souladu typ a způsob ochrany nemovitosti v katastrální vyhlášce v návaznosti na novelizaci právních předpisů upravujících ochranu přírody a krajiny.</a:t>
            </a:r>
          </a:p>
          <a:p>
            <a:pPr>
              <a:buNone/>
            </a:pPr>
            <a:r>
              <a:rPr lang="cs-CZ" dirty="0" smtClean="0"/>
              <a:t>----------------------------------------------------------------------------------------</a:t>
            </a:r>
          </a:p>
          <a:p>
            <a:pPr>
              <a:buNone/>
            </a:pPr>
            <a:r>
              <a:rPr lang="cs-CZ" dirty="0" smtClean="0">
                <a:solidFill>
                  <a:srgbClr val="FF0000"/>
                </a:solidFill>
              </a:rPr>
              <a:t>Typům a způsobům ochrany je věnována pozornost-</a:t>
            </a:r>
          </a:p>
          <a:p>
            <a:pPr>
              <a:buNone/>
            </a:pPr>
            <a:r>
              <a:rPr lang="cs-CZ" dirty="0" smtClean="0"/>
              <a:t>Typ a způsob ochrany nemovitosti se zapisuje podle příslušné listiny /orgánu veřejné moi/, která obsahuje seznam chráněných nemovitostí označených údaji katastru. Jsou-li stejným způsobem ochrany nemovitosti dotčeny všechny pozemky v katastrálním území a tato skutečnost je vyznačena v listině, seznam ochranou dotčených nemovitostí se v listině nevyžaduje. </a:t>
            </a:r>
          </a:p>
          <a:p>
            <a:pPr>
              <a:buNone/>
            </a:pPr>
            <a:r>
              <a:rPr lang="cs-CZ" dirty="0" smtClean="0"/>
              <a:t> Nejsou-li hranice chráněného území nebo hranice ochranného pásma shodné s hranicemi parcel v katastrální mapě, je obsahem listiny i odkaz na číslo </a:t>
            </a:r>
            <a:r>
              <a:rPr lang="cs-CZ" b="1" dirty="0" smtClean="0"/>
              <a:t>ZPMZ obsahující jejich geometrické a polohové určení, který je založen v dokumentaci výsledků šetření a měření pro vedení a obnovu SGI. </a:t>
            </a:r>
            <a:r>
              <a:rPr lang="cs-CZ" dirty="0" smtClean="0"/>
              <a:t> </a:t>
            </a:r>
            <a:endParaRPr lang="cs-CZ" dirty="0"/>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214290"/>
            <a:ext cx="8643997" cy="785818"/>
          </a:xfrm>
        </p:spPr>
        <p:txBody>
          <a:bodyPr/>
          <a:lstStyle/>
          <a:p>
            <a:pPr>
              <a:buNone/>
            </a:pPr>
            <a:r>
              <a:rPr lang="cs-CZ" sz="2800" dirty="0" smtClean="0"/>
              <a:t>Poznámka k 3. novele </a:t>
            </a:r>
            <a:r>
              <a:rPr lang="cs-CZ" sz="2800" dirty="0" err="1" smtClean="0"/>
              <a:t>katV</a:t>
            </a:r>
            <a:r>
              <a:rPr lang="cs-CZ" sz="2800" dirty="0" smtClean="0"/>
              <a:t>- úprava přílohy č.7</a:t>
            </a:r>
            <a:endParaRPr lang="cs-CZ" sz="2800" dirty="0"/>
          </a:p>
        </p:txBody>
      </p:sp>
      <p:pic>
        <p:nvPicPr>
          <p:cNvPr id="699394" name="Picture 2"/>
          <p:cNvPicPr>
            <a:picLocks noGrp="1" noChangeAspect="1" noChangeArrowheads="1"/>
          </p:cNvPicPr>
          <p:nvPr>
            <p:ph sz="quarter" idx="13"/>
          </p:nvPr>
        </p:nvPicPr>
        <p:blipFill>
          <a:blip r:embed="rId2"/>
          <a:srcRect/>
          <a:stretch>
            <a:fillRect/>
          </a:stretch>
        </p:blipFill>
        <p:spPr bwMode="auto">
          <a:xfrm>
            <a:off x="285750" y="857232"/>
            <a:ext cx="8572500" cy="5786478"/>
          </a:xfrm>
          <a:prstGeom prst="rect">
            <a:avLst/>
          </a:prstGeom>
          <a:noFill/>
          <a:ln w="9525">
            <a:noFill/>
            <a:miter lim="800000"/>
            <a:headEnd/>
            <a:tailEnd/>
          </a:ln>
          <a:effectLst/>
        </p:spPr>
      </p:pic>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001156" cy="642918"/>
          </a:xfrm>
        </p:spPr>
        <p:txBody>
          <a:bodyPr/>
          <a:lstStyle/>
          <a:p>
            <a:pPr>
              <a:buNone/>
            </a:pPr>
            <a:r>
              <a:rPr lang="cs-CZ" sz="2400" dirty="0" smtClean="0"/>
              <a:t>Příprava novely zákona č.334/1992 </a:t>
            </a:r>
            <a:r>
              <a:rPr lang="cs-CZ" sz="2400" dirty="0" err="1" smtClean="0"/>
              <a:t>Sb</a:t>
            </a:r>
            <a:endParaRPr lang="cs-CZ" sz="2400" dirty="0"/>
          </a:p>
        </p:txBody>
      </p:sp>
      <p:sp>
        <p:nvSpPr>
          <p:cNvPr id="3" name="Zástupný symbol pro obsah 2"/>
          <p:cNvSpPr>
            <a:spLocks noGrp="1"/>
          </p:cNvSpPr>
          <p:nvPr>
            <p:ph sz="quarter" idx="13"/>
          </p:nvPr>
        </p:nvSpPr>
        <p:spPr>
          <a:xfrm>
            <a:off x="428596" y="785794"/>
            <a:ext cx="8215370" cy="5572164"/>
          </a:xfrm>
        </p:spPr>
        <p:txBody>
          <a:bodyPr>
            <a:normAutofit fontScale="92500" lnSpcReduction="20000"/>
          </a:bodyPr>
          <a:lstStyle/>
          <a:p>
            <a:pPr>
              <a:buNone/>
            </a:pPr>
            <a:r>
              <a:rPr lang="cs-CZ" dirty="0" smtClean="0"/>
              <a:t> Zákon č. 334/1992 </a:t>
            </a:r>
            <a:r>
              <a:rPr lang="cs-CZ" dirty="0" err="1" smtClean="0"/>
              <a:t>Sb.</a:t>
            </a:r>
            <a:r>
              <a:rPr lang="cs-CZ" i="1" dirty="0" err="1" smtClean="0"/>
              <a:t>Zákon</a:t>
            </a:r>
            <a:r>
              <a:rPr lang="cs-CZ" i="1" dirty="0" smtClean="0"/>
              <a:t> České národní rady o ochraně zemědělského půdního fondu</a:t>
            </a:r>
            <a:endParaRPr lang="cs-CZ" dirty="0" smtClean="0"/>
          </a:p>
          <a:p>
            <a:pPr>
              <a:buNone/>
            </a:pPr>
            <a:r>
              <a:rPr lang="cs-CZ" b="1" i="1" dirty="0" smtClean="0"/>
              <a:t>  Novela od </a:t>
            </a:r>
            <a:r>
              <a:rPr lang="cs-CZ" b="1" i="1" dirty="0" err="1" smtClean="0"/>
              <a:t>od</a:t>
            </a:r>
            <a:r>
              <a:rPr lang="cs-CZ" b="1" i="1" dirty="0" smtClean="0"/>
              <a:t> 1.7.2023 </a:t>
            </a:r>
            <a:r>
              <a:rPr lang="cs-CZ" i="1" dirty="0" smtClean="0"/>
              <a:t>pod číslem 284/2021 Sb.</a:t>
            </a:r>
            <a:endParaRPr lang="cs-CZ" dirty="0" smtClean="0"/>
          </a:p>
          <a:p>
            <a:pPr>
              <a:buNone/>
            </a:pPr>
            <a:r>
              <a:rPr lang="cs-CZ" dirty="0" smtClean="0"/>
              <a:t> Zákon č. 284/2021 </a:t>
            </a:r>
            <a:r>
              <a:rPr lang="cs-CZ" dirty="0" err="1" smtClean="0"/>
              <a:t>Sb.</a:t>
            </a:r>
            <a:r>
              <a:rPr lang="cs-CZ" i="1" dirty="0" err="1" smtClean="0"/>
              <a:t>Zákon</a:t>
            </a:r>
            <a:r>
              <a:rPr lang="cs-CZ" i="1" dirty="0" smtClean="0"/>
              <a:t>, kterým se mění některé zákony v souvislosti s přijetím stavebního zákona</a:t>
            </a:r>
            <a:endParaRPr lang="cs-CZ" dirty="0" smtClean="0"/>
          </a:p>
          <a:p>
            <a:pPr>
              <a:buNone/>
            </a:pPr>
            <a:r>
              <a:rPr lang="cs-CZ" b="1" dirty="0" smtClean="0">
                <a:solidFill>
                  <a:srgbClr val="FF0000"/>
                </a:solidFill>
              </a:rPr>
              <a:t>  V § 9 odst. 2 písm. b) se na konci textu bodu 3 doplňují slova „s rodinným domem nebo se stavbou pro rodinnou rekreaci; toto ustanovení se nepoužije, je-li zastavěný stavební pozemek o výměře rovné nebo větší 1000 m</a:t>
            </a:r>
            <a:r>
              <a:rPr lang="cs-CZ" b="1" baseline="30000" dirty="0" smtClean="0">
                <a:solidFill>
                  <a:srgbClr val="FF0000"/>
                </a:solidFill>
              </a:rPr>
              <a:t>2</a:t>
            </a:r>
            <a:r>
              <a:rPr lang="cs-CZ" b="1" dirty="0" smtClean="0">
                <a:solidFill>
                  <a:srgbClr val="FF0000"/>
                </a:solidFill>
              </a:rPr>
              <a:t>“.</a:t>
            </a:r>
            <a:endParaRPr lang="cs-CZ" dirty="0" smtClean="0">
              <a:solidFill>
                <a:srgbClr val="FF0000"/>
              </a:solidFill>
            </a:endParaRPr>
          </a:p>
          <a:p>
            <a:pPr>
              <a:buNone/>
            </a:pPr>
            <a:r>
              <a:rPr lang="cs-CZ" dirty="0" smtClean="0"/>
              <a:t>  V § 9 se doplňují odstavce 10 a 11, které znějí:</a:t>
            </a:r>
          </a:p>
          <a:p>
            <a:pPr>
              <a:buNone/>
            </a:pPr>
            <a:r>
              <a:rPr lang="cs-CZ" dirty="0" smtClean="0"/>
              <a:t> „</a:t>
            </a:r>
            <a:r>
              <a:rPr lang="cs-CZ" b="1" i="1" dirty="0" smtClean="0"/>
              <a:t>(10)</a:t>
            </a:r>
            <a:r>
              <a:rPr lang="cs-CZ" dirty="0" smtClean="0"/>
              <a:t> </a:t>
            </a:r>
            <a:r>
              <a:rPr lang="cs-CZ" b="1" dirty="0" smtClean="0"/>
              <a:t>Jedná-li se o záměr povolovaný podle stavebního zákona vyžadující odnětí zemědělské půdy ze zemědělského půdního fondu, souhlas s odnětím zemědělské půdy ze zemědělského půdního fondu se nevydává a nahrazuje jej povolení záměru podle stavebního zákona. </a:t>
            </a:r>
            <a:r>
              <a:rPr lang="cs-CZ" dirty="0" smtClean="0"/>
              <a:t>Žádost o povolení záměru podle stavebního zákona musí kromě náležitostí podle stavebního zákona obsahovat náležitosti uvedené v odstavci 6, popřípadě v odstavci 7. Povolení záměru podle stavebního zákona obsahuje mimo jiné náležitosti uvedené v odstavci 8 písm. a) až e) včetně plánu rekultivace.</a:t>
            </a:r>
          </a:p>
          <a:p>
            <a:endParaRPr lang="cs-CZ" dirty="0"/>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358246" cy="642918"/>
          </a:xfrm>
        </p:spPr>
        <p:txBody>
          <a:bodyPr/>
          <a:lstStyle/>
          <a:p>
            <a:pPr>
              <a:buNone/>
            </a:pPr>
            <a:r>
              <a:rPr lang="cs-CZ" sz="2400" dirty="0" smtClean="0"/>
              <a:t>Příprava novely zákona č.334/1992 Sb.-doplnění</a:t>
            </a:r>
            <a:endParaRPr lang="cs-CZ" sz="2400" dirty="0"/>
          </a:p>
        </p:txBody>
      </p:sp>
      <p:sp>
        <p:nvSpPr>
          <p:cNvPr id="3" name="Zástupný symbol pro obsah 2"/>
          <p:cNvSpPr>
            <a:spLocks noGrp="1"/>
          </p:cNvSpPr>
          <p:nvPr>
            <p:ph sz="quarter" idx="13"/>
          </p:nvPr>
        </p:nvSpPr>
        <p:spPr>
          <a:xfrm>
            <a:off x="214282" y="785794"/>
            <a:ext cx="8786874" cy="6072206"/>
          </a:xfrm>
        </p:spPr>
        <p:txBody>
          <a:bodyPr>
            <a:normAutofit fontScale="70000" lnSpcReduction="20000"/>
          </a:bodyPr>
          <a:lstStyle/>
          <a:p>
            <a:pPr>
              <a:buNone/>
            </a:pPr>
            <a:r>
              <a:rPr lang="cs-CZ" dirty="0" smtClean="0"/>
              <a:t>  Zákon č. 334/1992 </a:t>
            </a:r>
            <a:r>
              <a:rPr lang="cs-CZ" dirty="0" err="1" smtClean="0"/>
              <a:t>Sb.</a:t>
            </a:r>
            <a:r>
              <a:rPr lang="cs-CZ" i="1" dirty="0" err="1" smtClean="0"/>
              <a:t>Zákon</a:t>
            </a:r>
            <a:r>
              <a:rPr lang="cs-CZ" i="1" dirty="0" smtClean="0"/>
              <a:t> České národní rady o ochraně zemědělského půdního fondu</a:t>
            </a:r>
            <a:endParaRPr lang="cs-CZ" dirty="0" smtClean="0"/>
          </a:p>
          <a:p>
            <a:pPr>
              <a:buNone/>
            </a:pPr>
            <a:r>
              <a:rPr lang="cs-CZ" i="1" dirty="0" smtClean="0"/>
              <a:t>  Novela od </a:t>
            </a:r>
            <a:r>
              <a:rPr lang="cs-CZ" i="1" dirty="0" err="1" smtClean="0"/>
              <a:t>od</a:t>
            </a:r>
            <a:r>
              <a:rPr lang="cs-CZ" i="1" dirty="0" smtClean="0"/>
              <a:t> 1.7.2023 pod číslem 284/2021 Sb.</a:t>
            </a:r>
            <a:endParaRPr lang="cs-CZ" dirty="0" smtClean="0"/>
          </a:p>
          <a:p>
            <a:pPr>
              <a:buNone/>
            </a:pPr>
            <a:r>
              <a:rPr lang="cs-CZ" dirty="0" smtClean="0"/>
              <a:t>  Zákon č. 284/2021 </a:t>
            </a:r>
            <a:r>
              <a:rPr lang="cs-CZ" dirty="0" err="1" smtClean="0"/>
              <a:t>Sb.</a:t>
            </a:r>
            <a:r>
              <a:rPr lang="cs-CZ" i="1" dirty="0" err="1" smtClean="0"/>
              <a:t>Zákon</a:t>
            </a:r>
            <a:r>
              <a:rPr lang="cs-CZ" i="1" dirty="0" smtClean="0"/>
              <a:t>, kterým se mění některé zákony v souvislosti s přijetím stavebního zákona</a:t>
            </a:r>
            <a:endParaRPr lang="cs-CZ" dirty="0" smtClean="0"/>
          </a:p>
          <a:p>
            <a:pPr>
              <a:buNone/>
            </a:pPr>
            <a:r>
              <a:rPr lang="cs-CZ" b="1" dirty="0" smtClean="0"/>
              <a:t> „§ 17c</a:t>
            </a:r>
            <a:endParaRPr lang="cs-CZ" dirty="0" smtClean="0"/>
          </a:p>
          <a:p>
            <a:pPr>
              <a:buNone/>
            </a:pPr>
            <a:r>
              <a:rPr lang="cs-CZ" b="1" dirty="0" smtClean="0"/>
              <a:t> Stavební úřad</a:t>
            </a:r>
            <a:endParaRPr lang="cs-CZ" dirty="0" smtClean="0"/>
          </a:p>
          <a:p>
            <a:pPr>
              <a:buNone/>
            </a:pPr>
            <a:r>
              <a:rPr lang="cs-CZ" b="1" dirty="0" smtClean="0"/>
              <a:t>  (1</a:t>
            </a:r>
            <a:r>
              <a:rPr lang="cs-CZ" b="1" dirty="0" smtClean="0">
                <a:solidFill>
                  <a:srgbClr val="FF0000"/>
                </a:solidFill>
              </a:rPr>
              <a:t>) Stavební úřad rozhoduje o odnětí půdy ze zemědělského půdního fondu podle § 9 odst. 10 a 11</a:t>
            </a:r>
            <a:r>
              <a:rPr lang="cs-CZ" dirty="0" smtClean="0"/>
              <a:t>.</a:t>
            </a:r>
          </a:p>
          <a:p>
            <a:pPr>
              <a:buNone/>
            </a:pPr>
            <a:r>
              <a:rPr lang="cs-CZ" b="1" dirty="0" smtClean="0"/>
              <a:t>  (2)</a:t>
            </a:r>
            <a:r>
              <a:rPr lang="cs-CZ" dirty="0" smtClean="0"/>
              <a:t> Součástí výrokové části rozhodnutí stavebního úřadu o povolení záměru podle stavebního zákona je souhlas s odnětím půdy ze zemědělského půdního fondu podle § 9 odst. 10 nebo rozhodnutí o odnětí zemědělské půdy ze zemědělského půdního fondu podle § 9 odst. 11, přičemž v odůvodnění rozhodnutí uvede též zhodnocení dodržení zásad ochrany zemědělské půdy podle § 3 a 4.</a:t>
            </a:r>
          </a:p>
          <a:p>
            <a:pPr>
              <a:buNone/>
            </a:pPr>
            <a:r>
              <a:rPr lang="cs-CZ" b="1" dirty="0" smtClean="0"/>
              <a:t>  (3)</a:t>
            </a:r>
            <a:r>
              <a:rPr lang="cs-CZ" dirty="0" smtClean="0"/>
              <a:t> U záměrů vyžadujících odnětí zemědělské půdy ze zemědělského půdního fondu o výměře menší nebo rovné 1 ha stavební úřad</a:t>
            </a:r>
          </a:p>
          <a:p>
            <a:pPr>
              <a:buNone/>
            </a:pPr>
            <a:r>
              <a:rPr lang="cs-CZ" b="1" dirty="0" smtClean="0"/>
              <a:t>   a)</a:t>
            </a:r>
            <a:r>
              <a:rPr lang="cs-CZ" dirty="0" smtClean="0"/>
              <a:t> kontroluje plnění podmínek jím vydaných povolení, kterými bylo rozhodnuto o odnětí půdy ze zemědělského půdního fondu, včetně provádění rekultivací, a opatření k nápravě jím uložených,</a:t>
            </a:r>
          </a:p>
          <a:p>
            <a:pPr>
              <a:buNone/>
            </a:pPr>
            <a:r>
              <a:rPr lang="cs-CZ" b="1" dirty="0" smtClean="0"/>
              <a:t>   b)</a:t>
            </a:r>
            <a:r>
              <a:rPr lang="cs-CZ" dirty="0" smtClean="0"/>
              <a:t> ukládá opatření k nápravě závadného stavu vzniklého neplněním podmínek jím vydaných povolení, kterými bylo rozhodnuto o odnětí zemědělské půdy ze zemědělského půdního fondu,</a:t>
            </a:r>
          </a:p>
          <a:p>
            <a:pPr>
              <a:buNone/>
            </a:pPr>
            <a:r>
              <a:rPr lang="cs-CZ" b="1" dirty="0" smtClean="0"/>
              <a:t>   c)</a:t>
            </a:r>
            <a:r>
              <a:rPr lang="cs-CZ" dirty="0" smtClean="0"/>
              <a:t> projednává přestupky vyplývající z porušení povinností uložených jím vydanými rozhodnutími,</a:t>
            </a:r>
          </a:p>
          <a:p>
            <a:pPr>
              <a:buNone/>
            </a:pPr>
            <a:r>
              <a:rPr lang="cs-CZ" b="1" dirty="0" smtClean="0"/>
              <a:t>   d)</a:t>
            </a:r>
            <a:r>
              <a:rPr lang="cs-CZ" dirty="0" smtClean="0"/>
              <a:t> vydává u jím vydaných povolení, kterými bylo rozhodnuto o odnětí zemědělské půdy ze zemědělského půdního fondu, potvrzení o ukončení rekultivace podle § 11b odst. 2,</a:t>
            </a:r>
          </a:p>
          <a:p>
            <a:pPr>
              <a:buNone/>
            </a:pPr>
            <a:r>
              <a:rPr lang="cs-CZ" b="1" dirty="0" smtClean="0"/>
              <a:t>  e)</a:t>
            </a:r>
            <a:r>
              <a:rPr lang="cs-CZ" dirty="0" smtClean="0"/>
              <a:t> zasílá podle § 3b odst. 4 údaje související s odnětím zemědělské půdy ze zemědělského půdního fondu do evidence odnětí zemědělské půdy.</a:t>
            </a:r>
          </a:p>
          <a:p>
            <a:pPr>
              <a:buNone/>
            </a:pPr>
            <a:r>
              <a:rPr lang="cs-CZ" b="1" dirty="0" smtClean="0"/>
              <a:t>  (4)</a:t>
            </a:r>
            <a:r>
              <a:rPr lang="cs-CZ" dirty="0" smtClean="0"/>
              <a:t> Jedná-li se o záměr povolovaný podle stavebního zákona, rozhoduje stavební úřad o výši odvodů za odnětí zemědělské půdy ze zemědělského půdního fondu podle § 11 odst. 2.“.</a:t>
            </a:r>
          </a:p>
          <a:p>
            <a:endParaRPr lang="cs-CZ" dirty="0"/>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715403" cy="571504"/>
          </a:xfrm>
        </p:spPr>
        <p:txBody>
          <a:bodyPr/>
          <a:lstStyle/>
          <a:p>
            <a:pPr>
              <a:buNone/>
            </a:pPr>
            <a:r>
              <a:rPr lang="cs-CZ" sz="2400" dirty="0" smtClean="0"/>
              <a:t>Spolupráce katastrálních úřadů s jinými orgány </a:t>
            </a:r>
            <a:r>
              <a:rPr lang="cs-CZ" sz="2400" dirty="0" err="1" smtClean="0"/>
              <a:t>veř.moci</a:t>
            </a:r>
            <a:r>
              <a:rPr lang="cs-CZ" sz="2400" dirty="0" smtClean="0"/>
              <a:t>?</a:t>
            </a:r>
            <a:endParaRPr lang="cs-CZ" sz="2400" dirty="0"/>
          </a:p>
        </p:txBody>
      </p:sp>
      <p:pic>
        <p:nvPicPr>
          <p:cNvPr id="687106" name="Picture 2"/>
          <p:cNvPicPr>
            <a:picLocks noGrp="1" noChangeAspect="1" noChangeArrowheads="1"/>
          </p:cNvPicPr>
          <p:nvPr>
            <p:ph sz="quarter" idx="13"/>
          </p:nvPr>
        </p:nvPicPr>
        <p:blipFill>
          <a:blip r:embed="rId2"/>
          <a:srcRect/>
          <a:stretch>
            <a:fillRect/>
          </a:stretch>
        </p:blipFill>
        <p:spPr bwMode="auto">
          <a:xfrm>
            <a:off x="285750" y="785794"/>
            <a:ext cx="8358188" cy="5857916"/>
          </a:xfrm>
          <a:prstGeom prst="rect">
            <a:avLst/>
          </a:prstGeom>
          <a:noFill/>
          <a:ln w="9525">
            <a:noFill/>
            <a:miter lim="800000"/>
            <a:headEnd/>
            <a:tailEnd/>
          </a:ln>
          <a:effectLst/>
        </p:spPr>
      </p:pic>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715403" cy="571504"/>
          </a:xfrm>
        </p:spPr>
        <p:txBody>
          <a:bodyPr/>
          <a:lstStyle/>
          <a:p>
            <a:pPr>
              <a:buNone/>
            </a:pPr>
            <a:r>
              <a:rPr lang="cs-CZ" sz="2400" dirty="0" smtClean="0"/>
              <a:t>Spolupráce katastrálních úřadů s jinými orgány </a:t>
            </a:r>
            <a:r>
              <a:rPr lang="cs-CZ" sz="2400" dirty="0" err="1" smtClean="0"/>
              <a:t>veř.moci</a:t>
            </a:r>
            <a:r>
              <a:rPr lang="cs-CZ" sz="2400" dirty="0" smtClean="0"/>
              <a:t>?</a:t>
            </a:r>
            <a:endParaRPr lang="cs-CZ" sz="2400" dirty="0"/>
          </a:p>
        </p:txBody>
      </p:sp>
      <p:pic>
        <p:nvPicPr>
          <p:cNvPr id="688130" name="Picture 2"/>
          <p:cNvPicPr>
            <a:picLocks noGrp="1" noChangeAspect="1" noChangeArrowheads="1"/>
          </p:cNvPicPr>
          <p:nvPr>
            <p:ph sz="quarter" idx="13"/>
          </p:nvPr>
        </p:nvPicPr>
        <p:blipFill>
          <a:blip r:embed="rId2"/>
          <a:srcRect/>
          <a:stretch>
            <a:fillRect/>
          </a:stretch>
        </p:blipFill>
        <p:spPr bwMode="auto">
          <a:xfrm>
            <a:off x="285750" y="785794"/>
            <a:ext cx="8358188" cy="5857916"/>
          </a:xfrm>
          <a:prstGeom prst="rect">
            <a:avLst/>
          </a:prstGeom>
          <a:noFill/>
          <a:ln w="9525">
            <a:noFill/>
            <a:miter lim="800000"/>
            <a:headEnd/>
            <a:tailEnd/>
          </a:ln>
          <a:effectLst/>
        </p:spPr>
      </p:pic>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715403" cy="571504"/>
          </a:xfrm>
        </p:spPr>
        <p:txBody>
          <a:bodyPr/>
          <a:lstStyle/>
          <a:p>
            <a:pPr>
              <a:buNone/>
            </a:pPr>
            <a:r>
              <a:rPr lang="cs-CZ" sz="2400" dirty="0" smtClean="0"/>
              <a:t>Spolupráce katastrálních úřadů s jinými orgány </a:t>
            </a:r>
            <a:r>
              <a:rPr lang="cs-CZ" sz="2400" dirty="0" err="1" smtClean="0"/>
              <a:t>veř.moci</a:t>
            </a:r>
            <a:r>
              <a:rPr lang="cs-CZ" sz="2400" dirty="0" smtClean="0"/>
              <a:t>?</a:t>
            </a:r>
            <a:endParaRPr lang="cs-CZ" sz="2400" dirty="0"/>
          </a:p>
        </p:txBody>
      </p:sp>
      <p:pic>
        <p:nvPicPr>
          <p:cNvPr id="689154" name="Picture 2"/>
          <p:cNvPicPr>
            <a:picLocks noGrp="1" noChangeAspect="1" noChangeArrowheads="1"/>
          </p:cNvPicPr>
          <p:nvPr>
            <p:ph sz="quarter" idx="13"/>
          </p:nvPr>
        </p:nvPicPr>
        <p:blipFill>
          <a:blip r:embed="rId2"/>
          <a:srcRect/>
          <a:stretch>
            <a:fillRect/>
          </a:stretch>
        </p:blipFill>
        <p:spPr bwMode="auto">
          <a:xfrm>
            <a:off x="285750" y="642918"/>
            <a:ext cx="8358188" cy="6215082"/>
          </a:xfrm>
          <a:prstGeom prst="rect">
            <a:avLst/>
          </a:prstGeom>
          <a:noFill/>
          <a:ln w="9525">
            <a:noFill/>
            <a:miter lim="800000"/>
            <a:headEnd/>
            <a:tailEnd/>
          </a:ln>
          <a:effectLst/>
        </p:spPr>
      </p:pic>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715403" cy="571504"/>
          </a:xfrm>
        </p:spPr>
        <p:txBody>
          <a:bodyPr/>
          <a:lstStyle/>
          <a:p>
            <a:pPr>
              <a:buNone/>
            </a:pPr>
            <a:r>
              <a:rPr lang="cs-CZ" sz="2400" dirty="0" smtClean="0"/>
              <a:t>Spolupráce katastrálních úřadů s jinými orgány </a:t>
            </a:r>
            <a:r>
              <a:rPr lang="cs-CZ" sz="2400" dirty="0" err="1" smtClean="0"/>
              <a:t>veř.moci</a:t>
            </a:r>
            <a:r>
              <a:rPr lang="cs-CZ" sz="2400" dirty="0" smtClean="0"/>
              <a:t>?</a:t>
            </a:r>
            <a:endParaRPr lang="cs-CZ" sz="2400" dirty="0"/>
          </a:p>
        </p:txBody>
      </p:sp>
      <p:pic>
        <p:nvPicPr>
          <p:cNvPr id="690178" name="Picture 2"/>
          <p:cNvPicPr>
            <a:picLocks noGrp="1" noChangeAspect="1" noChangeArrowheads="1"/>
          </p:cNvPicPr>
          <p:nvPr>
            <p:ph sz="quarter" idx="13"/>
          </p:nvPr>
        </p:nvPicPr>
        <p:blipFill>
          <a:blip r:embed="rId2"/>
          <a:srcRect/>
          <a:stretch>
            <a:fillRect/>
          </a:stretch>
        </p:blipFill>
        <p:spPr bwMode="auto">
          <a:xfrm>
            <a:off x="214282" y="785794"/>
            <a:ext cx="8929718" cy="6072206"/>
          </a:xfrm>
          <a:prstGeom prst="rect">
            <a:avLst/>
          </a:prstGeom>
          <a:noFill/>
          <a:ln w="9525">
            <a:noFill/>
            <a:miter lim="800000"/>
            <a:headEnd/>
            <a:tailEnd/>
          </a:ln>
          <a:effectLst/>
        </p:spPr>
      </p:pic>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715403" cy="571504"/>
          </a:xfrm>
        </p:spPr>
        <p:txBody>
          <a:bodyPr/>
          <a:lstStyle/>
          <a:p>
            <a:pPr>
              <a:buNone/>
            </a:pPr>
            <a:r>
              <a:rPr lang="cs-CZ" sz="2400" dirty="0" smtClean="0"/>
              <a:t>Spolupráce katastrálních úřadů s jinými orgány </a:t>
            </a:r>
            <a:r>
              <a:rPr lang="cs-CZ" sz="2400" dirty="0" err="1" smtClean="0"/>
              <a:t>veř.moci</a:t>
            </a:r>
            <a:r>
              <a:rPr lang="cs-CZ" sz="2400" dirty="0" smtClean="0"/>
              <a:t>?</a:t>
            </a:r>
            <a:endParaRPr lang="cs-CZ" sz="2400" dirty="0"/>
          </a:p>
        </p:txBody>
      </p:sp>
      <p:sp>
        <p:nvSpPr>
          <p:cNvPr id="3" name="Zástupný symbol pro obsah 2"/>
          <p:cNvSpPr>
            <a:spLocks noGrp="1"/>
          </p:cNvSpPr>
          <p:nvPr>
            <p:ph sz="quarter" idx="13"/>
          </p:nvPr>
        </p:nvSpPr>
        <p:spPr>
          <a:xfrm>
            <a:off x="500034" y="1000108"/>
            <a:ext cx="8143932" cy="5643602"/>
          </a:xfrm>
        </p:spPr>
        <p:txBody>
          <a:bodyPr>
            <a:normAutofit fontScale="85000" lnSpcReduction="10000"/>
          </a:bodyPr>
          <a:lstStyle/>
          <a:p>
            <a:pPr>
              <a:buNone/>
            </a:pPr>
            <a:r>
              <a:rPr lang="cs-CZ" sz="2400" dirty="0" smtClean="0"/>
              <a:t>Řešení neznámých vlastníků už od 1.1.2014 </a:t>
            </a:r>
            <a:r>
              <a:rPr lang="cs-CZ" sz="2400" dirty="0" smtClean="0">
                <a:solidFill>
                  <a:srgbClr val="FF0000"/>
                </a:solidFill>
              </a:rPr>
              <a:t>:</a:t>
            </a:r>
          </a:p>
          <a:p>
            <a:pPr>
              <a:buNone/>
            </a:pPr>
            <a:r>
              <a:rPr lang="cs-CZ" sz="2400" dirty="0" smtClean="0"/>
              <a:t>§ 65 </a:t>
            </a:r>
            <a:r>
              <a:rPr lang="cs-CZ" sz="2400" dirty="0" err="1" smtClean="0"/>
              <a:t>katZ</a:t>
            </a:r>
            <a:endParaRPr lang="cs-CZ" sz="2400" dirty="0" smtClean="0"/>
          </a:p>
          <a:p>
            <a:pPr>
              <a:buNone/>
            </a:pPr>
            <a:r>
              <a:rPr lang="cs-CZ" sz="2400" i="1" dirty="0" smtClean="0"/>
              <a:t>   (1)</a:t>
            </a:r>
            <a:r>
              <a:rPr lang="cs-CZ" sz="2400" dirty="0" smtClean="0">
                <a:solidFill>
                  <a:srgbClr val="FF0000"/>
                </a:solidFill>
              </a:rPr>
              <a:t> Úřad pro zastupování státu ve věcech majetkových</a:t>
            </a:r>
            <a:r>
              <a:rPr lang="cs-CZ" sz="2400" dirty="0" smtClean="0"/>
              <a:t> převezme údaje o nemovitostech uvedených v § 64 odst. 2 a známé údaje o jejím vlastníkovi a vede jejich evidenci. Tuto evidenci včetně známých údajů o zapsaném vlastníkovi zveřejní na svých internetových stránkách způsobem umožňujícím dálkový přístup. Zároveň tyto údaje předá obecnímu úřadu obce, na jejímž území se nemovitost nachází.</a:t>
            </a:r>
          </a:p>
          <a:p>
            <a:pPr>
              <a:buNone/>
            </a:pPr>
            <a:r>
              <a:rPr lang="cs-CZ" sz="2400" i="1" dirty="0" smtClean="0"/>
              <a:t>  </a:t>
            </a:r>
            <a:r>
              <a:rPr lang="cs-CZ" sz="2400" i="1" dirty="0" smtClean="0">
                <a:solidFill>
                  <a:srgbClr val="FF0000"/>
                </a:solidFill>
              </a:rPr>
              <a:t>(2)</a:t>
            </a:r>
            <a:r>
              <a:rPr lang="cs-CZ" sz="2400" dirty="0" smtClean="0">
                <a:solidFill>
                  <a:srgbClr val="FF0000"/>
                </a:solidFill>
              </a:rPr>
              <a:t> Obecní úřad zveřejní</a:t>
            </a:r>
            <a:r>
              <a:rPr lang="cs-CZ" sz="2400" dirty="0" smtClean="0"/>
              <a:t> převzaté údaje podle odstavce 1 na úřední desce.</a:t>
            </a:r>
          </a:p>
          <a:p>
            <a:pPr>
              <a:buNone/>
            </a:pPr>
            <a:r>
              <a:rPr lang="cs-CZ" sz="2400" i="1" dirty="0" smtClean="0"/>
              <a:t>  (3)</a:t>
            </a:r>
            <a:r>
              <a:rPr lang="cs-CZ" sz="2400" dirty="0" smtClean="0"/>
              <a:t> Součástí zveřejnění podle odstavců 1 a 2 je i výzva, aby se vlastník přihlásil ke svému vlastnictví uvedené nemovitosti u Úřadu pro zastupování státu ve věcech majetkových. Ve výzvě se uvede poučení o důsledcích, které nastanou, pokud se vlastník nepřihlásí ve lhůtě stanovené jiným právním předpisem pro to, aby nemovitost byla považována za opuštěnou.</a:t>
            </a:r>
          </a:p>
          <a:p>
            <a:pPr>
              <a:buNone/>
            </a:pPr>
            <a:endParaRPr lang="cs-CZ" sz="2400" dirty="0" smtClean="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785794"/>
          </a:xfrm>
        </p:spPr>
        <p:txBody>
          <a:bodyPr/>
          <a:lstStyle/>
          <a:p>
            <a:pPr>
              <a:buNone/>
            </a:pPr>
            <a:r>
              <a:rPr lang="cs-CZ" sz="2400" dirty="0" smtClean="0">
                <a:solidFill>
                  <a:srgbClr val="FF0000"/>
                </a:solidFill>
              </a:rPr>
              <a:t>Novelou </a:t>
            </a:r>
            <a:r>
              <a:rPr lang="cs-CZ" sz="2400" dirty="0" err="1" smtClean="0">
                <a:solidFill>
                  <a:srgbClr val="FF0000"/>
                </a:solidFill>
              </a:rPr>
              <a:t>katV</a:t>
            </a:r>
            <a:r>
              <a:rPr lang="cs-CZ" sz="2400" dirty="0" smtClean="0">
                <a:solidFill>
                  <a:srgbClr val="FF0000"/>
                </a:solidFill>
              </a:rPr>
              <a:t> se reaguje na postup změny vlastníka-opuštěná nemovitost-postup po 1.1.2024</a:t>
            </a:r>
            <a:endParaRPr lang="cs-CZ" sz="2400" dirty="0">
              <a:solidFill>
                <a:srgbClr val="FF0000"/>
              </a:solidFill>
            </a:endParaRPr>
          </a:p>
        </p:txBody>
      </p:sp>
      <p:sp>
        <p:nvSpPr>
          <p:cNvPr id="3" name="Zástupný symbol pro obsah 2"/>
          <p:cNvSpPr>
            <a:spLocks noGrp="1"/>
          </p:cNvSpPr>
          <p:nvPr>
            <p:ph sz="quarter" idx="13"/>
          </p:nvPr>
        </p:nvSpPr>
        <p:spPr>
          <a:xfrm>
            <a:off x="428596" y="1000108"/>
            <a:ext cx="8215370" cy="5857892"/>
          </a:xfrm>
        </p:spPr>
        <p:txBody>
          <a:bodyPr>
            <a:normAutofit fontScale="92500" lnSpcReduction="10000"/>
          </a:bodyPr>
          <a:lstStyle/>
          <a:p>
            <a:pPr>
              <a:buNone/>
            </a:pPr>
            <a:r>
              <a:rPr lang="cs-CZ" dirty="0" smtClean="0"/>
              <a:t>  § 69 </a:t>
            </a:r>
            <a:r>
              <a:rPr lang="cs-CZ" b="1" dirty="0" smtClean="0"/>
              <a:t>(7) Vlastnické právo státu k nemovitosti, na kterou se podle § 65 odst. 9 </a:t>
            </a:r>
            <a:r>
              <a:rPr lang="cs-CZ" b="1" dirty="0" smtClean="0">
                <a:solidFill>
                  <a:srgbClr val="FF0000"/>
                </a:solidFill>
              </a:rPr>
              <a:t>katastrálního zákona </a:t>
            </a:r>
            <a:r>
              <a:rPr lang="cs-CZ" b="1" dirty="0" smtClean="0"/>
              <a:t>pohlíží jako </a:t>
            </a:r>
            <a:r>
              <a:rPr lang="cs-CZ" b="1" dirty="0" smtClean="0">
                <a:solidFill>
                  <a:srgbClr val="FF0000"/>
                </a:solidFill>
              </a:rPr>
              <a:t>na opuštěnou</a:t>
            </a:r>
            <a:r>
              <a:rPr lang="cs-CZ" b="1" dirty="0" smtClean="0"/>
              <a:t>, se zapíše na základě prohlášení Úřadu pro zastupování státu ve věcech majetkových o vzniku práva, pokud obsahuje náležitosti podle § 66 odst. 4 písm. a), c), d), e) a f), známé údaje o vlastníkovi nemovitosti a prohlášení o tom, že postupem podle § 65 katastrálního zákona se nepodařilo vlastníka nemovitosti zjistit a že marně uplynula lhůta, po jejímž uplynutí se podle jiného právního předpisu má za to, že nemovitost je opuštěná.</a:t>
            </a:r>
          </a:p>
          <a:p>
            <a:pPr>
              <a:buNone/>
            </a:pPr>
            <a:r>
              <a:rPr lang="cs-CZ" b="1" dirty="0" smtClean="0"/>
              <a:t>  Z důvodové zprávy:</a:t>
            </a:r>
          </a:p>
          <a:p>
            <a:pPr>
              <a:buNone/>
            </a:pPr>
            <a:r>
              <a:rPr lang="cs-CZ" dirty="0" smtClean="0"/>
              <a:t>  V návaznosti na ustanovení § 65 katastrálního zákona se navrhuje stanovit, na základě jaké listiny bude zapisováno vlastnické právo státu k nemovitosti, na kterou se pohlíží jako na opuštěnou podle § 1050 odst. 2 občanského zákoníku. Jak plyne z důvodové právy k vládnímu návrhu katastrálního zákona, smyslem § 65 tohoto zákona je najít „</a:t>
            </a:r>
            <a:r>
              <a:rPr lang="cs-CZ" i="1" dirty="0" smtClean="0"/>
              <a:t>jednoduché řešení, jak prokázat opuštění těchto nemovitostí a dosáhnout zápisu vlastnického práva pro stát</a:t>
            </a:r>
            <a:r>
              <a:rPr lang="cs-CZ" dirty="0" smtClean="0"/>
              <a:t>.“</a:t>
            </a:r>
          </a:p>
          <a:p>
            <a:pPr>
              <a:buNone/>
            </a:pPr>
            <a:r>
              <a:rPr lang="cs-CZ" dirty="0" smtClean="0">
                <a:solidFill>
                  <a:srgbClr val="FF0000"/>
                </a:solidFill>
              </a:rPr>
              <a:t>  V opačném případě by totiž Úřad pro zastupování státu ve věcech majetkových musel v každém případě žalobou domáhat u soudu</a:t>
            </a:r>
            <a:r>
              <a:rPr lang="cs-CZ" dirty="0" smtClean="0"/>
              <a:t>….</a:t>
            </a:r>
          </a:p>
          <a:p>
            <a:endParaRPr lang="cs-CZ" dirty="0"/>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715403" cy="571504"/>
          </a:xfrm>
        </p:spPr>
        <p:txBody>
          <a:bodyPr/>
          <a:lstStyle/>
          <a:p>
            <a:pPr>
              <a:buNone/>
            </a:pPr>
            <a:r>
              <a:rPr lang="cs-CZ" sz="2400" dirty="0" smtClean="0"/>
              <a:t>Spolupráce katastrálních úřadů s jinými orgány </a:t>
            </a:r>
            <a:r>
              <a:rPr lang="cs-CZ" sz="2400" dirty="0" err="1" smtClean="0"/>
              <a:t>veř.moci</a:t>
            </a:r>
            <a:r>
              <a:rPr lang="cs-CZ" sz="2400" dirty="0" smtClean="0"/>
              <a:t>?</a:t>
            </a:r>
            <a:endParaRPr lang="cs-CZ" sz="2400" dirty="0"/>
          </a:p>
        </p:txBody>
      </p:sp>
      <p:sp>
        <p:nvSpPr>
          <p:cNvPr id="4" name="Zástupný symbol pro obsah 3"/>
          <p:cNvSpPr>
            <a:spLocks noGrp="1"/>
          </p:cNvSpPr>
          <p:nvPr>
            <p:ph sz="quarter" idx="13"/>
          </p:nvPr>
        </p:nvSpPr>
        <p:spPr>
          <a:xfrm>
            <a:off x="428596" y="731520"/>
            <a:ext cx="8358246" cy="5840752"/>
          </a:xfrm>
        </p:spPr>
        <p:txBody>
          <a:bodyPr/>
          <a:lstStyle/>
          <a:p>
            <a:pPr>
              <a:buNone/>
            </a:pPr>
            <a:r>
              <a:rPr lang="cs-CZ" dirty="0" smtClean="0"/>
              <a:t>Na internetových stránkách jsou dostupné seznamy:</a:t>
            </a:r>
          </a:p>
          <a:p>
            <a:pPr>
              <a:buNone/>
            </a:pPr>
            <a:endParaRPr lang="cs-CZ" dirty="0" smtClean="0"/>
          </a:p>
          <a:p>
            <a:pPr>
              <a:buNone/>
            </a:pPr>
            <a:r>
              <a:rPr lang="cs-CZ" b="1" dirty="0" smtClean="0"/>
              <a:t>Neznámí vlastníci pozemků - seznam</a:t>
            </a:r>
          </a:p>
          <a:p>
            <a:pPr>
              <a:buNone/>
            </a:pPr>
            <a:r>
              <a:rPr lang="cs-CZ" dirty="0" smtClean="0"/>
              <a:t>   Úřad pro zastupování státu ve věcech majetkových zveřejňuje seznam nedostatečně známých vlastníků pozemků zapsaných v Katastru nemovitostí u ČUZK</a:t>
            </a:r>
          </a:p>
          <a:p>
            <a:pPr>
              <a:buNone/>
            </a:pPr>
            <a:endParaRPr lang="cs-CZ" dirty="0" smtClean="0"/>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715403" cy="571504"/>
          </a:xfrm>
        </p:spPr>
        <p:txBody>
          <a:bodyPr/>
          <a:lstStyle/>
          <a:p>
            <a:pPr>
              <a:buNone/>
            </a:pPr>
            <a:r>
              <a:rPr lang="cs-CZ" sz="2400" dirty="0" smtClean="0"/>
              <a:t>Spolupráce katastrálních úřadů s jinými orgány </a:t>
            </a:r>
            <a:r>
              <a:rPr lang="cs-CZ" sz="2400" dirty="0" err="1" smtClean="0"/>
              <a:t>veř.moci</a:t>
            </a:r>
            <a:r>
              <a:rPr lang="cs-CZ" sz="2400" dirty="0" smtClean="0"/>
              <a:t>?</a:t>
            </a:r>
            <a:endParaRPr lang="cs-CZ" sz="2400" dirty="0"/>
          </a:p>
        </p:txBody>
      </p:sp>
      <p:pic>
        <p:nvPicPr>
          <p:cNvPr id="1529857" name="Picture 1"/>
          <p:cNvPicPr>
            <a:picLocks noGrp="1" noChangeAspect="1" noChangeArrowheads="1"/>
          </p:cNvPicPr>
          <p:nvPr>
            <p:ph sz="quarter" idx="13"/>
          </p:nvPr>
        </p:nvPicPr>
        <p:blipFill>
          <a:blip r:embed="rId2"/>
          <a:srcRect/>
          <a:stretch>
            <a:fillRect/>
          </a:stretch>
        </p:blipFill>
        <p:spPr bwMode="auto">
          <a:xfrm>
            <a:off x="428625" y="785794"/>
            <a:ext cx="8358188" cy="5857916"/>
          </a:xfrm>
          <a:prstGeom prst="rect">
            <a:avLst/>
          </a:prstGeom>
          <a:noFill/>
          <a:ln w="9525">
            <a:noFill/>
            <a:miter lim="800000"/>
            <a:headEnd/>
            <a:tailEnd/>
          </a:ln>
          <a:effectLst/>
        </p:spPr>
      </p:pic>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9144000" cy="928694"/>
          </a:xfrm>
        </p:spPr>
        <p:txBody>
          <a:bodyPr/>
          <a:lstStyle/>
          <a:p>
            <a:pPr algn="l">
              <a:buNone/>
            </a:pPr>
            <a:r>
              <a:rPr lang="cs-CZ" sz="2400" dirty="0" smtClean="0"/>
              <a:t>Spolupráce katastrálních úřadů s jinými orgány </a:t>
            </a:r>
            <a:r>
              <a:rPr lang="cs-CZ" sz="2400" dirty="0" err="1" smtClean="0"/>
              <a:t>veř.moci</a:t>
            </a:r>
            <a:r>
              <a:rPr lang="cs-CZ" sz="2400" dirty="0" smtClean="0"/>
              <a:t>?- smluvené  LV 11000 pro kat.území</a:t>
            </a:r>
            <a:endParaRPr lang="cs-CZ" sz="2400" dirty="0"/>
          </a:p>
        </p:txBody>
      </p:sp>
      <p:pic>
        <p:nvPicPr>
          <p:cNvPr id="1532930" name="Picture 2"/>
          <p:cNvPicPr>
            <a:picLocks noGrp="1" noChangeAspect="1" noChangeArrowheads="1"/>
          </p:cNvPicPr>
          <p:nvPr>
            <p:ph sz="quarter" idx="13"/>
          </p:nvPr>
        </p:nvPicPr>
        <p:blipFill>
          <a:blip r:embed="rId2"/>
          <a:srcRect/>
          <a:stretch>
            <a:fillRect/>
          </a:stretch>
        </p:blipFill>
        <p:spPr bwMode="auto">
          <a:xfrm>
            <a:off x="214282" y="928670"/>
            <a:ext cx="8715436" cy="5929329"/>
          </a:xfrm>
          <a:prstGeom prst="rect">
            <a:avLst/>
          </a:prstGeom>
          <a:noFill/>
          <a:ln w="9525">
            <a:noFill/>
            <a:miter lim="800000"/>
            <a:headEnd/>
            <a:tailEnd/>
          </a:ln>
          <a:effectLst/>
        </p:spPr>
      </p:pic>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785794"/>
          </a:xfrm>
        </p:spPr>
        <p:txBody>
          <a:bodyPr/>
          <a:lstStyle/>
          <a:p>
            <a:pPr>
              <a:buNone/>
            </a:pPr>
            <a:r>
              <a:rPr lang="cs-CZ" sz="2400" dirty="0" smtClean="0">
                <a:solidFill>
                  <a:srgbClr val="FF0000"/>
                </a:solidFill>
              </a:rPr>
              <a:t>Novelou </a:t>
            </a:r>
            <a:r>
              <a:rPr lang="cs-CZ" sz="2400" dirty="0" err="1" smtClean="0">
                <a:solidFill>
                  <a:srgbClr val="FF0000"/>
                </a:solidFill>
              </a:rPr>
              <a:t>katV</a:t>
            </a:r>
            <a:r>
              <a:rPr lang="cs-CZ" sz="2400" dirty="0" smtClean="0">
                <a:solidFill>
                  <a:srgbClr val="FF0000"/>
                </a:solidFill>
              </a:rPr>
              <a:t> se reaguje na postup změny vlastníka-opuštěná nemovitost po 1.1.2024 - opakování</a:t>
            </a:r>
            <a:endParaRPr lang="cs-CZ" sz="2400" dirty="0">
              <a:solidFill>
                <a:srgbClr val="FF0000"/>
              </a:solidFill>
            </a:endParaRPr>
          </a:p>
        </p:txBody>
      </p:sp>
      <p:sp>
        <p:nvSpPr>
          <p:cNvPr id="3" name="Zástupný symbol pro obsah 2"/>
          <p:cNvSpPr>
            <a:spLocks noGrp="1"/>
          </p:cNvSpPr>
          <p:nvPr>
            <p:ph sz="quarter" idx="13"/>
          </p:nvPr>
        </p:nvSpPr>
        <p:spPr>
          <a:xfrm>
            <a:off x="428596" y="1000108"/>
            <a:ext cx="8215370" cy="5857892"/>
          </a:xfrm>
        </p:spPr>
        <p:txBody>
          <a:bodyPr>
            <a:normAutofit fontScale="92500" lnSpcReduction="20000"/>
          </a:bodyPr>
          <a:lstStyle/>
          <a:p>
            <a:pPr>
              <a:buNone/>
            </a:pPr>
            <a:r>
              <a:rPr lang="cs-CZ" dirty="0" smtClean="0"/>
              <a:t>  § 69 </a:t>
            </a:r>
            <a:r>
              <a:rPr lang="cs-CZ" b="1" dirty="0" smtClean="0"/>
              <a:t>(7) Vlastnické právo státu k nemovitosti, na kterou se podle § 65 odst. 9 katastrálního zákona pohlíží jako na opuštěnou, se zapíše na základě prohlášení Úřadu pro zastupování státu ve věcech majetkových o vzniku práva, pokud obsahuje náležitosti podle § 66 odst. 4 písm. a), c), d), e) a f), známé údaje o vlastníkovi nemovitosti a prohlášení o tom, že postupem podle § 65 katastrálního zákona se nepodařilo vlastníka nemovitosti zjistit a že marně uplynula lhůta, po jejímž uplynutí se podle jiného právního předpisu má za to, že nemovitost je opuštěná.</a:t>
            </a:r>
          </a:p>
          <a:p>
            <a:pPr>
              <a:buNone/>
            </a:pPr>
            <a:r>
              <a:rPr lang="cs-CZ" b="1" dirty="0" smtClean="0"/>
              <a:t> Z důvodové zprávy:</a:t>
            </a:r>
          </a:p>
          <a:p>
            <a:pPr>
              <a:buNone/>
            </a:pPr>
            <a:r>
              <a:rPr lang="cs-CZ" dirty="0" smtClean="0"/>
              <a:t>  V návaznosti na ustanovení § 65 katastrálního zákona se navrhuje stanovit, na základě jaké listiny bude zapisováno vlastnické právo státu k nemovitosti, na kterou se pohlíží jako na opuštěnou podle § 1050 odst. 2 občanského zákoníku. Jak plyne z důvodové právy k vládnímu návrhu katastrálního zákona, smyslem § 65 tohoto zákona je najít „</a:t>
            </a:r>
            <a:r>
              <a:rPr lang="cs-CZ" i="1" dirty="0" smtClean="0"/>
              <a:t>jednoduché řešení, jak prokázat opuštění těchto nemovitostí a dosáhnout zápisu vlastnického práva pro stát</a:t>
            </a:r>
            <a:r>
              <a:rPr lang="cs-CZ" dirty="0" smtClean="0"/>
              <a:t>.“</a:t>
            </a:r>
          </a:p>
          <a:p>
            <a:pPr>
              <a:buNone/>
            </a:pPr>
            <a:r>
              <a:rPr lang="cs-CZ" dirty="0" smtClean="0"/>
              <a:t>  V opačném případě by totiž Úřad pro zastupování státu ve věcech majetkových musel v každém případě žalobou domáhat u soudu….</a:t>
            </a:r>
          </a:p>
          <a:p>
            <a:pPr>
              <a:buNone/>
            </a:pPr>
            <a:r>
              <a:rPr lang="cs-CZ" dirty="0" smtClean="0">
                <a:solidFill>
                  <a:srgbClr val="FF0000"/>
                </a:solidFill>
              </a:rPr>
              <a:t> Pozor-upozornění § 21 g</a:t>
            </a:r>
            <a:r>
              <a:rPr lang="cs-CZ" b="1" dirty="0" smtClean="0">
                <a:solidFill>
                  <a:srgbClr val="FF0000"/>
                </a:solidFill>
              </a:rPr>
              <a:t>) skutečnost, že probíhá řízení o pozůstalosti</a:t>
            </a:r>
            <a:endParaRPr lang="cs-CZ" dirty="0" smtClean="0">
              <a:solidFill>
                <a:srgbClr val="FF0000"/>
              </a:solidFill>
            </a:endParaRPr>
          </a:p>
          <a:p>
            <a:endParaRPr lang="cs-CZ" dirty="0" smtClean="0"/>
          </a:p>
          <a:p>
            <a:endParaRPr lang="cs-CZ" dirty="0"/>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214290"/>
            <a:ext cx="8001056" cy="857256"/>
          </a:xfrm>
        </p:spPr>
        <p:txBody>
          <a:bodyPr/>
          <a:lstStyle/>
          <a:p>
            <a:pPr>
              <a:buNone/>
            </a:pPr>
            <a:r>
              <a:rPr lang="cs-CZ" sz="2800" dirty="0" smtClean="0"/>
              <a:t>Proč také novela katastrální vyhlášky</a:t>
            </a:r>
            <a:endParaRPr lang="cs-CZ" sz="2800" dirty="0"/>
          </a:p>
        </p:txBody>
      </p:sp>
      <p:sp>
        <p:nvSpPr>
          <p:cNvPr id="3" name="Zástupný symbol pro obsah 2"/>
          <p:cNvSpPr>
            <a:spLocks noGrp="1"/>
          </p:cNvSpPr>
          <p:nvPr>
            <p:ph sz="quarter" idx="13"/>
          </p:nvPr>
        </p:nvSpPr>
        <p:spPr>
          <a:xfrm>
            <a:off x="428596" y="928670"/>
            <a:ext cx="8215370" cy="5429288"/>
          </a:xfrm>
        </p:spPr>
        <p:txBody>
          <a:bodyPr/>
          <a:lstStyle/>
          <a:p>
            <a:pPr>
              <a:buNone/>
            </a:pPr>
            <a:r>
              <a:rPr lang="cs-CZ" sz="2400" b="1" dirty="0" smtClean="0"/>
              <a:t> Média:</a:t>
            </a:r>
          </a:p>
          <a:p>
            <a:pPr>
              <a:buNone/>
            </a:pPr>
            <a:r>
              <a:rPr lang="cs-CZ" sz="2400" b="1" dirty="0" smtClean="0"/>
              <a:t> Stát hledá majitele a dědice desítek staveb. Můžete být mezi nimi i vy</a:t>
            </a:r>
          </a:p>
          <a:p>
            <a:pPr>
              <a:buNone/>
            </a:pPr>
            <a:r>
              <a:rPr lang="cs-CZ" sz="2400" b="1" dirty="0" smtClean="0"/>
              <a:t> ….Úřad pro zastupování státu ve věcech majetkových (ÚZSVM) hledá majitele desítek staveb…</a:t>
            </a:r>
          </a:p>
          <a:p>
            <a:pPr>
              <a:buNone/>
            </a:pPr>
            <a:r>
              <a:rPr lang="cs-CZ" sz="2400" dirty="0" smtClean="0"/>
              <a:t> ÚZSVM pravidelně dohledává nedostatečně identifikované vlastníky nemovitostí. Nyní řeší 63 takových staveb na Vsetínsku. "O zhruba polovině se předpokládá, že jejich majitel již zemřel.</a:t>
            </a:r>
          </a:p>
          <a:p>
            <a:pPr>
              <a:buFontTx/>
              <a:buChar char="-"/>
            </a:pPr>
            <a:r>
              <a:rPr lang="cs-CZ" sz="2400" dirty="0" smtClean="0">
                <a:solidFill>
                  <a:srgbClr val="FF0000"/>
                </a:solidFill>
              </a:rPr>
              <a:t>Významná spolupráce UZSVM</a:t>
            </a:r>
          </a:p>
          <a:p>
            <a:pPr>
              <a:buNone/>
            </a:pPr>
            <a:r>
              <a:rPr lang="cs-CZ" sz="2400" dirty="0" smtClean="0">
                <a:solidFill>
                  <a:srgbClr val="FF0000"/>
                </a:solidFill>
              </a:rPr>
              <a:t>  a obcí</a:t>
            </a:r>
          </a:p>
          <a:p>
            <a:endParaRPr lang="cs-CZ" sz="2400" dirty="0" smtClean="0"/>
          </a:p>
          <a:p>
            <a:endParaRPr lang="cs-CZ" dirty="0"/>
          </a:p>
        </p:txBody>
      </p:sp>
      <p:pic>
        <p:nvPicPr>
          <p:cNvPr id="4" name="Obrázek 3" descr="Stát hledá majitele a dědice desítek staveb. Můžete být mezi nimi i vy"/>
          <p:cNvPicPr/>
          <p:nvPr/>
        </p:nvPicPr>
        <p:blipFill>
          <a:blip r:embed="rId2"/>
          <a:srcRect/>
          <a:stretch>
            <a:fillRect/>
          </a:stretch>
        </p:blipFill>
        <p:spPr bwMode="auto">
          <a:xfrm>
            <a:off x="5072066" y="4562472"/>
            <a:ext cx="3814766" cy="2295528"/>
          </a:xfrm>
          <a:prstGeom prst="rect">
            <a:avLst/>
          </a:prstGeom>
          <a:noFill/>
          <a:ln w="9525">
            <a:noFill/>
            <a:miter lim="800000"/>
            <a:headEnd/>
            <a:tailEnd/>
          </a:ln>
        </p:spPr>
      </p:pic>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715403" cy="571504"/>
          </a:xfrm>
        </p:spPr>
        <p:txBody>
          <a:bodyPr/>
          <a:lstStyle/>
          <a:p>
            <a:pPr>
              <a:buNone/>
            </a:pPr>
            <a:r>
              <a:rPr lang="cs-CZ" sz="2400" dirty="0" smtClean="0"/>
              <a:t>Spolupráce katastrálních úřadů s jinými orgány </a:t>
            </a:r>
            <a:r>
              <a:rPr lang="cs-CZ" sz="2400" dirty="0" err="1" smtClean="0"/>
              <a:t>veř.moci</a:t>
            </a:r>
            <a:r>
              <a:rPr lang="cs-CZ" sz="2400" dirty="0" smtClean="0"/>
              <a:t>?</a:t>
            </a:r>
            <a:endParaRPr lang="cs-CZ" sz="2400" dirty="0"/>
          </a:p>
        </p:txBody>
      </p:sp>
      <p:sp>
        <p:nvSpPr>
          <p:cNvPr id="4" name="Zástupný symbol pro obsah 3"/>
          <p:cNvSpPr>
            <a:spLocks noGrp="1"/>
          </p:cNvSpPr>
          <p:nvPr>
            <p:ph sz="quarter" idx="13"/>
          </p:nvPr>
        </p:nvSpPr>
        <p:spPr>
          <a:xfrm>
            <a:off x="428596" y="731520"/>
            <a:ext cx="8358246" cy="5840752"/>
          </a:xfrm>
        </p:spPr>
        <p:txBody>
          <a:bodyPr>
            <a:normAutofit lnSpcReduction="10000"/>
          </a:bodyPr>
          <a:lstStyle/>
          <a:p>
            <a:pPr>
              <a:buNone/>
            </a:pPr>
            <a:r>
              <a:rPr lang="cs-CZ" sz="2000" b="1" dirty="0" smtClean="0"/>
              <a:t> V současnosti věnována velká pozornost propojování údajů katastru s jinými systémy – nejen RUIAN – písemné informace údajů katastru</a:t>
            </a:r>
          </a:p>
          <a:p>
            <a:pPr>
              <a:buNone/>
            </a:pPr>
            <a:r>
              <a:rPr lang="cs-CZ" sz="2000" b="1" dirty="0" smtClean="0"/>
              <a:t>                               - grafické údaje- využití digitálních katastrálních map       </a:t>
            </a:r>
          </a:p>
          <a:p>
            <a:endParaRPr lang="cs-CZ" sz="2000" b="1" dirty="0" smtClean="0"/>
          </a:p>
          <a:p>
            <a:pPr>
              <a:buNone/>
            </a:pPr>
            <a:r>
              <a:rPr lang="cs-CZ" sz="2000" b="1" dirty="0" smtClean="0"/>
              <a:t>  Novela zákona 200/1994 Sb.- souvisí s digitální technickou mapou</a:t>
            </a:r>
            <a:endParaRPr lang="cs-CZ" sz="2000" dirty="0" smtClean="0"/>
          </a:p>
          <a:p>
            <a:pPr>
              <a:buNone/>
            </a:pPr>
            <a:r>
              <a:rPr lang="cs-CZ" sz="2800" dirty="0" smtClean="0"/>
              <a:t>  Zákon č. 47/2020 </a:t>
            </a:r>
            <a:r>
              <a:rPr lang="cs-CZ" sz="2800" dirty="0" err="1" smtClean="0"/>
              <a:t>Sb.</a:t>
            </a:r>
            <a:r>
              <a:rPr lang="cs-CZ" sz="2000" i="1" dirty="0" err="1" smtClean="0"/>
              <a:t>Zákon</a:t>
            </a:r>
            <a:r>
              <a:rPr lang="cs-CZ" sz="2000" i="1" dirty="0" smtClean="0"/>
              <a:t>, kterým se mění zákon č. 200/1994 Sb., o zeměměřictví a o změně a doplnění některých zákonů souvisejících s jeho zavedením, ve znění pozdějších předpisů, zákon </a:t>
            </a:r>
            <a:r>
              <a:rPr lang="cs-CZ" sz="2000" b="1" i="1" dirty="0" smtClean="0"/>
              <a:t>č. 183/2006 Sb</a:t>
            </a:r>
            <a:r>
              <a:rPr lang="cs-CZ" sz="2000" i="1" dirty="0" smtClean="0"/>
              <a:t>., o územním plánování a stavebním řádu (stavební zákon), ve znění pozdějších předpisů, a další související zákony</a:t>
            </a:r>
            <a:endParaRPr lang="cs-CZ" sz="2000" dirty="0" smtClean="0"/>
          </a:p>
          <a:p>
            <a:pPr>
              <a:buNone/>
            </a:pPr>
            <a:r>
              <a:rPr lang="cs-CZ" sz="2000" dirty="0" smtClean="0"/>
              <a:t>  Platnost od</a:t>
            </a:r>
          </a:p>
          <a:p>
            <a:pPr>
              <a:buNone/>
            </a:pPr>
            <a:r>
              <a:rPr lang="cs-CZ" sz="2000" b="1" dirty="0" smtClean="0"/>
              <a:t>  26.02.2020 </a:t>
            </a:r>
            <a:endParaRPr lang="cs-CZ" sz="2000" dirty="0" smtClean="0"/>
          </a:p>
          <a:p>
            <a:pPr>
              <a:buNone/>
            </a:pPr>
            <a:r>
              <a:rPr lang="cs-CZ" sz="2000" dirty="0" smtClean="0"/>
              <a:t>  Účinnost od</a:t>
            </a:r>
          </a:p>
          <a:p>
            <a:pPr>
              <a:buNone/>
            </a:pPr>
            <a:r>
              <a:rPr lang="cs-CZ" sz="2000" b="1" dirty="0" smtClean="0"/>
              <a:t> 01.07.2023 / posun s DTM o rok/</a:t>
            </a:r>
            <a:endParaRPr lang="cs-CZ" sz="2000" dirty="0" smtClean="0"/>
          </a:p>
          <a:p>
            <a:pPr>
              <a:buNone/>
            </a:pPr>
            <a:endParaRPr lang="cs-CZ" dirty="0"/>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6858048" cy="714356"/>
          </a:xfrm>
        </p:spPr>
        <p:txBody>
          <a:bodyPr/>
          <a:lstStyle/>
          <a:p>
            <a:pPr>
              <a:buNone/>
            </a:pPr>
            <a:r>
              <a:rPr lang="cs-CZ" sz="2400" dirty="0" smtClean="0"/>
              <a:t>   Pokračování k navrhované</a:t>
            </a:r>
            <a:r>
              <a:rPr lang="cs-CZ" dirty="0" smtClean="0"/>
              <a:t> </a:t>
            </a:r>
            <a:r>
              <a:rPr lang="cs-CZ" sz="2400" dirty="0" smtClean="0"/>
              <a:t>změně</a:t>
            </a:r>
            <a:endParaRPr lang="cs-CZ" sz="2400" dirty="0"/>
          </a:p>
        </p:txBody>
      </p:sp>
      <p:sp>
        <p:nvSpPr>
          <p:cNvPr id="3" name="Zástupný symbol pro obsah 2"/>
          <p:cNvSpPr>
            <a:spLocks noGrp="1"/>
          </p:cNvSpPr>
          <p:nvPr>
            <p:ph sz="quarter" idx="13"/>
          </p:nvPr>
        </p:nvSpPr>
        <p:spPr>
          <a:xfrm>
            <a:off x="571472" y="1000108"/>
            <a:ext cx="8072494" cy="5357850"/>
          </a:xfrm>
        </p:spPr>
        <p:txBody>
          <a:bodyPr>
            <a:normAutofit fontScale="92500"/>
          </a:bodyPr>
          <a:lstStyle/>
          <a:p>
            <a:pPr>
              <a:buNone/>
            </a:pPr>
            <a:r>
              <a:rPr lang="cs-CZ" b="1" dirty="0" smtClean="0"/>
              <a:t>Cíle návrhu</a:t>
            </a:r>
            <a:endParaRPr lang="cs-CZ" dirty="0" smtClean="0"/>
          </a:p>
          <a:p>
            <a:pPr>
              <a:buNone/>
            </a:pPr>
            <a:r>
              <a:rPr lang="cs-CZ" dirty="0" smtClean="0"/>
              <a:t> </a:t>
            </a:r>
            <a:r>
              <a:rPr lang="cs-CZ" b="1" dirty="0" smtClean="0"/>
              <a:t> Digitální technické mapy</a:t>
            </a:r>
            <a:r>
              <a:rPr lang="cs-CZ" dirty="0" smtClean="0"/>
              <a:t> sjednotí, doplní a zpřístupní dosud roztříštěná, neúplná a nepřesná data o veškeré dopravní a technické infrastruktuře pro území celé ČR, a tak poskytne informace pro sdílení fyzické infrastruktury a umožní tak koordinaci stavebních prací. </a:t>
            </a:r>
            <a:r>
              <a:rPr lang="cs-CZ" b="1" dirty="0" smtClean="0">
                <a:solidFill>
                  <a:srgbClr val="FF0000"/>
                </a:solidFill>
              </a:rPr>
              <a:t>Vytvoření digitálních technických map krajů na území celé České republiky a jejich propojení s digitální mapou veřejné správy též významně přispěje ke zjednodušení a zrychlení přípravy, umisťování a povolování staveb v České republice a dále představuje snížení administrativní zátěže pro stavebníky při přípravě investic.</a:t>
            </a:r>
          </a:p>
          <a:p>
            <a:pPr>
              <a:buNone/>
            </a:pPr>
            <a:r>
              <a:rPr lang="cs-CZ" dirty="0" smtClean="0"/>
              <a:t>   S navrhovanou změnou souvisí i z</a:t>
            </a:r>
            <a:r>
              <a:rPr lang="cs-CZ" b="1" dirty="0" smtClean="0"/>
              <a:t>měna zákona č. 200/1994 Sb., o zeměměřictví a dalších…</a:t>
            </a:r>
            <a:endParaRPr lang="cs-CZ" dirty="0" smtClean="0"/>
          </a:p>
          <a:p>
            <a:endParaRPr lang="cs-CZ" dirty="0" smtClean="0"/>
          </a:p>
          <a:p>
            <a:pPr>
              <a:buNone/>
            </a:pPr>
            <a:r>
              <a:rPr lang="cs-CZ" dirty="0" smtClean="0"/>
              <a:t>  Poznámka- navrhovaná novela souvisí i s problematikou staveb</a:t>
            </a:r>
          </a:p>
          <a:p>
            <a:endParaRPr lang="cs-CZ" dirty="0"/>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0"/>
            <a:ext cx="5500725" cy="500042"/>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13"/>
          </p:nvPr>
        </p:nvSpPr>
        <p:spPr>
          <a:xfrm>
            <a:off x="357158" y="857232"/>
            <a:ext cx="8429684" cy="6000768"/>
          </a:xfrm>
        </p:spPr>
        <p:txBody>
          <a:bodyPr>
            <a:normAutofit fontScale="92500" lnSpcReduction="10000"/>
          </a:bodyPr>
          <a:lstStyle/>
          <a:p>
            <a:pPr>
              <a:buNone/>
            </a:pPr>
            <a:r>
              <a:rPr lang="cs-CZ" sz="2400" b="1" dirty="0" smtClean="0"/>
              <a:t>„§ 4b</a:t>
            </a:r>
            <a:br>
              <a:rPr lang="cs-CZ" sz="2400" b="1" dirty="0" smtClean="0"/>
            </a:br>
            <a:r>
              <a:rPr lang="cs-CZ" sz="2400" b="1" dirty="0" smtClean="0"/>
              <a:t>Digitální technická mapa kraje</a:t>
            </a:r>
            <a:endParaRPr lang="cs-CZ" sz="2400" dirty="0" smtClean="0"/>
          </a:p>
          <a:p>
            <a:pPr>
              <a:buNone/>
            </a:pPr>
            <a:r>
              <a:rPr lang="cs-CZ" sz="2400" b="1" dirty="0" smtClean="0"/>
              <a:t>§ 4c</a:t>
            </a:r>
            <a:br>
              <a:rPr lang="cs-CZ" sz="2400" b="1" dirty="0" smtClean="0"/>
            </a:br>
            <a:r>
              <a:rPr lang="cs-CZ" sz="2400" b="1" dirty="0" smtClean="0"/>
              <a:t>Digitální technická mapa obce</a:t>
            </a:r>
            <a:endParaRPr lang="cs-CZ" sz="2400" dirty="0" smtClean="0"/>
          </a:p>
          <a:p>
            <a:pPr>
              <a:buNone/>
            </a:pPr>
            <a:r>
              <a:rPr lang="cs-CZ" sz="2400" b="1" dirty="0" smtClean="0"/>
              <a:t>§ 4d</a:t>
            </a:r>
            <a:br>
              <a:rPr lang="cs-CZ" sz="2400" b="1" dirty="0" smtClean="0"/>
            </a:br>
            <a:r>
              <a:rPr lang="cs-CZ" sz="2400" b="1" dirty="0" smtClean="0"/>
              <a:t>Digitální mapa veřejné správy</a:t>
            </a:r>
            <a:endParaRPr lang="cs-CZ" sz="2400" dirty="0" smtClean="0"/>
          </a:p>
          <a:p>
            <a:pPr>
              <a:buNone/>
            </a:pPr>
            <a:r>
              <a:rPr lang="cs-CZ" sz="2400" dirty="0" smtClean="0"/>
              <a:t>(1) Digitální mapa veřejné správy je tvořena propojením katastrální mapy, </a:t>
            </a:r>
            <a:r>
              <a:rPr lang="cs-CZ" sz="2400" dirty="0" err="1" smtClean="0"/>
              <a:t>ortofotomapy</a:t>
            </a:r>
            <a:r>
              <a:rPr lang="cs-CZ" sz="2400" dirty="0" smtClean="0"/>
              <a:t> a digitálních technických map krajů.</a:t>
            </a:r>
          </a:p>
          <a:p>
            <a:pPr>
              <a:buNone/>
            </a:pPr>
            <a:r>
              <a:rPr lang="cs-CZ" sz="2400" dirty="0" smtClean="0">
                <a:solidFill>
                  <a:srgbClr val="FF0000"/>
                </a:solidFill>
              </a:rPr>
              <a:t>Pozor- řeší se odklad o rok</a:t>
            </a:r>
          </a:p>
          <a:p>
            <a:pPr>
              <a:buNone/>
            </a:pPr>
            <a:endParaRPr lang="cs-CZ" sz="2400" dirty="0" smtClean="0"/>
          </a:p>
          <a:p>
            <a:pPr fontAlgn="base">
              <a:buNone/>
            </a:pPr>
            <a:r>
              <a:rPr lang="cs-CZ" sz="2400" dirty="0" smtClean="0"/>
              <a:t> Probíhají přípravné práce.</a:t>
            </a:r>
            <a:r>
              <a:rPr lang="cs-CZ" sz="2400" b="1" dirty="0" smtClean="0"/>
              <a:t> </a:t>
            </a:r>
            <a:r>
              <a:rPr lang="cs-CZ" sz="2400" b="1" dirty="0" smtClean="0">
                <a:hlinkClick r:id="rId2"/>
              </a:rPr>
              <a:t>www.</a:t>
            </a:r>
            <a:r>
              <a:rPr lang="cs-CZ" sz="2400" b="1" dirty="0" err="1" smtClean="0">
                <a:hlinkClick r:id="rId2"/>
              </a:rPr>
              <a:t>cuzk.cz</a:t>
            </a:r>
            <a:r>
              <a:rPr lang="cs-CZ" sz="2400" b="1" dirty="0" smtClean="0"/>
              <a:t> - Novinky</a:t>
            </a:r>
            <a:endParaRPr lang="cs-CZ" sz="2400" dirty="0" smtClean="0"/>
          </a:p>
          <a:p>
            <a:pPr lvl="0" fontAlgn="base">
              <a:buNone/>
            </a:pPr>
            <a:r>
              <a:rPr lang="cs-CZ" sz="2400" dirty="0" smtClean="0"/>
              <a:t> Pro </a:t>
            </a:r>
            <a:r>
              <a:rPr lang="cs-CZ" sz="2400" b="1" dirty="0" smtClean="0"/>
              <a:t>registraci</a:t>
            </a:r>
            <a:r>
              <a:rPr lang="cs-CZ" sz="2400" dirty="0" smtClean="0"/>
              <a:t> subjektů (právnických i fyzických), které se považují za </a:t>
            </a:r>
            <a:r>
              <a:rPr lang="cs-CZ" sz="2400" b="1" dirty="0" smtClean="0"/>
              <a:t>vlastníky, správce a provozovatele dopravní a technické infrastruktury</a:t>
            </a:r>
            <a:r>
              <a:rPr lang="cs-CZ" sz="2400" dirty="0" smtClean="0"/>
              <a:t> byl do záložky </a:t>
            </a:r>
            <a:r>
              <a:rPr lang="cs-CZ" sz="2400" dirty="0" smtClean="0">
                <a:hlinkClick r:id="rId3"/>
              </a:rPr>
              <a:t>Verifikační registr</a:t>
            </a:r>
            <a:r>
              <a:rPr lang="cs-CZ" sz="2400" dirty="0" smtClean="0"/>
              <a:t> umístěn odkaz na registrační formulář.  </a:t>
            </a:r>
            <a:br>
              <a:rPr lang="cs-CZ" sz="2400" dirty="0" smtClean="0"/>
            </a:br>
            <a:r>
              <a:rPr lang="cs-CZ" sz="2400" dirty="0" smtClean="0"/>
              <a:t>Zveřejněno 24.10.2022 </a:t>
            </a:r>
          </a:p>
          <a:p>
            <a:pPr>
              <a:buNone/>
            </a:pPr>
            <a:endParaRPr lang="cs-CZ" sz="2400" dirty="0" smtClean="0"/>
          </a:p>
          <a:p>
            <a:pPr>
              <a:buNone/>
            </a:pPr>
            <a:endParaRPr lang="cs-CZ" sz="2400" dirty="0" smtClean="0"/>
          </a:p>
          <a:p>
            <a:pPr>
              <a:buNone/>
            </a:pPr>
            <a:endParaRPr lang="cs-CZ" sz="2400" dirty="0" smtClean="0"/>
          </a:p>
          <a:p>
            <a:pPr>
              <a:buNone/>
            </a:pPr>
            <a:endParaRPr lang="cs-CZ" sz="2400" dirty="0"/>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214290"/>
            <a:ext cx="8091518" cy="571504"/>
          </a:xfrm>
        </p:spPr>
        <p:txBody>
          <a:bodyPr/>
          <a:lstStyle/>
          <a:p>
            <a:pPr>
              <a:buNone/>
            </a:pPr>
            <a:r>
              <a:rPr lang="cs-CZ" sz="2800" dirty="0" smtClean="0"/>
              <a:t>Pokračování- doplnění k DTM</a:t>
            </a:r>
            <a:endParaRPr lang="cs-CZ" sz="2800" dirty="0"/>
          </a:p>
        </p:txBody>
      </p:sp>
      <p:sp>
        <p:nvSpPr>
          <p:cNvPr id="3" name="Zástupný symbol pro obsah 2"/>
          <p:cNvSpPr>
            <a:spLocks noGrp="1"/>
          </p:cNvSpPr>
          <p:nvPr>
            <p:ph sz="quarter" idx="13"/>
          </p:nvPr>
        </p:nvSpPr>
        <p:spPr>
          <a:xfrm>
            <a:off x="357158" y="928670"/>
            <a:ext cx="8501122" cy="5500726"/>
          </a:xfrm>
        </p:spPr>
        <p:txBody>
          <a:bodyPr>
            <a:normAutofit fontScale="92500" lnSpcReduction="20000"/>
          </a:bodyPr>
          <a:lstStyle/>
          <a:p>
            <a:pPr>
              <a:buNone/>
            </a:pPr>
            <a:r>
              <a:rPr lang="cs-CZ" sz="2000" dirty="0" smtClean="0"/>
              <a:t>Vyhláška o DTM -</a:t>
            </a:r>
            <a:r>
              <a:rPr lang="cs-CZ" sz="2600" dirty="0" smtClean="0"/>
              <a:t> Vyhláška o digitální technické mapě byla dne 6. 10. 2020 publikována pod číslem</a:t>
            </a:r>
            <a:r>
              <a:rPr lang="cs-CZ" sz="2600" dirty="0" smtClean="0">
                <a:solidFill>
                  <a:srgbClr val="FF0000"/>
                </a:solidFill>
              </a:rPr>
              <a:t> 393/2020 Sb.</a:t>
            </a:r>
          </a:p>
          <a:p>
            <a:pPr>
              <a:buFontTx/>
              <a:buChar char="-"/>
            </a:pPr>
            <a:r>
              <a:rPr lang="cs-CZ" sz="2000" dirty="0" smtClean="0"/>
              <a:t>účinnost od 1. 7. 2023 s výjimkou § 8, který stanoví obsah seznamu vlastníků, provozovatelů a správců dopravní a technické infrastruktury, ten je účinný již od 1. 1. 2023</a:t>
            </a:r>
          </a:p>
          <a:p>
            <a:pPr>
              <a:buNone/>
            </a:pPr>
            <a:endParaRPr lang="cs-CZ" sz="2000" dirty="0" smtClean="0"/>
          </a:p>
          <a:p>
            <a:pPr>
              <a:buNone/>
            </a:pPr>
            <a:r>
              <a:rPr lang="cs-CZ" sz="2000" b="1" dirty="0" smtClean="0"/>
              <a:t>Cíle návrhu</a:t>
            </a:r>
          </a:p>
          <a:p>
            <a:pPr>
              <a:buNone/>
            </a:pPr>
            <a:r>
              <a:rPr lang="cs-CZ" sz="2000" dirty="0" smtClean="0"/>
              <a:t> </a:t>
            </a:r>
            <a:r>
              <a:rPr lang="cs-CZ" sz="2000" b="1" dirty="0" smtClean="0"/>
              <a:t> Vyhláškou o digitální technické mapě </a:t>
            </a:r>
            <a:r>
              <a:rPr lang="cs-CZ" sz="2000" b="1" dirty="0" smtClean="0">
                <a:solidFill>
                  <a:srgbClr val="FF0000"/>
                </a:solidFill>
              </a:rPr>
              <a:t>kraje</a:t>
            </a:r>
            <a:r>
              <a:rPr lang="cs-CZ" sz="2000" dirty="0" smtClean="0"/>
              <a:t> se na základě zmocnění v zeměměřickém zákoně stanovují - struktura a obsah digitální technické mapy včetně zjednodušeného způsobu vedení údajů, které nedosahují požadované úplnosti, a včetně rozdělení údajů na veřejné a neveřejné, - charakteristiky přesnosti digitální technické mapy, - výměnný formát digitální technické mapy, - formy a podmínky poskytování údajů z digitální technické mapy, - údaje, které stavebník předává do digitální technické mapy při vzniku, změně nebo zániku objektu nebo zařízení, a jejich strukturu, - podrobný obsah seznamu vlastníků, provozovatelů a správců dopravní a technické infrastruktury a seznamu editorů digitálních technických map krajů a osob, které za editora plní jeho editační povinnost.</a:t>
            </a:r>
          </a:p>
          <a:p>
            <a:pPr>
              <a:buNone/>
            </a:pPr>
            <a:endParaRPr lang="cs-CZ" sz="2000" dirty="0" smtClean="0"/>
          </a:p>
          <a:p>
            <a:pPr>
              <a:buNone/>
            </a:pPr>
            <a:endParaRPr lang="cs-CZ" sz="2000" dirty="0" smtClean="0"/>
          </a:p>
          <a:p>
            <a:pPr>
              <a:buNone/>
            </a:pPr>
            <a:endParaRPr lang="cs-CZ" sz="2000" dirty="0"/>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858280" cy="642918"/>
          </a:xfrm>
        </p:spPr>
        <p:txBody>
          <a:bodyPr/>
          <a:lstStyle/>
          <a:p>
            <a:pPr>
              <a:buNone/>
            </a:pPr>
            <a:r>
              <a:rPr lang="cs-CZ" sz="2800" dirty="0" smtClean="0"/>
              <a:t>Pokračování k DTM- pro obce vydán přípis-úryvky</a:t>
            </a:r>
            <a:endParaRPr lang="cs-CZ" sz="2800" dirty="0"/>
          </a:p>
        </p:txBody>
      </p:sp>
      <p:sp>
        <p:nvSpPr>
          <p:cNvPr id="3" name="Zástupný symbol pro obsah 2"/>
          <p:cNvSpPr>
            <a:spLocks noGrp="1"/>
          </p:cNvSpPr>
          <p:nvPr>
            <p:ph sz="quarter" idx="13"/>
          </p:nvPr>
        </p:nvSpPr>
        <p:spPr>
          <a:xfrm>
            <a:off x="500034" y="642918"/>
            <a:ext cx="8143932" cy="5715040"/>
          </a:xfrm>
        </p:spPr>
        <p:txBody>
          <a:bodyPr>
            <a:normAutofit fontScale="92500" lnSpcReduction="10000"/>
          </a:bodyPr>
          <a:lstStyle/>
          <a:p>
            <a:endParaRPr lang="cs-CZ" dirty="0" smtClean="0"/>
          </a:p>
          <a:p>
            <a:pPr>
              <a:buNone/>
            </a:pPr>
            <a:r>
              <a:rPr lang="cs-CZ" dirty="0" smtClean="0"/>
              <a:t>  Co přinesou digitální technické mapy obcím a jaké jsou jejich povinnosti? </a:t>
            </a:r>
          </a:p>
          <a:p>
            <a:pPr>
              <a:buNone/>
            </a:pPr>
            <a:r>
              <a:rPr lang="cs-CZ" dirty="0" smtClean="0"/>
              <a:t>  Technické mapy jsou důležitým datovým podkladem pro celou řadu odborných činností ve veřejné správě i soukromém sektoru. Zákonem č. 47/2020 Sb. byla novelou zákona o zeměměřictví uložena krajům povinnost vybudovat do 30. června 2023 digitální technické mapy (DTM) krajů. Český úřad zeměměřický a katastrální (ČÚZK) má stejným předpisem uloženo vybudovat informační systém digitální mapy veřejné správy (IS DMVS), který bude pro krajské DTM a jejich uživatele zajišťovat služby, které je vhodné provozovat centrálně.</a:t>
            </a:r>
            <a:r>
              <a:rPr lang="cs-CZ" dirty="0" smtClean="0">
                <a:solidFill>
                  <a:srgbClr val="FF0000"/>
                </a:solidFill>
              </a:rPr>
              <a:t> Novela uložila povinnosti dalším subjektům a mezi nimi i obcím</a:t>
            </a:r>
            <a:r>
              <a:rPr lang="cs-CZ" dirty="0" smtClean="0"/>
              <a:t>. Jedná se o jeden z nejnáročnějších projektů v historii krajů v ČR v oblasti pořízení prostorových dat a </a:t>
            </a:r>
            <a:r>
              <a:rPr lang="cs-CZ" dirty="0" err="1" smtClean="0"/>
              <a:t>geoinformačních</a:t>
            </a:r>
            <a:r>
              <a:rPr lang="cs-CZ" dirty="0" smtClean="0"/>
              <a:t> systémů. Budované DTM krajů jsou jedním ze základních kamenů digitalizace stavebního řízení; jejich zavedením dojde k významnému zlepšení v oblasti využívání podrobných informací o dopravní a technické infrastruktuře a dalších stavebních a technických objektech a zařízeních.</a:t>
            </a:r>
            <a:endParaRPr lang="cs-CZ"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1472" y="0"/>
            <a:ext cx="8001056" cy="571480"/>
          </a:xfrm>
        </p:spPr>
        <p:txBody>
          <a:bodyPr/>
          <a:lstStyle/>
          <a:p>
            <a:pPr>
              <a:buNone/>
            </a:pPr>
            <a:r>
              <a:rPr lang="cs-CZ" sz="2800" dirty="0" smtClean="0"/>
              <a:t>Pokračování- </a:t>
            </a:r>
            <a:r>
              <a:rPr lang="cs-CZ" sz="2800" dirty="0" smtClean="0">
                <a:solidFill>
                  <a:srgbClr val="FF0000"/>
                </a:solidFill>
              </a:rPr>
              <a:t>Další změna katastrálního zákona  :</a:t>
            </a:r>
            <a:br>
              <a:rPr lang="cs-CZ" sz="2800" dirty="0" smtClean="0">
                <a:solidFill>
                  <a:srgbClr val="FF0000"/>
                </a:solidFill>
              </a:rPr>
            </a:br>
            <a:endParaRPr lang="cs-CZ" sz="2800" dirty="0"/>
          </a:p>
        </p:txBody>
      </p:sp>
      <p:sp>
        <p:nvSpPr>
          <p:cNvPr id="3" name="Zástupný symbol pro obsah 2"/>
          <p:cNvSpPr>
            <a:spLocks noGrp="1"/>
          </p:cNvSpPr>
          <p:nvPr>
            <p:ph sz="quarter" idx="13"/>
          </p:nvPr>
        </p:nvSpPr>
        <p:spPr>
          <a:xfrm>
            <a:off x="0" y="500042"/>
            <a:ext cx="9144000" cy="6357958"/>
          </a:xfrm>
        </p:spPr>
        <p:txBody>
          <a:bodyPr>
            <a:normAutofit fontScale="77500" lnSpcReduction="20000"/>
          </a:bodyPr>
          <a:lstStyle/>
          <a:p>
            <a:pPr>
              <a:buNone/>
            </a:pPr>
            <a:endParaRPr lang="cs-CZ" sz="2600" dirty="0" smtClean="0">
              <a:solidFill>
                <a:srgbClr val="FF0000"/>
              </a:solidFill>
            </a:endParaRPr>
          </a:p>
          <a:p>
            <a:pPr>
              <a:buNone/>
            </a:pPr>
            <a:r>
              <a:rPr lang="cs-CZ" sz="2000" dirty="0" smtClean="0">
                <a:solidFill>
                  <a:srgbClr val="FF0000"/>
                </a:solidFill>
              </a:rPr>
              <a:t> </a:t>
            </a:r>
            <a:r>
              <a:rPr lang="cs-CZ" sz="2000" b="1" dirty="0" smtClean="0">
                <a:solidFill>
                  <a:srgbClr val="FF0000"/>
                </a:solidFill>
              </a:rPr>
              <a:t>Zákon č. 371/2021 </a:t>
            </a:r>
            <a:r>
              <a:rPr lang="cs-CZ" sz="2000" b="1" dirty="0" err="1" smtClean="0"/>
              <a:t>Sb.</a:t>
            </a:r>
            <a:r>
              <a:rPr lang="cs-CZ" sz="2000" i="1" dirty="0" err="1" smtClean="0"/>
              <a:t>Zákon</a:t>
            </a:r>
            <a:r>
              <a:rPr lang="cs-CZ" sz="2000" i="1" dirty="0" smtClean="0"/>
              <a:t>, kterým se mění zákon č. 48/1997 Sb., o veřejném zdravotním pojištění a o změně a doplnění některých souvisejících zákonů, ve znění pozdějších předpisů, a některé další zákony</a:t>
            </a:r>
            <a:endParaRPr lang="cs-CZ" sz="2000" dirty="0" smtClean="0"/>
          </a:p>
          <a:p>
            <a:pPr>
              <a:buNone/>
            </a:pPr>
            <a:r>
              <a:rPr lang="cs-CZ" sz="2000" dirty="0" smtClean="0"/>
              <a:t>Účinnost od  </a:t>
            </a:r>
            <a:r>
              <a:rPr lang="cs-CZ" sz="2000" b="1" dirty="0" smtClean="0"/>
              <a:t>01.01.2022 </a:t>
            </a:r>
            <a:endParaRPr lang="cs-CZ" sz="2000" dirty="0" smtClean="0"/>
          </a:p>
          <a:p>
            <a:endParaRPr lang="cs-CZ" sz="2000" dirty="0" smtClean="0"/>
          </a:p>
          <a:p>
            <a:pPr>
              <a:buNone/>
            </a:pPr>
            <a:r>
              <a:rPr lang="cs-CZ" sz="2000" dirty="0" smtClean="0"/>
              <a:t>Cíle návrhu</a:t>
            </a:r>
          </a:p>
          <a:p>
            <a:pPr>
              <a:buNone/>
            </a:pPr>
            <a:r>
              <a:rPr lang="cs-CZ" sz="2000" dirty="0" smtClean="0"/>
              <a:t>   Cílem novely zákona je upravit rozsah situací, které jsou předmětem přezkoumávání naplnění podmínek pro úhradu zdravotních služeb z veřejného zdravotního pojištění, a stanovit podrobnosti tohoto přezkoumávání, upravit úhradovou regulaci ortodontických výkonů a stomatologických a ortodontických výrobků, na základě návrhů zainteresovaných stran upravit úhradové skupiny zdravotnických prostředků předepisovaných na poukaz, zjednodušit a zvýšit transparentnost vstupu léčivých přípravků a potravin pro zvláštní lékařské účely do systému úhrad z veřejného zdravotního pojištění, a to zejména v oblasti vysoce inovativních léčivých přípravků a léčivých přípravků pro vzácná onemocnění a úprava dalších oblastí veřejného zdravotního pojištění, které vycházejí z aplikační praxe (například úhrada umělého oplodnění, očkování nebo doporučení domácí péče).</a:t>
            </a:r>
          </a:p>
          <a:p>
            <a:pPr>
              <a:buNone/>
            </a:pPr>
            <a:r>
              <a:rPr lang="cs-CZ" sz="2000" dirty="0" smtClean="0"/>
              <a:t> </a:t>
            </a:r>
          </a:p>
          <a:p>
            <a:pPr>
              <a:buNone/>
            </a:pPr>
            <a:r>
              <a:rPr lang="cs-CZ" sz="2000" b="1" dirty="0" smtClean="0"/>
              <a:t>Změna katastrálního zákona</a:t>
            </a:r>
          </a:p>
          <a:p>
            <a:pPr>
              <a:buNone/>
            </a:pPr>
            <a:r>
              <a:rPr lang="cs-CZ" sz="2000" b="1" dirty="0" smtClean="0"/>
              <a:t>Čl. XIV</a:t>
            </a:r>
            <a:endParaRPr lang="cs-CZ" sz="2000" dirty="0" smtClean="0"/>
          </a:p>
          <a:p>
            <a:pPr>
              <a:buNone/>
            </a:pPr>
            <a:r>
              <a:rPr lang="cs-CZ" sz="2000" dirty="0" smtClean="0"/>
              <a:t>   V § 23 zákona č. 256/2013 Sb., o katastru nemovitostí (katastrální zákon), ve znění zákona č. 139/2015 Sb., zákona č. 460/2016 Sb., zákona č. 163/2020 Sb. a zákona č. 481/2020 Sb., se na konci odstavce 2 tečka nahrazuje čárkou a doplňuje se písmeno k), které zní:</a:t>
            </a:r>
          </a:p>
          <a:p>
            <a:pPr>
              <a:buNone/>
            </a:pPr>
            <a:endParaRPr lang="cs-CZ" sz="2000" dirty="0" smtClean="0"/>
          </a:p>
          <a:p>
            <a:pPr>
              <a:buNone/>
            </a:pPr>
            <a:r>
              <a:rPr lang="cs-CZ" sz="2000" dirty="0" smtClean="0"/>
              <a:t> </a:t>
            </a:r>
            <a:r>
              <a:rPr lang="cs-CZ" sz="2300" b="1" dirty="0" smtClean="0"/>
              <a:t> „</a:t>
            </a:r>
            <a:r>
              <a:rPr lang="cs-CZ" sz="2300" b="1" i="1" dirty="0" smtClean="0"/>
              <a:t>k)</a:t>
            </a:r>
            <a:r>
              <a:rPr lang="cs-CZ" sz="2300" b="1" dirty="0" smtClean="0"/>
              <a:t> vydání rozhodnutí o zřízení zástavního práva zdravotní pojišťovnou.“.</a:t>
            </a:r>
          </a:p>
          <a:p>
            <a:pPr>
              <a:buNone/>
            </a:pPr>
            <a:r>
              <a:rPr lang="cs-CZ" sz="2300" b="1" dirty="0" smtClean="0">
                <a:solidFill>
                  <a:srgbClr val="FF0000"/>
                </a:solidFill>
              </a:rPr>
              <a:t> </a:t>
            </a:r>
            <a:endParaRPr lang="cs-CZ" sz="2300" b="1" dirty="0"/>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714356"/>
          </a:xfrm>
        </p:spPr>
        <p:txBody>
          <a:bodyPr/>
          <a:lstStyle/>
          <a:p>
            <a:pPr>
              <a:buNone/>
            </a:pPr>
            <a:r>
              <a:rPr lang="cs-CZ" sz="2800" dirty="0" smtClean="0"/>
              <a:t>Aktuální zpráva z médií z 11.května 2022 </a:t>
            </a:r>
            <a:endParaRPr lang="cs-CZ" sz="2800" dirty="0"/>
          </a:p>
        </p:txBody>
      </p:sp>
      <p:sp>
        <p:nvSpPr>
          <p:cNvPr id="3" name="Zástupný symbol pro obsah 2"/>
          <p:cNvSpPr>
            <a:spLocks noGrp="1"/>
          </p:cNvSpPr>
          <p:nvPr>
            <p:ph sz="quarter" idx="13"/>
          </p:nvPr>
        </p:nvSpPr>
        <p:spPr>
          <a:xfrm>
            <a:off x="428596" y="785794"/>
            <a:ext cx="8215370" cy="5572164"/>
          </a:xfrm>
        </p:spPr>
        <p:txBody>
          <a:bodyPr/>
          <a:lstStyle/>
          <a:p>
            <a:pPr>
              <a:buNone/>
            </a:pPr>
            <a:r>
              <a:rPr lang="cs-CZ" dirty="0" smtClean="0"/>
              <a:t>  K čemu jsou tajemné bílé čtverce na silnicích? Nenavádějí válečné piloty, ale pomáhají zeměměřičům !!!</a:t>
            </a:r>
          </a:p>
          <a:p>
            <a:pPr>
              <a:buNone/>
            </a:pPr>
            <a:r>
              <a:rPr lang="cs-CZ" dirty="0" smtClean="0"/>
              <a:t>  Jedná  se o pomocné body pro terénní zpracovávání </a:t>
            </a:r>
            <a:r>
              <a:rPr lang="cs-CZ" u="sng" dirty="0" smtClean="0">
                <a:hlinkClick r:id="rId2"/>
              </a:rPr>
              <a:t>Digitální technické mapy ČR</a:t>
            </a:r>
            <a:r>
              <a:rPr lang="cs-CZ" dirty="0" smtClean="0"/>
              <a:t>.</a:t>
            </a:r>
          </a:p>
          <a:p>
            <a:pPr>
              <a:buNone/>
            </a:pPr>
            <a:r>
              <a:rPr lang="cs-CZ" dirty="0" smtClean="0"/>
              <a:t>  Opravdu to nejsou </a:t>
            </a:r>
            <a:r>
              <a:rPr lang="cs-CZ" i="1" dirty="0" smtClean="0"/>
              <a:t>naváděcí QR kódy pro jaderné bombardování</a:t>
            </a:r>
            <a:r>
              <a:rPr lang="cs-CZ" dirty="0" smtClean="0"/>
              <a:t> .</a:t>
            </a:r>
          </a:p>
          <a:p>
            <a:endParaRPr lang="cs-CZ" dirty="0" smtClean="0"/>
          </a:p>
          <a:p>
            <a:endParaRPr lang="cs-CZ" b="1" dirty="0" smtClean="0"/>
          </a:p>
          <a:p>
            <a:endParaRPr lang="cs-CZ" dirty="0"/>
          </a:p>
        </p:txBody>
      </p:sp>
      <p:pic>
        <p:nvPicPr>
          <p:cNvPr id="4" name="Obrázek 3" descr="Vlícovací bod na komunikaci, Olomoucko">
            <a:hlinkClick r:id="rId3" tooltip="&quot;Vlícovací bod na komunikaci, Olomoucko&quot;"/>
          </p:cNvPr>
          <p:cNvPicPr/>
          <p:nvPr/>
        </p:nvPicPr>
        <p:blipFill>
          <a:blip r:embed="rId4"/>
          <a:srcRect/>
          <a:stretch>
            <a:fillRect/>
          </a:stretch>
        </p:blipFill>
        <p:spPr bwMode="auto">
          <a:xfrm>
            <a:off x="4143372" y="3214686"/>
            <a:ext cx="3929090" cy="2859405"/>
          </a:xfrm>
          <a:prstGeom prst="rect">
            <a:avLst/>
          </a:prstGeom>
          <a:noFill/>
          <a:ln w="9525">
            <a:noFill/>
            <a:miter lim="800000"/>
            <a:headEnd/>
            <a:tailEnd/>
          </a:ln>
        </p:spPr>
      </p:pic>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929718" cy="2500306"/>
          </a:xfrm>
        </p:spPr>
        <p:txBody>
          <a:bodyPr/>
          <a:lstStyle/>
          <a:p>
            <a:pPr>
              <a:buNone/>
            </a:pPr>
            <a:r>
              <a:rPr lang="cs-CZ" sz="2800" dirty="0" smtClean="0"/>
              <a:t>Aktuální zpráva z médií ze 4.4.2022 </a:t>
            </a:r>
            <a:endParaRPr lang="cs-CZ" sz="2800" dirty="0"/>
          </a:p>
        </p:txBody>
      </p:sp>
      <p:pic>
        <p:nvPicPr>
          <p:cNvPr id="7" name="Obrázek 6" descr="vlicovaci-body-poskozene-olomoucky-kraj"/>
          <p:cNvPicPr/>
          <p:nvPr/>
        </p:nvPicPr>
        <p:blipFill>
          <a:blip r:embed="rId2" cstate="print"/>
          <a:srcRect/>
          <a:stretch>
            <a:fillRect/>
          </a:stretch>
        </p:blipFill>
        <p:spPr bwMode="auto">
          <a:xfrm>
            <a:off x="6215076" y="500043"/>
            <a:ext cx="2928924" cy="1357322"/>
          </a:xfrm>
          <a:prstGeom prst="rect">
            <a:avLst/>
          </a:prstGeom>
          <a:noFill/>
          <a:ln w="9525">
            <a:noFill/>
            <a:miter lim="800000"/>
            <a:headEnd/>
            <a:tailEnd/>
          </a:ln>
        </p:spPr>
      </p:pic>
      <p:sp>
        <p:nvSpPr>
          <p:cNvPr id="8" name="Zástupný symbol pro obsah 7"/>
          <p:cNvSpPr>
            <a:spLocks noGrp="1"/>
          </p:cNvSpPr>
          <p:nvPr>
            <p:ph sz="quarter" idx="13"/>
          </p:nvPr>
        </p:nvSpPr>
        <p:spPr>
          <a:xfrm>
            <a:off x="285720" y="1500174"/>
            <a:ext cx="8358246" cy="4857784"/>
          </a:xfrm>
        </p:spPr>
        <p:txBody>
          <a:bodyPr>
            <a:normAutofit fontScale="92500" lnSpcReduction="10000"/>
          </a:bodyPr>
          <a:lstStyle/>
          <a:p>
            <a:pPr>
              <a:buNone/>
            </a:pPr>
            <a:r>
              <a:rPr lang="cs-CZ" dirty="0" smtClean="0"/>
              <a:t> Vandalové z neznalosti ničí práci geodetů</a:t>
            </a:r>
          </a:p>
          <a:p>
            <a:pPr>
              <a:buNone/>
            </a:pPr>
            <a:r>
              <a:rPr lang="cs-CZ" dirty="0" smtClean="0"/>
              <a:t>  Na silnicích druhých a třetích tříd v Olomouckém kraji se objevily </a:t>
            </a:r>
            <a:r>
              <a:rPr lang="cs-CZ" dirty="0" err="1" smtClean="0"/>
              <a:t>vlícovací</a:t>
            </a:r>
            <a:r>
              <a:rPr lang="cs-CZ" dirty="0" smtClean="0"/>
              <a:t> a kontrolní body pro mobilní mapování. Všimli si jich nejen řidiči, ale také vandalové, kteří některé z nich přetřeli černou barvou.</a:t>
            </a:r>
          </a:p>
          <a:p>
            <a:pPr>
              <a:buNone/>
            </a:pPr>
            <a:r>
              <a:rPr lang="cs-CZ" dirty="0" smtClean="0"/>
              <a:t>  Pořízení snímků komunikací je součástí projektu vytvoření digitálně technické mapy kraje, proto jsou nutné </a:t>
            </a:r>
            <a:r>
              <a:rPr lang="cs-CZ" dirty="0" err="1" smtClean="0"/>
              <a:t>vlícovací</a:t>
            </a:r>
            <a:r>
              <a:rPr lang="cs-CZ" dirty="0" smtClean="0"/>
              <a:t> body kvůli mobilnímu mapování na vozovkách .</a:t>
            </a:r>
          </a:p>
          <a:p>
            <a:pPr>
              <a:buNone/>
            </a:pPr>
            <a:r>
              <a:rPr lang="cs-CZ" dirty="0" smtClean="0"/>
              <a:t>  Osvěta:</a:t>
            </a:r>
          </a:p>
          <a:p>
            <a:pPr>
              <a:buNone/>
            </a:pPr>
            <a:r>
              <a:rPr lang="cs-CZ" dirty="0" smtClean="0"/>
              <a:t>  Práce geodetů je – z neznalosti – oblíbeným terčem vandalství. Pravděpodobně všichni geodeti ze své praxe znají vykopnuté kolíky. Jednou z možností, jak pravděpodobnost poškození snižovat, je předchozí upozornění a osvěta – například město Hustopeče </a:t>
            </a:r>
            <a:r>
              <a:rPr lang="cs-CZ" dirty="0" smtClean="0">
                <a:hlinkClick r:id="rId3"/>
              </a:rPr>
              <a:t>své občany upozornilo</a:t>
            </a:r>
            <a:r>
              <a:rPr lang="cs-CZ" dirty="0" smtClean="0"/>
              <a:t> na pasportizační snímkování a kosočtverce na vozovkách a konspirační teorie tak pomohlo odvrátit.</a:t>
            </a:r>
          </a:p>
          <a:p>
            <a:endParaRPr lang="cs-CZ" dirty="0" smtClean="0"/>
          </a:p>
          <a:p>
            <a:endParaRPr lang="cs-CZ" dirty="0"/>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214290"/>
            <a:ext cx="7805766" cy="500066"/>
          </a:xfrm>
        </p:spPr>
        <p:txBody>
          <a:bodyPr/>
          <a:lstStyle/>
          <a:p>
            <a:pPr>
              <a:buNone/>
            </a:pPr>
            <a:r>
              <a:rPr lang="cs-CZ" sz="2800" dirty="0" smtClean="0"/>
              <a:t>DTM- ze zprávy ČUZK za rok 2022</a:t>
            </a:r>
            <a:endParaRPr lang="cs-CZ" sz="2800" dirty="0"/>
          </a:p>
        </p:txBody>
      </p:sp>
      <p:sp>
        <p:nvSpPr>
          <p:cNvPr id="5" name="Zástupný symbol pro obsah 4"/>
          <p:cNvSpPr>
            <a:spLocks noGrp="1"/>
          </p:cNvSpPr>
          <p:nvPr>
            <p:ph sz="quarter" idx="13"/>
          </p:nvPr>
        </p:nvSpPr>
        <p:spPr>
          <a:xfrm>
            <a:off x="357158" y="928670"/>
            <a:ext cx="8286808" cy="5643602"/>
          </a:xfrm>
        </p:spPr>
        <p:txBody>
          <a:bodyPr>
            <a:normAutofit fontScale="92500" lnSpcReduction="20000"/>
          </a:bodyPr>
          <a:lstStyle/>
          <a:p>
            <a:pPr>
              <a:buNone/>
            </a:pPr>
            <a:r>
              <a:rPr lang="cs-CZ" sz="2400" b="1" dirty="0" smtClean="0"/>
              <a:t>Nové DTM krajů </a:t>
            </a:r>
          </a:p>
          <a:p>
            <a:pPr>
              <a:buNone/>
            </a:pPr>
            <a:r>
              <a:rPr lang="cs-CZ" sz="2400" dirty="0" smtClean="0"/>
              <a:t>  Správcem DTM kraje bude krajský úřad v přenesené působnosti. Obsah je stanoven vyhláškou č. 393/2020 Sb., o digitální technické mapě kraje, kterou ČÚZK vydal v roce 2020. </a:t>
            </a:r>
          </a:p>
          <a:p>
            <a:pPr>
              <a:buNone/>
            </a:pPr>
            <a:r>
              <a:rPr lang="cs-CZ" sz="2400" dirty="0" smtClean="0"/>
              <a:t> Klíčové je rozdělení obsahu DTM na dvě základní skupiny dat. </a:t>
            </a:r>
          </a:p>
          <a:p>
            <a:pPr>
              <a:buNone/>
            </a:pPr>
            <a:r>
              <a:rPr lang="pl-PL" sz="2400" dirty="0" smtClean="0"/>
              <a:t>  1. Objekty a zařízení dopravní a technické infrastruktury. </a:t>
            </a:r>
          </a:p>
          <a:p>
            <a:pPr>
              <a:buNone/>
            </a:pPr>
            <a:r>
              <a:rPr lang="cs-CZ" sz="2400" dirty="0" smtClean="0"/>
              <a:t>  2. Základní prostorová situace, kterou zákon definuje jako vybrané stavební a technické objekty a zařízení a vybrané přírodní objekty na zemském povrchu, pod ním nebo nad ním, které charakterizují základní prostorové uspořádání území. </a:t>
            </a:r>
          </a:p>
          <a:p>
            <a:endParaRPr lang="cs-CZ" sz="2400" dirty="0" smtClean="0"/>
          </a:p>
          <a:p>
            <a:pPr>
              <a:buNone/>
            </a:pPr>
            <a:r>
              <a:rPr lang="cs-CZ" sz="2400" dirty="0" smtClean="0"/>
              <a:t>  Pro každou z těchto skupin dat zákon stanovuje jiné editory a zásadně odlišné principy aktualizace. Obecně je ovšem vždy editor odpovědný za správnost, úplnost a aktuálnost zapisovaných údajů. Technologií pro přenos dat mezi DTM krajů a DMVS bude Jednotný výměnný formát DTM (JVF DTM).</a:t>
            </a:r>
            <a:endParaRPr lang="cs-CZ" sz="2400" dirty="0"/>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5" y="214290"/>
            <a:ext cx="7805766" cy="500066"/>
          </a:xfrm>
        </p:spPr>
        <p:txBody>
          <a:bodyPr/>
          <a:lstStyle/>
          <a:p>
            <a:pPr>
              <a:buNone/>
            </a:pPr>
            <a:r>
              <a:rPr lang="cs-CZ" sz="2800" dirty="0" smtClean="0">
                <a:solidFill>
                  <a:srgbClr val="FF0000"/>
                </a:solidFill>
              </a:rPr>
              <a:t>12/Zápis poznámek do katastru nemovitostí</a:t>
            </a:r>
            <a:endParaRPr lang="cs-CZ" sz="2800" dirty="0">
              <a:solidFill>
                <a:srgbClr val="FF0000"/>
              </a:solidFill>
            </a:endParaRPr>
          </a:p>
        </p:txBody>
      </p:sp>
      <p:sp>
        <p:nvSpPr>
          <p:cNvPr id="5" name="Zástupný symbol pro obsah 4"/>
          <p:cNvSpPr>
            <a:spLocks noGrp="1"/>
          </p:cNvSpPr>
          <p:nvPr>
            <p:ph sz="quarter" idx="13"/>
          </p:nvPr>
        </p:nvSpPr>
        <p:spPr>
          <a:xfrm>
            <a:off x="214282" y="928670"/>
            <a:ext cx="8715436" cy="5715040"/>
          </a:xfrm>
        </p:spPr>
        <p:txBody>
          <a:bodyPr>
            <a:normAutofit/>
          </a:bodyPr>
          <a:lstStyle/>
          <a:p>
            <a:pPr>
              <a:buNone/>
            </a:pPr>
            <a:r>
              <a:rPr lang="cs-CZ" sz="2400" dirty="0" smtClean="0"/>
              <a:t>Zápisu i výmazu poznámek je věnována velká pozornost.</a:t>
            </a:r>
          </a:p>
          <a:p>
            <a:pPr>
              <a:buNone/>
            </a:pPr>
            <a:r>
              <a:rPr lang="cs-CZ" sz="2400" dirty="0" smtClean="0"/>
              <a:t>Vyplývá i z počtu novel katastrálního zákona,kdy většina novel souvisí právě se zápisem poznámek, i další připravované novely souvisí s poznámkami. </a:t>
            </a:r>
          </a:p>
          <a:p>
            <a:pPr>
              <a:buNone/>
            </a:pPr>
            <a:endParaRPr lang="cs-CZ" sz="2400" dirty="0"/>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5286412" cy="642942"/>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4294967295"/>
          </p:nvPr>
        </p:nvSpPr>
        <p:spPr>
          <a:xfrm>
            <a:off x="571472" y="1000108"/>
            <a:ext cx="8072494" cy="5500726"/>
          </a:xfrm>
          <a:prstGeom prst="rect">
            <a:avLst/>
          </a:prstGeom>
        </p:spPr>
        <p:txBody>
          <a:bodyPr>
            <a:normAutofit fontScale="92500" lnSpcReduction="20000"/>
          </a:bodyPr>
          <a:lstStyle/>
          <a:p>
            <a:pPr>
              <a:buNone/>
            </a:pPr>
            <a:r>
              <a:rPr lang="cs-CZ" sz="2400" i="1" dirty="0" smtClean="0"/>
              <a:t> </a:t>
            </a:r>
            <a:r>
              <a:rPr lang="cs-CZ" sz="2400" b="1" dirty="0" smtClean="0"/>
              <a:t>Proč sledovat zápis poznámek-</a:t>
            </a:r>
          </a:p>
          <a:p>
            <a:pPr>
              <a:buNone/>
            </a:pPr>
            <a:r>
              <a:rPr lang="cs-CZ" sz="2400" dirty="0" smtClean="0"/>
              <a:t> - poznámky mohou mít jen informativní charakter</a:t>
            </a:r>
          </a:p>
          <a:p>
            <a:pPr>
              <a:buNone/>
            </a:pPr>
            <a:r>
              <a:rPr lang="cs-CZ" sz="2400" dirty="0" smtClean="0"/>
              <a:t> - poznámky mohou mít omezující charakter</a:t>
            </a:r>
          </a:p>
          <a:p>
            <a:pPr>
              <a:buNone/>
            </a:pPr>
            <a:r>
              <a:rPr lang="cs-CZ" sz="2400" dirty="0" smtClean="0"/>
              <a:t> - jedna poznámka může být nahrazena další poznámkou s jiným významem</a:t>
            </a:r>
          </a:p>
          <a:p>
            <a:pPr>
              <a:buNone/>
            </a:pPr>
            <a:r>
              <a:rPr lang="cs-CZ" sz="2400" dirty="0" smtClean="0"/>
              <a:t> - poznámka může být nahrazená právem</a:t>
            </a:r>
          </a:p>
          <a:p>
            <a:pPr>
              <a:buNone/>
            </a:pPr>
            <a:r>
              <a:rPr lang="cs-CZ" sz="2400" dirty="0" smtClean="0"/>
              <a:t> - poznámky mohou i v průběhu podaného návrhu na vklad vyvolat zamítnutí návrhu na vklad</a:t>
            </a:r>
          </a:p>
          <a:p>
            <a:pPr>
              <a:buNone/>
            </a:pPr>
            <a:r>
              <a:rPr lang="cs-CZ" sz="2400" dirty="0" smtClean="0"/>
              <a:t> - zapsaná poznámka může narušit pořadí zápisu do katastru</a:t>
            </a:r>
          </a:p>
          <a:p>
            <a:pPr>
              <a:buNone/>
            </a:pPr>
            <a:r>
              <a:rPr lang="cs-CZ" sz="2400" dirty="0" smtClean="0"/>
              <a:t> - zapsaná poznámka může dokládat návaznost na stav zápisu v katastru </a:t>
            </a:r>
          </a:p>
          <a:p>
            <a:pPr>
              <a:buNone/>
            </a:pPr>
            <a:r>
              <a:rPr lang="cs-CZ" sz="2400" dirty="0" smtClean="0">
                <a:solidFill>
                  <a:srgbClr val="FF0000"/>
                </a:solidFill>
              </a:rPr>
              <a:t>Listiny /některé/určené pro zápis poznámky jsou více popsány v </a:t>
            </a:r>
            <a:r>
              <a:rPr lang="cs-CZ" sz="2400" dirty="0" err="1" smtClean="0">
                <a:solidFill>
                  <a:srgbClr val="FF0000"/>
                </a:solidFill>
              </a:rPr>
              <a:t>ust.§</a:t>
            </a:r>
            <a:r>
              <a:rPr lang="cs-CZ" sz="2400" dirty="0" smtClean="0">
                <a:solidFill>
                  <a:srgbClr val="FF0000"/>
                </a:solidFill>
              </a:rPr>
              <a:t> 72/zápis/ a § 73katV/výmaz/ a více se do těchto ustanovení doplnilo až novelou </a:t>
            </a:r>
            <a:r>
              <a:rPr lang="cs-CZ" sz="2400" dirty="0" err="1" smtClean="0">
                <a:solidFill>
                  <a:srgbClr val="FF0000"/>
                </a:solidFill>
              </a:rPr>
              <a:t>katV</a:t>
            </a:r>
            <a:endParaRPr lang="cs-CZ" sz="2400" dirty="0" smtClean="0">
              <a:solidFill>
                <a:srgbClr val="FF0000"/>
              </a:solidFill>
            </a:endParaRPr>
          </a:p>
          <a:p>
            <a:pPr>
              <a:buNone/>
            </a:pPr>
            <a:r>
              <a:rPr lang="cs-CZ" sz="2400" b="1" dirty="0" smtClean="0">
                <a:solidFill>
                  <a:schemeClr val="tx1"/>
                </a:solidFill>
              </a:rPr>
              <a:t>Jak sledovat zápisy poznámek – mj. v „nahlížení do katastru“ !!!</a:t>
            </a:r>
            <a:endParaRPr lang="cs-CZ" sz="2400" b="1" dirty="0">
              <a:solidFill>
                <a:schemeClr val="tx1"/>
              </a:solidFill>
            </a:endParaRP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921851" cy="571480"/>
          </a:xfrm>
        </p:spPr>
        <p:txBody>
          <a:bodyPr>
            <a:normAutofit/>
          </a:bodyPr>
          <a:lstStyle/>
          <a:p>
            <a:pPr>
              <a:buNone/>
            </a:pPr>
            <a:r>
              <a:rPr lang="cs-CZ" sz="2800" dirty="0" smtClean="0"/>
              <a:t>Pokračování-</a:t>
            </a:r>
            <a:endParaRPr lang="cs-CZ" sz="2800" dirty="0"/>
          </a:p>
        </p:txBody>
      </p:sp>
      <p:sp>
        <p:nvSpPr>
          <p:cNvPr id="4" name="Zástupný symbol pro obsah 3"/>
          <p:cNvSpPr>
            <a:spLocks noGrp="1"/>
          </p:cNvSpPr>
          <p:nvPr>
            <p:ph idx="4294967295"/>
          </p:nvPr>
        </p:nvSpPr>
        <p:spPr>
          <a:xfrm>
            <a:off x="457200" y="785794"/>
            <a:ext cx="8229600" cy="5929354"/>
          </a:xfrm>
          <a:prstGeom prst="rect">
            <a:avLst/>
          </a:prstGeom>
        </p:spPr>
        <p:txBody>
          <a:bodyPr>
            <a:normAutofit fontScale="92500" lnSpcReduction="20000"/>
          </a:bodyPr>
          <a:lstStyle/>
          <a:p>
            <a:pPr>
              <a:buNone/>
            </a:pPr>
            <a:r>
              <a:rPr lang="cs-CZ" sz="2400" dirty="0" smtClean="0"/>
              <a:t>Obecné pravidlo- zápisy a výmazy poznámek k nemovitostem jsou zpravidla prováděny na základě samostatného návrhu</a:t>
            </a:r>
          </a:p>
          <a:p>
            <a:pPr>
              <a:buNone/>
            </a:pPr>
            <a:r>
              <a:rPr lang="cs-CZ" sz="2400" dirty="0" smtClean="0"/>
              <a:t>                        - zápis poznámky dle soukromé listiny- ověřený podpis</a:t>
            </a:r>
          </a:p>
          <a:p>
            <a:pPr>
              <a:buNone/>
            </a:pPr>
            <a:r>
              <a:rPr lang="cs-CZ" sz="2400" dirty="0" smtClean="0"/>
              <a:t>                        - zápis dle návrhu doloženého žalobním návrhem, který byl uplatněn u soudu</a:t>
            </a:r>
          </a:p>
          <a:p>
            <a:pPr>
              <a:buNone/>
            </a:pPr>
            <a:r>
              <a:rPr lang="cs-CZ" sz="2400" dirty="0" smtClean="0"/>
              <a:t>    </a:t>
            </a:r>
          </a:p>
          <a:p>
            <a:pPr>
              <a:buNone/>
            </a:pPr>
            <a:r>
              <a:rPr lang="cs-CZ" sz="2400" dirty="0" smtClean="0"/>
              <a:t>-Zápis poznámky je prováděn v „řízení Z“ </a:t>
            </a:r>
          </a:p>
          <a:p>
            <a:pPr>
              <a:buNone/>
            </a:pPr>
            <a:r>
              <a:rPr lang="cs-CZ" sz="2400" dirty="0" smtClean="0"/>
              <a:t>-Při zápisu poznámky je dodržováno pořadí zápisů</a:t>
            </a:r>
          </a:p>
          <a:p>
            <a:pPr>
              <a:buNone/>
            </a:pPr>
            <a:r>
              <a:rPr lang="cs-CZ" sz="2400" dirty="0" smtClean="0"/>
              <a:t>-O vyznačené plombě se nezasílá dotčenému vlastníku žádné vyrozumění o podaném návrhu-novela </a:t>
            </a:r>
            <a:r>
              <a:rPr lang="cs-CZ" sz="2400" dirty="0" err="1" smtClean="0"/>
              <a:t>katV</a:t>
            </a:r>
            <a:r>
              <a:rPr lang="cs-CZ" sz="2400" dirty="0" smtClean="0"/>
              <a:t>-</a:t>
            </a:r>
          </a:p>
          <a:p>
            <a:pPr>
              <a:buNone/>
            </a:pPr>
            <a:r>
              <a:rPr lang="cs-CZ" sz="2400" dirty="0" smtClean="0"/>
              <a:t>-O provedeném zápisu se nezasílá žádné vyrozumění, kromě po zápisu dle veřejné listiny, pokud návrh nenavazuje na stav zápisu v katastru</a:t>
            </a:r>
          </a:p>
          <a:p>
            <a:pPr>
              <a:buNone/>
            </a:pPr>
            <a:r>
              <a:rPr lang="cs-CZ" sz="2400" dirty="0" smtClean="0"/>
              <a:t>-Při zápisu poznámky nedochází k dělení pozemku, přílohou není vyžadován geometrický plán, i když se zápis poznámky dotýká části pozemku</a:t>
            </a:r>
          </a:p>
          <a:p>
            <a:pPr>
              <a:buNone/>
            </a:pPr>
            <a:endParaRPr lang="cs-CZ" sz="2400" dirty="0" smtClean="0"/>
          </a:p>
          <a:p>
            <a:pPr>
              <a:buNone/>
            </a:pPr>
            <a:endParaRPr lang="cs-CZ" sz="2400" dirty="0"/>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6064859" cy="571480"/>
          </a:xfrm>
        </p:spPr>
        <p:txBody>
          <a:bodyPr>
            <a:normAutofit fontScale="90000"/>
          </a:bodyPr>
          <a:lstStyle/>
          <a:p>
            <a:pPr>
              <a:buNone/>
            </a:pPr>
            <a:r>
              <a:rPr lang="cs-CZ" sz="2800" dirty="0" smtClean="0"/>
              <a:t>38 poznámek zapisovaných do katastru</a:t>
            </a:r>
            <a:endParaRPr lang="cs-CZ" sz="2800" dirty="0"/>
          </a:p>
        </p:txBody>
      </p:sp>
      <p:sp>
        <p:nvSpPr>
          <p:cNvPr id="4" name="Zástupný symbol pro obsah 3"/>
          <p:cNvSpPr>
            <a:spLocks noGrp="1"/>
          </p:cNvSpPr>
          <p:nvPr>
            <p:ph idx="4294967295"/>
          </p:nvPr>
        </p:nvSpPr>
        <p:spPr>
          <a:xfrm>
            <a:off x="285720" y="571480"/>
            <a:ext cx="8401080" cy="6143668"/>
          </a:xfrm>
          <a:prstGeom prst="rect">
            <a:avLst/>
          </a:prstGeom>
        </p:spPr>
        <p:txBody>
          <a:bodyPr>
            <a:normAutofit fontScale="85000" lnSpcReduction="20000"/>
          </a:bodyPr>
          <a:lstStyle/>
          <a:p>
            <a:pPr>
              <a:buNone/>
            </a:pPr>
            <a:r>
              <a:rPr lang="cs-CZ" sz="2400" b="1" dirty="0" smtClean="0"/>
              <a:t> § 23  </a:t>
            </a:r>
            <a:r>
              <a:rPr lang="cs-CZ" sz="2400" b="1" dirty="0" err="1" smtClean="0"/>
              <a:t>katZ</a:t>
            </a:r>
            <a:endParaRPr lang="cs-CZ" sz="2400" b="1" dirty="0" smtClean="0"/>
          </a:p>
          <a:p>
            <a:pPr>
              <a:buNone/>
            </a:pPr>
            <a:r>
              <a:rPr lang="cs-CZ" sz="2400" b="1" dirty="0" smtClean="0"/>
              <a:t>  (1)</a:t>
            </a:r>
            <a:r>
              <a:rPr lang="cs-CZ" sz="2400" dirty="0" smtClean="0"/>
              <a:t> K nemovitosti se zapisuje poznámka o</a:t>
            </a:r>
          </a:p>
          <a:p>
            <a:pPr>
              <a:buNone/>
            </a:pPr>
            <a:r>
              <a:rPr lang="cs-CZ" sz="2400" b="1" dirty="0" smtClean="0"/>
              <a:t>  a)</a:t>
            </a:r>
            <a:r>
              <a:rPr lang="cs-CZ" sz="2400" dirty="0" smtClean="0"/>
              <a:t> podaném návrhu na nařízení výkonu rozhodnutí správou nemovitosti, prodejem nemovitosti, zřízením soudcovského zástavního práva na nemovitosti a podaném návrhu na zřízení exekutorského zástavního práva,</a:t>
            </a:r>
          </a:p>
          <a:p>
            <a:pPr>
              <a:buNone/>
            </a:pPr>
            <a:r>
              <a:rPr lang="cs-CZ" sz="2400" b="1" dirty="0" smtClean="0"/>
              <a:t>  b)</a:t>
            </a:r>
            <a:r>
              <a:rPr lang="cs-CZ" sz="2400" dirty="0" smtClean="0"/>
              <a:t> exekučním příkazu ke správě nemovitosti a k prodeji nemovitosti,</a:t>
            </a:r>
          </a:p>
          <a:p>
            <a:pPr>
              <a:buNone/>
            </a:pPr>
            <a:r>
              <a:rPr lang="cs-CZ" sz="2400" b="1" dirty="0" smtClean="0"/>
              <a:t>  c)</a:t>
            </a:r>
            <a:r>
              <a:rPr lang="cs-CZ" sz="2400" dirty="0" smtClean="0"/>
              <a:t> exekučním příkazu k postižení obchodního závodu,</a:t>
            </a:r>
          </a:p>
          <a:p>
            <a:pPr>
              <a:buNone/>
            </a:pPr>
            <a:r>
              <a:rPr lang="cs-CZ" sz="2400" b="1" dirty="0" smtClean="0"/>
              <a:t>  d)</a:t>
            </a:r>
            <a:r>
              <a:rPr lang="cs-CZ" sz="2400" dirty="0" smtClean="0"/>
              <a:t> usnesení o pokračování vedení exekuce správou obchodního závodu, usnesení o nařízení prodeje obchodního závodu v dražbě,</a:t>
            </a:r>
          </a:p>
          <a:p>
            <a:pPr>
              <a:buNone/>
            </a:pPr>
            <a:r>
              <a:rPr lang="cs-CZ" sz="2400" b="1" dirty="0" smtClean="0"/>
              <a:t>  e)</a:t>
            </a:r>
            <a:r>
              <a:rPr lang="cs-CZ" sz="2400" dirty="0" smtClean="0"/>
              <a:t> usnesení o pokračování výkonu rozhodnutí správou obchodního závodu, usnesení o nařízení prodeje obchodního závodu v dražbě,</a:t>
            </a:r>
          </a:p>
          <a:p>
            <a:pPr>
              <a:buNone/>
            </a:pPr>
            <a:r>
              <a:rPr lang="cs-CZ" sz="2400" b="1" dirty="0" smtClean="0"/>
              <a:t>  f)</a:t>
            </a:r>
            <a:r>
              <a:rPr lang="cs-CZ" sz="2400" dirty="0" smtClean="0"/>
              <a:t> usnesení o nařízení výkonu rozhodnutí správou nemovitosti, prodejem nemovitosti a o nařízení výkonu rozhodnutí postižením obchodního závodu,</a:t>
            </a:r>
          </a:p>
          <a:p>
            <a:pPr>
              <a:buNone/>
            </a:pPr>
            <a:r>
              <a:rPr lang="cs-CZ" sz="2400" b="1" dirty="0" smtClean="0"/>
              <a:t>  g)</a:t>
            </a:r>
            <a:r>
              <a:rPr lang="cs-CZ" sz="2400" dirty="0" smtClean="0"/>
              <a:t> usnesení o dražební vyhlášce o prodeji nemovitosti,</a:t>
            </a:r>
          </a:p>
          <a:p>
            <a:pPr>
              <a:buNone/>
            </a:pPr>
            <a:r>
              <a:rPr lang="cs-CZ" sz="2400" b="1" dirty="0" smtClean="0"/>
              <a:t>  h)</a:t>
            </a:r>
            <a:r>
              <a:rPr lang="cs-CZ" sz="2400" dirty="0" smtClean="0"/>
              <a:t> vyrozumění </a:t>
            </a:r>
            <a:r>
              <a:rPr lang="cs-CZ" sz="2400" dirty="0" err="1" smtClean="0"/>
              <a:t>insolvenčního</a:t>
            </a:r>
            <a:r>
              <a:rPr lang="cs-CZ" sz="2400" dirty="0" smtClean="0"/>
              <a:t> správce o soupisu nemovitostí, které jsou podle katastru ve vlastnictví jiné osoby než dlužníka,</a:t>
            </a:r>
          </a:p>
          <a:p>
            <a:pPr>
              <a:buNone/>
            </a:pPr>
            <a:r>
              <a:rPr lang="cs-CZ" sz="2400" b="1" dirty="0" smtClean="0"/>
              <a:t>  i)</a:t>
            </a:r>
            <a:r>
              <a:rPr lang="cs-CZ" sz="2400" dirty="0" smtClean="0"/>
              <a:t> rozhodnutí nebo usnesení o nařízení předběžného opatření,</a:t>
            </a:r>
          </a:p>
          <a:p>
            <a:pPr>
              <a:buNone/>
            </a:pPr>
            <a:endParaRPr lang="cs-CZ" sz="2400" dirty="0"/>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6064859" cy="571480"/>
          </a:xfrm>
        </p:spPr>
        <p:txBody>
          <a:bodyPr>
            <a:normAutofit fontScale="90000"/>
          </a:bodyPr>
          <a:lstStyle/>
          <a:p>
            <a:pPr>
              <a:buNone/>
            </a:pPr>
            <a:r>
              <a:rPr lang="cs-CZ" sz="2800" dirty="0" smtClean="0"/>
              <a:t>38 poznámek zapisovaných do katastru</a:t>
            </a:r>
            <a:endParaRPr lang="cs-CZ" sz="2800" dirty="0"/>
          </a:p>
        </p:txBody>
      </p:sp>
      <p:sp>
        <p:nvSpPr>
          <p:cNvPr id="4" name="Zástupný symbol pro obsah 3"/>
          <p:cNvSpPr>
            <a:spLocks noGrp="1"/>
          </p:cNvSpPr>
          <p:nvPr>
            <p:ph idx="4294967295"/>
          </p:nvPr>
        </p:nvSpPr>
        <p:spPr>
          <a:xfrm>
            <a:off x="285720" y="571480"/>
            <a:ext cx="8401080" cy="6143668"/>
          </a:xfrm>
          <a:prstGeom prst="rect">
            <a:avLst/>
          </a:prstGeom>
        </p:spPr>
        <p:txBody>
          <a:bodyPr>
            <a:normAutofit fontScale="85000" lnSpcReduction="10000"/>
          </a:bodyPr>
          <a:lstStyle/>
          <a:p>
            <a:pPr>
              <a:buNone/>
            </a:pPr>
            <a:r>
              <a:rPr lang="cs-CZ" sz="2400" b="1" dirty="0" smtClean="0"/>
              <a:t>  j)</a:t>
            </a:r>
            <a:r>
              <a:rPr lang="cs-CZ" sz="2400" dirty="0" smtClean="0"/>
              <a:t> uzavření smlouvy o provedení dražby nedobrovolné,-</a:t>
            </a:r>
            <a:r>
              <a:rPr lang="cs-CZ" sz="2400" dirty="0" smtClean="0">
                <a:solidFill>
                  <a:srgbClr val="FF0000"/>
                </a:solidFill>
              </a:rPr>
              <a:t>bude novela</a:t>
            </a:r>
            <a:endParaRPr lang="cs-CZ" sz="2400" dirty="0" smtClean="0"/>
          </a:p>
          <a:p>
            <a:pPr>
              <a:buNone/>
            </a:pPr>
            <a:r>
              <a:rPr lang="cs-CZ" sz="2400" b="1" dirty="0" smtClean="0"/>
              <a:t>  k)</a:t>
            </a:r>
            <a:r>
              <a:rPr lang="cs-CZ" sz="2400" dirty="0" smtClean="0"/>
              <a:t> žádosti o vyvlastnění práv k pozemkům a stavbám podané u příslušného vyvlastňovacího úřadu,-</a:t>
            </a:r>
            <a:r>
              <a:rPr lang="cs-CZ" sz="2400" dirty="0" smtClean="0">
                <a:solidFill>
                  <a:srgbClr val="FF0000"/>
                </a:solidFill>
              </a:rPr>
              <a:t>bude novela</a:t>
            </a:r>
            <a:endParaRPr lang="cs-CZ" sz="2400" dirty="0" smtClean="0"/>
          </a:p>
          <a:p>
            <a:pPr>
              <a:buNone/>
            </a:pPr>
            <a:r>
              <a:rPr lang="cs-CZ" sz="2400" b="1" dirty="0" smtClean="0">
                <a:solidFill>
                  <a:srgbClr val="FF0000"/>
                </a:solidFill>
              </a:rPr>
              <a:t>  l)</a:t>
            </a:r>
            <a:r>
              <a:rPr lang="cs-CZ" sz="2400" dirty="0" smtClean="0">
                <a:solidFill>
                  <a:srgbClr val="FF0000"/>
                </a:solidFill>
              </a:rPr>
              <a:t> zahájení pozemkových úprav,</a:t>
            </a:r>
          </a:p>
          <a:p>
            <a:pPr>
              <a:buNone/>
            </a:pPr>
            <a:r>
              <a:rPr lang="cs-CZ" sz="2400" b="1" dirty="0" smtClean="0">
                <a:solidFill>
                  <a:srgbClr val="FF0000"/>
                </a:solidFill>
              </a:rPr>
              <a:t>  m)</a:t>
            </a:r>
            <a:r>
              <a:rPr lang="cs-CZ" sz="2400" dirty="0" smtClean="0">
                <a:solidFill>
                  <a:srgbClr val="FF0000"/>
                </a:solidFill>
              </a:rPr>
              <a:t> rozhodnutí o schválení pozemkových úprav,</a:t>
            </a:r>
          </a:p>
          <a:p>
            <a:pPr>
              <a:buNone/>
            </a:pPr>
            <a:r>
              <a:rPr lang="cs-CZ" sz="2400" b="1" dirty="0" smtClean="0">
                <a:solidFill>
                  <a:srgbClr val="FF0000"/>
                </a:solidFill>
              </a:rPr>
              <a:t>  n)</a:t>
            </a:r>
            <a:r>
              <a:rPr lang="cs-CZ" sz="2400" dirty="0" smtClean="0">
                <a:solidFill>
                  <a:srgbClr val="FF0000"/>
                </a:solidFill>
              </a:rPr>
              <a:t> jiném rozhodnutí než podle písmene m) nebo opatření obecné povahy, kterým se omezuje oprávnění vlastníka nemovitosti nebo jiného oprávněného nakládat s předmětem práva zapsaným v katastru nebo se kterým je zákonem spojeno omezení</a:t>
            </a:r>
            <a:r>
              <a:rPr lang="cs-CZ" sz="2400" dirty="0" smtClean="0"/>
              <a:t>,</a:t>
            </a:r>
          </a:p>
          <a:p>
            <a:pPr>
              <a:buNone/>
            </a:pPr>
            <a:r>
              <a:rPr lang="cs-CZ" sz="2400" b="1" dirty="0" smtClean="0"/>
              <a:t>  o)</a:t>
            </a:r>
            <a:r>
              <a:rPr lang="cs-CZ" sz="2400" dirty="0" smtClean="0"/>
              <a:t> podané žalobě, kterou se navrhovatel domáhá, aby soud vydal takové rozhodnutí týkající se nemovitostí evidovaných v katastru, na jehož základě by mohl být proveden vklad do katastru, pokud se na jeho základě nezapisuje poznámka spornosti zápisu,</a:t>
            </a:r>
            <a:r>
              <a:rPr lang="cs-CZ" sz="2400" dirty="0" smtClean="0">
                <a:solidFill>
                  <a:srgbClr val="FF0000"/>
                </a:solidFill>
              </a:rPr>
              <a:t>!!!</a:t>
            </a:r>
          </a:p>
          <a:p>
            <a:pPr>
              <a:buNone/>
            </a:pPr>
            <a:r>
              <a:rPr lang="cs-CZ" sz="2400" b="1" dirty="0" smtClean="0"/>
              <a:t>  p)</a:t>
            </a:r>
            <a:r>
              <a:rPr lang="cs-CZ" sz="2400" dirty="0" smtClean="0"/>
              <a:t> výhradě, že upevněný stroj nebo jiné upevněné zařízení není součástí nemovitosti,</a:t>
            </a:r>
          </a:p>
          <a:p>
            <a:pPr>
              <a:buNone/>
            </a:pPr>
            <a:r>
              <a:rPr lang="cs-CZ" sz="2400" b="1" dirty="0" smtClean="0"/>
              <a:t>  q)</a:t>
            </a:r>
            <a:r>
              <a:rPr lang="cs-CZ" sz="2400" dirty="0" smtClean="0"/>
              <a:t> dovolání se neúčinnosti právního jednání,</a:t>
            </a:r>
          </a:p>
          <a:p>
            <a:pPr>
              <a:buNone/>
            </a:pPr>
            <a:r>
              <a:rPr lang="cs-CZ" sz="2400" b="1" dirty="0" smtClean="0"/>
              <a:t>  r)</a:t>
            </a:r>
            <a:r>
              <a:rPr lang="cs-CZ" sz="2400" dirty="0" smtClean="0"/>
              <a:t> právu užívání nebo požívání, o němž se neprovádí zápis vkladem, jakož i omezení rozsahu nebo způsobu užívání nebo požívání věci spoluvlastníky,</a:t>
            </a:r>
          </a:p>
          <a:p>
            <a:pPr>
              <a:buNone/>
            </a:pPr>
            <a:endParaRPr lang="cs-CZ" sz="2400" dirty="0"/>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6064859" cy="571480"/>
          </a:xfrm>
        </p:spPr>
        <p:txBody>
          <a:bodyPr>
            <a:normAutofit fontScale="90000"/>
          </a:bodyPr>
          <a:lstStyle/>
          <a:p>
            <a:pPr>
              <a:buNone/>
            </a:pPr>
            <a:r>
              <a:rPr lang="cs-CZ" sz="2800" dirty="0" smtClean="0"/>
              <a:t>38 poznámek zapisovaných do katastru</a:t>
            </a:r>
            <a:endParaRPr lang="cs-CZ" sz="2800" dirty="0"/>
          </a:p>
        </p:txBody>
      </p:sp>
      <p:sp>
        <p:nvSpPr>
          <p:cNvPr id="4" name="Zástupný symbol pro obsah 3"/>
          <p:cNvSpPr>
            <a:spLocks noGrp="1"/>
          </p:cNvSpPr>
          <p:nvPr>
            <p:ph idx="4294967295"/>
          </p:nvPr>
        </p:nvSpPr>
        <p:spPr>
          <a:xfrm>
            <a:off x="285720" y="571480"/>
            <a:ext cx="8401080" cy="6143668"/>
          </a:xfrm>
          <a:prstGeom prst="rect">
            <a:avLst/>
          </a:prstGeom>
        </p:spPr>
        <p:txBody>
          <a:bodyPr>
            <a:normAutofit lnSpcReduction="10000"/>
          </a:bodyPr>
          <a:lstStyle/>
          <a:p>
            <a:pPr>
              <a:buNone/>
            </a:pPr>
            <a:r>
              <a:rPr lang="cs-CZ" sz="2400" b="1" dirty="0" smtClean="0"/>
              <a:t>  s)</a:t>
            </a:r>
            <a:r>
              <a:rPr lang="cs-CZ" sz="2400" dirty="0" smtClean="0"/>
              <a:t> výhradě přednostního pořadí pro jiné právo,</a:t>
            </a:r>
          </a:p>
          <a:p>
            <a:pPr>
              <a:buNone/>
            </a:pPr>
            <a:r>
              <a:rPr lang="cs-CZ" sz="2400" b="1" dirty="0" smtClean="0"/>
              <a:t>  t)</a:t>
            </a:r>
            <a:r>
              <a:rPr lang="cs-CZ" sz="2400" dirty="0" smtClean="0"/>
              <a:t> přednostním právu ke zřízení věcného práva pro jinou osobu,</a:t>
            </a:r>
          </a:p>
          <a:p>
            <a:pPr>
              <a:buNone/>
            </a:pPr>
            <a:r>
              <a:rPr lang="cs-CZ" sz="2400" b="1" dirty="0" smtClean="0"/>
              <a:t>  u)</a:t>
            </a:r>
            <a:r>
              <a:rPr lang="cs-CZ" sz="2400" dirty="0" smtClean="0"/>
              <a:t> odkladu zrušení spoluvlastnictví a odkladu oddělení ze spoluvlastnictví,</a:t>
            </a:r>
          </a:p>
          <a:p>
            <a:pPr>
              <a:buNone/>
            </a:pPr>
            <a:r>
              <a:rPr lang="cs-CZ" sz="2400" b="1" dirty="0" smtClean="0"/>
              <a:t>  v)</a:t>
            </a:r>
            <a:r>
              <a:rPr lang="cs-CZ" sz="2400" dirty="0" smtClean="0"/>
              <a:t> ujednání o tom, že vlastník pozemku nemá předkupní právo k právu stavby a vlastník práva stavby nemá předkupní právo k pozemku,</a:t>
            </a:r>
          </a:p>
          <a:p>
            <a:pPr>
              <a:buNone/>
            </a:pPr>
            <a:r>
              <a:rPr lang="cs-CZ" sz="2400" b="1" dirty="0" smtClean="0"/>
              <a:t>  w)</a:t>
            </a:r>
            <a:r>
              <a:rPr lang="cs-CZ" sz="2400" dirty="0" smtClean="0"/>
              <a:t> výhradě souhlasu se zatížením práva stavby,</a:t>
            </a:r>
          </a:p>
          <a:p>
            <a:pPr>
              <a:buNone/>
            </a:pPr>
            <a:r>
              <a:rPr lang="cs-CZ" sz="2400" b="1" dirty="0" smtClean="0"/>
              <a:t>  x)</a:t>
            </a:r>
            <a:r>
              <a:rPr lang="cs-CZ" sz="2400" dirty="0" smtClean="0"/>
              <a:t> zákazu zřídit zástavní právo k nemovitosti,</a:t>
            </a:r>
          </a:p>
          <a:p>
            <a:pPr>
              <a:buNone/>
            </a:pPr>
            <a:r>
              <a:rPr lang="cs-CZ" sz="2400" b="1" dirty="0" smtClean="0"/>
              <a:t>  y)</a:t>
            </a:r>
            <a:r>
              <a:rPr lang="cs-CZ" sz="2400" dirty="0" smtClean="0"/>
              <a:t> závazku nezajistit zástavním právem ve výhodnějším pořadí nový dluh,</a:t>
            </a:r>
          </a:p>
          <a:p>
            <a:pPr>
              <a:buNone/>
            </a:pPr>
            <a:r>
              <a:rPr lang="cs-CZ" sz="2400" b="1" dirty="0" smtClean="0"/>
              <a:t>  z)</a:t>
            </a:r>
            <a:r>
              <a:rPr lang="cs-CZ" sz="2400" dirty="0" smtClean="0"/>
              <a:t> závazku neumožnit zápis nového zástavního práva namísto starého,</a:t>
            </a:r>
          </a:p>
          <a:p>
            <a:pPr>
              <a:buNone/>
            </a:pPr>
            <a:r>
              <a:rPr lang="cs-CZ" sz="2400" b="1" dirty="0" smtClean="0"/>
              <a:t> za)</a:t>
            </a:r>
            <a:r>
              <a:rPr lang="cs-CZ" sz="2400" dirty="0" smtClean="0"/>
              <a:t> stavbě, která není součástí pozemku.</a:t>
            </a:r>
          </a:p>
          <a:p>
            <a:pPr>
              <a:buNone/>
            </a:pPr>
            <a:endParaRPr lang="cs-CZ" sz="2400" dirty="0"/>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6064859" cy="571480"/>
          </a:xfrm>
        </p:spPr>
        <p:txBody>
          <a:bodyPr>
            <a:normAutofit fontScale="90000"/>
          </a:bodyPr>
          <a:lstStyle/>
          <a:p>
            <a:pPr>
              <a:buNone/>
            </a:pPr>
            <a:r>
              <a:rPr lang="cs-CZ" sz="2800" dirty="0" smtClean="0"/>
              <a:t>38 poznámek zapisovaných do katastru</a:t>
            </a:r>
            <a:endParaRPr lang="cs-CZ" sz="2800" dirty="0"/>
          </a:p>
        </p:txBody>
      </p:sp>
      <p:sp>
        <p:nvSpPr>
          <p:cNvPr id="4" name="Zástupný symbol pro obsah 3"/>
          <p:cNvSpPr>
            <a:spLocks noGrp="1"/>
          </p:cNvSpPr>
          <p:nvPr>
            <p:ph idx="4294967295"/>
          </p:nvPr>
        </p:nvSpPr>
        <p:spPr>
          <a:xfrm>
            <a:off x="285720" y="571480"/>
            <a:ext cx="8401080" cy="6143668"/>
          </a:xfrm>
          <a:prstGeom prst="rect">
            <a:avLst/>
          </a:prstGeom>
        </p:spPr>
        <p:txBody>
          <a:bodyPr>
            <a:normAutofit fontScale="92500" lnSpcReduction="20000"/>
          </a:bodyPr>
          <a:lstStyle/>
          <a:p>
            <a:pPr>
              <a:buNone/>
            </a:pPr>
            <a:r>
              <a:rPr lang="cs-CZ" sz="2400" b="1" dirty="0" smtClean="0"/>
              <a:t> (2)</a:t>
            </a:r>
            <a:r>
              <a:rPr lang="cs-CZ" sz="2400" dirty="0" smtClean="0"/>
              <a:t> K nemovitosti se dále zapisuje poznámka o</a:t>
            </a:r>
          </a:p>
          <a:p>
            <a:pPr>
              <a:buNone/>
            </a:pPr>
            <a:r>
              <a:rPr lang="cs-CZ" sz="2400" b="1" dirty="0" smtClean="0"/>
              <a:t>  a)</a:t>
            </a:r>
            <a:r>
              <a:rPr lang="cs-CZ" sz="2400" dirty="0" smtClean="0"/>
              <a:t> započetí výkonu zástavního práva,</a:t>
            </a:r>
          </a:p>
          <a:p>
            <a:pPr>
              <a:buNone/>
            </a:pPr>
            <a:r>
              <a:rPr lang="cs-CZ" sz="2400" b="1" dirty="0" smtClean="0"/>
              <a:t>  b)</a:t>
            </a:r>
            <a:r>
              <a:rPr lang="cs-CZ" sz="2400" dirty="0" smtClean="0"/>
              <a:t> ujednání pořadí zástavních práv,</a:t>
            </a:r>
          </a:p>
          <a:p>
            <a:pPr>
              <a:buNone/>
            </a:pPr>
            <a:r>
              <a:rPr lang="cs-CZ" sz="2400" b="1" dirty="0" smtClean="0"/>
              <a:t>  c)</a:t>
            </a:r>
            <a:r>
              <a:rPr lang="cs-CZ" sz="2400" dirty="0" smtClean="0"/>
              <a:t> uvolnění zástavního práva,</a:t>
            </a:r>
          </a:p>
          <a:p>
            <a:pPr>
              <a:buNone/>
            </a:pPr>
            <a:r>
              <a:rPr lang="cs-CZ" sz="2400" b="1" dirty="0" smtClean="0"/>
              <a:t>  d)</a:t>
            </a:r>
            <a:r>
              <a:rPr lang="cs-CZ" sz="2400" dirty="0" smtClean="0"/>
              <a:t> </a:t>
            </a:r>
            <a:r>
              <a:rPr lang="cs-CZ" sz="2400" dirty="0" err="1" smtClean="0"/>
              <a:t>svěřenském</a:t>
            </a:r>
            <a:r>
              <a:rPr lang="cs-CZ" sz="2400" dirty="0" smtClean="0"/>
              <a:t> nástupnictví,</a:t>
            </a:r>
          </a:p>
          <a:p>
            <a:pPr>
              <a:buNone/>
            </a:pPr>
            <a:r>
              <a:rPr lang="cs-CZ" sz="2400" b="1" dirty="0" smtClean="0"/>
              <a:t>  e)</a:t>
            </a:r>
            <a:r>
              <a:rPr lang="cs-CZ" sz="2400" dirty="0" smtClean="0"/>
              <a:t> zákazu nakládat s nemovitostí,</a:t>
            </a:r>
          </a:p>
          <a:p>
            <a:pPr>
              <a:buNone/>
            </a:pPr>
            <a:r>
              <a:rPr lang="cs-CZ" sz="2400" b="1" dirty="0" smtClean="0"/>
              <a:t>  f)</a:t>
            </a:r>
            <a:r>
              <a:rPr lang="cs-CZ" sz="2400" dirty="0" smtClean="0"/>
              <a:t> dočasné povaze věcného práva na základě zajišťovacího převodu,</a:t>
            </a:r>
          </a:p>
          <a:p>
            <a:pPr>
              <a:buNone/>
            </a:pPr>
            <a:r>
              <a:rPr lang="cs-CZ" sz="2400" b="1" dirty="0" smtClean="0"/>
              <a:t>  g)</a:t>
            </a:r>
            <a:r>
              <a:rPr lang="cs-CZ" sz="2400" dirty="0" smtClean="0"/>
              <a:t> předání údaje o nemovitosti do evidence Úřadu pro zastupování státu ve věcech majetkových,</a:t>
            </a:r>
          </a:p>
          <a:p>
            <a:pPr>
              <a:buNone/>
            </a:pPr>
            <a:r>
              <a:rPr lang="cs-CZ" sz="2400" b="1" dirty="0" smtClean="0"/>
              <a:t>  h)</a:t>
            </a:r>
            <a:r>
              <a:rPr lang="cs-CZ" sz="2400" dirty="0" smtClean="0"/>
              <a:t> omezení při hospodaření a nakládání s nemovitostí v souvislosti s poskytnutím podpory z veřejných prostředků,</a:t>
            </a:r>
          </a:p>
          <a:p>
            <a:pPr>
              <a:buNone/>
            </a:pPr>
            <a:r>
              <a:rPr lang="cs-CZ" sz="2400" b="1" dirty="0" smtClean="0"/>
              <a:t>  i)</a:t>
            </a:r>
            <a:r>
              <a:rPr lang="cs-CZ" sz="2400" dirty="0" smtClean="0"/>
              <a:t> společném zařízení ve veřejném zájmu,</a:t>
            </a:r>
          </a:p>
          <a:p>
            <a:pPr>
              <a:buNone/>
            </a:pPr>
            <a:r>
              <a:rPr lang="cs-CZ" sz="2400" b="1" dirty="0" smtClean="0"/>
              <a:t>  j)</a:t>
            </a:r>
            <a:r>
              <a:rPr lang="cs-CZ" sz="2400" dirty="0" smtClean="0"/>
              <a:t> zákazu změny druhu nebo způsobu využití pozemku bez souhlasu pozemkového úřadu,</a:t>
            </a:r>
          </a:p>
          <a:p>
            <a:pPr>
              <a:buNone/>
            </a:pPr>
            <a:r>
              <a:rPr lang="cs-CZ" sz="2400" b="1" dirty="0" smtClean="0"/>
              <a:t>  k)</a:t>
            </a:r>
            <a:r>
              <a:rPr lang="cs-CZ" sz="2400" dirty="0" smtClean="0"/>
              <a:t> vydání rozhodnutí o zřízení zástavního práva zdravotní pojišťovnou.</a:t>
            </a:r>
          </a:p>
          <a:p>
            <a:pPr>
              <a:buNone/>
            </a:pPr>
            <a:endParaRPr lang="cs-CZ" sz="24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001056" cy="642918"/>
          </a:xfrm>
        </p:spPr>
        <p:txBody>
          <a:bodyPr/>
          <a:lstStyle/>
          <a:p>
            <a:pPr>
              <a:buNone/>
            </a:pPr>
            <a:r>
              <a:rPr lang="cs-CZ" sz="2800" dirty="0" smtClean="0"/>
              <a:t>Pokračování k novele – č. 371/2021 Sb.</a:t>
            </a:r>
            <a:endParaRPr lang="cs-CZ" sz="2800" dirty="0"/>
          </a:p>
        </p:txBody>
      </p:sp>
      <p:sp>
        <p:nvSpPr>
          <p:cNvPr id="3" name="Zástupný symbol pro obsah 2"/>
          <p:cNvSpPr>
            <a:spLocks noGrp="1"/>
          </p:cNvSpPr>
          <p:nvPr>
            <p:ph sz="quarter" idx="13"/>
          </p:nvPr>
        </p:nvSpPr>
        <p:spPr>
          <a:xfrm>
            <a:off x="428596" y="714356"/>
            <a:ext cx="8215370" cy="5929354"/>
          </a:xfrm>
        </p:spPr>
        <p:txBody>
          <a:bodyPr>
            <a:normAutofit lnSpcReduction="10000"/>
          </a:bodyPr>
          <a:lstStyle/>
          <a:p>
            <a:pPr>
              <a:buNone/>
            </a:pPr>
            <a:r>
              <a:rPr lang="cs-CZ" dirty="0" smtClean="0"/>
              <a:t> Podle důvodové zprávy:</a:t>
            </a:r>
          </a:p>
          <a:p>
            <a:pPr>
              <a:buNone/>
            </a:pPr>
            <a:r>
              <a:rPr lang="cs-CZ" dirty="0" smtClean="0"/>
              <a:t> Zdravotní pojišťovna při rozhodování o zřízení zástavního práva postupuje podle zák. č.500/2004 Sb., správní řád</a:t>
            </a:r>
          </a:p>
          <a:p>
            <a:pPr>
              <a:buNone/>
            </a:pPr>
            <a:r>
              <a:rPr lang="cs-CZ" dirty="0" smtClean="0"/>
              <a:t> Povede řízení o Zástavním právu,které vždy vzniká vykonatelností rozhodnutí o zřízení zástavního práva v souladu s </a:t>
            </a:r>
            <a:r>
              <a:rPr lang="en-US" dirty="0" smtClean="0"/>
              <a:t>§</a:t>
            </a:r>
            <a:r>
              <a:rPr lang="cs-CZ" dirty="0" smtClean="0"/>
              <a:t> 1342 NOZ.</a:t>
            </a:r>
          </a:p>
          <a:p>
            <a:pPr>
              <a:buNone/>
            </a:pPr>
            <a:r>
              <a:rPr lang="cs-CZ" dirty="0" smtClean="0"/>
              <a:t>  Týká-li se řízení o zřízení zástavního práva nemovité věci, která je předmětem evidence v katastru nemovitostí, </a:t>
            </a:r>
            <a:r>
              <a:rPr lang="cs-CZ" b="1" dirty="0" smtClean="0"/>
              <a:t>zdravotní pojišťovna vyrozumí o vydání rozhodnutí o zřízení zástavního práva příslušný katastrální úřad, který provede poznámku v katastru nemovitostí v souladu s novým </a:t>
            </a:r>
            <a:r>
              <a:rPr lang="en-US" b="1" dirty="0" smtClean="0"/>
              <a:t>§</a:t>
            </a:r>
            <a:r>
              <a:rPr lang="cs-CZ" b="1" dirty="0" smtClean="0"/>
              <a:t> 23 odst. 2 písm. k) zák. č. 256/2013 Sb., katastrální zákon –</a:t>
            </a:r>
            <a:r>
              <a:rPr lang="cs-CZ" b="1" dirty="0" smtClean="0">
                <a:solidFill>
                  <a:srgbClr val="FF0000"/>
                </a:solidFill>
              </a:rPr>
              <a:t> „</a:t>
            </a:r>
            <a:r>
              <a:rPr lang="cs-CZ" sz="2000" b="1" dirty="0" smtClean="0">
                <a:solidFill>
                  <a:srgbClr val="FF0000"/>
                </a:solidFill>
              </a:rPr>
              <a:t>vydání rozhodnutí o zřízení zástavního práva zdravotní pojišťovnou.“.</a:t>
            </a:r>
          </a:p>
          <a:p>
            <a:pPr>
              <a:buNone/>
            </a:pPr>
            <a:r>
              <a:rPr lang="cs-CZ" b="1" dirty="0" smtClean="0"/>
              <a:t>  Zápisem této poznámky  budou zároveň chráněna práva třetích osob, které si budou vědomy, že dotčená nemovitost může být v budoucnu předmětem zajištění.</a:t>
            </a:r>
            <a:endParaRPr lang="cs-CZ" b="1" dirty="0" smtClean="0">
              <a:solidFill>
                <a:srgbClr val="FF0000"/>
              </a:solidFill>
            </a:endParaRPr>
          </a:p>
          <a:p>
            <a:endParaRPr lang="cs-CZ" dirty="0"/>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 y="142852"/>
            <a:ext cx="8643966" cy="642942"/>
          </a:xfrm>
        </p:spPr>
        <p:txBody>
          <a:bodyPr/>
          <a:lstStyle/>
          <a:p>
            <a:pPr>
              <a:buNone/>
            </a:pPr>
            <a:r>
              <a:rPr lang="cs-CZ" sz="2800" dirty="0" smtClean="0"/>
              <a:t>Problém- možná záměna s poznámkou spornosti</a:t>
            </a:r>
            <a:endParaRPr lang="cs-CZ" sz="2800" dirty="0"/>
          </a:p>
        </p:txBody>
      </p:sp>
      <p:sp>
        <p:nvSpPr>
          <p:cNvPr id="3" name="Zástupný symbol pro obsah 2"/>
          <p:cNvSpPr>
            <a:spLocks noGrp="1"/>
          </p:cNvSpPr>
          <p:nvPr>
            <p:ph sz="quarter" idx="4294967295"/>
          </p:nvPr>
        </p:nvSpPr>
        <p:spPr>
          <a:xfrm>
            <a:off x="571472" y="785794"/>
            <a:ext cx="8072494" cy="5715040"/>
          </a:xfrm>
          <a:prstGeom prst="rect">
            <a:avLst/>
          </a:prstGeom>
        </p:spPr>
        <p:txBody>
          <a:bodyPr>
            <a:normAutofit fontScale="85000" lnSpcReduction="20000"/>
          </a:bodyPr>
          <a:lstStyle/>
          <a:p>
            <a:pPr>
              <a:buNone/>
            </a:pPr>
            <a:r>
              <a:rPr lang="cs-CZ" sz="2400" i="1" dirty="0" smtClean="0"/>
              <a:t> Upozornění :</a:t>
            </a:r>
            <a:endParaRPr lang="cs-CZ" sz="2400" dirty="0" smtClean="0"/>
          </a:p>
          <a:p>
            <a:pPr>
              <a:buNone/>
            </a:pPr>
            <a:r>
              <a:rPr lang="cs-CZ" sz="2400" dirty="0" smtClean="0">
                <a:solidFill>
                  <a:srgbClr val="FF0000"/>
                </a:solidFill>
              </a:rPr>
              <a:t>/-§ 23 odst.1 </a:t>
            </a:r>
            <a:r>
              <a:rPr lang="cs-CZ" sz="2400" dirty="0" err="1" smtClean="0">
                <a:solidFill>
                  <a:srgbClr val="FF0000"/>
                </a:solidFill>
              </a:rPr>
              <a:t>písm.o</a:t>
            </a:r>
            <a:r>
              <a:rPr lang="cs-CZ" sz="2400" dirty="0" smtClean="0">
                <a:solidFill>
                  <a:srgbClr val="FF0000"/>
                </a:solidFill>
              </a:rPr>
              <a:t>/-o podané žalobě, kterou se domáhá ,aby soud vydal rozhodnutí</a:t>
            </a:r>
            <a:r>
              <a:rPr lang="cs-CZ" sz="2400" dirty="0" smtClean="0"/>
              <a:t>..</a:t>
            </a:r>
            <a:r>
              <a:rPr lang="cs-CZ" sz="2400" dirty="0" smtClean="0">
                <a:solidFill>
                  <a:srgbClr val="FF0000"/>
                </a:solidFill>
              </a:rPr>
              <a:t>na jehož základě by mohl být proveden vklad do katastru</a:t>
            </a:r>
            <a:r>
              <a:rPr lang="cs-CZ" sz="2400" dirty="0" smtClean="0"/>
              <a:t>- pozor na zaměňování s poznámkou spornosti/ podává-li žalobu třetí osoba a ne vlastník evidovaný v katastru-nájemce,věřitel, SJM /- KU přeruší při vkladu práv na předběžnou otázku-jde o zcela odlišný postup od poznámky spornosti</a:t>
            </a:r>
          </a:p>
          <a:p>
            <a:pPr>
              <a:buNone/>
            </a:pPr>
            <a:r>
              <a:rPr lang="cs-CZ" sz="2400" dirty="0" smtClean="0"/>
              <a:t>Příklady využití:</a:t>
            </a:r>
          </a:p>
          <a:p>
            <a:pPr>
              <a:buNone/>
            </a:pPr>
            <a:r>
              <a:rPr lang="cs-CZ" sz="2400" dirty="0" smtClean="0"/>
              <a:t>1.Žalobní návrh manžela ze závažného důvodu,aby soud SJM zúžil,zrušil</a:t>
            </a:r>
          </a:p>
          <a:p>
            <a:pPr>
              <a:buNone/>
            </a:pPr>
            <a:r>
              <a:rPr lang="cs-CZ" sz="2400" dirty="0" smtClean="0"/>
              <a:t>2.Žalobní návrh na vypořádání SJM</a:t>
            </a:r>
          </a:p>
          <a:p>
            <a:pPr>
              <a:buNone/>
            </a:pPr>
            <a:r>
              <a:rPr lang="cs-CZ" sz="2400" dirty="0" smtClean="0"/>
              <a:t>3.Žalobní návrh na zrušení spoluvlastnictví</a:t>
            </a:r>
          </a:p>
          <a:p>
            <a:pPr>
              <a:buNone/>
            </a:pPr>
            <a:r>
              <a:rPr lang="cs-CZ" sz="2400" dirty="0" smtClean="0"/>
              <a:t>4.Žalobní návrh na určení neplatnosti dražby, který by dle Nejvyššího soudu měl obsahovat i návrh na určení vlastnického práva</a:t>
            </a:r>
          </a:p>
          <a:p>
            <a:pPr>
              <a:buNone/>
            </a:pPr>
            <a:r>
              <a:rPr lang="cs-CZ" sz="2400" dirty="0" smtClean="0"/>
              <a:t>5.Žalobní návrh na přikázání pozemku do vlastnictví zřizovatele stavby</a:t>
            </a:r>
          </a:p>
          <a:p>
            <a:pPr>
              <a:buNone/>
            </a:pPr>
            <a:r>
              <a:rPr lang="cs-CZ" sz="2400" dirty="0" smtClean="0"/>
              <a:t>6.Žalobní návrh proti rozhodnutí SPU /restituce/</a:t>
            </a:r>
          </a:p>
          <a:p>
            <a:pPr>
              <a:buNone/>
            </a:pPr>
            <a:r>
              <a:rPr lang="cs-CZ" sz="2400" dirty="0" smtClean="0"/>
              <a:t>7. Žalobní návrh na určení vlastnického práva k části pozemku ???</a:t>
            </a:r>
            <a:endParaRPr lang="cs-CZ" sz="2400" dirty="0"/>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28728" y="0"/>
            <a:ext cx="7072362" cy="714356"/>
          </a:xfrm>
        </p:spPr>
        <p:txBody>
          <a:bodyPr>
            <a:normAutofit/>
          </a:bodyPr>
          <a:lstStyle/>
          <a:p>
            <a:pPr>
              <a:buNone/>
            </a:pPr>
            <a:r>
              <a:rPr lang="cs-CZ" sz="2800" dirty="0" smtClean="0"/>
              <a:t>Pozor na zápisy poznámek k osobě!!!</a:t>
            </a:r>
            <a:endParaRPr lang="cs-CZ" sz="2800" dirty="0"/>
          </a:p>
        </p:txBody>
      </p:sp>
      <p:sp>
        <p:nvSpPr>
          <p:cNvPr id="4" name="Zástupný symbol pro obsah 3"/>
          <p:cNvSpPr>
            <a:spLocks noGrp="1"/>
          </p:cNvSpPr>
          <p:nvPr>
            <p:ph idx="4294967295"/>
          </p:nvPr>
        </p:nvSpPr>
        <p:spPr>
          <a:xfrm>
            <a:off x="457200" y="642918"/>
            <a:ext cx="8229600" cy="6215082"/>
          </a:xfrm>
          <a:prstGeom prst="rect">
            <a:avLst/>
          </a:prstGeom>
        </p:spPr>
        <p:txBody>
          <a:bodyPr>
            <a:normAutofit fontScale="85000" lnSpcReduction="20000"/>
          </a:bodyPr>
          <a:lstStyle/>
          <a:p>
            <a:endParaRPr lang="cs-CZ" sz="2400" dirty="0" smtClean="0"/>
          </a:p>
          <a:p>
            <a:pPr>
              <a:buNone/>
            </a:pPr>
            <a:r>
              <a:rPr lang="cs-CZ" sz="2400" dirty="0" smtClean="0">
                <a:hlinkClick r:id="rId2"/>
              </a:rPr>
              <a:t>§ 25</a:t>
            </a:r>
            <a:r>
              <a:rPr lang="cs-CZ" sz="2400" dirty="0" smtClean="0"/>
              <a:t> </a:t>
            </a:r>
            <a:r>
              <a:rPr lang="cs-CZ" sz="2400" dirty="0" err="1" smtClean="0"/>
              <a:t>katZ</a:t>
            </a:r>
            <a:endParaRPr lang="cs-CZ" sz="2400" dirty="0" smtClean="0"/>
          </a:p>
          <a:p>
            <a:pPr>
              <a:buNone/>
            </a:pPr>
            <a:r>
              <a:rPr lang="cs-CZ" sz="2400" dirty="0" smtClean="0"/>
              <a:t>     (1) K </a:t>
            </a:r>
            <a:r>
              <a:rPr lang="cs-CZ" sz="2400" b="1" dirty="0" smtClean="0">
                <a:solidFill>
                  <a:srgbClr val="FF0000"/>
                </a:solidFill>
              </a:rPr>
              <a:t>osobě</a:t>
            </a:r>
            <a:r>
              <a:rPr lang="cs-CZ" sz="2400" dirty="0" smtClean="0"/>
              <a:t> se zapisuje poznámka o</a:t>
            </a:r>
          </a:p>
          <a:p>
            <a:pPr>
              <a:buNone/>
            </a:pPr>
            <a:r>
              <a:rPr lang="cs-CZ" sz="2400" dirty="0" smtClean="0"/>
              <a:t>     a) vyrozumění o nařízení exekuce, pokud povinným není stát nebo územní samosprávný celek,</a:t>
            </a:r>
          </a:p>
          <a:p>
            <a:pPr>
              <a:buNone/>
            </a:pPr>
            <a:r>
              <a:rPr lang="cs-CZ" sz="2400" dirty="0" smtClean="0"/>
              <a:t>     b) usnesení o předběžném opatření, podle kterého nemůže dlužník nakládat s majetkovou podstatou nebo může dlužník nakládat s majetkovou podstatou pouze se souhlasem předběžného </a:t>
            </a:r>
            <a:r>
              <a:rPr lang="cs-CZ" sz="2400" dirty="0" err="1" smtClean="0"/>
              <a:t>insolvenčního</a:t>
            </a:r>
            <a:r>
              <a:rPr lang="cs-CZ" sz="2400" dirty="0" smtClean="0"/>
              <a:t> správce,</a:t>
            </a:r>
          </a:p>
          <a:p>
            <a:pPr>
              <a:buNone/>
            </a:pPr>
            <a:r>
              <a:rPr lang="cs-CZ" sz="2400" dirty="0" smtClean="0"/>
              <a:t>     c) vyrozumění </a:t>
            </a:r>
            <a:r>
              <a:rPr lang="cs-CZ" sz="2400" dirty="0" err="1" smtClean="0"/>
              <a:t>insolvenčního</a:t>
            </a:r>
            <a:r>
              <a:rPr lang="cs-CZ" sz="2400" dirty="0" smtClean="0"/>
              <a:t> soudu o vydání rozhodnutí o úpadku,</a:t>
            </a:r>
          </a:p>
          <a:p>
            <a:pPr>
              <a:buNone/>
            </a:pPr>
            <a:r>
              <a:rPr lang="cs-CZ" sz="2400" dirty="0" smtClean="0"/>
              <a:t>     d) rozhodnutí o prohlášení konkursu,</a:t>
            </a:r>
          </a:p>
          <a:p>
            <a:pPr>
              <a:buNone/>
            </a:pPr>
            <a:r>
              <a:rPr lang="cs-CZ" sz="2400" dirty="0" smtClean="0"/>
              <a:t>     e) jiném rozhodnutí než podle písmene d), podle kterého osoba nesmí nakládat se svou majetkovou podstatou nebo její přesně nevymezenou částí.</a:t>
            </a:r>
          </a:p>
          <a:p>
            <a:pPr>
              <a:buNone/>
            </a:pPr>
            <a:r>
              <a:rPr lang="cs-CZ" sz="2400" dirty="0" smtClean="0"/>
              <a:t>     (2) Poznámku podle odstavce 1 písm. c) a d) lze zapsat rovněž na základě údajů převzatých z informačního systému </a:t>
            </a:r>
            <a:r>
              <a:rPr lang="cs-CZ" sz="2400" dirty="0" err="1" smtClean="0"/>
              <a:t>insolvenčního</a:t>
            </a:r>
            <a:r>
              <a:rPr lang="cs-CZ" sz="2400" dirty="0" smtClean="0"/>
              <a:t> rejstříku.</a:t>
            </a:r>
          </a:p>
          <a:p>
            <a:pPr>
              <a:buNone/>
            </a:pPr>
            <a:r>
              <a:rPr lang="cs-CZ" sz="2400" dirty="0" smtClean="0"/>
              <a:t>     (3)</a:t>
            </a:r>
            <a:r>
              <a:rPr lang="cs-CZ" sz="2400" b="1" dirty="0" smtClean="0">
                <a:solidFill>
                  <a:srgbClr val="FF0000"/>
                </a:solidFill>
              </a:rPr>
              <a:t> Zápis poznámky k osobě a její výmaz bezodkladně zajistí kterýkoli katastrální úřad, jemuž je doručena listina pro zápis poznámky nebo její výmaz.</a:t>
            </a:r>
            <a:endParaRPr lang="cs-CZ" sz="2400" b="1" dirty="0">
              <a:solidFill>
                <a:srgbClr val="FF0000"/>
              </a:solidFill>
            </a:endParaRP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5286412" cy="642942"/>
          </a:xfrm>
        </p:spPr>
        <p:txBody>
          <a:bodyPr/>
          <a:lstStyle/>
          <a:p>
            <a:pPr>
              <a:buNone/>
            </a:pPr>
            <a:r>
              <a:rPr lang="cs-CZ" sz="2800" dirty="0" smtClean="0"/>
              <a:t>Poznámky spornosti-</a:t>
            </a:r>
            <a:endParaRPr lang="cs-CZ" sz="2800" dirty="0"/>
          </a:p>
        </p:txBody>
      </p:sp>
      <p:sp>
        <p:nvSpPr>
          <p:cNvPr id="3" name="Zástupný symbol pro obsah 2"/>
          <p:cNvSpPr>
            <a:spLocks noGrp="1"/>
          </p:cNvSpPr>
          <p:nvPr>
            <p:ph sz="quarter" idx="4294967295"/>
          </p:nvPr>
        </p:nvSpPr>
        <p:spPr>
          <a:xfrm>
            <a:off x="571472" y="571480"/>
            <a:ext cx="8072494" cy="5929354"/>
          </a:xfrm>
          <a:prstGeom prst="rect">
            <a:avLst/>
          </a:prstGeom>
        </p:spPr>
        <p:txBody>
          <a:bodyPr>
            <a:normAutofit fontScale="70000" lnSpcReduction="20000"/>
          </a:bodyPr>
          <a:lstStyle/>
          <a:p>
            <a:pPr>
              <a:buNone/>
            </a:pPr>
            <a:endParaRPr lang="cs-CZ" sz="2400" i="1" dirty="0" smtClean="0"/>
          </a:p>
          <a:p>
            <a:pPr>
              <a:buNone/>
            </a:pPr>
            <a:r>
              <a:rPr lang="cs-CZ" sz="2900" b="1" dirty="0" smtClean="0"/>
              <a:t>Poznámky spornosti- zápis dle § 24 </a:t>
            </a:r>
            <a:r>
              <a:rPr lang="cs-CZ" sz="2900" b="1" dirty="0" err="1" smtClean="0"/>
              <a:t>katZ</a:t>
            </a:r>
            <a:endParaRPr lang="cs-CZ" sz="2900" b="1" dirty="0" smtClean="0"/>
          </a:p>
          <a:p>
            <a:pPr>
              <a:buNone/>
            </a:pPr>
            <a:r>
              <a:rPr lang="cs-CZ" sz="2400" dirty="0" smtClean="0"/>
              <a:t> </a:t>
            </a:r>
          </a:p>
          <a:p>
            <a:pPr>
              <a:buNone/>
            </a:pPr>
            <a:r>
              <a:rPr lang="cs-CZ" sz="2400" dirty="0" smtClean="0"/>
              <a:t>(1)</a:t>
            </a:r>
            <a:r>
              <a:rPr lang="cs-CZ" sz="2400" dirty="0" smtClean="0">
                <a:solidFill>
                  <a:srgbClr val="FF0000"/>
                </a:solidFill>
              </a:rPr>
              <a:t> Není-li stav zapsaný v katastru v souladu se skutečným právním stavem, osoba, jejíž věcné právo je dotčeno, se domáhá odstranění nesouladu, a prokáže-li, že své právo uplatnila u soudu, zapíše se na její žádost do katastru poznámka spornosti zápisu. </a:t>
            </a:r>
            <a:r>
              <a:rPr lang="cs-CZ" sz="2400" b="1" dirty="0" smtClean="0"/>
              <a:t>Obdobně se zapíše do katastru poznámka spornosti zápisu i v případě, že někdo tvrdí, že je ve svém právu dotčen zápisem provedeným do katastru bez právního důvodu ve prospěch jiného</a:t>
            </a:r>
            <a:r>
              <a:rPr lang="cs-CZ" sz="2400" dirty="0" smtClean="0"/>
              <a:t> </a:t>
            </a:r>
            <a:r>
              <a:rPr lang="cs-CZ" sz="2400" b="1" dirty="0" smtClean="0"/>
              <a:t>a žádá, aby t</a:t>
            </a:r>
            <a:r>
              <a:rPr lang="cs-CZ" sz="2400" dirty="0" smtClean="0"/>
              <a:t>o </a:t>
            </a:r>
            <a:r>
              <a:rPr lang="cs-CZ" sz="2400" b="1" dirty="0" smtClean="0"/>
              <a:t>bylo</a:t>
            </a:r>
            <a:r>
              <a:rPr lang="cs-CZ" sz="2400" dirty="0" smtClean="0"/>
              <a:t> v </a:t>
            </a:r>
            <a:r>
              <a:rPr lang="cs-CZ" sz="2400" b="1" dirty="0" smtClean="0"/>
              <a:t>katastru poznamenáno</a:t>
            </a:r>
            <a:r>
              <a:rPr lang="cs-CZ" sz="2400" dirty="0" smtClean="0"/>
              <a:t>. </a:t>
            </a:r>
            <a:r>
              <a:rPr lang="cs-CZ" sz="2400" b="1" dirty="0" smtClean="0">
                <a:solidFill>
                  <a:srgbClr val="FF0000"/>
                </a:solidFill>
              </a:rPr>
              <a:t>Poznámku spornosti zápisu, která působí proti zápisu provedenému na základě napadeného právního jednání a na něj navazujícím zápisům, zapíše katastrální úřad také na základě oznámení soudu o podané žalobě nebo na základě doloženého návrhu žalobce, pokud žalobce podal žalobu o určení, že právní jednání, na jehož základě má být zapsáno právo do katastru, je neplatné, zdánlivé nebo zrušené.</a:t>
            </a:r>
          </a:p>
          <a:p>
            <a:pPr>
              <a:buNone/>
            </a:pPr>
            <a:endParaRPr lang="cs-CZ" sz="2400" dirty="0" smtClean="0"/>
          </a:p>
          <a:p>
            <a:pPr>
              <a:buNone/>
            </a:pPr>
            <a:r>
              <a:rPr lang="cs-CZ" sz="2400" dirty="0" smtClean="0"/>
              <a:t> (2) Pokud je řízení, o kterém se zapisuje poznámka spornosti zápisu, řízením o předběžné otázce ve vkladovém řízení, v</a:t>
            </a:r>
            <a:r>
              <a:rPr lang="cs-CZ" sz="2400" b="1" dirty="0" smtClean="0"/>
              <a:t>kladové řízení se nepřerušuje.</a:t>
            </a:r>
          </a:p>
          <a:p>
            <a:pPr>
              <a:buNone/>
            </a:pPr>
            <a:endParaRPr lang="cs-CZ" sz="2400" dirty="0" smtClean="0"/>
          </a:p>
          <a:p>
            <a:pPr>
              <a:buNone/>
            </a:pPr>
            <a:r>
              <a:rPr lang="cs-CZ" sz="2400" dirty="0" smtClean="0"/>
              <a:t> (3</a:t>
            </a:r>
            <a:r>
              <a:rPr lang="cs-CZ" sz="2400" b="1" dirty="0" smtClean="0"/>
              <a:t>) Vyhoví-li soud žalobě, o které je zapsána poznámka spornosti zápisu, vymaže katastrální úřad všechny zápisy, vůči nimž poznámka spornosti zápisu působí. Po výmazu všech zápisů oznámí katastrální úřad provedenou změnu dotčeným osobám.!!!</a:t>
            </a:r>
          </a:p>
          <a:p>
            <a:pPr>
              <a:buNone/>
            </a:pPr>
            <a:endParaRPr lang="cs-CZ" sz="2400" dirty="0" smtClean="0"/>
          </a:p>
          <a:p>
            <a:endParaRPr lang="cs-CZ" sz="2400" dirty="0"/>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5286412" cy="642942"/>
          </a:xfrm>
        </p:spPr>
        <p:txBody>
          <a:bodyPr/>
          <a:lstStyle/>
          <a:p>
            <a:pPr>
              <a:buNone/>
            </a:pPr>
            <a:r>
              <a:rPr lang="cs-CZ" sz="2800" dirty="0" smtClean="0"/>
              <a:t>Pokračování-z návodu</a:t>
            </a:r>
            <a:endParaRPr lang="cs-CZ" sz="2800" dirty="0"/>
          </a:p>
        </p:txBody>
      </p:sp>
      <p:sp>
        <p:nvSpPr>
          <p:cNvPr id="3" name="Zástupný symbol pro obsah 2"/>
          <p:cNvSpPr>
            <a:spLocks noGrp="1"/>
          </p:cNvSpPr>
          <p:nvPr>
            <p:ph sz="quarter" idx="4294967295"/>
          </p:nvPr>
        </p:nvSpPr>
        <p:spPr>
          <a:xfrm>
            <a:off x="571472" y="714356"/>
            <a:ext cx="8072494" cy="6143644"/>
          </a:xfrm>
          <a:prstGeom prst="rect">
            <a:avLst/>
          </a:prstGeom>
        </p:spPr>
        <p:txBody>
          <a:bodyPr>
            <a:normAutofit fontScale="85000" lnSpcReduction="10000"/>
          </a:bodyPr>
          <a:lstStyle/>
          <a:p>
            <a:pPr>
              <a:buNone/>
            </a:pPr>
            <a:r>
              <a:rPr lang="cs-CZ" sz="2400" b="1" dirty="0" smtClean="0">
                <a:solidFill>
                  <a:srgbClr val="FF0000"/>
                </a:solidFill>
              </a:rPr>
              <a:t>Poznámka spornosti podle § 24 odst. 1 věty první </a:t>
            </a:r>
            <a:r>
              <a:rPr lang="cs-CZ" sz="2400" b="1" dirty="0" err="1" smtClean="0">
                <a:solidFill>
                  <a:srgbClr val="FF0000"/>
                </a:solidFill>
              </a:rPr>
              <a:t>KatZ</a:t>
            </a:r>
            <a:endParaRPr lang="cs-CZ" sz="2400" b="1" dirty="0" smtClean="0">
              <a:solidFill>
                <a:srgbClr val="FF0000"/>
              </a:solidFill>
            </a:endParaRPr>
          </a:p>
          <a:p>
            <a:pPr>
              <a:buNone/>
            </a:pPr>
            <a:r>
              <a:rPr lang="cs-CZ" sz="2400" dirty="0" smtClean="0"/>
              <a:t> Poznámka spornosti podle § 24 odst. 1 věty první </a:t>
            </a:r>
            <a:r>
              <a:rPr lang="cs-CZ" sz="2400" b="1" dirty="0" err="1" smtClean="0"/>
              <a:t>KatZ</a:t>
            </a:r>
            <a:r>
              <a:rPr lang="cs-CZ" sz="2400" dirty="0" smtClean="0"/>
              <a:t> se zapíše na základě</a:t>
            </a:r>
            <a:r>
              <a:rPr lang="cs-CZ" sz="2400" b="1" dirty="0" smtClean="0"/>
              <a:t> žádosti osoby</a:t>
            </a:r>
            <a:r>
              <a:rPr lang="cs-CZ" sz="2400" dirty="0" smtClean="0"/>
              <a:t>, jejíž věcné právo je dotčeno, doložené žalobním návrhem na určení existence, neexistence nebo promlčení věcného práva a důkazem o tom, že žaloba byla podána soudu. Důkazem o podání žaloby k soudu je otisk podacího razítka na kopii žalobního návrhu, potvrzení soudu o podání žaloby konkrétního obsahu nebo datová zpráva ze systému datových schránek obsahující žalobní návrh a údaje o jeho doručení soudu.</a:t>
            </a:r>
          </a:p>
          <a:p>
            <a:pPr>
              <a:buNone/>
            </a:pPr>
            <a:r>
              <a:rPr lang="cs-CZ" sz="2400" b="1" dirty="0" smtClean="0"/>
              <a:t> Osobou, jejíž věcné právo je dotčeno, je osoba, která se žalobním návrhem domáhá, aby bylo určeno, že je vlastníkem nebo jiným oprávněným nebo že neexistuje (nevzniklo, zaniklo apod.) věcné právo, které omezuje její věcné právo zapsané v katastru (obvykle vlastník nemovitosti zatížené věcným právem k věci cizí).</a:t>
            </a:r>
          </a:p>
          <a:p>
            <a:pPr>
              <a:buNone/>
            </a:pPr>
            <a:r>
              <a:rPr lang="cs-CZ" sz="2400" dirty="0" smtClean="0"/>
              <a:t> Žalobní návrh musí směřovat k odstranění nesouladu mezi stavem zapsaným v katastru a skutečným právním stavem, žalovaným tudíž musí být osoba oprávněná podle zapsaného stavu.</a:t>
            </a:r>
          </a:p>
          <a:p>
            <a:pPr>
              <a:buNone/>
            </a:pPr>
            <a:r>
              <a:rPr lang="cs-CZ" sz="2400" dirty="0" smtClean="0"/>
              <a:t> V případě, kdy je o podání žaloby katastrální úřad vyrozuměn </a:t>
            </a:r>
            <a:r>
              <a:rPr lang="cs-CZ" sz="2400" b="1" dirty="0" smtClean="0">
                <a:solidFill>
                  <a:srgbClr val="FF0000"/>
                </a:solidFill>
              </a:rPr>
              <a:t>soudem</a:t>
            </a:r>
            <a:r>
              <a:rPr lang="cs-CZ" sz="2400" dirty="0" smtClean="0"/>
              <a:t>, se postupuje obdobně – zápis poznámky je proveden</a:t>
            </a:r>
          </a:p>
          <a:p>
            <a:pPr>
              <a:buNone/>
            </a:pPr>
            <a:endParaRPr lang="cs-CZ" sz="2400" dirty="0"/>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5286412" cy="642942"/>
          </a:xfrm>
        </p:spPr>
        <p:txBody>
          <a:bodyPr/>
          <a:lstStyle/>
          <a:p>
            <a:pPr>
              <a:buNone/>
            </a:pPr>
            <a:r>
              <a:rPr lang="cs-CZ" sz="2800" dirty="0" smtClean="0"/>
              <a:t>Pokračování-z návodu</a:t>
            </a:r>
            <a:endParaRPr lang="cs-CZ" sz="2800" dirty="0"/>
          </a:p>
        </p:txBody>
      </p:sp>
      <p:sp>
        <p:nvSpPr>
          <p:cNvPr id="3" name="Zástupný symbol pro obsah 2"/>
          <p:cNvSpPr>
            <a:spLocks noGrp="1"/>
          </p:cNvSpPr>
          <p:nvPr>
            <p:ph sz="quarter" idx="4294967295"/>
          </p:nvPr>
        </p:nvSpPr>
        <p:spPr>
          <a:xfrm>
            <a:off x="571472" y="1000108"/>
            <a:ext cx="8072494" cy="5500726"/>
          </a:xfrm>
          <a:prstGeom prst="rect">
            <a:avLst/>
          </a:prstGeom>
        </p:spPr>
        <p:txBody>
          <a:bodyPr>
            <a:normAutofit fontScale="92500" lnSpcReduction="10000"/>
          </a:bodyPr>
          <a:lstStyle/>
          <a:p>
            <a:pPr>
              <a:buNone/>
            </a:pPr>
            <a:r>
              <a:rPr lang="cs-CZ" sz="2400" b="1" dirty="0" smtClean="0">
                <a:solidFill>
                  <a:srgbClr val="FF0000"/>
                </a:solidFill>
              </a:rPr>
              <a:t>Poznámka spornosti podle § 24 odst. 1 věty druhé </a:t>
            </a:r>
            <a:r>
              <a:rPr lang="cs-CZ" sz="2400" b="1" dirty="0" err="1" smtClean="0">
                <a:solidFill>
                  <a:srgbClr val="FF0000"/>
                </a:solidFill>
              </a:rPr>
              <a:t>KatZ</a:t>
            </a:r>
            <a:endParaRPr lang="cs-CZ" sz="2400" b="1" dirty="0" smtClean="0">
              <a:solidFill>
                <a:srgbClr val="FF0000"/>
              </a:solidFill>
            </a:endParaRPr>
          </a:p>
          <a:p>
            <a:pPr>
              <a:buNone/>
            </a:pPr>
            <a:r>
              <a:rPr lang="cs-CZ" sz="2400" dirty="0" smtClean="0"/>
              <a:t> Poznámka spornosti podle § 24 odst. 1 věty </a:t>
            </a:r>
            <a:r>
              <a:rPr lang="cs-CZ" sz="2400" dirty="0" err="1" smtClean="0"/>
              <a:t>druhé</a:t>
            </a:r>
            <a:r>
              <a:rPr lang="cs-CZ" sz="2400" b="1" dirty="0" err="1" smtClean="0"/>
              <a:t>KatZ</a:t>
            </a:r>
            <a:r>
              <a:rPr lang="cs-CZ" sz="2400" dirty="0" smtClean="0"/>
              <a:t> se zapíše na základě žádosti osoby, jejíž věcné právo je dotčeno zápisem provedeným bez právního důvodu. Poznámku lze zapsat i v případě, kdy žádost není doložena žalobním návrhem na určení existence, neexistence věcného práva a důkazem o tom, že žaloba byla podána soudu.</a:t>
            </a:r>
          </a:p>
          <a:p>
            <a:pPr>
              <a:buNone/>
            </a:pPr>
            <a:r>
              <a:rPr lang="cs-CZ" sz="2400" dirty="0" smtClean="0"/>
              <a:t> </a:t>
            </a:r>
            <a:r>
              <a:rPr lang="cs-CZ" sz="2400" b="1" dirty="0" smtClean="0"/>
              <a:t>Žádost o zápis poznámky spornosti bez doloženého žalobního návrhu musí obsahovat tvrzení, jakým zápisem je žadatel dotčen, a tvrzení, že tento zápis byl proveden bez právního důvodu a v čem je spatřována jeho právní bezdůvodnost. </a:t>
            </a:r>
            <a:r>
              <a:rPr lang="cs-CZ" sz="2400" dirty="0" smtClean="0"/>
              <a:t>Neobsahuje-li žádost tyto údaje, postupuje se obdobně podle § 37 odst. 3 </a:t>
            </a:r>
            <a:r>
              <a:rPr lang="cs-CZ" sz="2400" b="1" dirty="0" smtClean="0"/>
              <a:t>SŘ</a:t>
            </a:r>
            <a:r>
              <a:rPr lang="cs-CZ" sz="2400" dirty="0" smtClean="0"/>
              <a:t>. Nedoplní-li žadatel údaje ve stanovené lhůtě nebo nebudou-li doplněné údaje osvědčovat splnění podmínek pro zápis poznámky podle § 24 odst. 1 věty druhé </a:t>
            </a:r>
            <a:r>
              <a:rPr lang="cs-CZ" sz="2400" b="1" dirty="0" err="1" smtClean="0"/>
              <a:t>KatZ</a:t>
            </a:r>
            <a:r>
              <a:rPr lang="cs-CZ" sz="2400" dirty="0" smtClean="0"/>
              <a:t>, žádost se vrátí jako nezpůsobilá k zápisu poznámky spornosti.</a:t>
            </a:r>
          </a:p>
          <a:p>
            <a:pPr>
              <a:buNone/>
            </a:pPr>
            <a:endParaRPr lang="cs-CZ" sz="2400" dirty="0" smtClean="0"/>
          </a:p>
          <a:p>
            <a:endParaRPr lang="cs-CZ" sz="2400" dirty="0"/>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5286412" cy="642942"/>
          </a:xfrm>
        </p:spPr>
        <p:txBody>
          <a:bodyPr/>
          <a:lstStyle/>
          <a:p>
            <a:pPr>
              <a:buNone/>
            </a:pPr>
            <a:r>
              <a:rPr lang="cs-CZ" sz="2800" dirty="0" smtClean="0"/>
              <a:t>Pokračování-z návodu</a:t>
            </a:r>
            <a:endParaRPr lang="cs-CZ" sz="2800" dirty="0"/>
          </a:p>
        </p:txBody>
      </p:sp>
      <p:sp>
        <p:nvSpPr>
          <p:cNvPr id="3" name="Zástupný symbol pro obsah 2"/>
          <p:cNvSpPr>
            <a:spLocks noGrp="1"/>
          </p:cNvSpPr>
          <p:nvPr>
            <p:ph sz="quarter" idx="4294967295"/>
          </p:nvPr>
        </p:nvSpPr>
        <p:spPr>
          <a:xfrm>
            <a:off x="571472" y="720436"/>
            <a:ext cx="8072494" cy="5888182"/>
          </a:xfrm>
          <a:prstGeom prst="rect">
            <a:avLst/>
          </a:prstGeom>
        </p:spPr>
        <p:txBody>
          <a:bodyPr>
            <a:normAutofit fontScale="92500" lnSpcReduction="20000"/>
          </a:bodyPr>
          <a:lstStyle/>
          <a:p>
            <a:pPr>
              <a:buNone/>
            </a:pPr>
            <a:r>
              <a:rPr lang="cs-CZ" sz="2400" dirty="0" smtClean="0"/>
              <a:t>   </a:t>
            </a:r>
          </a:p>
          <a:p>
            <a:pPr>
              <a:buNone/>
            </a:pPr>
            <a:r>
              <a:rPr lang="cs-CZ" sz="2400" b="1" dirty="0" smtClean="0"/>
              <a:t>Podmínkou pro zápis poznámky spornosti bez doloženého žalobního návrhu je, že</a:t>
            </a:r>
          </a:p>
          <a:p>
            <a:pPr>
              <a:buNone/>
            </a:pPr>
            <a:r>
              <a:rPr lang="cs-CZ" sz="2400" dirty="0" smtClean="0"/>
              <a:t> 1/o zápis poznámky žádá osoba dotčená určitým zápisem v katastru, tedy osoba, která</a:t>
            </a:r>
          </a:p>
          <a:p>
            <a:pPr>
              <a:buNone/>
            </a:pPr>
            <a:r>
              <a:rPr lang="cs-CZ" sz="2400" dirty="0" smtClean="0"/>
              <a:t>a/v důsledku takového zápisu přestala být zapsána jako vlastník či jiný oprávněný, nebo její právo bylo provedeným zápisem omezeno,</a:t>
            </a:r>
          </a:p>
          <a:p>
            <a:pPr>
              <a:buNone/>
            </a:pPr>
            <a:r>
              <a:rPr lang="cs-CZ" sz="2400" dirty="0" smtClean="0"/>
              <a:t>b/potenciální právní nástupce (zejm. možný dědic) osoby podle písm. a).</a:t>
            </a:r>
          </a:p>
          <a:p>
            <a:pPr>
              <a:buNone/>
            </a:pPr>
            <a:r>
              <a:rPr lang="cs-CZ" sz="2400" dirty="0" smtClean="0"/>
              <a:t> 2/zápis, který je napadán, je alespoň potenciálně bez právního důvodu, přičemž zápisem bez právního důvodu je zejména zápis provedený na základě </a:t>
            </a:r>
          </a:p>
          <a:p>
            <a:pPr lvl="0">
              <a:buNone/>
            </a:pPr>
            <a:r>
              <a:rPr lang="cs-CZ" sz="2400" dirty="0" smtClean="0"/>
              <a:t>  a/neplatného, zdánlivého nebo zrušeného právního jednání,</a:t>
            </a:r>
          </a:p>
          <a:p>
            <a:pPr>
              <a:buNone/>
            </a:pPr>
            <a:r>
              <a:rPr lang="cs-CZ" sz="2400" dirty="0" smtClean="0"/>
              <a:t>  b/právního důvodu, který odpadl k datu předcházejícímu právním účinkům zápisu, či </a:t>
            </a:r>
          </a:p>
          <a:p>
            <a:pPr>
              <a:buNone/>
            </a:pPr>
            <a:r>
              <a:rPr lang="cs-CZ" sz="2400" dirty="0" smtClean="0"/>
              <a:t>  c/podvržené listiny.</a:t>
            </a:r>
          </a:p>
          <a:p>
            <a:pPr>
              <a:buNone/>
            </a:pPr>
            <a:r>
              <a:rPr lang="cs-CZ" sz="2400" dirty="0" smtClean="0">
                <a:solidFill>
                  <a:srgbClr val="FF0000"/>
                </a:solidFill>
              </a:rPr>
              <a:t>Pozor-jedná se o poznamenání poznámky spornosti- 1.fáze</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5286412" cy="642942"/>
          </a:xfrm>
        </p:spPr>
        <p:txBody>
          <a:bodyPr/>
          <a:lstStyle/>
          <a:p>
            <a:pPr>
              <a:buNone/>
            </a:pPr>
            <a:r>
              <a:rPr lang="cs-CZ" sz="2800" dirty="0" smtClean="0"/>
              <a:t>Pokračování-z návodu</a:t>
            </a:r>
            <a:endParaRPr lang="cs-CZ" sz="2800" dirty="0"/>
          </a:p>
        </p:txBody>
      </p:sp>
      <p:sp>
        <p:nvSpPr>
          <p:cNvPr id="3" name="Zástupný symbol pro obsah 2"/>
          <p:cNvSpPr>
            <a:spLocks noGrp="1"/>
          </p:cNvSpPr>
          <p:nvPr>
            <p:ph sz="quarter" idx="4294967295"/>
          </p:nvPr>
        </p:nvSpPr>
        <p:spPr>
          <a:xfrm>
            <a:off x="571472" y="1000108"/>
            <a:ext cx="8072494" cy="5500726"/>
          </a:xfrm>
          <a:prstGeom prst="rect">
            <a:avLst/>
          </a:prstGeom>
        </p:spPr>
        <p:txBody>
          <a:bodyPr>
            <a:normAutofit fontScale="92500" lnSpcReduction="10000"/>
          </a:bodyPr>
          <a:lstStyle/>
          <a:p>
            <a:pPr>
              <a:buNone/>
            </a:pPr>
            <a:r>
              <a:rPr lang="cs-CZ" sz="2400" i="1" dirty="0" smtClean="0"/>
              <a:t>2.Fáze = § 986 OZ</a:t>
            </a:r>
          </a:p>
          <a:p>
            <a:pPr>
              <a:buNone/>
            </a:pPr>
            <a:r>
              <a:rPr lang="cs-CZ" sz="2400" i="1" dirty="0" smtClean="0"/>
              <a:t>  V</a:t>
            </a:r>
            <a:r>
              <a:rPr lang="cs-CZ" sz="2400" dirty="0" smtClean="0"/>
              <a:t>e lhůtě 2 měsíců od podání žádosti o zápis poznámky/ poznamenání/ byla či nebyla katastrálnímu úřadu doložena žaloba prokazující, že žadatel uplatnil své právo u soudu. Pokud žaloba doložena nebyla nebo byla doložena po lhůtě, poznámka spornosti se vymaže- vše se děje automatizovaně- lhůta je nastavena v ISKN.</a:t>
            </a:r>
            <a:endParaRPr lang="cs-CZ" sz="2400" i="1" dirty="0" smtClean="0"/>
          </a:p>
          <a:p>
            <a:pPr>
              <a:buNone/>
            </a:pPr>
            <a:r>
              <a:rPr lang="cs-CZ" sz="2400" i="1" dirty="0" smtClean="0"/>
              <a:t>  </a:t>
            </a:r>
            <a:r>
              <a:rPr lang="cs-CZ" sz="2400" dirty="0" smtClean="0"/>
              <a:t>Pokud byla žaloba ve lhůtě doložena, odstraní se údaj o datu platnosti již existujícího JPV / jiný právní vztah/a k tomuto JPV se připojí další listina – podaný žalobní návrh.</a:t>
            </a:r>
            <a:r>
              <a:rPr lang="cs-CZ" sz="2400" i="1" dirty="0" smtClean="0"/>
              <a:t>  </a:t>
            </a:r>
          </a:p>
          <a:p>
            <a:pPr>
              <a:buNone/>
            </a:pPr>
            <a:r>
              <a:rPr lang="cs-CZ" sz="2400" dirty="0" smtClean="0"/>
              <a:t>Pokud byla žaloba ve lhůtě doložena, odstraní se údaj o datu platnosti již existujícího JPV a k tomuto JPV se připojí další listina – podaný žalobní návrh.</a:t>
            </a:r>
            <a:endParaRPr lang="cs-CZ" sz="2400" i="1" dirty="0" smtClean="0"/>
          </a:p>
          <a:p>
            <a:pPr>
              <a:buNone/>
            </a:pPr>
            <a:r>
              <a:rPr lang="cs-CZ" sz="2400" i="1" dirty="0" smtClean="0"/>
              <a:t> </a:t>
            </a:r>
          </a:p>
          <a:p>
            <a:pPr>
              <a:buNone/>
            </a:pPr>
            <a:r>
              <a:rPr lang="cs-CZ" sz="2400" dirty="0" smtClean="0"/>
              <a:t> </a:t>
            </a:r>
          </a:p>
          <a:p>
            <a:pPr>
              <a:buNone/>
            </a:pPr>
            <a:endParaRPr lang="cs-CZ" sz="2400" dirty="0" smtClean="0"/>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5286412" cy="642942"/>
          </a:xfrm>
        </p:spPr>
        <p:txBody>
          <a:bodyPr/>
          <a:lstStyle/>
          <a:p>
            <a:pPr>
              <a:buNone/>
            </a:pPr>
            <a:r>
              <a:rPr lang="cs-CZ" sz="2800" dirty="0" smtClean="0"/>
              <a:t>Pokračování-z návodu</a:t>
            </a:r>
            <a:endParaRPr lang="cs-CZ" sz="2800" dirty="0"/>
          </a:p>
        </p:txBody>
      </p:sp>
      <p:sp>
        <p:nvSpPr>
          <p:cNvPr id="3" name="Zástupný symbol pro obsah 2"/>
          <p:cNvSpPr>
            <a:spLocks noGrp="1"/>
          </p:cNvSpPr>
          <p:nvPr>
            <p:ph sz="quarter" idx="4294967295"/>
          </p:nvPr>
        </p:nvSpPr>
        <p:spPr>
          <a:xfrm>
            <a:off x="571472" y="1000108"/>
            <a:ext cx="8072494" cy="5500726"/>
          </a:xfrm>
          <a:prstGeom prst="rect">
            <a:avLst/>
          </a:prstGeom>
        </p:spPr>
        <p:txBody>
          <a:bodyPr>
            <a:normAutofit fontScale="92500"/>
          </a:bodyPr>
          <a:lstStyle/>
          <a:p>
            <a:pPr>
              <a:buNone/>
            </a:pPr>
            <a:r>
              <a:rPr lang="cs-CZ" sz="2400" b="1" dirty="0" smtClean="0">
                <a:solidFill>
                  <a:srgbClr val="FF0000"/>
                </a:solidFill>
              </a:rPr>
              <a:t>Poznámka spornosti podle § 24 odst. 1 věty třetí </a:t>
            </a:r>
            <a:r>
              <a:rPr lang="cs-CZ" sz="2400" b="1" dirty="0" err="1" smtClean="0">
                <a:solidFill>
                  <a:srgbClr val="FF0000"/>
                </a:solidFill>
              </a:rPr>
              <a:t>KatZ</a:t>
            </a:r>
            <a:endParaRPr lang="cs-CZ" sz="2400" b="1" dirty="0" smtClean="0">
              <a:solidFill>
                <a:srgbClr val="FF0000"/>
              </a:solidFill>
            </a:endParaRPr>
          </a:p>
          <a:p>
            <a:pPr>
              <a:buNone/>
            </a:pPr>
            <a:r>
              <a:rPr lang="cs-CZ" sz="2400" dirty="0" smtClean="0"/>
              <a:t>  Poznámka spornosti podle § 24 odst. 1 věty třetí </a:t>
            </a:r>
            <a:r>
              <a:rPr lang="cs-CZ" sz="2400" b="1" dirty="0" err="1" smtClean="0"/>
              <a:t>KatZ</a:t>
            </a:r>
            <a:r>
              <a:rPr lang="cs-CZ" sz="2400" dirty="0" smtClean="0"/>
              <a:t> se zapíše na základě </a:t>
            </a:r>
          </a:p>
          <a:p>
            <a:pPr lvl="0">
              <a:buNone/>
            </a:pPr>
            <a:r>
              <a:rPr lang="cs-CZ" sz="2400" dirty="0" smtClean="0"/>
              <a:t> a/oznámení soudu o podané žalobě nebo </a:t>
            </a:r>
          </a:p>
          <a:p>
            <a:pPr>
              <a:buNone/>
            </a:pPr>
            <a:r>
              <a:rPr lang="cs-CZ" sz="2400" dirty="0" smtClean="0"/>
              <a:t> b/návrhu žalobce doloženého žalobou o určení, že </a:t>
            </a:r>
            <a:r>
              <a:rPr lang="cs-CZ" sz="2400" b="1" dirty="0" smtClean="0"/>
              <a:t>právní jednání, na jehož základě má být zapsáno právo do katastru, je neplatné, zdánlivé nebo zrušené a důkazem o tom, že žaloba byla podána soudu</a:t>
            </a:r>
            <a:r>
              <a:rPr lang="cs-CZ" sz="2400" dirty="0" smtClean="0"/>
              <a:t>. </a:t>
            </a:r>
          </a:p>
          <a:p>
            <a:pPr>
              <a:buNone/>
            </a:pPr>
            <a:r>
              <a:rPr lang="cs-CZ" sz="2400" dirty="0" smtClean="0"/>
              <a:t> Pozor- Podmínkou pro zápis poznámky spornosti podle § 24 odst. 1 věty třetí </a:t>
            </a:r>
            <a:r>
              <a:rPr lang="cs-CZ" sz="2400" b="1" dirty="0" err="1" smtClean="0"/>
              <a:t>KatZ</a:t>
            </a:r>
            <a:r>
              <a:rPr lang="cs-CZ" sz="2400" dirty="0" smtClean="0"/>
              <a:t> je, že k </a:t>
            </a:r>
            <a:r>
              <a:rPr lang="cs-CZ" sz="2400" dirty="0" smtClean="0">
                <a:solidFill>
                  <a:srgbClr val="FF0000"/>
                </a:solidFill>
              </a:rPr>
              <a:t>okamžiku doručení oznámení soudu nebo návrhu žalobce probíhalo vkladové řízení,</a:t>
            </a:r>
            <a:r>
              <a:rPr lang="cs-CZ" sz="2400" dirty="0" smtClean="0"/>
              <a:t> jehož předmětem byl vklad práva na základě toho právního jednání, jehož platnost či existence je předmětnou žalobou napadána.</a:t>
            </a:r>
            <a:r>
              <a:rPr lang="cs-CZ" sz="2400" i="1" dirty="0" smtClean="0"/>
              <a:t> </a:t>
            </a:r>
            <a:endParaRPr lang="cs-CZ" sz="2400" dirty="0" smtClean="0"/>
          </a:p>
          <a:p>
            <a:pPr>
              <a:buNone/>
            </a:pPr>
            <a:endParaRPr lang="cs-CZ" sz="2400" dirty="0"/>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5787" y="142852"/>
            <a:ext cx="5286412" cy="642942"/>
          </a:xfrm>
        </p:spPr>
        <p:txBody>
          <a:bodyPr/>
          <a:lstStyle/>
          <a:p>
            <a:pPr>
              <a:buNone/>
            </a:pPr>
            <a:r>
              <a:rPr lang="cs-CZ" sz="2800" dirty="0" smtClean="0"/>
              <a:t>Pokračování- z JŘ</a:t>
            </a:r>
            <a:endParaRPr lang="cs-CZ" sz="2800" dirty="0"/>
          </a:p>
        </p:txBody>
      </p:sp>
      <p:sp>
        <p:nvSpPr>
          <p:cNvPr id="3" name="Zástupný symbol pro obsah 2"/>
          <p:cNvSpPr>
            <a:spLocks noGrp="1"/>
          </p:cNvSpPr>
          <p:nvPr>
            <p:ph sz="quarter" idx="4294967295"/>
          </p:nvPr>
        </p:nvSpPr>
        <p:spPr>
          <a:xfrm>
            <a:off x="571472" y="1000108"/>
            <a:ext cx="8072494" cy="5500726"/>
          </a:xfrm>
          <a:prstGeom prst="rect">
            <a:avLst/>
          </a:prstGeom>
        </p:spPr>
        <p:txBody>
          <a:bodyPr>
            <a:normAutofit lnSpcReduction="10000"/>
          </a:bodyPr>
          <a:lstStyle/>
          <a:p>
            <a:pPr>
              <a:buNone/>
            </a:pPr>
            <a:r>
              <a:rPr lang="cs-CZ" sz="2400" i="1" dirty="0" smtClean="0"/>
              <a:t> Postup katastrálních úřadů dle Jednacího řádu/ souvisí s větou druhou/:</a:t>
            </a:r>
          </a:p>
          <a:p>
            <a:pPr>
              <a:buNone/>
            </a:pPr>
            <a:r>
              <a:rPr lang="cs-CZ" sz="2400" dirty="0" smtClean="0"/>
              <a:t>V případě, že účastník vkladového řízení popře pravost vkladové listiny (jako celku nebo také tím, že popře pravost svého podpisu, který je na listině úředně ověřen), prověří katastrální úřad dostupnými prostředky, zda se nejedná o falzifikát (např. dotazem u soudu v případě listiny vydané soudem, dotazem u notáře v případě listiny, na které byl podpis ověřen notářem apod.). Pokud provedená zjištění svědčí o tom, že listina byla zfalšována (soud potvrdí, že takové rozhodnutí jím nebylo vydáno, notář potvrdí, že pod příslušným číslem ověřovací knihy byl ověřen podpis jiné osoby apod.), katastrální úřad návrh na vklad zamítne </a:t>
            </a:r>
          </a:p>
          <a:p>
            <a:endParaRPr lang="cs-CZ" sz="2400" dirty="0"/>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858280" cy="214290"/>
          </a:xfrm>
        </p:spPr>
        <p:txBody>
          <a:bodyPr/>
          <a:lstStyle/>
          <a:p>
            <a:pPr>
              <a:buNone/>
            </a:pPr>
            <a:r>
              <a:rPr lang="cs-CZ" dirty="0" smtClean="0"/>
              <a:t>.</a:t>
            </a:r>
            <a:endParaRPr lang="cs-CZ" dirty="0"/>
          </a:p>
        </p:txBody>
      </p:sp>
      <p:sp>
        <p:nvSpPr>
          <p:cNvPr id="3" name="Zástupný symbol pro obsah 2"/>
          <p:cNvSpPr>
            <a:spLocks noGrp="1"/>
          </p:cNvSpPr>
          <p:nvPr>
            <p:ph sz="quarter" idx="13"/>
          </p:nvPr>
        </p:nvSpPr>
        <p:spPr>
          <a:xfrm>
            <a:off x="285720" y="357166"/>
            <a:ext cx="8643998" cy="6500834"/>
          </a:xfrm>
        </p:spPr>
        <p:txBody>
          <a:bodyPr>
            <a:normAutofit fontScale="92500" lnSpcReduction="20000"/>
          </a:bodyPr>
          <a:lstStyle/>
          <a:p>
            <a:pPr>
              <a:buNone/>
            </a:pPr>
            <a:r>
              <a:rPr lang="cs-CZ" b="1" dirty="0" smtClean="0">
                <a:solidFill>
                  <a:srgbClr val="FF0000"/>
                </a:solidFill>
              </a:rPr>
              <a:t>Poznatek z médií-  co dobrá víra v zápisy v katastru?Proč sledovat !!!</a:t>
            </a:r>
            <a:endParaRPr lang="cs-CZ" b="1" dirty="0" smtClean="0">
              <a:solidFill>
                <a:schemeClr val="tx1"/>
              </a:solidFill>
            </a:endParaRPr>
          </a:p>
          <a:p>
            <a:pPr>
              <a:buNone/>
            </a:pPr>
            <a:r>
              <a:rPr lang="cs-CZ" b="1" dirty="0" smtClean="0"/>
              <a:t> Exekutoři vs. katastr: Díra v systému vezme nemovitost i lidem bez dluhů</a:t>
            </a:r>
            <a:endParaRPr lang="cs-CZ" dirty="0" smtClean="0"/>
          </a:p>
          <a:p>
            <a:pPr>
              <a:buNone/>
            </a:pPr>
            <a:r>
              <a:rPr lang="cs-CZ" dirty="0" smtClean="0"/>
              <a:t> Nový vlastník přišel o nemovitost !!!</a:t>
            </a:r>
          </a:p>
          <a:p>
            <a:pPr>
              <a:buNone/>
            </a:pPr>
            <a:r>
              <a:rPr lang="cs-CZ" dirty="0" smtClean="0"/>
              <a:t>  Pokud je vedena exekuce proti osobě, která vlastní nemovitost, zasílá exekutor na katastrální úřad vyrozumění o zahájení exekuce. Na základě toho se zapíše k osobě povinného jako vlastníka nemovitosti poznámka o vedené exekuci. Poté, co je vyrozumění o zahájení exekuce doručeno dlužníkovi, je mu zapovězeno nakládat se svým majetkem s výjimkou běžné správy. Případný převod nemovitosti by byl relativně neplatný.</a:t>
            </a:r>
          </a:p>
          <a:p>
            <a:pPr>
              <a:buNone/>
            </a:pPr>
            <a:r>
              <a:rPr lang="cs-CZ" dirty="0" smtClean="0"/>
              <a:t>  Pokud je vydán exekuční příkaz k prodeji určité nemovité věci, zasílá exekutor na katastrální úřad tento exekuční příkaz, na základě kterého se zapíše k osobě povinného jako vlastníka nemovitosti poznámka o vydaném exekučním příkazu. Případný převod nemovitosti by poté byl absolutně neplatný.</a:t>
            </a:r>
          </a:p>
          <a:p>
            <a:pPr>
              <a:buNone/>
            </a:pPr>
            <a:r>
              <a:rPr lang="cs-CZ" b="1" dirty="0" smtClean="0">
                <a:solidFill>
                  <a:srgbClr val="FF0000"/>
                </a:solidFill>
              </a:rPr>
              <a:t>Jak postupují katastrální úřady???? Proč dávat pozor na evidované poznámky v katastru, které nebrání další změně vlastnictví !!!</a:t>
            </a:r>
          </a:p>
          <a:p>
            <a:pPr>
              <a:buNone/>
            </a:pPr>
            <a:r>
              <a:rPr lang="cs-CZ" b="1" dirty="0" smtClean="0">
                <a:solidFill>
                  <a:schemeClr val="tx1"/>
                </a:solidFill>
              </a:rPr>
              <a:t>  Doporučení – využívat všech dostupných předpisů</a:t>
            </a:r>
            <a:endParaRPr lang="cs-CZ" b="1" dirty="0" smtClean="0">
              <a:solidFill>
                <a:srgbClr val="FF0000"/>
              </a:solidFill>
            </a:endParaRPr>
          </a:p>
          <a:p>
            <a:pPr>
              <a:buNone/>
            </a:pPr>
            <a:r>
              <a:rPr lang="cs-CZ" dirty="0" smtClean="0"/>
              <a:t>  Poznámka k pokynům č. 39 /týká se zápisů souvisejících s exekucemi- postupy i z minulosti/- na www.</a:t>
            </a:r>
            <a:r>
              <a:rPr lang="cs-CZ" dirty="0" err="1" smtClean="0"/>
              <a:t>cuzk.cz</a:t>
            </a:r>
            <a:endParaRPr lang="cs-CZ" b="1" dirty="0" smtClean="0">
              <a:solidFill>
                <a:srgbClr val="FF0000"/>
              </a:solidFill>
            </a:endParaRPr>
          </a:p>
          <a:p>
            <a:endParaRPr lang="cs-CZ"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142852"/>
            <a:ext cx="8001056" cy="571504"/>
          </a:xfrm>
        </p:spPr>
        <p:txBody>
          <a:bodyPr/>
          <a:lstStyle/>
          <a:p>
            <a:pPr>
              <a:buNone/>
            </a:pPr>
            <a:r>
              <a:rPr lang="cs-CZ" sz="2800" dirty="0" smtClean="0"/>
              <a:t>Pokračování k novele – č. 371/2021 Sb.</a:t>
            </a:r>
            <a:endParaRPr lang="cs-CZ" sz="2800" dirty="0"/>
          </a:p>
        </p:txBody>
      </p:sp>
      <p:sp>
        <p:nvSpPr>
          <p:cNvPr id="3" name="Zástupný symbol pro obsah 2"/>
          <p:cNvSpPr>
            <a:spLocks noGrp="1"/>
          </p:cNvSpPr>
          <p:nvPr>
            <p:ph sz="quarter" idx="13"/>
          </p:nvPr>
        </p:nvSpPr>
        <p:spPr>
          <a:xfrm>
            <a:off x="357158" y="857232"/>
            <a:ext cx="8501122" cy="5500726"/>
          </a:xfrm>
        </p:spPr>
        <p:txBody>
          <a:bodyPr/>
          <a:lstStyle/>
          <a:p>
            <a:pPr>
              <a:buNone/>
            </a:pPr>
            <a:r>
              <a:rPr lang="cs-CZ" b="1" dirty="0" smtClean="0"/>
              <a:t> Návrh na zápis zástavního práva do katastru nemovitostí podá zdravotní pojišťovna neprodleně poté, co se rozhodnutí stane vykonatelným-zápis vkladem práva</a:t>
            </a:r>
          </a:p>
          <a:p>
            <a:pPr>
              <a:buNone/>
            </a:pPr>
            <a:r>
              <a:rPr lang="cs-CZ" b="1" dirty="0" smtClean="0"/>
              <a:t>  Společně s podáním návrhu na vklad zástavního práva podá zdravotní pojišťovna návrh na</a:t>
            </a:r>
            <a:r>
              <a:rPr lang="cs-CZ" b="1" dirty="0" smtClean="0">
                <a:solidFill>
                  <a:srgbClr val="FF0000"/>
                </a:solidFill>
              </a:rPr>
              <a:t> výmaz poznámky o vydání rozhodnutí o zřízení zástavního práva</a:t>
            </a:r>
          </a:p>
          <a:p>
            <a:pPr>
              <a:buNone/>
            </a:pPr>
            <a:r>
              <a:rPr lang="cs-CZ" b="1" dirty="0" smtClean="0">
                <a:solidFill>
                  <a:srgbClr val="FF0000"/>
                </a:solidFill>
              </a:rPr>
              <a:t> Současně podá </a:t>
            </a:r>
            <a:r>
              <a:rPr lang="cs-CZ" b="1" dirty="0" smtClean="0"/>
              <a:t>návrh na zápis poznámek :</a:t>
            </a:r>
          </a:p>
          <a:p>
            <a:pPr>
              <a:buNone/>
            </a:pPr>
            <a:r>
              <a:rPr lang="cs-CZ" b="1" dirty="0" smtClean="0"/>
              <a:t>  poznámky podle </a:t>
            </a:r>
            <a:r>
              <a:rPr lang="en-US" b="1" dirty="0" smtClean="0"/>
              <a:t>§</a:t>
            </a:r>
            <a:r>
              <a:rPr lang="cs-CZ" b="1" dirty="0" smtClean="0"/>
              <a:t> 23 odst. 1 kat. zákona písm. y)- o závazku nezajistit zástavním právem ve výhodnějším pořadí nový dluh,</a:t>
            </a:r>
          </a:p>
          <a:p>
            <a:pPr>
              <a:buNone/>
            </a:pPr>
            <a:r>
              <a:rPr lang="cs-CZ" b="1" dirty="0" smtClean="0"/>
              <a:t>  a dle odst.1 písm. z) - o závazku neumožnit zápis nového zástavního práva namísto starého</a:t>
            </a:r>
          </a:p>
          <a:p>
            <a:pPr>
              <a:buNone/>
            </a:pPr>
            <a:r>
              <a:rPr lang="cs-CZ" b="1" dirty="0" smtClean="0">
                <a:solidFill>
                  <a:srgbClr val="FF0000"/>
                </a:solidFill>
              </a:rPr>
              <a:t> Návrh na vklad bude osvobozen od správního poplatku.</a:t>
            </a:r>
            <a:endParaRPr lang="cs-CZ" dirty="0" smtClean="0">
              <a:solidFill>
                <a:srgbClr val="FF0000"/>
              </a:solidFill>
            </a:endParaRPr>
          </a:p>
          <a:p>
            <a:endParaRPr lang="cs-CZ" dirty="0"/>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6207735" cy="714356"/>
          </a:xfrm>
        </p:spPr>
        <p:txBody>
          <a:bodyPr/>
          <a:lstStyle/>
          <a:p>
            <a:pPr>
              <a:buNone/>
            </a:pPr>
            <a:r>
              <a:rPr lang="cs-CZ" sz="2800" dirty="0" smtClean="0"/>
              <a:t> Závěr k uvedeným informacím</a:t>
            </a:r>
            <a:endParaRPr lang="cs-CZ" sz="2800" dirty="0"/>
          </a:p>
        </p:txBody>
      </p:sp>
      <p:sp>
        <p:nvSpPr>
          <p:cNvPr id="3" name="Zástupný symbol pro obsah 2"/>
          <p:cNvSpPr>
            <a:spLocks noGrp="1"/>
          </p:cNvSpPr>
          <p:nvPr>
            <p:ph sz="quarter" idx="13"/>
          </p:nvPr>
        </p:nvSpPr>
        <p:spPr>
          <a:xfrm>
            <a:off x="428596" y="571480"/>
            <a:ext cx="8215370" cy="6000792"/>
          </a:xfrm>
        </p:spPr>
        <p:txBody>
          <a:bodyPr>
            <a:normAutofit fontScale="77500" lnSpcReduction="20000"/>
          </a:bodyPr>
          <a:lstStyle/>
          <a:p>
            <a:pPr>
              <a:buNone/>
            </a:pPr>
            <a:r>
              <a:rPr lang="cs-CZ" sz="2400" b="1" dirty="0" smtClean="0"/>
              <a:t>Co vyplývá z informací?</a:t>
            </a:r>
          </a:p>
          <a:p>
            <a:pPr>
              <a:buNone/>
            </a:pPr>
            <a:endParaRPr lang="cs-CZ" sz="2400" dirty="0" smtClean="0"/>
          </a:p>
          <a:p>
            <a:pPr>
              <a:buNone/>
            </a:pPr>
            <a:r>
              <a:rPr lang="cs-CZ" sz="2400" dirty="0" smtClean="0"/>
              <a:t>Při převodu, oceňování  doporučovat:</a:t>
            </a:r>
          </a:p>
          <a:p>
            <a:pPr>
              <a:buFontTx/>
              <a:buChar char="-"/>
            </a:pPr>
            <a:r>
              <a:rPr lang="cs-CZ" sz="2400" dirty="0" smtClean="0"/>
              <a:t>Kontrolu skutečného stavu proti evidovanému v katastru nemovitostí</a:t>
            </a:r>
          </a:p>
          <a:p>
            <a:pPr>
              <a:buFontTx/>
              <a:buChar char="-"/>
            </a:pPr>
            <a:r>
              <a:rPr lang="cs-CZ" sz="2400" dirty="0" smtClean="0">
                <a:solidFill>
                  <a:srgbClr val="FF0000"/>
                </a:solidFill>
              </a:rPr>
              <a:t>Předávat všechny doklady stavebního úřadu týkající se staveb, přístaveb- § 125 stav.z.</a:t>
            </a:r>
            <a:r>
              <a:rPr lang="cs-CZ" sz="2400" dirty="0" smtClean="0"/>
              <a:t> - Vlastník stavby je povinen uchovávat po celou dobu trvání stavby ověřenou dokumentaci odpovídající jejímu skutečnému provedení podle vydaných povolení. V případech, kdy dokumentace stavby nebyla vůbec pořízena, nedochovala se nebo není v náležitém stavu, je vlastník stavby povinen pořídit dokumentaci skutečného provedení stavby. Při změně vlastnictví ke stavbě odevzdá dosavadní vlastník dokumentaci novému vlastníkovi stavby.</a:t>
            </a:r>
          </a:p>
          <a:p>
            <a:pPr>
              <a:buFontTx/>
              <a:buChar char="-"/>
            </a:pPr>
            <a:endParaRPr lang="cs-CZ" sz="2400" dirty="0" smtClean="0"/>
          </a:p>
          <a:p>
            <a:pPr>
              <a:buFontTx/>
              <a:buChar char="-"/>
            </a:pPr>
            <a:r>
              <a:rPr lang="cs-CZ" sz="2400" dirty="0" smtClean="0"/>
              <a:t>Předávat geometrické plány na dělení pozemku, zpřesnění hranic, vyznačení staveb…</a:t>
            </a:r>
          </a:p>
          <a:p>
            <a:pPr>
              <a:buFontTx/>
              <a:buChar char="-"/>
            </a:pPr>
            <a:r>
              <a:rPr lang="cs-CZ" sz="2400" dirty="0" smtClean="0"/>
              <a:t>Doklady týkající se změn druhů pozemků, způsobu využití ….</a:t>
            </a:r>
          </a:p>
          <a:p>
            <a:pPr>
              <a:buNone/>
            </a:pPr>
            <a:r>
              <a:rPr lang="cs-CZ" sz="2400" dirty="0" smtClean="0"/>
              <a:t>/ doklady o energetické náročnosti jsou veřejnosti známé, ale na jiné se zapomíná/</a:t>
            </a:r>
          </a:p>
          <a:p>
            <a:pPr>
              <a:buNone/>
            </a:pPr>
            <a:r>
              <a:rPr lang="cs-CZ" sz="2400" dirty="0" smtClean="0"/>
              <a:t>NSS 9 As 58/2016- dle VDK 1119 – řeší hranice stavby, střešní přesah a využití podkladů- mapování původní náčrt z r. 1931</a:t>
            </a:r>
          </a:p>
          <a:p>
            <a:pPr>
              <a:buNone/>
            </a:pPr>
            <a:endParaRPr lang="cs-CZ" sz="2400" dirty="0"/>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4207471" cy="857232"/>
          </a:xfrm>
        </p:spPr>
        <p:txBody>
          <a:bodyPr/>
          <a:lstStyle/>
          <a:p>
            <a:pPr>
              <a:buNone/>
            </a:pPr>
            <a:r>
              <a:rPr lang="cs-CZ" sz="2400" dirty="0" smtClean="0"/>
              <a:t>Pokračování-</a:t>
            </a:r>
            <a:endParaRPr lang="cs-CZ" sz="2400" dirty="0"/>
          </a:p>
        </p:txBody>
      </p:sp>
      <p:sp>
        <p:nvSpPr>
          <p:cNvPr id="3" name="Zástupný symbol pro obsah 2"/>
          <p:cNvSpPr>
            <a:spLocks noGrp="1"/>
          </p:cNvSpPr>
          <p:nvPr>
            <p:ph idx="4294967295"/>
          </p:nvPr>
        </p:nvSpPr>
        <p:spPr>
          <a:xfrm>
            <a:off x="0" y="428604"/>
            <a:ext cx="9144000" cy="6429396"/>
          </a:xfrm>
          <a:prstGeom prst="rect">
            <a:avLst/>
          </a:prstGeom>
        </p:spPr>
        <p:txBody>
          <a:bodyPr>
            <a:normAutofit fontScale="92500"/>
          </a:bodyPr>
          <a:lstStyle/>
          <a:p>
            <a:pPr>
              <a:buNone/>
            </a:pPr>
            <a:r>
              <a:rPr lang="cs-CZ" dirty="0" smtClean="0">
                <a:solidFill>
                  <a:srgbClr val="FF0000"/>
                </a:solidFill>
              </a:rPr>
              <a:t>Při jednání s vlastníky využít svých znalostí k osvětě: např.</a:t>
            </a:r>
          </a:p>
          <a:p>
            <a:pPr>
              <a:buFontTx/>
              <a:buChar char="-"/>
            </a:pPr>
            <a:r>
              <a:rPr lang="cs-CZ" dirty="0" smtClean="0">
                <a:solidFill>
                  <a:schemeClr val="tx1"/>
                </a:solidFill>
              </a:rPr>
              <a:t>Dodržovat ohlašovací povinnost při změnách údajů o nemovitostech</a:t>
            </a:r>
          </a:p>
          <a:p>
            <a:pPr>
              <a:buFontTx/>
              <a:buChar char="-"/>
            </a:pPr>
            <a:r>
              <a:rPr lang="cs-CZ" dirty="0" smtClean="0">
                <a:solidFill>
                  <a:schemeClr val="tx1"/>
                </a:solidFill>
              </a:rPr>
              <a:t>Využívat „ nahlížení do katastru“, pozor na skutečnosti, které nejsou zřejmé z LV</a:t>
            </a:r>
          </a:p>
          <a:p>
            <a:pPr>
              <a:buNone/>
            </a:pPr>
            <a:r>
              <a:rPr lang="cs-CZ" dirty="0" smtClean="0">
                <a:solidFill>
                  <a:srgbClr val="FF0000"/>
                </a:solidFill>
              </a:rPr>
              <a:t>Upozornění:</a:t>
            </a:r>
            <a:r>
              <a:rPr lang="cs-CZ" dirty="0" smtClean="0"/>
              <a:t> V daňovém přiznání pro vyměření daně z nemovitosti je nutné do 31. ledna v následujícím roce po dokončení obnovy katastrálního operátu nebo po revizi uvést nastalé změny- např. změnu ve výměře, označení parcelních čísel, tzn. údaje, které mohou mít vliv na změnu v dani</a:t>
            </a:r>
          </a:p>
          <a:p>
            <a:pPr>
              <a:buNone/>
            </a:pPr>
            <a:r>
              <a:rPr lang="cs-CZ" dirty="0" smtClean="0"/>
              <a:t>----------------------------------------------------------------------------------------------</a:t>
            </a:r>
          </a:p>
          <a:p>
            <a:pPr>
              <a:buNone/>
            </a:pPr>
            <a:r>
              <a:rPr lang="cs-CZ" dirty="0" smtClean="0">
                <a:solidFill>
                  <a:srgbClr val="FF0000"/>
                </a:solidFill>
              </a:rPr>
              <a:t>Co se chystá- </a:t>
            </a:r>
            <a:r>
              <a:rPr lang="cs-CZ" dirty="0" smtClean="0"/>
              <a:t>novela zákona o lesích </a:t>
            </a:r>
            <a:r>
              <a:rPr lang="cs-CZ" b="1" dirty="0" smtClean="0"/>
              <a:t>č. 289/1995 Sb.-souvisí s novým stavebním zákonem č. 283/2021 Sb. –účinnost od 1.7.2023/ novela č. 284/2021 Sb./</a:t>
            </a:r>
          </a:p>
          <a:p>
            <a:pPr>
              <a:buNone/>
            </a:pPr>
            <a:r>
              <a:rPr lang="cs-CZ" b="1" dirty="0" smtClean="0"/>
              <a:t>- Od 1.1.2023 platí </a:t>
            </a:r>
            <a:r>
              <a:rPr lang="cs-CZ" dirty="0" smtClean="0"/>
              <a:t>Vyhláška č. 186/2022 Sb.</a:t>
            </a:r>
            <a:r>
              <a:rPr lang="cs-CZ" i="1" dirty="0" smtClean="0"/>
              <a:t> Vyhláška, kterou se mění vyhláška č. 84/1996 Sb., o lesním hospodářském plánování, a vyhláška č. 456/2021 Sb., o podrobnostech přenosu reprodukčního materiálu lesních dřevin, o evidenci o původu reprodukčního materiálu a podrobnostech o obnově lesních porostů a o zalesňování pozemků prohlášených za pozemky určené k plnění funkcí lesa – nemá dopad na katastr nemovitostí</a:t>
            </a:r>
            <a:endParaRPr lang="cs-CZ" dirty="0"/>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8858280" cy="582594"/>
          </a:xfrm>
        </p:spPr>
        <p:txBody>
          <a:bodyPr>
            <a:normAutofit fontScale="90000"/>
          </a:bodyPr>
          <a:lstStyle/>
          <a:p>
            <a:pPr>
              <a:buNone/>
            </a:pPr>
            <a:r>
              <a:rPr lang="cs-CZ" sz="2800" dirty="0" smtClean="0"/>
              <a:t>13/Poskytování informací z katastru nemovitostí, dálkový přístup</a:t>
            </a:r>
            <a:endParaRPr lang="cs-CZ" sz="2800" dirty="0"/>
          </a:p>
        </p:txBody>
      </p:sp>
      <p:sp>
        <p:nvSpPr>
          <p:cNvPr id="3" name="Zástupný symbol pro obsah 2"/>
          <p:cNvSpPr>
            <a:spLocks noGrp="1"/>
          </p:cNvSpPr>
          <p:nvPr>
            <p:ph idx="4294967295"/>
          </p:nvPr>
        </p:nvSpPr>
        <p:spPr>
          <a:xfrm>
            <a:off x="457200" y="1000108"/>
            <a:ext cx="8229600" cy="5126055"/>
          </a:xfrm>
          <a:prstGeom prst="rect">
            <a:avLst/>
          </a:prstGeom>
        </p:spPr>
        <p:txBody>
          <a:bodyPr>
            <a:normAutofit fontScale="92500"/>
          </a:bodyPr>
          <a:lstStyle/>
          <a:p>
            <a:pPr>
              <a:buNone/>
            </a:pPr>
            <a:r>
              <a:rPr lang="cs-CZ" sz="2400" dirty="0" smtClean="0"/>
              <a:t>Proč jsou důležité uvedené informace:</a:t>
            </a:r>
          </a:p>
          <a:p>
            <a:pPr>
              <a:buNone/>
            </a:pPr>
            <a:r>
              <a:rPr lang="cs-CZ" sz="2400" dirty="0" smtClean="0"/>
              <a:t>1/ nejen pro správné označení nemovitostí v příslušné listině v případě prodeje či koupi /dle § 8 </a:t>
            </a:r>
            <a:r>
              <a:rPr lang="cs-CZ" sz="2400" dirty="0" err="1" smtClean="0"/>
              <a:t>katZ</a:t>
            </a:r>
            <a:r>
              <a:rPr lang="cs-CZ" sz="2400" dirty="0" smtClean="0"/>
              <a:t> ve spojení s § 51 </a:t>
            </a:r>
            <a:r>
              <a:rPr lang="cs-CZ" sz="2400" dirty="0" err="1" smtClean="0"/>
              <a:t>katZ</a:t>
            </a:r>
            <a:r>
              <a:rPr lang="cs-CZ" sz="2400" dirty="0" smtClean="0"/>
              <a:t>/</a:t>
            </a:r>
          </a:p>
          <a:p>
            <a:pPr>
              <a:buNone/>
            </a:pPr>
            <a:r>
              <a:rPr lang="cs-CZ" sz="2400" dirty="0" smtClean="0"/>
              <a:t>                      - nutné věnovat pozornost správnému označení názvu katastrálního území</a:t>
            </a:r>
          </a:p>
          <a:p>
            <a:pPr>
              <a:buNone/>
            </a:pPr>
            <a:r>
              <a:rPr lang="cs-CZ" sz="2400" dirty="0" smtClean="0"/>
              <a:t>                      - nutné věnovat pozornost správnému označení  pozemku parcelním číslem - KN,ZE, dvojí číslování</a:t>
            </a:r>
          </a:p>
          <a:p>
            <a:pPr>
              <a:buNone/>
            </a:pPr>
            <a:r>
              <a:rPr lang="cs-CZ" sz="2400" dirty="0" smtClean="0"/>
              <a:t>                      - </a:t>
            </a:r>
            <a:r>
              <a:rPr lang="cs-CZ" sz="2400" dirty="0" smtClean="0">
                <a:solidFill>
                  <a:srgbClr val="FF0000"/>
                </a:solidFill>
              </a:rPr>
              <a:t>k ověření si, zda je stavba zobrazená dle skutečnosti, zda je součástí pozemku nebo je samostatnou stavbou a zda je evidovaný způsob využití stavby v souladu se skutečností</a:t>
            </a:r>
          </a:p>
          <a:p>
            <a:pPr>
              <a:buNone/>
            </a:pPr>
            <a:r>
              <a:rPr lang="cs-CZ" sz="2400" dirty="0" smtClean="0"/>
              <a:t>                      - zda je jednotka součástí pozemku, tzn. že byla vymezena jednoznačně dle NOZ </a:t>
            </a:r>
            <a:endParaRPr lang="cs-CZ" sz="2400" dirty="0"/>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214290"/>
            <a:ext cx="5643601" cy="500066"/>
          </a:xfrm>
        </p:spPr>
        <p:txBody>
          <a:bodyPr/>
          <a:lstStyle/>
          <a:p>
            <a:pPr>
              <a:buNone/>
            </a:pPr>
            <a:r>
              <a:rPr lang="cs-CZ" sz="2800" dirty="0" smtClean="0"/>
              <a:t>Pokračování-</a:t>
            </a:r>
            <a:endParaRPr lang="cs-CZ" sz="2800" dirty="0"/>
          </a:p>
        </p:txBody>
      </p:sp>
      <p:sp>
        <p:nvSpPr>
          <p:cNvPr id="3" name="Zástupný symbol pro obsah 2"/>
          <p:cNvSpPr>
            <a:spLocks noGrp="1"/>
          </p:cNvSpPr>
          <p:nvPr>
            <p:ph sz="quarter" idx="13"/>
          </p:nvPr>
        </p:nvSpPr>
        <p:spPr>
          <a:xfrm>
            <a:off x="428596" y="857232"/>
            <a:ext cx="8358246" cy="5715040"/>
          </a:xfrm>
        </p:spPr>
        <p:txBody>
          <a:bodyPr>
            <a:normAutofit fontScale="77500" lnSpcReduction="20000"/>
          </a:bodyPr>
          <a:lstStyle/>
          <a:p>
            <a:pPr>
              <a:buNone/>
            </a:pPr>
            <a:r>
              <a:rPr lang="cs-CZ" sz="2400" b="1" dirty="0" smtClean="0">
                <a:solidFill>
                  <a:srgbClr val="FF0000"/>
                </a:solidFill>
              </a:rPr>
              <a:t>2/- zda evidovaný druh pozemku či způsob využití evidovaný v katastru odpovídá skutečnosti</a:t>
            </a:r>
          </a:p>
          <a:p>
            <a:pPr>
              <a:buNone/>
            </a:pPr>
            <a:r>
              <a:rPr lang="cs-CZ" sz="2400" b="1" dirty="0" smtClean="0">
                <a:solidFill>
                  <a:srgbClr val="FF0000"/>
                </a:solidFill>
              </a:rPr>
              <a:t>3/ - zda je pozemek dotčený některým z typů a způsobu ochrany- což může mít vliv pro další nakládání</a:t>
            </a:r>
          </a:p>
          <a:p>
            <a:pPr>
              <a:buNone/>
            </a:pPr>
            <a:r>
              <a:rPr lang="cs-CZ" sz="2400" b="1" dirty="0" smtClean="0">
                <a:solidFill>
                  <a:srgbClr val="FF0000"/>
                </a:solidFill>
              </a:rPr>
              <a:t>4/ - možné zjištění s jakou kvalitou je určena výměra parcely</a:t>
            </a:r>
          </a:p>
          <a:p>
            <a:pPr>
              <a:buNone/>
            </a:pPr>
            <a:r>
              <a:rPr lang="cs-CZ" sz="2400" b="1" dirty="0" smtClean="0">
                <a:solidFill>
                  <a:srgbClr val="FF0000"/>
                </a:solidFill>
              </a:rPr>
              <a:t>5/ - zda jsou hranice s nejvyšší možnou kvalitou, zda je vhodné využít možnosti zpřesnění hranice</a:t>
            </a:r>
          </a:p>
          <a:p>
            <a:pPr>
              <a:buNone/>
            </a:pPr>
            <a:r>
              <a:rPr lang="cs-CZ" sz="2400" dirty="0" smtClean="0"/>
              <a:t>6/ - zda je pozemek dotčen jiným právem,poznámkou, upozorněním- provést vyhodnocení těchto zápisů přes výpis z katastru a případně i kopie příslušných listin-</a:t>
            </a:r>
            <a:r>
              <a:rPr lang="cs-CZ" sz="2400" b="1" dirty="0" smtClean="0"/>
              <a:t>dnes řeší i novela zákona o oceňování !!!</a:t>
            </a:r>
          </a:p>
          <a:p>
            <a:pPr>
              <a:buNone/>
            </a:pPr>
            <a:r>
              <a:rPr lang="cs-CZ" sz="2400" b="1" dirty="0" smtClean="0"/>
              <a:t>7/ - věnovat pozornost </a:t>
            </a:r>
            <a:r>
              <a:rPr lang="cs-CZ" sz="2400" b="1" dirty="0" err="1" smtClean="0"/>
              <a:t>RUIANu</a:t>
            </a:r>
            <a:r>
              <a:rPr lang="cs-CZ" sz="2400" b="1" dirty="0" smtClean="0"/>
              <a:t>-VDP- jsou doplňovány další údaje- dobývací prostor,…</a:t>
            </a:r>
          </a:p>
          <a:p>
            <a:pPr>
              <a:buNone/>
            </a:pPr>
            <a:r>
              <a:rPr lang="cs-CZ" sz="2400" b="1" dirty="0" smtClean="0"/>
              <a:t>8/ věnovat pozornost jednotkám vymezených dle NOZ, zda způsob využití odpovídá dokladům stavebního úřadu</a:t>
            </a:r>
          </a:p>
          <a:p>
            <a:pPr>
              <a:buNone/>
            </a:pPr>
            <a:r>
              <a:rPr lang="cs-CZ" sz="2400" b="1" dirty="0" smtClean="0"/>
              <a:t>9/ věnovat pozornost přístupnosti z veřejné komunikace k oceňované nemovitosti</a:t>
            </a:r>
          </a:p>
          <a:p>
            <a:pPr>
              <a:buNone/>
            </a:pPr>
            <a:r>
              <a:rPr lang="cs-CZ" sz="2400" b="1" dirty="0" smtClean="0"/>
              <a:t>10/ věnovat pozornost připravované novele kat.vyhlášky- již existuje návrh !!!</a:t>
            </a:r>
          </a:p>
          <a:p>
            <a:pPr>
              <a:buNone/>
            </a:pPr>
            <a:r>
              <a:rPr lang="cs-CZ" sz="2400" dirty="0" smtClean="0"/>
              <a:t>Pozor- dojde-li ke změně údajů k nemovitosti, může být daná povinnost změnit daňové přiznání !!!</a:t>
            </a:r>
            <a:endParaRPr lang="cs-CZ" sz="2400" dirty="0"/>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0"/>
            <a:ext cx="8286808" cy="642918"/>
          </a:xfrm>
        </p:spPr>
        <p:txBody>
          <a:bodyPr/>
          <a:lstStyle/>
          <a:p>
            <a:pPr>
              <a:buNone/>
            </a:pPr>
            <a:r>
              <a:rPr lang="cs-CZ" sz="2800" dirty="0" smtClean="0"/>
              <a:t>Jak získávat informace z katastru nemovitostí</a:t>
            </a:r>
            <a:endParaRPr lang="cs-CZ" sz="2800" dirty="0"/>
          </a:p>
        </p:txBody>
      </p:sp>
      <p:sp>
        <p:nvSpPr>
          <p:cNvPr id="3" name="Zástupný symbol pro obsah 2"/>
          <p:cNvSpPr>
            <a:spLocks noGrp="1"/>
          </p:cNvSpPr>
          <p:nvPr>
            <p:ph sz="quarter" idx="13"/>
          </p:nvPr>
        </p:nvSpPr>
        <p:spPr>
          <a:xfrm>
            <a:off x="357158" y="731520"/>
            <a:ext cx="8572560" cy="5912190"/>
          </a:xfrm>
        </p:spPr>
        <p:txBody>
          <a:bodyPr>
            <a:normAutofit fontScale="92500" lnSpcReduction="20000"/>
          </a:bodyPr>
          <a:lstStyle/>
          <a:p>
            <a:pPr>
              <a:buNone/>
            </a:pPr>
            <a:r>
              <a:rPr lang="cs-CZ" dirty="0" smtClean="0"/>
              <a:t>„Nahlížení do katastru“ – základní informace, kvalita hranic,způsob určení výměry</a:t>
            </a:r>
          </a:p>
          <a:p>
            <a:pPr>
              <a:buNone/>
            </a:pPr>
            <a:r>
              <a:rPr lang="cs-CZ" dirty="0" smtClean="0"/>
              <a:t>LV,snímek – na katastrálním úřadu</a:t>
            </a:r>
          </a:p>
          <a:p>
            <a:pPr>
              <a:buNone/>
            </a:pPr>
            <a:r>
              <a:rPr lang="cs-CZ" dirty="0" smtClean="0"/>
              <a:t>LV,snímek – kontaktní místo</a:t>
            </a:r>
          </a:p>
          <a:p>
            <a:pPr>
              <a:buNone/>
            </a:pPr>
            <a:r>
              <a:rPr lang="cs-CZ" dirty="0" smtClean="0"/>
              <a:t>/ informace jsou poskytovány s aktuelním stavem v době poskytnuté informace, lze získat i informace zpětně k určitému datu – platí od září 2001/</a:t>
            </a:r>
          </a:p>
          <a:p>
            <a:pPr>
              <a:buNone/>
            </a:pPr>
            <a:r>
              <a:rPr lang="cs-CZ" dirty="0" smtClean="0">
                <a:solidFill>
                  <a:srgbClr val="FF0000"/>
                </a:solidFill>
              </a:rPr>
              <a:t>Informace přes dálkový </a:t>
            </a:r>
            <a:r>
              <a:rPr lang="cs-CZ" dirty="0" smtClean="0">
                <a:solidFill>
                  <a:srgbClr val="FF0000"/>
                </a:solidFill>
              </a:rPr>
              <a:t>přístup- pozor, je připravena novela vyhlášky č. 358/2013 Sb. – týká se mj. změn poplatků za údaje prostřednictvím dálkového přístupu- zveřejněna informace 5.4.2023</a:t>
            </a:r>
          </a:p>
          <a:p>
            <a:pPr>
              <a:buNone/>
            </a:pPr>
            <a:r>
              <a:rPr lang="cs-CZ" dirty="0" smtClean="0"/>
              <a:t>Cíle návrhu</a:t>
            </a:r>
          </a:p>
          <a:p>
            <a:pPr>
              <a:buNone/>
            </a:pPr>
            <a:r>
              <a:rPr lang="cs-CZ" dirty="0" smtClean="0"/>
              <a:t>  Cílem </a:t>
            </a:r>
            <a:r>
              <a:rPr lang="cs-CZ" dirty="0" smtClean="0"/>
              <a:t>návrhu je odstranit identifikované problémy související s elektronickým poskytováním údajů katastru, například upravit výši úplaty za údaje v elektronické podobě, sjednotit úplaty za obsahově shodné výstupy a zvýšit úplatu za údaje, které jsou významné z pohledu ochrany soukromí a osobních údajů. Dále se návrh zaměřuje na zavedení nové bezúplatné webové služby pro dálkový přístup k vybraným údajům o nemovitostech a řízeních bez osobních údajů v aktuálním čase a umožňuje šíření údajů získaných touto službou.</a:t>
            </a:r>
          </a:p>
          <a:p>
            <a:pPr>
              <a:buNone/>
            </a:pPr>
            <a:endParaRPr lang="cs-CZ" dirty="0">
              <a:solidFill>
                <a:srgbClr val="FF0000"/>
              </a:solidFill>
            </a:endParaRP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305801" cy="857256"/>
          </a:xfrm>
        </p:spPr>
        <p:txBody>
          <a:bodyPr>
            <a:normAutofit fontScale="90000"/>
          </a:bodyPr>
          <a:lstStyle/>
          <a:p>
            <a:pPr>
              <a:buNone/>
            </a:pPr>
            <a:r>
              <a:rPr lang="cs-CZ" sz="2800" b="1" dirty="0" smtClean="0"/>
              <a:t>Obecně-Poskytování informací z katastru nemovitostí</a:t>
            </a:r>
            <a:endParaRPr lang="cs-CZ" sz="2800" b="1" dirty="0"/>
          </a:p>
        </p:txBody>
      </p:sp>
      <p:sp>
        <p:nvSpPr>
          <p:cNvPr id="3" name="Zástupný symbol pro obsah 2"/>
          <p:cNvSpPr>
            <a:spLocks noGrp="1"/>
          </p:cNvSpPr>
          <p:nvPr>
            <p:ph sz="quarter" idx="4294967295"/>
          </p:nvPr>
        </p:nvSpPr>
        <p:spPr>
          <a:xfrm>
            <a:off x="857224" y="857232"/>
            <a:ext cx="7786742" cy="5572164"/>
          </a:xfrm>
          <a:prstGeom prst="rect">
            <a:avLst/>
          </a:prstGeom>
        </p:spPr>
        <p:txBody>
          <a:bodyPr>
            <a:normAutofit/>
          </a:bodyPr>
          <a:lstStyle/>
          <a:p>
            <a:pPr>
              <a:buNone/>
            </a:pPr>
            <a:r>
              <a:rPr lang="cs-CZ" sz="2400" dirty="0" smtClean="0"/>
              <a:t>Úprava- v katastrálním zákoně č.256/2013Sb.</a:t>
            </a:r>
          </a:p>
          <a:p>
            <a:pPr>
              <a:buNone/>
            </a:pPr>
            <a:r>
              <a:rPr lang="cs-CZ" sz="2400" dirty="0" smtClean="0"/>
              <a:t>          - ve vyhlášce č. 358/2013 </a:t>
            </a:r>
            <a:r>
              <a:rPr lang="cs-CZ" sz="2400" dirty="0" err="1" smtClean="0"/>
              <a:t>Sb.ve</a:t>
            </a:r>
            <a:r>
              <a:rPr lang="cs-CZ" sz="2400" dirty="0" smtClean="0"/>
              <a:t> znění vyhlášky č.354/2015 Sb.</a:t>
            </a:r>
          </a:p>
          <a:p>
            <a:pPr>
              <a:buNone/>
            </a:pPr>
            <a:r>
              <a:rPr lang="cs-CZ" sz="2400" dirty="0" smtClean="0"/>
              <a:t> Veřejnost se snaží svými podněty o zamezení poskytování kopií listin ze sbírky listin, a to</a:t>
            </a:r>
          </a:p>
          <a:p>
            <a:pPr>
              <a:buNone/>
            </a:pPr>
            <a:r>
              <a:rPr lang="cs-CZ" sz="2400" dirty="0" smtClean="0"/>
              <a:t>       - údaje o cenách</a:t>
            </a:r>
          </a:p>
          <a:p>
            <a:pPr>
              <a:buNone/>
            </a:pPr>
            <a:r>
              <a:rPr lang="cs-CZ" sz="2400" dirty="0" smtClean="0"/>
              <a:t>       - poznámky/ rozhodnutí orgánu v trestním řízení../</a:t>
            </a:r>
          </a:p>
          <a:p>
            <a:pPr>
              <a:buNone/>
            </a:pPr>
            <a:r>
              <a:rPr lang="cs-CZ" sz="2400" dirty="0" smtClean="0"/>
              <a:t> Nelze odmítat ze strany KU a není možné spojovat s § 1 </a:t>
            </a:r>
            <a:r>
              <a:rPr lang="cs-CZ" sz="2400" dirty="0" err="1" smtClean="0"/>
              <a:t>KatZ</a:t>
            </a:r>
            <a:r>
              <a:rPr lang="cs-CZ" sz="2400" dirty="0" smtClean="0"/>
              <a:t>-kopii je povinností poskytnout ,ale pozor na další využití.</a:t>
            </a:r>
          </a:p>
          <a:p>
            <a:pPr>
              <a:buNone/>
            </a:pPr>
            <a:endParaRPr lang="cs-CZ" sz="2400" dirty="0"/>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836712"/>
            <a:ext cx="8229600" cy="490066"/>
          </a:xfrm>
        </p:spPr>
        <p:txBody>
          <a:bodyPr>
            <a:normAutofit/>
          </a:bodyPr>
          <a:lstStyle/>
          <a:p>
            <a:pPr marL="0" indent="0" algn="l">
              <a:buNone/>
            </a:pPr>
            <a:r>
              <a:rPr lang="cs-CZ" sz="2400" b="1" dirty="0" smtClean="0"/>
              <a:t>§ 52 </a:t>
            </a:r>
            <a:r>
              <a:rPr lang="cs-CZ" sz="2400" b="1" dirty="0" err="1" smtClean="0"/>
              <a:t>KatZ</a:t>
            </a:r>
            <a:r>
              <a:rPr lang="cs-CZ" sz="2400" b="1" dirty="0" smtClean="0"/>
              <a:t> – veřejnost katastru </a:t>
            </a:r>
            <a:endParaRPr lang="cs-CZ" sz="2400" b="1" dirty="0"/>
          </a:p>
        </p:txBody>
      </p:sp>
      <p:sp>
        <p:nvSpPr>
          <p:cNvPr id="3" name="Zástupný symbol pro obsah 2"/>
          <p:cNvSpPr>
            <a:spLocks noGrp="1"/>
          </p:cNvSpPr>
          <p:nvPr>
            <p:ph sz="quarter" idx="4294967295"/>
          </p:nvPr>
        </p:nvSpPr>
        <p:spPr>
          <a:xfrm>
            <a:off x="827584" y="1700808"/>
            <a:ext cx="7859216" cy="4536504"/>
          </a:xfrm>
          <a:prstGeom prst="rect">
            <a:avLst/>
          </a:prstGeom>
        </p:spPr>
        <p:txBody>
          <a:bodyPr>
            <a:normAutofit/>
          </a:bodyPr>
          <a:lstStyle/>
          <a:p>
            <a:pPr>
              <a:buFont typeface="Arial" pitchFamily="34" charset="0"/>
              <a:buChar char="•"/>
            </a:pPr>
            <a:r>
              <a:rPr lang="cs-CZ" sz="2000" dirty="0" smtClean="0"/>
              <a:t>Veřejné není nahlížení do </a:t>
            </a:r>
            <a:r>
              <a:rPr lang="cs-CZ" sz="2000" dirty="0" smtClean="0">
                <a:solidFill>
                  <a:srgbClr val="FF0000"/>
                </a:solidFill>
              </a:rPr>
              <a:t>přehledu vlastnictví</a:t>
            </a:r>
            <a:r>
              <a:rPr lang="cs-CZ" sz="2000" dirty="0" smtClean="0"/>
              <a:t> z území ČR, ze </a:t>
            </a:r>
            <a:r>
              <a:rPr lang="cs-CZ" sz="2000" dirty="0" smtClean="0">
                <a:solidFill>
                  <a:srgbClr val="FF0000"/>
                </a:solidFill>
              </a:rPr>
              <a:t>sbírky listin</a:t>
            </a:r>
            <a:r>
              <a:rPr lang="cs-CZ" sz="2000" dirty="0" smtClean="0"/>
              <a:t> a o dosažených </a:t>
            </a:r>
            <a:r>
              <a:rPr lang="cs-CZ" sz="2000" dirty="0" smtClean="0">
                <a:solidFill>
                  <a:srgbClr val="FF0000"/>
                </a:solidFill>
              </a:rPr>
              <a:t>cenách nemovitostí</a:t>
            </a:r>
            <a:r>
              <a:rPr lang="cs-CZ" sz="2000" dirty="0" smtClean="0"/>
              <a:t>, lze jen poskytnout po prokázání totožnosti </a:t>
            </a:r>
          </a:p>
          <a:p>
            <a:pPr>
              <a:buFont typeface="Arial" pitchFamily="34" charset="0"/>
              <a:buChar char="•"/>
            </a:pPr>
            <a:r>
              <a:rPr lang="cs-CZ" sz="2000" dirty="0" smtClean="0"/>
              <a:t>Kopie listin ze sbírky listin katastru či pozemkové knihy se provádí jako ověřené nebo prosté kopie </a:t>
            </a:r>
          </a:p>
          <a:p>
            <a:pPr marL="800100" lvl="1" indent="-342900">
              <a:buFont typeface="+mj-lt"/>
              <a:buAutoNum type="arabicParenR"/>
            </a:pPr>
            <a:r>
              <a:rPr lang="cs-CZ" sz="1800" dirty="0" smtClean="0"/>
              <a:t>V listinné podobě </a:t>
            </a:r>
          </a:p>
          <a:p>
            <a:pPr marL="800100" lvl="1" indent="-342900">
              <a:buFont typeface="+mj-lt"/>
              <a:buAutoNum type="arabicParenR"/>
            </a:pPr>
            <a:r>
              <a:rPr lang="cs-CZ" sz="1800" dirty="0" smtClean="0"/>
              <a:t>V elektronické podobě </a:t>
            </a:r>
            <a:endParaRPr lang="cs-CZ" sz="1800" dirty="0"/>
          </a:p>
        </p:txBody>
      </p:sp>
    </p:spTree>
    <p:extLst>
      <p:ext uri="{BB962C8B-B14F-4D97-AF65-F5344CB8AC3E}">
        <p14:creationId xmlns:p14="http://schemas.microsoft.com/office/powerpoint/2010/main" xmlns="" val="2891911645"/>
      </p:ext>
    </p:extLst>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85918" y="0"/>
            <a:ext cx="4286280" cy="500042"/>
          </a:xfrm>
        </p:spPr>
        <p:txBody>
          <a:bodyPr>
            <a:normAutofit fontScale="90000"/>
          </a:bodyPr>
          <a:lstStyle/>
          <a:p>
            <a:pPr>
              <a:buNone/>
            </a:pPr>
            <a:r>
              <a:rPr lang="cs-CZ" sz="2800" dirty="0" smtClean="0"/>
              <a:t>Pokračování- celé znění</a:t>
            </a:r>
            <a:endParaRPr lang="cs-CZ" sz="2800" dirty="0"/>
          </a:p>
        </p:txBody>
      </p:sp>
      <p:sp>
        <p:nvSpPr>
          <p:cNvPr id="3" name="Zástupný symbol pro obsah 2"/>
          <p:cNvSpPr>
            <a:spLocks noGrp="1"/>
          </p:cNvSpPr>
          <p:nvPr>
            <p:ph idx="4294967295"/>
          </p:nvPr>
        </p:nvSpPr>
        <p:spPr>
          <a:xfrm>
            <a:off x="457200" y="642918"/>
            <a:ext cx="8229600" cy="6215082"/>
          </a:xfrm>
          <a:prstGeom prst="rect">
            <a:avLst/>
          </a:prstGeom>
        </p:spPr>
        <p:txBody>
          <a:bodyPr>
            <a:noAutofit/>
          </a:bodyPr>
          <a:lstStyle/>
          <a:p>
            <a:pPr>
              <a:buNone/>
            </a:pPr>
            <a:r>
              <a:rPr lang="cs-CZ" sz="1400" b="1" dirty="0" smtClean="0"/>
              <a:t>Právní úprava- zákon 256/2013 Sb.-katastrální zákon</a:t>
            </a:r>
          </a:p>
          <a:p>
            <a:endParaRPr lang="cs-CZ" sz="1400" b="1" dirty="0" smtClean="0"/>
          </a:p>
          <a:p>
            <a:pPr>
              <a:buNone/>
            </a:pPr>
            <a:r>
              <a:rPr lang="cs-CZ" sz="1400" b="1" dirty="0" smtClean="0"/>
              <a:t>§ </a:t>
            </a:r>
            <a:r>
              <a:rPr lang="cs-CZ" sz="1400" b="1" dirty="0" smtClean="0">
                <a:solidFill>
                  <a:srgbClr val="FF0000"/>
                </a:solidFill>
              </a:rPr>
              <a:t>52- zásady</a:t>
            </a:r>
          </a:p>
          <a:p>
            <a:pPr>
              <a:buNone/>
            </a:pPr>
            <a:r>
              <a:rPr lang="cs-CZ" sz="1400" b="1" dirty="0" smtClean="0"/>
              <a:t>   (1) Každý má právo do katastru nahlížet, pořizovat si z něj pro svou potřebu opisy, výpisy nebo náčrty a získávat z něj údaje ze sbírky listin, pokud není stanoveno jinak.</a:t>
            </a:r>
          </a:p>
          <a:p>
            <a:pPr>
              <a:buNone/>
            </a:pPr>
            <a:r>
              <a:rPr lang="cs-CZ" sz="1400" b="1" dirty="0" smtClean="0"/>
              <a:t>   (2) Získávat údaje z katastru formou nahlížení nelze z přehledu vlastnictví z území České republiky, ze sbírky listin a o dosažených cenách nemovitostí.</a:t>
            </a:r>
          </a:p>
          <a:p>
            <a:pPr>
              <a:buNone/>
            </a:pPr>
            <a:r>
              <a:rPr lang="cs-CZ" sz="1400" b="1" dirty="0" smtClean="0"/>
              <a:t>   (3) Není-li přehled vlastnictví z území České republiky nebo údaj o dosažených cenách nemovitostí poskytnut způsobem umožňujícím dálkový přístup, lze jej poskytnout pouze osobě, která prokáže svoji totožnost.</a:t>
            </a:r>
          </a:p>
          <a:p>
            <a:pPr>
              <a:buNone/>
            </a:pPr>
            <a:r>
              <a:rPr lang="cs-CZ" sz="1400" b="1" dirty="0" smtClean="0"/>
              <a:t>   (4) Poskytování údajů ze sbírky listin katastru či pozemkové knihy se provádí poskytováním ověřených nebo prostých</a:t>
            </a:r>
          </a:p>
          <a:p>
            <a:pPr>
              <a:buNone/>
            </a:pPr>
            <a:r>
              <a:rPr lang="cs-CZ" sz="1400" b="1" dirty="0" smtClean="0"/>
              <a:t>    a) kopií písemností v listinné podobě,</a:t>
            </a:r>
          </a:p>
          <a:p>
            <a:pPr>
              <a:buNone/>
            </a:pPr>
            <a:r>
              <a:rPr lang="cs-CZ" sz="1400" b="1" dirty="0" smtClean="0"/>
              <a:t>    b) výstupů vzniklých převedením písemností v listinné podobě do elektronické podoby nebo převedením písemností v elektronické podobě do listinné podoby, pokud tyto písemnosti byly v době doručení katastrálnímu úřadu opatřeny platným uznávaným elektronickým podpisem nebo platnou elektronickou značkou,</a:t>
            </a:r>
          </a:p>
          <a:p>
            <a:pPr>
              <a:buNone/>
            </a:pPr>
            <a:r>
              <a:rPr lang="cs-CZ" sz="1400" b="1" dirty="0" smtClean="0"/>
              <a:t>   c) duplikátů písemností v elektronické podobě, pokud tyto písemnosti byly v době doručení katastrálnímu úřadu opatřeny platným uznávaným elektronickým podpisem nebo platnou elektronickou značkou.</a:t>
            </a:r>
          </a:p>
          <a:p>
            <a:pPr>
              <a:buNone/>
            </a:pPr>
            <a:r>
              <a:rPr lang="cs-CZ" sz="1400" b="1" dirty="0" smtClean="0"/>
              <a:t>   Tyto údaje lze poskytnout pouze osobě, která prokáže svoji totožnost. Při ověřování neodpovídá katastrální úřad za obsah listiny. Katastrální úřad neověří listinu, jejíž originál nebo kopie jsou nečitelné.</a:t>
            </a:r>
          </a:p>
          <a:p>
            <a:pPr>
              <a:buNone/>
            </a:pPr>
            <a:r>
              <a:rPr lang="cs-CZ" sz="1400" b="1" dirty="0" smtClean="0"/>
              <a:t>  (5) Katastrální úřad vede evidenci osob, kterým poskytl údaje podle odstavců 3 a 4.</a:t>
            </a:r>
          </a:p>
          <a:p>
            <a:pPr>
              <a:buNone/>
            </a:pPr>
            <a:endParaRPr lang="cs-CZ" sz="1400" dirty="0"/>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142852"/>
            <a:ext cx="3707405" cy="428628"/>
          </a:xfrm>
        </p:spPr>
        <p:txBody>
          <a:bodyPr>
            <a:normAutofit fontScale="90000"/>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142984"/>
            <a:ext cx="8229600" cy="4929221"/>
          </a:xfrm>
          <a:prstGeom prst="rect">
            <a:avLst/>
          </a:prstGeom>
        </p:spPr>
        <p:txBody>
          <a:bodyPr>
            <a:normAutofit fontScale="70000" lnSpcReduction="20000"/>
          </a:bodyPr>
          <a:lstStyle/>
          <a:p>
            <a:endParaRPr lang="cs-CZ" sz="2400" b="1" dirty="0" smtClean="0"/>
          </a:p>
          <a:p>
            <a:pPr>
              <a:buNone/>
            </a:pPr>
            <a:r>
              <a:rPr lang="cs-CZ" sz="2400" b="1" dirty="0" smtClean="0"/>
              <a:t>§ 53 </a:t>
            </a:r>
            <a:r>
              <a:rPr lang="cs-CZ" sz="2400" b="1" dirty="0" err="1" smtClean="0"/>
              <a:t>katZ</a:t>
            </a:r>
            <a:endParaRPr lang="cs-CZ" sz="2400" b="1" dirty="0" smtClean="0"/>
          </a:p>
          <a:p>
            <a:pPr>
              <a:buNone/>
            </a:pPr>
            <a:r>
              <a:rPr lang="cs-CZ" sz="2400" b="1" dirty="0" smtClean="0"/>
              <a:t>   Údaje katastru lze užít jen k účelům uvedeným v § 1 odst. 2. Šířit údaje katastru lze pouze se souhlasem Českého úřadu zeměměřického a katastrálního za podmínek stanovených prováděcím právním předpisem.</a:t>
            </a:r>
          </a:p>
          <a:p>
            <a:pPr>
              <a:buNone/>
            </a:pPr>
            <a:r>
              <a:rPr lang="cs-CZ" sz="2400" b="1" dirty="0" smtClean="0"/>
              <a:t>    /z  §1 (2) Katastr je zdrojem informací, které slouží</a:t>
            </a:r>
          </a:p>
          <a:p>
            <a:pPr>
              <a:buNone/>
            </a:pPr>
            <a:r>
              <a:rPr lang="cs-CZ" sz="2400" b="1" dirty="0" smtClean="0"/>
              <a:t>   a) k ochraně práv k nemovitostem, pro účely daní, poplatků a jiných obdobných peněžitých plnění, k ochraně životního prostředí, k ochraně nerostného bohatství, k ochraně zájmů státní památkové péče, pro rozvoj území, k oceňování nemovitostí, pro účely vědecké, hospodářské a statistické/</a:t>
            </a:r>
          </a:p>
          <a:p>
            <a:pPr>
              <a:buNone/>
            </a:pPr>
            <a:endParaRPr lang="cs-CZ" sz="2400" b="1" dirty="0" smtClean="0"/>
          </a:p>
          <a:p>
            <a:pPr>
              <a:buNone/>
            </a:pPr>
            <a:r>
              <a:rPr lang="cs-CZ" sz="2400" b="1" dirty="0" smtClean="0"/>
              <a:t> § 54 </a:t>
            </a:r>
            <a:r>
              <a:rPr lang="cs-CZ" sz="2400" b="1" dirty="0" err="1" smtClean="0"/>
              <a:t>katZ</a:t>
            </a:r>
            <a:endParaRPr lang="cs-CZ" sz="2400" b="1" dirty="0" smtClean="0"/>
          </a:p>
          <a:p>
            <a:pPr>
              <a:buNone/>
            </a:pPr>
            <a:r>
              <a:rPr lang="cs-CZ" sz="2400" b="1" dirty="0" smtClean="0"/>
              <a:t>  (1) Český úřad zeměměřický a katastrální má postavení správce osobních údajů evidovaných v katastru.</a:t>
            </a:r>
          </a:p>
          <a:p>
            <a:pPr>
              <a:buNone/>
            </a:pPr>
            <a:r>
              <a:rPr lang="cs-CZ" sz="2400" b="1" dirty="0" smtClean="0"/>
              <a:t>  (2) Katastrální úřady mají postavení zpracovatelů osobních údajů evidovaných v katastru.</a:t>
            </a:r>
          </a:p>
          <a:p>
            <a:endParaRPr lang="cs-CZ" sz="2400" dirty="0"/>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3921719" cy="500042"/>
          </a:xfrm>
        </p:spPr>
        <p:txBody>
          <a:bodyPr>
            <a:normAutofit fontScale="90000"/>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428604"/>
            <a:ext cx="8229600" cy="6143668"/>
          </a:xfrm>
          <a:prstGeom prst="rect">
            <a:avLst/>
          </a:prstGeom>
        </p:spPr>
        <p:txBody>
          <a:bodyPr>
            <a:noAutofit/>
          </a:bodyPr>
          <a:lstStyle/>
          <a:p>
            <a:pPr>
              <a:buNone/>
            </a:pPr>
            <a:r>
              <a:rPr lang="cs-CZ" sz="1600" b="1" dirty="0" smtClean="0"/>
              <a:t> § 55 </a:t>
            </a:r>
            <a:r>
              <a:rPr lang="cs-CZ" sz="1600" b="1" dirty="0" err="1" smtClean="0"/>
              <a:t>katZ</a:t>
            </a:r>
            <a:r>
              <a:rPr lang="cs-CZ" sz="1600" b="1" dirty="0" smtClean="0"/>
              <a:t> (1) Katastrální úřad na požádání vyhotoví z katastrálního operátu výpis, opis nebo kopii, jakož i identifikaci parcel.</a:t>
            </a:r>
          </a:p>
          <a:p>
            <a:pPr>
              <a:buNone/>
            </a:pPr>
            <a:r>
              <a:rPr lang="cs-CZ" sz="1600" b="1" dirty="0" smtClean="0">
                <a:solidFill>
                  <a:srgbClr val="FF0000"/>
                </a:solidFill>
              </a:rPr>
              <a:t>  (2) Výpisy, opisy nebo kopie z katastrálního operátu, jakož i identifikace parcel vyhotovené katastrálním úřadem ve formě stanovené prováděcím právním předpisem jsou veřejnými listinami prokazujícími stav evidovaný v katastru k okamžiku, který je na nich uveden. Pokud jsou poskytované údaje katastru vedeny v elektronické podobě, poskytuje je kterýkoli katastrální úřad z celého území České republiky.</a:t>
            </a:r>
          </a:p>
          <a:p>
            <a:pPr>
              <a:buNone/>
            </a:pPr>
            <a:r>
              <a:rPr lang="cs-CZ" sz="1600" b="1" dirty="0" smtClean="0"/>
              <a:t>  (3) K údajům katastru vedeným v elektronické podobě může každý získat dálkový přístup pomocí počítačové sítě za úplatu a za podmínek stanovených prováděcím právním předpisem.</a:t>
            </a:r>
          </a:p>
          <a:p>
            <a:pPr>
              <a:buNone/>
            </a:pPr>
            <a:r>
              <a:rPr lang="cs-CZ" sz="1600" b="1" dirty="0" smtClean="0"/>
              <a:t>  (4) Údaje katastru se poskytují i v jiné formě stanovené prováděcím právním předpisem. Pokud právní předpis stanoví povinnost katastrálních úřadů předávat tyto údaje jiným orgánům veřejné moci, děje se tak bezúplatně.</a:t>
            </a:r>
          </a:p>
          <a:p>
            <a:pPr>
              <a:buNone/>
            </a:pPr>
            <a:r>
              <a:rPr lang="cs-CZ" sz="1600" b="1" dirty="0" smtClean="0"/>
              <a:t>  (5) Údaje katastru ve formě podle odstavců 3 a 4 se poskytují územním samosprávným celkům k výkonu jejich působnosti bezúplatně. Údaje katastru ve formě podle odstavce 3 se k výkonu jejich působnosti poskytují bezúplatně i organizačním složkám státu.</a:t>
            </a:r>
          </a:p>
          <a:p>
            <a:pPr>
              <a:buNone/>
            </a:pPr>
            <a:r>
              <a:rPr lang="cs-CZ" sz="1600" b="1" dirty="0" smtClean="0"/>
              <a:t>  (6) Na základě údajů katastru se poskytuje služba sledování změn v katastru zajišťující informování vlastníků a jiných oprávněných o postupu zápisů elektronickými prostředky.</a:t>
            </a:r>
          </a:p>
          <a:p>
            <a:pPr>
              <a:buNone/>
            </a:pPr>
            <a:r>
              <a:rPr lang="cs-CZ" sz="1600" b="1" dirty="0" smtClean="0"/>
              <a:t>  (7) Z údajů katastru se vytváří souhrnné přehledy o půdním fondu, které Český úřad zeměměřický a katastrální zveřejňuje způsobem umožňujícím dálkový přístup.</a:t>
            </a:r>
          </a:p>
          <a:p>
            <a:endParaRPr lang="cs-CZ" sz="16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142852"/>
            <a:ext cx="8001056" cy="642942"/>
          </a:xfrm>
        </p:spPr>
        <p:txBody>
          <a:bodyPr/>
          <a:lstStyle/>
          <a:p>
            <a:pPr>
              <a:buNone/>
            </a:pPr>
            <a:r>
              <a:rPr lang="cs-CZ" sz="2800" dirty="0" smtClean="0"/>
              <a:t>Závěr k novele – č. 371/2021 Sb.</a:t>
            </a:r>
            <a:endParaRPr lang="cs-CZ" sz="2800" dirty="0"/>
          </a:p>
        </p:txBody>
      </p:sp>
      <p:sp>
        <p:nvSpPr>
          <p:cNvPr id="3" name="Zástupný symbol pro obsah 2"/>
          <p:cNvSpPr>
            <a:spLocks noGrp="1"/>
          </p:cNvSpPr>
          <p:nvPr>
            <p:ph sz="quarter" idx="13"/>
          </p:nvPr>
        </p:nvSpPr>
        <p:spPr>
          <a:xfrm>
            <a:off x="357158" y="785794"/>
            <a:ext cx="8429684" cy="5572164"/>
          </a:xfrm>
        </p:spPr>
        <p:txBody>
          <a:bodyPr/>
          <a:lstStyle/>
          <a:p>
            <a:pPr>
              <a:buNone/>
            </a:pPr>
            <a:r>
              <a:rPr lang="cs-CZ" dirty="0" smtClean="0"/>
              <a:t>Upozornění: obecně platí </a:t>
            </a:r>
            <a:r>
              <a:rPr lang="cs-CZ" b="1" dirty="0" smtClean="0"/>
              <a:t>§ 17 </a:t>
            </a:r>
            <a:r>
              <a:rPr lang="cs-CZ" b="1" dirty="0" err="1" smtClean="0"/>
              <a:t>katZ</a:t>
            </a:r>
            <a:r>
              <a:rPr lang="cs-CZ" b="1" dirty="0" smtClean="0"/>
              <a:t> – </a:t>
            </a:r>
          </a:p>
          <a:p>
            <a:pPr marL="502920" indent="-457200">
              <a:buAutoNum type="arabicParenBoth"/>
            </a:pPr>
            <a:r>
              <a:rPr lang="cs-CZ" dirty="0" smtClean="0"/>
              <a:t>Ve vkladovém řízení katastrální úřad zkoumá u vkladové listiny, která je soukromou listinou, zda</a:t>
            </a:r>
          </a:p>
          <a:p>
            <a:pPr marL="502920" indent="-457200">
              <a:buNone/>
            </a:pPr>
            <a:r>
              <a:rPr lang="cs-CZ" b="1" dirty="0" smtClean="0"/>
              <a:t>    g)</a:t>
            </a:r>
            <a:r>
              <a:rPr lang="cs-CZ" dirty="0" smtClean="0"/>
              <a:t> navrhovaný vklad navazuje na dosavadní zápisy v katastru; z tohoto hlediska není na překážku povolení vkladu, pokud logickou mezeru mezi zápisem v katastru a navrhovaným vkladem podle vkladové listiny navrhovatel doloží současně s návrhem na vklad listinami, které návaznost vkladové listiny na dosavadní zápisy v katastru doplní; tyto listiny však musí mít náležitosti vkladových listin.</a:t>
            </a:r>
          </a:p>
          <a:p>
            <a:pPr marL="502920" indent="-457200">
              <a:buNone/>
            </a:pPr>
            <a:r>
              <a:rPr lang="cs-CZ" dirty="0" smtClean="0"/>
              <a:t>  Zapsaná poznámka </a:t>
            </a:r>
            <a:r>
              <a:rPr lang="cs-CZ" b="1" dirty="0" smtClean="0">
                <a:solidFill>
                  <a:srgbClr val="FF0000"/>
                </a:solidFill>
              </a:rPr>
              <a:t> „</a:t>
            </a:r>
            <a:r>
              <a:rPr lang="cs-CZ" sz="2400" b="1" dirty="0" smtClean="0">
                <a:solidFill>
                  <a:srgbClr val="FF0000"/>
                </a:solidFill>
              </a:rPr>
              <a:t>vydání rozhodnutí o zřízení zástavního práva zdravotní pojišťovnou.“</a:t>
            </a:r>
            <a:r>
              <a:rPr lang="cs-CZ" sz="2400" dirty="0" smtClean="0">
                <a:solidFill>
                  <a:schemeClr val="tx1"/>
                </a:solidFill>
              </a:rPr>
              <a:t>zajistí možnost zápisu zástavního práva i po případné změně vlastníka poznámkou dotčené nemovitosti</a:t>
            </a:r>
            <a:r>
              <a:rPr lang="cs-CZ" sz="2400" dirty="0" smtClean="0">
                <a:solidFill>
                  <a:srgbClr val="FF0000"/>
                </a:solidFill>
              </a:rPr>
              <a:t>!!!</a:t>
            </a:r>
            <a:endParaRPr lang="cs-CZ" dirty="0">
              <a:solidFill>
                <a:schemeClr val="tx1"/>
              </a:solidFill>
            </a:endParaRP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214290"/>
            <a:ext cx="5786478" cy="500066"/>
          </a:xfrm>
        </p:spPr>
        <p:txBody>
          <a:bodyPr>
            <a:normAutofit fontScale="90000"/>
          </a:bodyPr>
          <a:lstStyle/>
          <a:p>
            <a:pPr>
              <a:buNone/>
            </a:pPr>
            <a:r>
              <a:rPr lang="cs-CZ" sz="2800" dirty="0" smtClean="0"/>
              <a:t>Pokračování-</a:t>
            </a:r>
            <a:endParaRPr lang="cs-CZ" sz="2800" dirty="0"/>
          </a:p>
        </p:txBody>
      </p:sp>
      <p:sp>
        <p:nvSpPr>
          <p:cNvPr id="3" name="Zástupný symbol pro obsah 2"/>
          <p:cNvSpPr>
            <a:spLocks noGrp="1"/>
          </p:cNvSpPr>
          <p:nvPr>
            <p:ph idx="4294967295"/>
          </p:nvPr>
        </p:nvSpPr>
        <p:spPr>
          <a:xfrm>
            <a:off x="457200" y="1600200"/>
            <a:ext cx="8229600" cy="4525963"/>
          </a:xfrm>
          <a:prstGeom prst="rect">
            <a:avLst/>
          </a:prstGeom>
        </p:spPr>
        <p:txBody>
          <a:bodyPr/>
          <a:lstStyle/>
          <a:p>
            <a:pPr>
              <a:buNone/>
            </a:pPr>
            <a:r>
              <a:rPr lang="cs-CZ" sz="2400" b="1" dirty="0" smtClean="0"/>
              <a:t>§ 56 </a:t>
            </a:r>
            <a:r>
              <a:rPr lang="cs-CZ" sz="2400" b="1" dirty="0" err="1" smtClean="0"/>
              <a:t>katZ</a:t>
            </a:r>
            <a:endParaRPr lang="cs-CZ" sz="2400" b="1" dirty="0" smtClean="0"/>
          </a:p>
          <a:p>
            <a:pPr>
              <a:buNone/>
            </a:pPr>
            <a:r>
              <a:rPr lang="cs-CZ" sz="2400" b="1" dirty="0" smtClean="0"/>
              <a:t>  Z katastru se vydávají ověřené výstupy z informačního systému veřejné správy podle jiného právního předpisu</a:t>
            </a:r>
          </a:p>
          <a:p>
            <a:pPr>
              <a:buNone/>
            </a:pPr>
            <a:endParaRPr lang="cs-CZ" sz="2400" b="1" dirty="0" smtClean="0"/>
          </a:p>
          <a:p>
            <a:pPr>
              <a:buNone/>
            </a:pPr>
            <a:endParaRPr lang="cs-CZ" sz="2400" b="1" dirty="0" smtClean="0"/>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548680"/>
            <a:ext cx="8352928" cy="1143000"/>
          </a:xfrm>
        </p:spPr>
        <p:txBody>
          <a:bodyPr>
            <a:normAutofit/>
          </a:bodyPr>
          <a:lstStyle/>
          <a:p>
            <a:pPr marL="0" indent="0" algn="l">
              <a:buNone/>
            </a:pPr>
            <a:r>
              <a:rPr lang="cs-CZ" sz="2400" b="1" dirty="0" smtClean="0"/>
              <a:t>Vyhláška o poskytování údajů z katastru nemovitostí ze dne 1.11.2013 s účinností od 1.1.2014 – č. 358/2013 Sb. </a:t>
            </a:r>
            <a:endParaRPr lang="cs-CZ" sz="2400" b="1" dirty="0"/>
          </a:p>
        </p:txBody>
      </p:sp>
      <p:sp>
        <p:nvSpPr>
          <p:cNvPr id="3" name="Zástupný symbol pro obsah 2"/>
          <p:cNvSpPr>
            <a:spLocks noGrp="1"/>
          </p:cNvSpPr>
          <p:nvPr>
            <p:ph sz="quarter" idx="4294967295"/>
          </p:nvPr>
        </p:nvSpPr>
        <p:spPr>
          <a:xfrm>
            <a:off x="539552" y="1916832"/>
            <a:ext cx="8147248" cy="4369688"/>
          </a:xfrm>
          <a:prstGeom prst="rect">
            <a:avLst/>
          </a:prstGeom>
        </p:spPr>
        <p:txBody>
          <a:bodyPr>
            <a:normAutofit/>
          </a:bodyPr>
          <a:lstStyle/>
          <a:p>
            <a:pPr marL="0" indent="0">
              <a:buNone/>
            </a:pPr>
            <a:r>
              <a:rPr lang="cs-CZ" sz="2000" dirty="0" smtClean="0"/>
              <a:t>Tato vyhláška upravuje: </a:t>
            </a:r>
          </a:p>
          <a:p>
            <a:pPr marL="777240" lvl="1" indent="-457200">
              <a:buFont typeface="+mj-lt"/>
              <a:buAutoNum type="alphaLcParenR"/>
            </a:pPr>
            <a:r>
              <a:rPr lang="cs-CZ" sz="1800" dirty="0" smtClean="0"/>
              <a:t>Podmínky pro poskytování údajů z katastru </a:t>
            </a:r>
          </a:p>
          <a:p>
            <a:pPr marL="777240" lvl="1" indent="-457200">
              <a:buFont typeface="+mj-lt"/>
              <a:buAutoNum type="alphaLcParenR"/>
            </a:pPr>
            <a:r>
              <a:rPr lang="cs-CZ" sz="1800" dirty="0" smtClean="0"/>
              <a:t>Formu poskytování údajů z katastru </a:t>
            </a:r>
          </a:p>
          <a:p>
            <a:pPr marL="777240" lvl="1" indent="-457200">
              <a:buFont typeface="+mj-lt"/>
              <a:buAutoNum type="alphaLcParenR"/>
            </a:pPr>
            <a:r>
              <a:rPr lang="cs-CZ" sz="1800" dirty="0" smtClean="0"/>
              <a:t>Podmínky šíření údajů z katastru </a:t>
            </a:r>
          </a:p>
          <a:p>
            <a:pPr marL="777240" lvl="1" indent="-457200">
              <a:buFont typeface="+mj-lt"/>
              <a:buAutoNum type="alphaLcParenR"/>
            </a:pPr>
            <a:r>
              <a:rPr lang="cs-CZ" sz="1800" dirty="0" smtClean="0"/>
              <a:t>Úplaty za poskytování údajů z katastru, pokud nejsou stanoveny jiným právním předpisem (zákon č. 634/2004 Sb., ve znění zákona č. 257/2013 Sb.) </a:t>
            </a:r>
          </a:p>
          <a:p>
            <a:pPr marL="777240" lvl="1" indent="-457200">
              <a:buFont typeface="+mj-lt"/>
              <a:buAutoNum type="alphaLcParenR"/>
            </a:pPr>
            <a:r>
              <a:rPr lang="cs-CZ" sz="1800" b="1" dirty="0" smtClean="0"/>
              <a:t>Podmínky poskytování služby sledování změn v katastru (sledování změn)</a:t>
            </a:r>
          </a:p>
          <a:p>
            <a:pPr marL="777240" lvl="1" indent="-457200">
              <a:buNone/>
            </a:pPr>
            <a:endParaRPr lang="cs-CZ" sz="1800" b="1" dirty="0" smtClean="0"/>
          </a:p>
          <a:p>
            <a:pPr marL="777240" lvl="1" indent="-457200">
              <a:buNone/>
            </a:pPr>
            <a:r>
              <a:rPr lang="cs-CZ" sz="1800" b="1" dirty="0" smtClean="0"/>
              <a:t> </a:t>
            </a:r>
            <a:r>
              <a:rPr lang="cs-CZ" sz="1800" dirty="0" smtClean="0"/>
              <a:t>Vyhláška rozvádí ustanovení § 52- § 56 katastrálního zákona č. 256/2013Sb. </a:t>
            </a:r>
            <a:endParaRPr lang="cs-CZ" sz="1800" b="1" dirty="0" smtClean="0"/>
          </a:p>
        </p:txBody>
      </p:sp>
    </p:spTree>
    <p:extLst>
      <p:ext uri="{BB962C8B-B14F-4D97-AF65-F5344CB8AC3E}">
        <p14:creationId xmlns:p14="http://schemas.microsoft.com/office/powerpoint/2010/main" xmlns="" val="2962097516"/>
      </p:ext>
    </p:extLst>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7224" y="0"/>
            <a:ext cx="7448577" cy="785794"/>
          </a:xfrm>
        </p:spPr>
        <p:txBody>
          <a:bodyPr>
            <a:normAutofit/>
          </a:bodyPr>
          <a:lstStyle/>
          <a:p>
            <a:pPr>
              <a:buNone/>
            </a:pPr>
            <a:r>
              <a:rPr lang="cs-CZ" sz="2800" dirty="0" smtClean="0"/>
              <a:t>Poskytování údajů katastru nemovitostí</a:t>
            </a:r>
            <a:endParaRPr lang="cs-CZ" sz="2800" dirty="0"/>
          </a:p>
        </p:txBody>
      </p:sp>
      <p:sp>
        <p:nvSpPr>
          <p:cNvPr id="3" name="Zástupný symbol pro obsah 2"/>
          <p:cNvSpPr>
            <a:spLocks noGrp="1"/>
          </p:cNvSpPr>
          <p:nvPr>
            <p:ph idx="4294967295"/>
          </p:nvPr>
        </p:nvSpPr>
        <p:spPr>
          <a:xfrm>
            <a:off x="457200" y="785794"/>
            <a:ext cx="8229600" cy="5286411"/>
          </a:xfrm>
          <a:prstGeom prst="rect">
            <a:avLst/>
          </a:prstGeom>
        </p:spPr>
        <p:txBody>
          <a:bodyPr>
            <a:normAutofit fontScale="85000" lnSpcReduction="20000"/>
          </a:bodyPr>
          <a:lstStyle/>
          <a:p>
            <a:pPr>
              <a:buNone/>
            </a:pPr>
            <a:r>
              <a:rPr lang="cs-CZ" dirty="0" smtClean="0"/>
              <a:t> </a:t>
            </a:r>
          </a:p>
          <a:p>
            <a:pPr>
              <a:buNone/>
            </a:pPr>
            <a:r>
              <a:rPr lang="cs-CZ" dirty="0" smtClean="0"/>
              <a:t>  1 - Zásady pro poskytování údajů, nahlížení do katastru a ústní informace</a:t>
            </a:r>
          </a:p>
          <a:p>
            <a:pPr>
              <a:buNone/>
            </a:pPr>
            <a:r>
              <a:rPr lang="cs-CZ" dirty="0" smtClean="0"/>
              <a:t>  2 - Výpisy, opisy nebo kopie ze souboru geodetických informací a ze souboru popisných informací ve</a:t>
            </a:r>
            <a:r>
              <a:rPr lang="cs-CZ" dirty="0" smtClean="0">
                <a:solidFill>
                  <a:srgbClr val="FF0000"/>
                </a:solidFill>
              </a:rPr>
              <a:t> formě veřejných listin</a:t>
            </a:r>
            <a:r>
              <a:rPr lang="cs-CZ" dirty="0" smtClean="0"/>
              <a:t> a identifikace parcel </a:t>
            </a:r>
          </a:p>
          <a:p>
            <a:pPr>
              <a:buNone/>
            </a:pPr>
            <a:r>
              <a:rPr lang="cs-CZ" dirty="0" smtClean="0"/>
              <a:t>  3 - Obsah výpisu z katastru nemovitostí </a:t>
            </a:r>
          </a:p>
          <a:p>
            <a:pPr>
              <a:buNone/>
            </a:pPr>
            <a:r>
              <a:rPr lang="cs-CZ" dirty="0" smtClean="0"/>
              <a:t>  4 - Ověřování opisů nebo kopií listin ze sbírky listin katastrálního operátu </a:t>
            </a:r>
          </a:p>
          <a:p>
            <a:pPr>
              <a:buNone/>
            </a:pPr>
            <a:r>
              <a:rPr lang="cs-CZ" dirty="0" smtClean="0"/>
              <a:t>  5 - Reprografické kopie z katastrálního operátu </a:t>
            </a:r>
          </a:p>
          <a:p>
            <a:pPr>
              <a:buNone/>
            </a:pPr>
            <a:r>
              <a:rPr lang="cs-CZ" dirty="0" smtClean="0"/>
              <a:t>  6 - Tiskové výstupy z katastrálního operátu </a:t>
            </a:r>
          </a:p>
          <a:p>
            <a:pPr>
              <a:buNone/>
            </a:pPr>
            <a:r>
              <a:rPr lang="cs-CZ" dirty="0" smtClean="0"/>
              <a:t>  7 - Dálkový přístup k údajům katastru nemovitostí </a:t>
            </a:r>
          </a:p>
          <a:p>
            <a:pPr>
              <a:buNone/>
            </a:pPr>
            <a:r>
              <a:rPr lang="cs-CZ" dirty="0" smtClean="0"/>
              <a:t>  8 - Kopie katastrální mapy doplněná orientačním zákresem pozemkové držby podle dřívějších pozemkových evidencí </a:t>
            </a:r>
          </a:p>
          <a:p>
            <a:pPr>
              <a:buNone/>
            </a:pPr>
            <a:r>
              <a:rPr lang="cs-CZ" dirty="0" smtClean="0"/>
              <a:t>  9 - Srovnávací sestavení parcel dřívějších pozemkových evidencí s parcelami katastru nemovitostí</a:t>
            </a:r>
          </a:p>
          <a:p>
            <a:pPr>
              <a:buNone/>
            </a:pPr>
            <a:r>
              <a:rPr lang="cs-CZ" dirty="0" smtClean="0"/>
              <a:t> </a:t>
            </a:r>
          </a:p>
          <a:p>
            <a:endParaRPr lang="cs-CZ" dirty="0"/>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142852"/>
            <a:ext cx="5421917" cy="500066"/>
          </a:xfrm>
        </p:spPr>
        <p:txBody>
          <a:bodyPr/>
          <a:lstStyle/>
          <a:p>
            <a:pPr>
              <a:buNone/>
            </a:pPr>
            <a:r>
              <a:rPr lang="cs-CZ" sz="2800" dirty="0" smtClean="0"/>
              <a:t>Pokračování- informace</a:t>
            </a:r>
            <a:endParaRPr lang="cs-CZ" sz="2800" dirty="0"/>
          </a:p>
        </p:txBody>
      </p:sp>
      <p:sp>
        <p:nvSpPr>
          <p:cNvPr id="3" name="Zástupný symbol pro obsah 2"/>
          <p:cNvSpPr>
            <a:spLocks noGrp="1"/>
          </p:cNvSpPr>
          <p:nvPr>
            <p:ph sz="quarter" idx="13"/>
          </p:nvPr>
        </p:nvSpPr>
        <p:spPr>
          <a:xfrm>
            <a:off x="642910" y="731520"/>
            <a:ext cx="7786742" cy="5697876"/>
          </a:xfrm>
        </p:spPr>
        <p:txBody>
          <a:bodyPr>
            <a:normAutofit fontScale="62500" lnSpcReduction="20000"/>
          </a:bodyPr>
          <a:lstStyle/>
          <a:p>
            <a:pPr>
              <a:buNone/>
            </a:pPr>
            <a:r>
              <a:rPr lang="cs-CZ" b="1" dirty="0" smtClean="0"/>
              <a:t>§ 3 vyhlášky 358/2013 Sb. po novele  </a:t>
            </a:r>
            <a:r>
              <a:rPr lang="cs-CZ" b="1" dirty="0" smtClean="0">
                <a:solidFill>
                  <a:srgbClr val="FF0000"/>
                </a:solidFill>
              </a:rPr>
              <a:t>Formy poskytování údajů z katastru</a:t>
            </a:r>
          </a:p>
          <a:p>
            <a:pPr>
              <a:buNone/>
            </a:pPr>
            <a:r>
              <a:rPr lang="cs-CZ" dirty="0" smtClean="0"/>
              <a:t>Údaje z katastru se poskytují v těchto formách</a:t>
            </a:r>
          </a:p>
          <a:p>
            <a:pPr>
              <a:buNone/>
            </a:pPr>
            <a:r>
              <a:rPr lang="cs-CZ" i="1" dirty="0" smtClean="0"/>
              <a:t>  </a:t>
            </a:r>
          </a:p>
          <a:p>
            <a:pPr>
              <a:buNone/>
            </a:pPr>
            <a:r>
              <a:rPr lang="cs-CZ" i="1" dirty="0" smtClean="0"/>
              <a:t>  </a:t>
            </a:r>
            <a:r>
              <a:rPr lang="cs-CZ" i="1" dirty="0" smtClean="0">
                <a:solidFill>
                  <a:srgbClr val="FF0000"/>
                </a:solidFill>
              </a:rPr>
              <a:t>  a)</a:t>
            </a:r>
            <a:r>
              <a:rPr lang="cs-CZ" dirty="0" smtClean="0">
                <a:solidFill>
                  <a:srgbClr val="FF0000"/>
                </a:solidFill>
              </a:rPr>
              <a:t> nahlížení do katastru, s výjimkou sbírky listin katastru, přehledu vlastnictví z území České republiky a údajů o dosažených cenách nemovitostí, a ústní informace (§ 5),</a:t>
            </a:r>
          </a:p>
          <a:p>
            <a:pPr>
              <a:buNone/>
            </a:pPr>
            <a:r>
              <a:rPr lang="cs-CZ" i="1" dirty="0" smtClean="0"/>
              <a:t>    b)</a:t>
            </a:r>
            <a:r>
              <a:rPr lang="cs-CZ" dirty="0" smtClean="0"/>
              <a:t> výpisy, opisy nebo kopie ze souboru geodetických informací a ze souboru popisných informací a identifikace parcel ve formě veřejných listin (§ 6),</a:t>
            </a:r>
          </a:p>
          <a:p>
            <a:pPr>
              <a:buNone/>
            </a:pPr>
            <a:r>
              <a:rPr lang="cs-CZ" i="1" dirty="0" smtClean="0"/>
              <a:t>    c)</a:t>
            </a:r>
            <a:r>
              <a:rPr lang="cs-CZ" dirty="0" smtClean="0"/>
              <a:t> ověřené kopie písemností v listinné podobě, ověřené výstupy vzniklé převedením písemností v listinné nebo elektronické podobě nebo ověřené duplikáty písemností v elektronické podobě ze sbírky listin katastru (§ 7),</a:t>
            </a:r>
          </a:p>
          <a:p>
            <a:pPr>
              <a:buNone/>
            </a:pPr>
            <a:r>
              <a:rPr lang="cs-CZ" i="1" dirty="0" smtClean="0"/>
              <a:t>    d)</a:t>
            </a:r>
            <a:r>
              <a:rPr lang="cs-CZ" dirty="0" smtClean="0"/>
              <a:t> prosté kopie písemností v listinné podobě nebo prosté výstupy vzniklé převedením písemností v elektronické podobě do listinné podoby ze sbírky listin katastru (§ 8),</a:t>
            </a:r>
          </a:p>
          <a:p>
            <a:pPr>
              <a:buNone/>
            </a:pPr>
            <a:r>
              <a:rPr lang="cs-CZ" i="1" dirty="0" smtClean="0"/>
              <a:t>    e)</a:t>
            </a:r>
            <a:r>
              <a:rPr lang="cs-CZ" dirty="0" smtClean="0"/>
              <a:t> reprografické kopie z katastrálního operátu v případech, ve kterých nejde o poskytnutí údajů ve formě veřejných listin podle písmen b) a c) (§ 9),</a:t>
            </a:r>
          </a:p>
          <a:p>
            <a:pPr>
              <a:buNone/>
            </a:pPr>
            <a:r>
              <a:rPr lang="cs-CZ" i="1" dirty="0" smtClean="0"/>
              <a:t>    f)</a:t>
            </a:r>
            <a:r>
              <a:rPr lang="cs-CZ" dirty="0" smtClean="0"/>
              <a:t> tiskové výstupy z katastrálního operátu v případech, ve kterých nejde o poskytnutí údajů ve formě veřejných listin podle písmena b) (§ 10),</a:t>
            </a:r>
          </a:p>
          <a:p>
            <a:pPr>
              <a:buNone/>
            </a:pPr>
            <a:r>
              <a:rPr lang="cs-CZ" i="1" dirty="0" smtClean="0"/>
              <a:t>   </a:t>
            </a:r>
            <a:r>
              <a:rPr lang="cs-CZ" i="1" dirty="0" smtClean="0">
                <a:solidFill>
                  <a:srgbClr val="FF0000"/>
                </a:solidFill>
              </a:rPr>
              <a:t> g)</a:t>
            </a:r>
            <a:r>
              <a:rPr lang="cs-CZ" dirty="0" smtClean="0">
                <a:solidFill>
                  <a:srgbClr val="FF0000"/>
                </a:solidFill>
              </a:rPr>
              <a:t> dálkový přístup k údajům katastru (§ 11 až 14),</a:t>
            </a:r>
          </a:p>
          <a:p>
            <a:pPr>
              <a:buNone/>
            </a:pPr>
            <a:r>
              <a:rPr lang="cs-CZ" i="1" dirty="0" smtClean="0"/>
              <a:t>    h)</a:t>
            </a:r>
            <a:r>
              <a:rPr lang="cs-CZ" dirty="0" smtClean="0"/>
              <a:t> údaje katastru v elektronické podobě (§ 15),</a:t>
            </a:r>
          </a:p>
          <a:p>
            <a:pPr>
              <a:buNone/>
            </a:pPr>
            <a:r>
              <a:rPr lang="cs-CZ" i="1" dirty="0" smtClean="0"/>
              <a:t>    i)</a:t>
            </a:r>
            <a:r>
              <a:rPr lang="cs-CZ" dirty="0" smtClean="0"/>
              <a:t> kopie katastrální mapy s orientačním zákresem pozemkové držby podle posledního dochovaného stavu grafického operátu pozemkového katastru či přídělového nebo scelovacího operátu (dále jen „dřívější pozemkové evidence“) (§ 16),</a:t>
            </a:r>
          </a:p>
          <a:p>
            <a:pPr>
              <a:buNone/>
            </a:pPr>
            <a:r>
              <a:rPr lang="cs-CZ" i="1" dirty="0" smtClean="0"/>
              <a:t>   j)</a:t>
            </a:r>
            <a:r>
              <a:rPr lang="cs-CZ" dirty="0" smtClean="0"/>
              <a:t> srovnávací sestavení parcel dřívějších pozemkových evidencí s parcelami katastru (§ 17),</a:t>
            </a:r>
          </a:p>
          <a:p>
            <a:pPr>
              <a:buNone/>
            </a:pPr>
            <a:r>
              <a:rPr lang="cs-CZ" i="1" dirty="0" smtClean="0"/>
              <a:t>   k)</a:t>
            </a:r>
            <a:r>
              <a:rPr lang="cs-CZ" dirty="0" smtClean="0"/>
              <a:t> souhrnné přehledy o půdním fondu z údajů katastru (§ 18), nebo</a:t>
            </a:r>
          </a:p>
          <a:p>
            <a:pPr>
              <a:buNone/>
            </a:pPr>
            <a:r>
              <a:rPr lang="cs-CZ" i="1" dirty="0" smtClean="0"/>
              <a:t> </a:t>
            </a:r>
            <a:r>
              <a:rPr lang="cs-CZ" i="1" dirty="0" smtClean="0">
                <a:solidFill>
                  <a:srgbClr val="FF0000"/>
                </a:solidFill>
              </a:rPr>
              <a:t>  l)</a:t>
            </a:r>
            <a:r>
              <a:rPr lang="cs-CZ" dirty="0" smtClean="0">
                <a:solidFill>
                  <a:srgbClr val="FF0000"/>
                </a:solidFill>
              </a:rPr>
              <a:t> sledování změn (§ 19 a 20).</a:t>
            </a:r>
          </a:p>
          <a:p>
            <a:pPr>
              <a:buNone/>
            </a:pPr>
            <a:endParaRPr lang="cs-CZ" dirty="0"/>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214290"/>
            <a:ext cx="4993289" cy="571504"/>
          </a:xfrm>
        </p:spPr>
        <p:txBody>
          <a:bodyPr>
            <a:normAutofit fontScale="90000"/>
          </a:bodyPr>
          <a:lstStyle/>
          <a:p>
            <a:pPr>
              <a:buNone/>
            </a:pPr>
            <a:r>
              <a:rPr lang="cs-CZ" sz="2800" dirty="0" smtClean="0"/>
              <a:t>Pokračování- po novele vyhlášky </a:t>
            </a:r>
            <a:endParaRPr lang="cs-CZ" sz="2800" dirty="0"/>
          </a:p>
        </p:txBody>
      </p:sp>
      <p:sp>
        <p:nvSpPr>
          <p:cNvPr id="3" name="Zástupný symbol pro obsah 2"/>
          <p:cNvSpPr>
            <a:spLocks noGrp="1"/>
          </p:cNvSpPr>
          <p:nvPr>
            <p:ph idx="4294967295"/>
          </p:nvPr>
        </p:nvSpPr>
        <p:spPr>
          <a:xfrm>
            <a:off x="457200" y="1000108"/>
            <a:ext cx="8229600" cy="4929221"/>
          </a:xfrm>
          <a:prstGeom prst="rect">
            <a:avLst/>
          </a:prstGeom>
        </p:spPr>
        <p:txBody>
          <a:bodyPr>
            <a:normAutofit fontScale="85000" lnSpcReduction="20000"/>
          </a:bodyPr>
          <a:lstStyle/>
          <a:p>
            <a:pPr>
              <a:buNone/>
            </a:pPr>
            <a:r>
              <a:rPr lang="cs-CZ" sz="2400" dirty="0" smtClean="0"/>
              <a:t>§ 6 část</a:t>
            </a:r>
          </a:p>
          <a:p>
            <a:pPr>
              <a:buNone/>
            </a:pPr>
            <a:r>
              <a:rPr lang="cs-CZ" sz="2400" b="1" dirty="0" smtClean="0"/>
              <a:t>  Výpisy, opisy nebo kopie ze souboru geodetických informací a ze souboru popisných informací a identifikace parcel ve formě </a:t>
            </a:r>
            <a:r>
              <a:rPr lang="cs-CZ" sz="2400" b="1" dirty="0" smtClean="0">
                <a:solidFill>
                  <a:srgbClr val="FF0000"/>
                </a:solidFill>
              </a:rPr>
              <a:t>veřejných</a:t>
            </a:r>
            <a:r>
              <a:rPr lang="cs-CZ" sz="2400" b="1" dirty="0" smtClean="0"/>
              <a:t> listin</a:t>
            </a:r>
          </a:p>
          <a:p>
            <a:pPr>
              <a:buNone/>
            </a:pPr>
            <a:r>
              <a:rPr lang="cs-CZ" sz="2400" i="1" dirty="0" smtClean="0"/>
              <a:t>(6)</a:t>
            </a:r>
            <a:r>
              <a:rPr lang="cs-CZ" sz="2400" dirty="0" smtClean="0"/>
              <a:t> Identifikace parcel obsahuje porovnání totožnosti parcely nebo skupiny souvisejících parcel posledního dochovaného stavu dřívějších pozemkových evidencí nebo stavu katastrálního operátu k určitému datu s parcelou nebo skupinou parcel vedených v katastru. Parcely se uvádějí podle katastrálních území a parcelních čísel. V případě, že nelze zákres hranic parcely dřívější pozemkové evidence nebo parcely podle stavu před obnovou katastrálního operátu ztotožnit se zákresem hranic parcely katastru, sdělí katastrální úřad žadateli, že </a:t>
            </a:r>
            <a:r>
              <a:rPr lang="cs-CZ" sz="2400" dirty="0" smtClean="0">
                <a:solidFill>
                  <a:srgbClr val="FF0000"/>
                </a:solidFill>
              </a:rPr>
              <a:t>identifikaci nelze provést bez vytyčení hranic pozemku v terénu a vyhotovení geometrického plánu. Identifikace parcel se neposkytuje v katastrálních územích nebo v jejich částech, ve kterých byla provedena obnova katastrálního operátu na podkladě výsledků komplexních pozemkových úprav.</a:t>
            </a:r>
          </a:p>
          <a:p>
            <a:pPr>
              <a:buNone/>
            </a:pPr>
            <a:endParaRPr lang="cs-CZ" sz="2400" dirty="0"/>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4294967295"/>
          </p:nvPr>
        </p:nvSpPr>
        <p:spPr>
          <a:xfrm>
            <a:off x="457200" y="980728"/>
            <a:ext cx="8229600" cy="5145435"/>
          </a:xfrm>
          <a:prstGeom prst="rect">
            <a:avLst/>
          </a:prstGeom>
        </p:spPr>
        <p:txBody>
          <a:bodyPr>
            <a:normAutofit/>
          </a:bodyPr>
          <a:lstStyle/>
          <a:p>
            <a:pPr marL="0" indent="0">
              <a:buNone/>
            </a:pPr>
            <a:r>
              <a:rPr lang="cs-CZ" sz="2400" b="1" dirty="0" smtClean="0"/>
              <a:t>§ 17 </a:t>
            </a:r>
            <a:r>
              <a:rPr lang="cs-CZ" sz="2400" b="1" dirty="0" err="1" smtClean="0"/>
              <a:t>vyhl.o</a:t>
            </a:r>
            <a:r>
              <a:rPr lang="cs-CZ" sz="2400" b="1" dirty="0" smtClean="0"/>
              <a:t> </a:t>
            </a:r>
            <a:r>
              <a:rPr lang="cs-CZ" sz="2400" b="1" dirty="0" err="1" smtClean="0"/>
              <a:t>poskyt.inf</a:t>
            </a:r>
            <a:r>
              <a:rPr lang="cs-CZ" sz="2400" b="1" dirty="0" smtClean="0"/>
              <a:t>.</a:t>
            </a:r>
          </a:p>
          <a:p>
            <a:pPr>
              <a:buFont typeface="Arial" pitchFamily="34" charset="0"/>
              <a:buChar char="•"/>
            </a:pPr>
            <a:r>
              <a:rPr lang="cs-CZ" sz="2000" dirty="0" smtClean="0"/>
              <a:t>Srovnání sestavení parcel se neposkytuje v katastrálních územích nebo částech, kde je zcela odstraněno evidování zjednodušeným způsobem </a:t>
            </a:r>
          </a:p>
          <a:p>
            <a:pPr marL="0" indent="0">
              <a:buNone/>
            </a:pPr>
            <a:endParaRPr lang="cs-CZ" sz="2000" dirty="0"/>
          </a:p>
          <a:p>
            <a:pPr marL="0" indent="0">
              <a:buNone/>
            </a:pPr>
            <a:r>
              <a:rPr lang="cs-CZ" sz="2400" b="1" dirty="0" smtClean="0"/>
              <a:t>§ 19 </a:t>
            </a:r>
            <a:r>
              <a:rPr lang="cs-CZ" sz="2400" b="1" dirty="0" err="1" smtClean="0"/>
              <a:t>vyhl.o</a:t>
            </a:r>
            <a:r>
              <a:rPr lang="cs-CZ" sz="2400" b="1" dirty="0" smtClean="0"/>
              <a:t> </a:t>
            </a:r>
            <a:r>
              <a:rPr lang="cs-CZ" sz="2400" b="1" dirty="0" err="1" smtClean="0"/>
              <a:t>poskyt.inf</a:t>
            </a:r>
            <a:r>
              <a:rPr lang="cs-CZ" sz="2400" b="1" dirty="0" smtClean="0"/>
              <a:t>.</a:t>
            </a:r>
          </a:p>
          <a:p>
            <a:pPr>
              <a:buFont typeface="Arial" pitchFamily="34" charset="0"/>
              <a:buChar char="•"/>
            </a:pPr>
            <a:r>
              <a:rPr lang="cs-CZ" sz="2000" dirty="0" smtClean="0">
                <a:solidFill>
                  <a:srgbClr val="FF0000"/>
                </a:solidFill>
              </a:rPr>
              <a:t>Sledování změn </a:t>
            </a:r>
            <a:r>
              <a:rPr lang="cs-CZ" sz="2000" dirty="0" smtClean="0"/>
              <a:t>– „hlídací pes“ – poskytování pro osoby: </a:t>
            </a:r>
          </a:p>
          <a:p>
            <a:pPr lvl="1">
              <a:buFont typeface="Wingdings" pitchFamily="2" charset="2"/>
              <a:buChar char="ü"/>
            </a:pPr>
            <a:r>
              <a:rPr lang="cs-CZ" sz="1800" dirty="0" smtClean="0"/>
              <a:t> Vlastník </a:t>
            </a:r>
          </a:p>
          <a:p>
            <a:pPr lvl="1">
              <a:buFont typeface="Wingdings" pitchFamily="2" charset="2"/>
              <a:buChar char="ü"/>
            </a:pPr>
            <a:r>
              <a:rPr lang="cs-CZ" sz="1800" dirty="0" smtClean="0"/>
              <a:t> Zástavní nebo </a:t>
            </a:r>
            <a:r>
              <a:rPr lang="cs-CZ" sz="1800" dirty="0" err="1" smtClean="0"/>
              <a:t>podzástavní</a:t>
            </a:r>
            <a:r>
              <a:rPr lang="cs-CZ" sz="1800" dirty="0" smtClean="0"/>
              <a:t> věřitel </a:t>
            </a:r>
          </a:p>
          <a:p>
            <a:pPr lvl="1">
              <a:buFont typeface="Wingdings" pitchFamily="2" charset="2"/>
              <a:buChar char="ü"/>
            </a:pPr>
            <a:r>
              <a:rPr lang="cs-CZ" sz="1800" dirty="0" smtClean="0"/>
              <a:t> Oprávněný z věcného břemene </a:t>
            </a:r>
          </a:p>
          <a:p>
            <a:pPr lvl="1">
              <a:buFont typeface="Wingdings" pitchFamily="2" charset="2"/>
              <a:buChar char="ü"/>
            </a:pPr>
            <a:r>
              <a:rPr lang="cs-CZ" sz="1800" dirty="0" smtClean="0"/>
              <a:t> Oprávněný z předkupního práva ujednaného jako věcné právo</a:t>
            </a:r>
          </a:p>
          <a:p>
            <a:pPr lvl="1">
              <a:buFont typeface="Wingdings" pitchFamily="2" charset="2"/>
              <a:buChar char="ü"/>
            </a:pPr>
            <a:r>
              <a:rPr lang="cs-CZ" sz="1800" dirty="0" smtClean="0"/>
              <a:t> Oprávněný z práva zpětné koupě, oprávněný z práva lepšího kupce, nájemce nebo pachtýř </a:t>
            </a:r>
            <a:endParaRPr lang="cs-CZ" sz="1800" dirty="0"/>
          </a:p>
        </p:txBody>
      </p:sp>
    </p:spTree>
    <p:extLst>
      <p:ext uri="{BB962C8B-B14F-4D97-AF65-F5344CB8AC3E}">
        <p14:creationId xmlns="" xmlns:p14="http://schemas.microsoft.com/office/powerpoint/2010/main" val="190902299"/>
      </p:ext>
    </p:extLst>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57200" y="764704"/>
            <a:ext cx="8229600" cy="5361459"/>
          </a:xfrm>
          <a:prstGeom prst="rect">
            <a:avLst/>
          </a:prstGeom>
        </p:spPr>
        <p:txBody>
          <a:bodyPr>
            <a:normAutofit/>
          </a:bodyPr>
          <a:lstStyle/>
          <a:p>
            <a:pPr marL="0" indent="0">
              <a:buNone/>
            </a:pPr>
            <a:r>
              <a:rPr lang="cs-CZ" sz="2000" dirty="0" smtClean="0"/>
              <a:t>Pokračování § 19 </a:t>
            </a:r>
            <a:r>
              <a:rPr lang="cs-CZ" sz="2000" dirty="0" err="1" smtClean="0"/>
              <a:t>Vyhl</a:t>
            </a:r>
            <a:r>
              <a:rPr lang="cs-CZ" sz="2000" dirty="0" smtClean="0"/>
              <a:t>. o Poskytování informací k nemovitostem: </a:t>
            </a:r>
          </a:p>
          <a:p>
            <a:pPr marL="857250" lvl="1" indent="-457200">
              <a:buFont typeface="+mj-lt"/>
              <a:buAutoNum type="alphaLcParenR"/>
            </a:pPr>
            <a:r>
              <a:rPr lang="cs-CZ" sz="2000" dirty="0"/>
              <a:t>v</a:t>
            </a:r>
            <a:r>
              <a:rPr lang="cs-CZ" sz="2000" dirty="0" smtClean="0"/>
              <a:t>yznačení upozornění, že právní vztahy jsou dotčeny změnou (plomby) </a:t>
            </a:r>
          </a:p>
          <a:p>
            <a:pPr marL="857250" lvl="1" indent="-457200">
              <a:buFont typeface="+mj-lt"/>
              <a:buAutoNum type="alphaLcParenR"/>
            </a:pPr>
            <a:r>
              <a:rPr lang="cs-CZ" sz="2000" dirty="0"/>
              <a:t>p</a:t>
            </a:r>
            <a:r>
              <a:rPr lang="cs-CZ" sz="2000" dirty="0" smtClean="0"/>
              <a:t>rovedení vkladu </a:t>
            </a:r>
          </a:p>
          <a:p>
            <a:pPr marL="857250" lvl="1" indent="-457200">
              <a:buFont typeface="+mj-lt"/>
              <a:buAutoNum type="alphaLcParenR"/>
            </a:pPr>
            <a:r>
              <a:rPr lang="cs-CZ" sz="2000" dirty="0"/>
              <a:t>p</a:t>
            </a:r>
            <a:r>
              <a:rPr lang="cs-CZ" sz="2000" dirty="0" smtClean="0"/>
              <a:t>rovedení záznamu </a:t>
            </a:r>
          </a:p>
          <a:p>
            <a:pPr marL="857250" lvl="1" indent="-457200">
              <a:buFont typeface="+mj-lt"/>
              <a:buAutoNum type="alphaLcParenR"/>
            </a:pPr>
            <a:r>
              <a:rPr lang="cs-CZ" sz="2000" dirty="0"/>
              <a:t>z</a:t>
            </a:r>
            <a:r>
              <a:rPr lang="cs-CZ" sz="2000" dirty="0" smtClean="0"/>
              <a:t>ápisu poznámky </a:t>
            </a:r>
            <a:endParaRPr lang="cs-CZ" sz="2000" dirty="0"/>
          </a:p>
          <a:p>
            <a:endParaRPr lang="cs-CZ" sz="2000" dirty="0" smtClean="0"/>
          </a:p>
          <a:p>
            <a:pPr marL="0" indent="0">
              <a:buNone/>
            </a:pPr>
            <a:r>
              <a:rPr lang="cs-CZ" sz="2000" dirty="0" smtClean="0"/>
              <a:t>Úřad  zasílá informace: </a:t>
            </a:r>
          </a:p>
          <a:p>
            <a:pPr lvl="1">
              <a:buFont typeface="Arial" pitchFamily="34" charset="0"/>
              <a:buChar char="•"/>
            </a:pPr>
            <a:r>
              <a:rPr lang="cs-CZ" sz="2000" dirty="0"/>
              <a:t>e</a:t>
            </a:r>
            <a:r>
              <a:rPr lang="cs-CZ" sz="2000" dirty="0" smtClean="0"/>
              <a:t>lektronickou poštou </a:t>
            </a:r>
          </a:p>
          <a:p>
            <a:pPr lvl="1">
              <a:buFont typeface="Arial" pitchFamily="34" charset="0"/>
              <a:buChar char="•"/>
            </a:pPr>
            <a:r>
              <a:rPr lang="cs-CZ" sz="2000" dirty="0"/>
              <a:t>d</a:t>
            </a:r>
            <a:r>
              <a:rPr lang="cs-CZ" sz="2000" dirty="0" smtClean="0"/>
              <a:t>o datové schránky </a:t>
            </a:r>
          </a:p>
          <a:p>
            <a:pPr lvl="1">
              <a:buFont typeface="Arial" pitchFamily="34" charset="0"/>
              <a:buChar char="•"/>
            </a:pPr>
            <a:r>
              <a:rPr lang="cs-CZ" sz="2000" dirty="0"/>
              <a:t>k</a:t>
            </a:r>
            <a:r>
              <a:rPr lang="cs-CZ" sz="2000" dirty="0" smtClean="0"/>
              <a:t>rátkou textovou zprávou </a:t>
            </a:r>
          </a:p>
          <a:p>
            <a:pPr lvl="1">
              <a:buFont typeface="Arial" pitchFamily="34" charset="0"/>
              <a:buChar char="•"/>
            </a:pPr>
            <a:r>
              <a:rPr lang="cs-CZ" sz="2000" dirty="0"/>
              <a:t>w</a:t>
            </a:r>
            <a:r>
              <a:rPr lang="cs-CZ" sz="2000" dirty="0" smtClean="0"/>
              <a:t>ebovou službou </a:t>
            </a:r>
            <a:endParaRPr lang="cs-CZ" sz="2000" dirty="0"/>
          </a:p>
        </p:txBody>
      </p:sp>
    </p:spTree>
    <p:extLst>
      <p:ext uri="{BB962C8B-B14F-4D97-AF65-F5344CB8AC3E}">
        <p14:creationId xmlns:p14="http://schemas.microsoft.com/office/powerpoint/2010/main" xmlns="" val="2519250398"/>
      </p:ext>
    </p:extLst>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4294967295"/>
          </p:nvPr>
        </p:nvSpPr>
        <p:spPr>
          <a:xfrm>
            <a:off x="457200" y="908720"/>
            <a:ext cx="8229600" cy="5217443"/>
          </a:xfrm>
          <a:prstGeom prst="rect">
            <a:avLst/>
          </a:prstGeom>
        </p:spPr>
        <p:txBody>
          <a:bodyPr>
            <a:normAutofit/>
          </a:bodyPr>
          <a:lstStyle/>
          <a:p>
            <a:pPr marL="0" indent="0">
              <a:buNone/>
            </a:pPr>
            <a:r>
              <a:rPr lang="cs-CZ" sz="2000" dirty="0" smtClean="0"/>
              <a:t>Podmínka pro zřízení služby –prokázání totožnosti žadatele: </a:t>
            </a:r>
          </a:p>
          <a:p>
            <a:pPr lvl="1">
              <a:buFont typeface="Arial" pitchFamily="34" charset="0"/>
              <a:buChar char="•"/>
            </a:pPr>
            <a:r>
              <a:rPr lang="cs-CZ" sz="1800" dirty="0" smtClean="0"/>
              <a:t>Přes datovou schránku </a:t>
            </a:r>
          </a:p>
          <a:p>
            <a:pPr lvl="1">
              <a:buFont typeface="Arial" pitchFamily="34" charset="0"/>
              <a:buChar char="•"/>
            </a:pPr>
            <a:r>
              <a:rPr lang="cs-CZ" sz="1800" dirty="0" smtClean="0"/>
              <a:t>V listinné podobě s úředně ověřeným podpisem </a:t>
            </a:r>
          </a:p>
          <a:p>
            <a:pPr lvl="1">
              <a:buFont typeface="Arial" pitchFamily="34" charset="0"/>
              <a:buChar char="•"/>
            </a:pPr>
            <a:r>
              <a:rPr lang="cs-CZ" sz="1800" dirty="0" smtClean="0"/>
              <a:t>Osobním podáním prostřednictvím katastrálního úřadu </a:t>
            </a:r>
          </a:p>
          <a:p>
            <a:pPr marL="0" indent="0">
              <a:buNone/>
            </a:pPr>
            <a:endParaRPr lang="cs-CZ" sz="2000" dirty="0"/>
          </a:p>
          <a:p>
            <a:pPr marL="0" indent="0">
              <a:buNone/>
            </a:pPr>
            <a:r>
              <a:rPr lang="cs-CZ" sz="2000" dirty="0" smtClean="0"/>
              <a:t>Informace o změnách katastru v rozsahu – sledovaných nemovitostí – 200,- Kč </a:t>
            </a:r>
          </a:p>
          <a:p>
            <a:pPr marL="0" indent="0">
              <a:buNone/>
            </a:pPr>
            <a:endParaRPr lang="cs-CZ" sz="2000" dirty="0"/>
          </a:p>
          <a:p>
            <a:pPr marL="0" indent="0">
              <a:buNone/>
            </a:pPr>
            <a:r>
              <a:rPr lang="cs-CZ" sz="2000" dirty="0" smtClean="0"/>
              <a:t> </a:t>
            </a:r>
            <a:endParaRPr lang="cs-CZ" sz="2000" dirty="0"/>
          </a:p>
        </p:txBody>
      </p:sp>
    </p:spTree>
    <p:extLst>
      <p:ext uri="{BB962C8B-B14F-4D97-AF65-F5344CB8AC3E}">
        <p14:creationId xmlns="" xmlns:p14="http://schemas.microsoft.com/office/powerpoint/2010/main" val="303870299"/>
      </p:ext>
    </p:extLst>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778098"/>
          </a:xfrm>
        </p:spPr>
        <p:txBody>
          <a:bodyPr>
            <a:normAutofit/>
          </a:bodyPr>
          <a:lstStyle/>
          <a:p>
            <a:pPr marL="0" indent="0" algn="l">
              <a:buNone/>
            </a:pPr>
            <a:r>
              <a:rPr lang="cs-CZ" sz="2400" b="1" dirty="0" smtClean="0"/>
              <a:t>Poznatky z praxe </a:t>
            </a:r>
            <a:endParaRPr lang="cs-CZ" sz="2400" b="1" dirty="0"/>
          </a:p>
        </p:txBody>
      </p:sp>
      <p:sp>
        <p:nvSpPr>
          <p:cNvPr id="3" name="Zástupný symbol pro obsah 2"/>
          <p:cNvSpPr>
            <a:spLocks noGrp="1"/>
          </p:cNvSpPr>
          <p:nvPr>
            <p:ph sz="quarter" idx="4294967295"/>
          </p:nvPr>
        </p:nvSpPr>
        <p:spPr>
          <a:xfrm>
            <a:off x="611560" y="1700808"/>
            <a:ext cx="8075240" cy="4752528"/>
          </a:xfrm>
          <a:prstGeom prst="rect">
            <a:avLst/>
          </a:prstGeom>
        </p:spPr>
        <p:txBody>
          <a:bodyPr>
            <a:normAutofit/>
          </a:bodyPr>
          <a:lstStyle/>
          <a:p>
            <a:pPr>
              <a:buFont typeface="Arial" pitchFamily="34" charset="0"/>
              <a:buChar char="•"/>
            </a:pPr>
            <a:r>
              <a:rPr lang="cs-CZ" sz="2000" dirty="0" smtClean="0"/>
              <a:t>Informace ze sledovací služby jsou odesílány všem spoluvlastníkům nemovitosti (plomba se nevyjadřuje k osobě, ale k nemovitosti) </a:t>
            </a:r>
          </a:p>
          <a:p>
            <a:pPr>
              <a:buFont typeface="Arial" pitchFamily="34" charset="0"/>
              <a:buChar char="•"/>
            </a:pPr>
            <a:r>
              <a:rPr lang="cs-CZ" sz="2000" dirty="0" smtClean="0"/>
              <a:t>Podoba LV s jednotkami vymezenými dle NOZ </a:t>
            </a:r>
          </a:p>
          <a:p>
            <a:pPr>
              <a:buNone/>
            </a:pPr>
            <a:endParaRPr lang="cs-CZ" sz="2000" dirty="0" smtClean="0"/>
          </a:p>
          <a:p>
            <a:pPr>
              <a:buNone/>
            </a:pPr>
            <a:endParaRPr lang="cs-CZ" sz="2000" dirty="0" smtClean="0"/>
          </a:p>
          <a:p>
            <a:pPr>
              <a:buNone/>
            </a:pPr>
            <a:r>
              <a:rPr lang="cs-CZ" sz="2000" dirty="0" smtClean="0"/>
              <a:t>Upozornění:</a:t>
            </a:r>
          </a:p>
          <a:p>
            <a:pPr>
              <a:buNone/>
            </a:pPr>
            <a:r>
              <a:rPr lang="cs-CZ" sz="2000" b="1" dirty="0" smtClean="0"/>
              <a:t>      Občanský zákoník dává zápisům do katastru velkou váhu a vlastně stav v katastru se prokazuje listem vlastnictví,neboť v ostatních výstupech z katastru nejsou všechny informace poskytovány</a:t>
            </a:r>
            <a:r>
              <a:rPr lang="cs-CZ" sz="2000" dirty="0" smtClean="0"/>
              <a:t>.</a:t>
            </a:r>
            <a:endParaRPr lang="cs-CZ" sz="2000" dirty="0"/>
          </a:p>
        </p:txBody>
      </p:sp>
    </p:spTree>
    <p:extLst>
      <p:ext uri="{BB962C8B-B14F-4D97-AF65-F5344CB8AC3E}">
        <p14:creationId xmlns="" xmlns:p14="http://schemas.microsoft.com/office/powerpoint/2010/main" val="3535250508"/>
      </p:ext>
    </p:extLst>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42852"/>
            <a:ext cx="8929717" cy="500066"/>
          </a:xfrm>
        </p:spPr>
        <p:txBody>
          <a:bodyPr/>
          <a:lstStyle/>
          <a:p>
            <a:pPr>
              <a:buNone/>
            </a:pPr>
            <a:r>
              <a:rPr lang="cs-CZ" sz="2800" dirty="0" smtClean="0"/>
              <a:t> Poskytování informací z katastru nemovitostí-formy</a:t>
            </a:r>
            <a:endParaRPr lang="cs-CZ" sz="2800" dirty="0"/>
          </a:p>
        </p:txBody>
      </p:sp>
      <p:sp>
        <p:nvSpPr>
          <p:cNvPr id="3" name="Zástupný symbol pro obsah 2"/>
          <p:cNvSpPr>
            <a:spLocks noGrp="1"/>
          </p:cNvSpPr>
          <p:nvPr>
            <p:ph sz="quarter" idx="13"/>
          </p:nvPr>
        </p:nvSpPr>
        <p:spPr>
          <a:xfrm>
            <a:off x="642910" y="731520"/>
            <a:ext cx="7786742" cy="5697876"/>
          </a:xfrm>
        </p:spPr>
        <p:txBody>
          <a:bodyPr>
            <a:normAutofit fontScale="92500" lnSpcReduction="20000"/>
          </a:bodyPr>
          <a:lstStyle/>
          <a:p>
            <a:pPr>
              <a:buNone/>
            </a:pPr>
            <a:r>
              <a:rPr lang="cs-CZ" dirty="0" smtClean="0"/>
              <a:t>Nahlížení do katastru-</a:t>
            </a:r>
          </a:p>
          <a:p>
            <a:pPr>
              <a:buFontTx/>
              <a:buChar char="-"/>
            </a:pPr>
            <a:r>
              <a:rPr lang="cs-CZ" b="1" dirty="0" smtClean="0"/>
              <a:t>nahlížení do katastru</a:t>
            </a:r>
            <a:r>
              <a:rPr lang="cs-CZ" dirty="0" smtClean="0"/>
              <a:t> – na katastrálních úřadech /kromě sbírek listin, přehledů vlastnictví, cenových údajů/</a:t>
            </a:r>
          </a:p>
          <a:p>
            <a:pPr>
              <a:buNone/>
            </a:pPr>
            <a:r>
              <a:rPr lang="cs-CZ" dirty="0" smtClean="0"/>
              <a:t>                                    - </a:t>
            </a:r>
            <a:r>
              <a:rPr lang="cs-CZ" dirty="0" smtClean="0">
                <a:solidFill>
                  <a:srgbClr val="FF0000"/>
                </a:solidFill>
              </a:rPr>
              <a:t>přes internetové stránky  ČUZK prostřednictvím aplikací</a:t>
            </a:r>
          </a:p>
          <a:p>
            <a:pPr>
              <a:buNone/>
            </a:pPr>
            <a:endParaRPr lang="cs-CZ" dirty="0" smtClean="0"/>
          </a:p>
          <a:p>
            <a:pPr>
              <a:buNone/>
            </a:pPr>
            <a:r>
              <a:rPr lang="cs-CZ" dirty="0" smtClean="0"/>
              <a:t>Poskytování informací:</a:t>
            </a:r>
          </a:p>
          <a:p>
            <a:pPr>
              <a:buFontTx/>
              <a:buChar char="-"/>
            </a:pPr>
            <a:r>
              <a:rPr lang="cs-CZ" b="1" dirty="0" smtClean="0"/>
              <a:t>poskytování veřejných listin</a:t>
            </a:r>
            <a:r>
              <a:rPr lang="cs-CZ" dirty="0" smtClean="0"/>
              <a:t>- výpis</a:t>
            </a:r>
          </a:p>
          <a:p>
            <a:pPr>
              <a:buNone/>
            </a:pPr>
            <a:r>
              <a:rPr lang="cs-CZ" dirty="0" smtClean="0"/>
              <a:t>                                              - opis, kopie</a:t>
            </a:r>
          </a:p>
          <a:p>
            <a:pPr>
              <a:buNone/>
            </a:pPr>
            <a:r>
              <a:rPr lang="cs-CZ" dirty="0" smtClean="0"/>
              <a:t>                                              - identifikace</a:t>
            </a:r>
          </a:p>
          <a:p>
            <a:pPr>
              <a:buNone/>
            </a:pPr>
            <a:r>
              <a:rPr lang="cs-CZ" dirty="0" smtClean="0"/>
              <a:t>/opatřené kulatým razítkem se státním znakem/</a:t>
            </a:r>
          </a:p>
          <a:p>
            <a:pPr>
              <a:buFontTx/>
              <a:buChar char="-"/>
            </a:pPr>
            <a:r>
              <a:rPr lang="cs-CZ" b="1" dirty="0" smtClean="0"/>
              <a:t>poskytování tiskových výstupů – </a:t>
            </a:r>
            <a:r>
              <a:rPr lang="cs-CZ" dirty="0" smtClean="0"/>
              <a:t>informace</a:t>
            </a:r>
            <a:r>
              <a:rPr lang="cs-CZ" b="1" dirty="0" smtClean="0"/>
              <a:t> </a:t>
            </a:r>
            <a:r>
              <a:rPr lang="cs-CZ" dirty="0" smtClean="0"/>
              <a:t>o</a:t>
            </a:r>
            <a:r>
              <a:rPr lang="cs-CZ" b="1" dirty="0" smtClean="0"/>
              <a:t> </a:t>
            </a:r>
            <a:r>
              <a:rPr lang="cs-CZ" dirty="0" smtClean="0"/>
              <a:t>řízení</a:t>
            </a:r>
            <a:r>
              <a:rPr lang="cs-CZ" b="1" dirty="0" smtClean="0"/>
              <a:t> </a:t>
            </a:r>
          </a:p>
          <a:p>
            <a:pPr>
              <a:buNone/>
            </a:pPr>
            <a:r>
              <a:rPr lang="cs-CZ" dirty="0" smtClean="0"/>
              <a:t>                                                   - informace o parcelách</a:t>
            </a:r>
          </a:p>
          <a:p>
            <a:pPr>
              <a:buNone/>
            </a:pPr>
            <a:r>
              <a:rPr lang="cs-CZ" dirty="0" smtClean="0"/>
              <a:t>                                                   - informace o jednotkách</a:t>
            </a:r>
          </a:p>
          <a:p>
            <a:pPr>
              <a:buNone/>
            </a:pPr>
            <a:r>
              <a:rPr lang="cs-CZ" dirty="0" smtClean="0"/>
              <a:t>                                                   - informace o budovách</a:t>
            </a:r>
          </a:p>
          <a:p>
            <a:pPr>
              <a:buNone/>
            </a:pPr>
            <a:r>
              <a:rPr lang="cs-CZ" dirty="0" smtClean="0"/>
              <a:t>                                                   - informace o právu stavby</a:t>
            </a:r>
          </a:p>
          <a:p>
            <a:pPr>
              <a:buNone/>
            </a:pPr>
            <a:endParaRPr lang="cs-CZ" dirty="0" smtClean="0"/>
          </a:p>
          <a:p>
            <a:pPr>
              <a:buNone/>
            </a:pPr>
            <a:endParaRPr lang="cs-CZ"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0"/>
            <a:ext cx="6512511" cy="785794"/>
          </a:xfrm>
        </p:spPr>
        <p:txBody>
          <a:bodyPr/>
          <a:lstStyle/>
          <a:p>
            <a:pPr>
              <a:buNone/>
            </a:pPr>
            <a:r>
              <a:rPr lang="cs-CZ" sz="2800" dirty="0" smtClean="0"/>
              <a:t>Zákonná zástavní práva- shrnutí</a:t>
            </a:r>
            <a:endParaRPr lang="cs-CZ" sz="2800" dirty="0"/>
          </a:p>
        </p:txBody>
      </p:sp>
      <p:sp>
        <p:nvSpPr>
          <p:cNvPr id="3" name="Zástupný symbol pro obsah 2"/>
          <p:cNvSpPr>
            <a:spLocks noGrp="1"/>
          </p:cNvSpPr>
          <p:nvPr>
            <p:ph sz="quarter" idx="13"/>
          </p:nvPr>
        </p:nvSpPr>
        <p:spPr>
          <a:xfrm>
            <a:off x="500034" y="857232"/>
            <a:ext cx="8143932" cy="5643602"/>
          </a:xfrm>
        </p:spPr>
        <p:txBody>
          <a:bodyPr>
            <a:normAutofit fontScale="92500" lnSpcReduction="20000"/>
          </a:bodyPr>
          <a:lstStyle/>
          <a:p>
            <a:pPr>
              <a:buNone/>
            </a:pPr>
            <a:r>
              <a:rPr lang="cs-CZ" b="1" dirty="0" smtClean="0">
                <a:solidFill>
                  <a:srgbClr val="FF0000"/>
                </a:solidFill>
              </a:rPr>
              <a:t>  Exekutorské zástavní právo</a:t>
            </a:r>
          </a:p>
          <a:p>
            <a:pPr>
              <a:buNone/>
            </a:pPr>
            <a:r>
              <a:rPr lang="cs-CZ" b="1" dirty="0" smtClean="0">
                <a:solidFill>
                  <a:srgbClr val="FF0000"/>
                </a:solidFill>
              </a:rPr>
              <a:t>  Soudcovské zástavní právo</a:t>
            </a:r>
          </a:p>
          <a:p>
            <a:pPr>
              <a:buNone/>
            </a:pPr>
            <a:r>
              <a:rPr lang="cs-CZ" b="1" dirty="0" smtClean="0">
                <a:solidFill>
                  <a:srgbClr val="FF0000"/>
                </a:solidFill>
              </a:rPr>
              <a:t>  Zástavní právo zdravotní pojišťovny</a:t>
            </a:r>
          </a:p>
          <a:p>
            <a:pPr>
              <a:buFontTx/>
              <a:buChar char="-"/>
            </a:pPr>
            <a:r>
              <a:rPr lang="cs-CZ" dirty="0" smtClean="0"/>
              <a:t>Souvisí se zápisy poznámek a může být porušena zásada priority</a:t>
            </a:r>
          </a:p>
          <a:p>
            <a:pPr>
              <a:buNone/>
            </a:pPr>
            <a:r>
              <a:rPr lang="cs-CZ" dirty="0" smtClean="0"/>
              <a:t>  Návod pro správu katastru</a:t>
            </a:r>
          </a:p>
          <a:p>
            <a:pPr>
              <a:buNone/>
            </a:pPr>
            <a:r>
              <a:rPr lang="cs-CZ" b="1" dirty="0" smtClean="0"/>
              <a:t>  Privilegované pořadí </a:t>
            </a:r>
          </a:p>
          <a:p>
            <a:pPr>
              <a:buNone/>
            </a:pPr>
            <a:r>
              <a:rPr lang="cs-CZ" dirty="0" smtClean="0"/>
              <a:t>  V případě, kdy z právního předpisu vyplývá údaj o pořadí daný jiným okamžikem, než je okamžik podání návrhu na zápis nebo dojití vkladové listiny v souladu s § 14 odst. 2 </a:t>
            </a:r>
            <a:r>
              <a:rPr lang="cs-CZ" b="1" dirty="0" err="1" smtClean="0"/>
              <a:t>KatZ</a:t>
            </a:r>
            <a:r>
              <a:rPr lang="cs-CZ" b="1" dirty="0" smtClean="0"/>
              <a:t>, změní se při zápisu práva údaj </a:t>
            </a:r>
            <a:r>
              <a:rPr lang="cs-CZ" b="1" dirty="0" err="1" smtClean="0"/>
              <a:t>předvyplněný</a:t>
            </a:r>
            <a:r>
              <a:rPr lang="cs-CZ" b="1" dirty="0" smtClean="0"/>
              <a:t> v časové položce na údaj vyplývající z právního předpisu. Takto se postupuje zejména v případě exekutorského zástavního práva (§ 73a odst. 6 EŘ) a soudcovského zástavního práva (§ 338d odst. 1 OSŘ).</a:t>
            </a:r>
            <a:endParaRPr lang="cs-CZ" dirty="0" smtClean="0"/>
          </a:p>
          <a:p>
            <a:endParaRPr lang="cs-CZ" dirty="0" smtClean="0"/>
          </a:p>
          <a:p>
            <a:endParaRPr lang="cs-CZ" dirty="0" smtClean="0">
              <a:solidFill>
                <a:srgbClr val="FF0000"/>
              </a:solidFill>
            </a:endParaRPr>
          </a:p>
          <a:p>
            <a:pPr>
              <a:buNone/>
            </a:pPr>
            <a:r>
              <a:rPr lang="cs-CZ" dirty="0" smtClean="0">
                <a:solidFill>
                  <a:srgbClr val="FF0000"/>
                </a:solidFill>
              </a:rPr>
              <a:t>  Zástavní právo finančního úřadu- </a:t>
            </a:r>
            <a:r>
              <a:rPr lang="cs-CZ" dirty="0" smtClean="0"/>
              <a:t>vzniká ke dni podání návrhu na vklad</a:t>
            </a:r>
          </a:p>
          <a:p>
            <a:endParaRPr lang="cs-CZ" dirty="0"/>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1" y="214290"/>
            <a:ext cx="8020080" cy="500066"/>
          </a:xfrm>
        </p:spPr>
        <p:txBody>
          <a:bodyPr/>
          <a:lstStyle/>
          <a:p>
            <a:pPr>
              <a:buNone/>
            </a:pPr>
            <a:r>
              <a:rPr lang="cs-CZ" sz="2800" dirty="0" smtClean="0"/>
              <a:t>Poskytování informací z katastru nemovitostí</a:t>
            </a:r>
            <a:endParaRPr lang="cs-CZ" sz="2800" dirty="0"/>
          </a:p>
        </p:txBody>
      </p:sp>
      <p:sp>
        <p:nvSpPr>
          <p:cNvPr id="3" name="Zástupný symbol pro obsah 2"/>
          <p:cNvSpPr>
            <a:spLocks noGrp="1"/>
          </p:cNvSpPr>
          <p:nvPr>
            <p:ph sz="quarter" idx="4294967295"/>
          </p:nvPr>
        </p:nvSpPr>
        <p:spPr>
          <a:xfrm>
            <a:off x="857224" y="1500174"/>
            <a:ext cx="7786742" cy="4143404"/>
          </a:xfrm>
          <a:prstGeom prst="rect">
            <a:avLst/>
          </a:prstGeom>
        </p:spPr>
        <p:txBody>
          <a:bodyPr>
            <a:normAutofit fontScale="92500" lnSpcReduction="10000"/>
          </a:bodyPr>
          <a:lstStyle/>
          <a:p>
            <a:pPr>
              <a:buNone/>
            </a:pPr>
            <a:r>
              <a:rPr lang="cs-CZ" sz="2400" dirty="0" smtClean="0"/>
              <a:t>Pokračování- formy poskytovaných údajů</a:t>
            </a:r>
          </a:p>
          <a:p>
            <a:pPr>
              <a:buFontTx/>
              <a:buChar char="-"/>
            </a:pPr>
            <a:r>
              <a:rPr lang="cs-CZ" sz="2400" b="1" dirty="0" smtClean="0"/>
              <a:t>poskytování reprografických kopií</a:t>
            </a:r>
          </a:p>
          <a:p>
            <a:pPr>
              <a:buFontTx/>
              <a:buChar char="-"/>
            </a:pPr>
            <a:r>
              <a:rPr lang="cs-CZ" sz="2400" b="1" dirty="0" smtClean="0">
                <a:solidFill>
                  <a:srgbClr val="FF0000"/>
                </a:solidFill>
              </a:rPr>
              <a:t> dálkový přístup</a:t>
            </a:r>
          </a:p>
          <a:p>
            <a:pPr>
              <a:buFontTx/>
              <a:buChar char="-"/>
            </a:pPr>
            <a:r>
              <a:rPr lang="cs-CZ" sz="2400" b="1" dirty="0" smtClean="0"/>
              <a:t> dálkový přístup pro poskytovatele ověřených výstupů z informačního systému</a:t>
            </a:r>
            <a:r>
              <a:rPr lang="cs-CZ" sz="2400" dirty="0" smtClean="0"/>
              <a:t>= kontaktní místa- notáři</a:t>
            </a:r>
          </a:p>
          <a:p>
            <a:pPr>
              <a:buNone/>
            </a:pPr>
            <a:r>
              <a:rPr lang="cs-CZ" sz="2400" dirty="0" smtClean="0"/>
              <a:t>                                                               - hospodářská komora</a:t>
            </a:r>
          </a:p>
          <a:p>
            <a:pPr>
              <a:buNone/>
            </a:pPr>
            <a:r>
              <a:rPr lang="cs-CZ" sz="2400" dirty="0" smtClean="0"/>
              <a:t>                                                               - pošty</a:t>
            </a:r>
          </a:p>
          <a:p>
            <a:pPr>
              <a:buNone/>
            </a:pPr>
            <a:r>
              <a:rPr lang="cs-CZ" sz="2400" dirty="0" smtClean="0"/>
              <a:t>                                                               - matriky</a:t>
            </a:r>
          </a:p>
          <a:p>
            <a:pPr>
              <a:buNone/>
            </a:pPr>
            <a:r>
              <a:rPr lang="cs-CZ" b="1" dirty="0" smtClean="0"/>
              <a:t> - </a:t>
            </a:r>
            <a:r>
              <a:rPr lang="cs-CZ" sz="2400" b="1" dirty="0" smtClean="0"/>
              <a:t>sledovací služba- od 1.1.2014</a:t>
            </a:r>
            <a:endParaRPr lang="cs-CZ" sz="2400" b="1" dirty="0"/>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0"/>
            <a:ext cx="6858047" cy="642918"/>
          </a:xfrm>
        </p:spPr>
        <p:txBody>
          <a:bodyPr>
            <a:normAutofit/>
          </a:bodyPr>
          <a:lstStyle/>
          <a:p>
            <a:pPr>
              <a:buNone/>
            </a:pPr>
            <a:r>
              <a:rPr lang="cs-CZ" sz="2800" dirty="0" smtClean="0"/>
              <a:t>Pokračování- nahlížení do katastru</a:t>
            </a:r>
            <a:endParaRPr lang="cs-CZ" sz="2800" dirty="0"/>
          </a:p>
        </p:txBody>
      </p:sp>
      <p:sp>
        <p:nvSpPr>
          <p:cNvPr id="3" name="Zástupný symbol pro obsah 2"/>
          <p:cNvSpPr>
            <a:spLocks noGrp="1"/>
          </p:cNvSpPr>
          <p:nvPr>
            <p:ph idx="4294967295"/>
          </p:nvPr>
        </p:nvSpPr>
        <p:spPr>
          <a:xfrm>
            <a:off x="457200" y="928670"/>
            <a:ext cx="8229600" cy="5429288"/>
          </a:xfrm>
          <a:prstGeom prst="rect">
            <a:avLst/>
          </a:prstGeom>
        </p:spPr>
        <p:txBody>
          <a:bodyPr>
            <a:normAutofit/>
          </a:bodyPr>
          <a:lstStyle/>
          <a:p>
            <a:pPr>
              <a:buNone/>
            </a:pPr>
            <a:r>
              <a:rPr lang="cs-CZ" sz="2400" dirty="0" smtClean="0"/>
              <a:t>1/</a:t>
            </a:r>
          </a:p>
          <a:p>
            <a:pPr>
              <a:buNone/>
            </a:pPr>
            <a:r>
              <a:rPr lang="cs-CZ" sz="2400" dirty="0" smtClean="0"/>
              <a:t>  Každý má právo v prostorách a v době k tomu určené a za přítomnosti zaměstnance katastrálního úřadu nahlížet do katastru a pořizovat si z něho pro svou potřebu opisy, výpisy,  náčrty "z volné ruky" nebo fotografické snímky bezkontaktním způsobem vlastním zařízením (tam kde fotografování není vyloučeno). Nahlížet nelze do sbírky listin a na přehled vlastnictví konkrétního vlastníka. Za nahlížení do katastru se nepovažuje obsáhlé nebo dlouhodobé vypisování údajů katastru, zejména pokud by se tak dělo za výdělečným účelem.</a:t>
            </a:r>
            <a:endParaRPr lang="cs-CZ" sz="2400" dirty="0"/>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0"/>
            <a:ext cx="6858047" cy="642918"/>
          </a:xfrm>
        </p:spPr>
        <p:txBody>
          <a:bodyPr>
            <a:normAutofit/>
          </a:bodyPr>
          <a:lstStyle/>
          <a:p>
            <a:pPr>
              <a:buNone/>
            </a:pPr>
            <a:r>
              <a:rPr lang="cs-CZ" sz="2800" dirty="0" smtClean="0"/>
              <a:t>Pokračování- „nahlížení do katastru“</a:t>
            </a:r>
            <a:endParaRPr lang="cs-CZ" sz="2800" dirty="0"/>
          </a:p>
        </p:txBody>
      </p:sp>
      <p:sp>
        <p:nvSpPr>
          <p:cNvPr id="3" name="Zástupný symbol pro obsah 2"/>
          <p:cNvSpPr>
            <a:spLocks noGrp="1"/>
          </p:cNvSpPr>
          <p:nvPr>
            <p:ph idx="4294967295"/>
          </p:nvPr>
        </p:nvSpPr>
        <p:spPr>
          <a:xfrm>
            <a:off x="457200" y="928670"/>
            <a:ext cx="8229600" cy="5429288"/>
          </a:xfrm>
          <a:prstGeom prst="rect">
            <a:avLst/>
          </a:prstGeom>
        </p:spPr>
        <p:txBody>
          <a:bodyPr>
            <a:normAutofit fontScale="85000" lnSpcReduction="20000"/>
          </a:bodyPr>
          <a:lstStyle/>
          <a:p>
            <a:pPr>
              <a:buNone/>
            </a:pPr>
            <a:r>
              <a:rPr lang="cs-CZ" sz="2400" b="1" dirty="0" smtClean="0"/>
              <a:t>2/</a:t>
            </a:r>
          </a:p>
          <a:p>
            <a:pPr>
              <a:buNone/>
            </a:pPr>
            <a:r>
              <a:rPr lang="cs-CZ" sz="2400" b="1" dirty="0" smtClean="0"/>
              <a:t>   Nahlížení do katastru nemovitostí</a:t>
            </a:r>
          </a:p>
          <a:p>
            <a:pPr>
              <a:buNone/>
            </a:pPr>
            <a:r>
              <a:rPr lang="cs-CZ" sz="2400" dirty="0" smtClean="0"/>
              <a:t>   Aplikace umožňuje získávat některé vybrané údaje týkající se vlastnictví parcel, staveb, jednotek (bytů nebo nebytových prostor)) a práv stavby, evidovaných v katastru nemovitostí a dále informace o stavu řízení založených na katastrálním pracovišti pro účely zápisu vlastnických a jiných práv oprávněných subjektů k nemovitostem v České republice, nebo pro účely potvrzování geometrických plánů. </a:t>
            </a:r>
          </a:p>
          <a:p>
            <a:pPr>
              <a:buNone/>
            </a:pPr>
            <a:r>
              <a:rPr lang="cs-CZ" sz="2400" dirty="0" smtClean="0"/>
              <a:t>   Na rozdíl od </a:t>
            </a:r>
            <a:r>
              <a:rPr lang="cs-CZ" sz="2400" dirty="0" smtClean="0">
                <a:hlinkClick r:id="rId2" tooltip="Dálkový přístup do KN"/>
              </a:rPr>
              <a:t>Dálkového přístupu do KN</a:t>
            </a:r>
            <a:r>
              <a:rPr lang="cs-CZ" sz="2400" dirty="0" smtClean="0"/>
              <a:t> je Nahlížení do KN volně přístupné všem uživatelům internetu, nevyžaduje žádnou registraci a je bezplatné. Možnosti výstupů jsou však proti </a:t>
            </a:r>
            <a:r>
              <a:rPr lang="cs-CZ" sz="2400" dirty="0" smtClean="0">
                <a:hlinkClick r:id="rId2" tooltip="Dálkový přístup do KN"/>
              </a:rPr>
              <a:t>Dálkovému přístupu do KN</a:t>
            </a:r>
            <a:r>
              <a:rPr lang="cs-CZ" sz="2400" dirty="0" smtClean="0"/>
              <a:t> omezené. Výpis z katastru nemovitostí a některé další výstupy aplikace Nahlížení do KN </a:t>
            </a:r>
            <a:r>
              <a:rPr lang="cs-CZ" sz="2400" b="1" dirty="0" smtClean="0"/>
              <a:t>zdarma</a:t>
            </a:r>
            <a:r>
              <a:rPr lang="cs-CZ" sz="2400" dirty="0" smtClean="0"/>
              <a:t> neumožňuje, ale lze v aplikaci provést jejich nákup. Platba je realizována prostřednictvím </a:t>
            </a:r>
            <a:r>
              <a:rPr lang="cs-CZ" sz="2400" dirty="0" smtClean="0">
                <a:hlinkClick r:id="rId3"/>
              </a:rPr>
              <a:t>platebního portálu</a:t>
            </a:r>
            <a:r>
              <a:rPr lang="cs-CZ" sz="2400" dirty="0" smtClean="0"/>
              <a:t> </a:t>
            </a:r>
          </a:p>
          <a:p>
            <a:pPr>
              <a:buNone/>
            </a:pPr>
            <a:r>
              <a:rPr lang="cs-CZ" sz="2400" b="1" dirty="0" smtClean="0"/>
              <a:t>   Aplikace je určena výhradně pro interaktivní práci uživatelů, jakékoli získávání nebo vytěžování dat automatizovanými prostředky není dovoleno.</a:t>
            </a:r>
          </a:p>
          <a:p>
            <a:pPr>
              <a:buNone/>
            </a:pPr>
            <a:r>
              <a:rPr lang="cs-CZ" sz="2400" b="1" dirty="0" smtClean="0"/>
              <a:t>Poznámka: je možné omezení pro IP zahraničních adres </a:t>
            </a:r>
            <a:endParaRPr lang="cs-CZ" sz="2400" dirty="0" smtClean="0"/>
          </a:p>
          <a:p>
            <a:pPr>
              <a:buNone/>
            </a:pPr>
            <a:endParaRPr lang="cs-CZ" sz="2400" dirty="0" smtClean="0"/>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 y="0"/>
            <a:ext cx="9144000" cy="642918"/>
          </a:xfrm>
        </p:spPr>
        <p:txBody>
          <a:bodyPr/>
          <a:lstStyle/>
          <a:p>
            <a:pPr>
              <a:buNone/>
            </a:pPr>
            <a:r>
              <a:rPr lang="cs-CZ" sz="2800" dirty="0" smtClean="0"/>
              <a:t>Jak získávat informace z katastru nemovitostí-DP</a:t>
            </a:r>
            <a:endParaRPr lang="cs-CZ" sz="2800" dirty="0"/>
          </a:p>
        </p:txBody>
      </p:sp>
      <p:pic>
        <p:nvPicPr>
          <p:cNvPr id="4" name="Zástupný symbol pro obsah 3"/>
          <p:cNvPicPr>
            <a:picLocks noGrp="1"/>
          </p:cNvPicPr>
          <p:nvPr>
            <p:ph sz="quarter" idx="13"/>
          </p:nvPr>
        </p:nvPicPr>
        <p:blipFill>
          <a:blip r:embed="rId2"/>
          <a:srcRect/>
          <a:stretch>
            <a:fillRect/>
          </a:stretch>
        </p:blipFill>
        <p:spPr bwMode="auto">
          <a:xfrm>
            <a:off x="214282" y="428604"/>
            <a:ext cx="8715406" cy="6215106"/>
          </a:xfrm>
          <a:prstGeom prst="rect">
            <a:avLst/>
          </a:prstGeom>
          <a:noFill/>
          <a:ln w="9525">
            <a:noFill/>
            <a:miter lim="800000"/>
            <a:headEnd/>
            <a:tailEnd/>
          </a:ln>
        </p:spPr>
      </p:pic>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0"/>
            <a:ext cx="8286808" cy="642918"/>
          </a:xfrm>
        </p:spPr>
        <p:txBody>
          <a:bodyPr/>
          <a:lstStyle/>
          <a:p>
            <a:pPr>
              <a:buNone/>
            </a:pPr>
            <a:r>
              <a:rPr lang="cs-CZ" sz="2800" dirty="0" smtClean="0"/>
              <a:t>Jak získávat informace z katastru nemovitostí</a:t>
            </a:r>
            <a:endParaRPr lang="cs-CZ" sz="2800" dirty="0"/>
          </a:p>
        </p:txBody>
      </p:sp>
      <p:sp>
        <p:nvSpPr>
          <p:cNvPr id="3" name="Zástupný symbol pro obsah 2"/>
          <p:cNvSpPr>
            <a:spLocks noGrp="1"/>
          </p:cNvSpPr>
          <p:nvPr>
            <p:ph sz="quarter" idx="13"/>
          </p:nvPr>
        </p:nvSpPr>
        <p:spPr>
          <a:xfrm>
            <a:off x="357158" y="731520"/>
            <a:ext cx="8572560" cy="5912190"/>
          </a:xfrm>
        </p:spPr>
        <p:txBody>
          <a:bodyPr>
            <a:normAutofit fontScale="92500" lnSpcReduction="10000"/>
          </a:bodyPr>
          <a:lstStyle/>
          <a:p>
            <a:pPr fontAlgn="base">
              <a:buNone/>
            </a:pPr>
            <a:r>
              <a:rPr lang="cs-CZ" b="1" dirty="0" smtClean="0">
                <a:solidFill>
                  <a:srgbClr val="FF0000"/>
                </a:solidFill>
              </a:rPr>
              <a:t>Dálkový přístup pro registrované uživatele</a:t>
            </a:r>
          </a:p>
          <a:p>
            <a:pPr fontAlgn="base">
              <a:buNone/>
            </a:pPr>
            <a:r>
              <a:rPr lang="cs-CZ" dirty="0" smtClean="0"/>
              <a:t>  Aplikace Dálkový přístup (</a:t>
            </a:r>
            <a:r>
              <a:rPr lang="cs-CZ" b="1" dirty="0" smtClean="0"/>
              <a:t>DP</a:t>
            </a:r>
            <a:r>
              <a:rPr lang="cs-CZ" dirty="0" smtClean="0"/>
              <a:t>) je určena zejména pro právnické osoby a pro osoby využívající Webové služby dálkového přístupu (WSDP). Aplikace </a:t>
            </a:r>
            <a:r>
              <a:rPr lang="cs-CZ" b="1" dirty="0" smtClean="0"/>
              <a:t>vyžaduje předchozí registraci</a:t>
            </a:r>
            <a:r>
              <a:rPr lang="cs-CZ" dirty="0" smtClean="0"/>
              <a:t> u ČÚZK. Úhrady za výstupy jsou fakturovány v dohodnutých intervalech. Více informací získáte v sekci </a:t>
            </a:r>
            <a:r>
              <a:rPr lang="cs-CZ" dirty="0" smtClean="0">
                <a:hlinkClick r:id="rId2"/>
              </a:rPr>
              <a:t>základní informace</a:t>
            </a:r>
            <a:r>
              <a:rPr lang="cs-CZ" dirty="0" smtClean="0"/>
              <a:t>.</a:t>
            </a:r>
          </a:p>
          <a:p>
            <a:pPr fontAlgn="base">
              <a:buNone/>
            </a:pPr>
            <a:r>
              <a:rPr lang="cs-CZ" b="1" dirty="0" smtClean="0">
                <a:solidFill>
                  <a:srgbClr val="FF0000"/>
                </a:solidFill>
              </a:rPr>
              <a:t>  Dálkový přístup pro neregistrované uživatele</a:t>
            </a:r>
          </a:p>
          <a:p>
            <a:pPr fontAlgn="base">
              <a:buNone/>
            </a:pPr>
            <a:r>
              <a:rPr lang="cs-CZ" dirty="0" smtClean="0"/>
              <a:t>  Aplikace Dálkový přístup pro neregistrované uživatele (</a:t>
            </a:r>
            <a:r>
              <a:rPr lang="cs-CZ" b="1" dirty="0" smtClean="0"/>
              <a:t>DPN</a:t>
            </a:r>
            <a:r>
              <a:rPr lang="cs-CZ" dirty="0" smtClean="0"/>
              <a:t>) je určena pro zejména pro fyzické osoby. Na rozdíl od Dálkového přístupu do KN </a:t>
            </a:r>
            <a:r>
              <a:rPr lang="cs-CZ" b="1" dirty="0" smtClean="0"/>
              <a:t>není nutná předchozí registrace</a:t>
            </a:r>
            <a:r>
              <a:rPr lang="cs-CZ" dirty="0" smtClean="0"/>
              <a:t> u ČÚZK. Pro zakoupení některých výstupů je nutné prokázat totožnost prostřednictvím </a:t>
            </a:r>
            <a:r>
              <a:rPr lang="cs-CZ" dirty="0" smtClean="0">
                <a:hlinkClick r:id="rId3"/>
              </a:rPr>
              <a:t>Identity </a:t>
            </a:r>
            <a:r>
              <a:rPr lang="cs-CZ" dirty="0" err="1" smtClean="0">
                <a:hlinkClick r:id="rId3"/>
              </a:rPr>
              <a:t>obcana</a:t>
            </a:r>
            <a:r>
              <a:rPr lang="cs-CZ" dirty="0" smtClean="0"/>
              <a:t> . Úhrada je realizovaná online platbou.</a:t>
            </a:r>
          </a:p>
          <a:p>
            <a:pPr fontAlgn="base">
              <a:buNone/>
            </a:pPr>
            <a:r>
              <a:rPr lang="cs-CZ" b="1" dirty="0" smtClean="0"/>
              <a:t> </a:t>
            </a:r>
            <a:r>
              <a:rPr lang="cs-CZ" b="1" dirty="0" smtClean="0">
                <a:solidFill>
                  <a:srgbClr val="FF0000"/>
                </a:solidFill>
              </a:rPr>
              <a:t>Aktuálnost dat</a:t>
            </a:r>
          </a:p>
          <a:p>
            <a:pPr fontAlgn="base">
              <a:buNone/>
            </a:pPr>
            <a:r>
              <a:rPr lang="cs-CZ" dirty="0" smtClean="0"/>
              <a:t>  Aktualizace údajů poskytovaných prostřednictvím dálkového přístupu pro registrované i neregistrované uživatele probíhá zpravidla v intervalu 10-120 minut. Ve výjimečných případech však může dosáhnout i několika hodin. Na výstupech je vždy uveden datum a čas, ke kterému aktualizace dat proběhla.</a:t>
            </a:r>
          </a:p>
          <a:p>
            <a:pPr>
              <a:buNone/>
            </a:pPr>
            <a:endParaRPr lang="cs-CZ" dirty="0"/>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0"/>
            <a:ext cx="8286808" cy="642918"/>
          </a:xfrm>
        </p:spPr>
        <p:txBody>
          <a:bodyPr/>
          <a:lstStyle/>
          <a:p>
            <a:pPr>
              <a:buNone/>
            </a:pPr>
            <a:r>
              <a:rPr lang="cs-CZ" sz="2800" dirty="0" smtClean="0"/>
              <a:t>Jak získávat informace z katastru nemovitostí</a:t>
            </a:r>
            <a:endParaRPr lang="cs-CZ" sz="2800" dirty="0"/>
          </a:p>
        </p:txBody>
      </p:sp>
      <p:sp>
        <p:nvSpPr>
          <p:cNvPr id="3" name="Zástupný symbol pro obsah 2"/>
          <p:cNvSpPr>
            <a:spLocks noGrp="1"/>
          </p:cNvSpPr>
          <p:nvPr>
            <p:ph sz="quarter" idx="13"/>
          </p:nvPr>
        </p:nvSpPr>
        <p:spPr>
          <a:xfrm>
            <a:off x="357158" y="731520"/>
            <a:ext cx="8572560" cy="5912190"/>
          </a:xfrm>
        </p:spPr>
        <p:txBody>
          <a:bodyPr>
            <a:normAutofit fontScale="62500" lnSpcReduction="20000"/>
          </a:bodyPr>
          <a:lstStyle/>
          <a:p>
            <a:pPr fontAlgn="base">
              <a:buNone/>
            </a:pPr>
            <a:r>
              <a:rPr lang="cs-CZ" b="1" dirty="0" smtClean="0"/>
              <a:t>Dálkový přístup pro neregistrované uživatele</a:t>
            </a:r>
          </a:p>
          <a:p>
            <a:pPr fontAlgn="base">
              <a:buNone/>
            </a:pPr>
            <a:r>
              <a:rPr lang="cs-CZ" dirty="0" smtClean="0"/>
              <a:t>  Aplikace umožňuje získání výpisu z katastru nemovitostí, přehledu vlastnictví osoby, výstupů ze sbírky listin katastru nemovitostí a dalších elektronických listin. Aplikace nevyžaduje předchozí registraci u ČÚZK, pro získání některých listin je nutné prokázat totožnost prostřednictvím </a:t>
            </a:r>
            <a:r>
              <a:rPr lang="cs-CZ" u="sng" dirty="0" smtClean="0">
                <a:hlinkClick r:id="rId2"/>
              </a:rPr>
              <a:t>Identity občana</a:t>
            </a:r>
            <a:r>
              <a:rPr lang="cs-CZ" dirty="0" smtClean="0"/>
              <a:t>. </a:t>
            </a:r>
          </a:p>
          <a:p>
            <a:pPr fontAlgn="base">
              <a:buNone/>
            </a:pPr>
            <a:r>
              <a:rPr lang="cs-CZ" b="1" dirty="0" smtClean="0"/>
              <a:t>  Aplikace je určena výhradně pro nákup elektronických listin. Její použití ve formě Nahlížení do katastru nebo vytěžování dat není dovoleno.</a:t>
            </a:r>
            <a:endParaRPr lang="cs-CZ" dirty="0" smtClean="0"/>
          </a:p>
          <a:p>
            <a:pPr fontAlgn="base">
              <a:buNone/>
            </a:pPr>
            <a:r>
              <a:rPr lang="cs-CZ" dirty="0" smtClean="0"/>
              <a:t>Každý uživatel je povinen se seznámit s </a:t>
            </a:r>
            <a:r>
              <a:rPr lang="cs-CZ" u="sng" dirty="0" smtClean="0">
                <a:hlinkClick r:id="rId3"/>
              </a:rPr>
              <a:t>podmínkami užití aplikace</a:t>
            </a:r>
            <a:r>
              <a:rPr lang="cs-CZ" dirty="0" smtClean="0"/>
              <a:t> a dodržovat je.</a:t>
            </a:r>
          </a:p>
          <a:p>
            <a:pPr fontAlgn="base">
              <a:buNone/>
            </a:pPr>
            <a:r>
              <a:rPr lang="cs-CZ" dirty="0" smtClean="0">
                <a:hlinkClick r:id="rId4" tooltip="List vlastnictví"/>
              </a:rPr>
              <a:t>   Vyhledání</a:t>
            </a:r>
            <a:br>
              <a:rPr lang="cs-CZ" dirty="0" smtClean="0">
                <a:hlinkClick r:id="rId4" tooltip="List vlastnictví"/>
              </a:rPr>
            </a:br>
            <a:r>
              <a:rPr lang="cs-CZ" dirty="0" smtClean="0">
                <a:hlinkClick r:id="rId4" tooltip="List vlastnictví"/>
              </a:rPr>
              <a:t>LV </a:t>
            </a:r>
          </a:p>
          <a:p>
            <a:pPr fontAlgn="base">
              <a:buNone/>
            </a:pPr>
            <a:r>
              <a:rPr lang="cs-CZ" dirty="0" smtClean="0">
                <a:hlinkClick r:id="rId5" tooltip="Informace o parcele"/>
              </a:rPr>
              <a:t>  Vyhledání</a:t>
            </a:r>
            <a:br>
              <a:rPr lang="cs-CZ" dirty="0" smtClean="0">
                <a:hlinkClick r:id="rId5" tooltip="Informace o parcele"/>
              </a:rPr>
            </a:br>
            <a:r>
              <a:rPr lang="cs-CZ" dirty="0" smtClean="0">
                <a:hlinkClick r:id="rId5" tooltip="Informace o parcele"/>
              </a:rPr>
              <a:t>parcely </a:t>
            </a:r>
          </a:p>
          <a:p>
            <a:pPr fontAlgn="base">
              <a:buNone/>
            </a:pPr>
            <a:r>
              <a:rPr lang="cs-CZ" dirty="0" smtClean="0">
                <a:hlinkClick r:id="rId6" tooltip="Informace o stavbě"/>
              </a:rPr>
              <a:t>  Vyhledání</a:t>
            </a:r>
            <a:br>
              <a:rPr lang="cs-CZ" dirty="0" smtClean="0">
                <a:hlinkClick r:id="rId6" tooltip="Informace o stavbě"/>
              </a:rPr>
            </a:br>
            <a:r>
              <a:rPr lang="cs-CZ" dirty="0" smtClean="0">
                <a:hlinkClick r:id="rId6" tooltip="Informace o stavbě"/>
              </a:rPr>
              <a:t>stavby </a:t>
            </a:r>
          </a:p>
          <a:p>
            <a:pPr fontAlgn="base">
              <a:buNone/>
            </a:pPr>
            <a:r>
              <a:rPr lang="cs-CZ" dirty="0" smtClean="0">
                <a:hlinkClick r:id="rId7" tooltip="Informace o jednotce"/>
              </a:rPr>
              <a:t>  Vyhledání</a:t>
            </a:r>
            <a:br>
              <a:rPr lang="cs-CZ" dirty="0" smtClean="0">
                <a:hlinkClick r:id="rId7" tooltip="Informace o jednotce"/>
              </a:rPr>
            </a:br>
            <a:r>
              <a:rPr lang="cs-CZ" dirty="0" smtClean="0">
                <a:hlinkClick r:id="rId7" tooltip="Informace o jednotce"/>
              </a:rPr>
              <a:t>jednotky </a:t>
            </a:r>
          </a:p>
          <a:p>
            <a:pPr fontAlgn="base">
              <a:buNone/>
            </a:pPr>
            <a:r>
              <a:rPr lang="cs-CZ" dirty="0" smtClean="0">
                <a:hlinkClick r:id="rId8" tooltip="Sbírka listin"/>
              </a:rPr>
              <a:t>  Sbírka</a:t>
            </a:r>
            <a:br>
              <a:rPr lang="cs-CZ" dirty="0" smtClean="0">
                <a:hlinkClick r:id="rId8" tooltip="Sbírka listin"/>
              </a:rPr>
            </a:br>
            <a:r>
              <a:rPr lang="cs-CZ" dirty="0" smtClean="0">
                <a:hlinkClick r:id="rId8" tooltip="Sbírka listin"/>
              </a:rPr>
              <a:t>listin </a:t>
            </a:r>
          </a:p>
          <a:p>
            <a:pPr fontAlgn="base">
              <a:buNone/>
            </a:pPr>
            <a:r>
              <a:rPr lang="cs-CZ" dirty="0" smtClean="0">
                <a:hlinkClick r:id="rId9" tooltip="Zobrazení mapy"/>
              </a:rPr>
              <a:t>  Zobrazení</a:t>
            </a:r>
            <a:br>
              <a:rPr lang="cs-CZ" dirty="0" smtClean="0">
                <a:hlinkClick r:id="rId9" tooltip="Zobrazení mapy"/>
              </a:rPr>
            </a:br>
            <a:r>
              <a:rPr lang="cs-CZ" dirty="0" smtClean="0">
                <a:hlinkClick r:id="rId9" tooltip="Zobrazení mapy"/>
              </a:rPr>
              <a:t>mapy </a:t>
            </a:r>
          </a:p>
          <a:p>
            <a:pPr fontAlgn="base">
              <a:buNone/>
            </a:pPr>
            <a:r>
              <a:rPr lang="cs-CZ" b="1" dirty="0" smtClean="0"/>
              <a:t>Novinky a upozornění - </a:t>
            </a:r>
            <a:r>
              <a:rPr lang="cs-CZ" b="1" dirty="0" smtClean="0">
                <a:solidFill>
                  <a:srgbClr val="FF0000"/>
                </a:solidFill>
              </a:rPr>
              <a:t>SLEDOVAT</a:t>
            </a:r>
            <a:endParaRPr lang="cs-CZ" b="1" dirty="0" smtClean="0"/>
          </a:p>
          <a:p>
            <a:pPr fontAlgn="base">
              <a:buNone/>
            </a:pPr>
            <a:r>
              <a:rPr lang="cs-CZ" b="1" dirty="0" smtClean="0"/>
              <a:t>  02.03.2023 - odstávka aplikace 07.03.2023</a:t>
            </a:r>
          </a:p>
          <a:p>
            <a:pPr fontAlgn="base">
              <a:buNone/>
            </a:pPr>
            <a:r>
              <a:rPr lang="cs-CZ" dirty="0" smtClean="0"/>
              <a:t> Vážení uživatelé, </a:t>
            </a:r>
          </a:p>
          <a:p>
            <a:pPr fontAlgn="base">
              <a:buNone/>
            </a:pPr>
            <a:r>
              <a:rPr lang="cs-CZ" dirty="0" smtClean="0"/>
              <a:t>  z provozních důvodů nebude v úterý 7.3.2023 od 18:00 do cca 20 hodin dostupná aplikace Dálkový přístup pro neregistrované uživatele.</a:t>
            </a:r>
          </a:p>
          <a:p>
            <a:pPr fontAlgn="base">
              <a:buNone/>
            </a:pPr>
            <a:r>
              <a:rPr lang="cs-CZ" dirty="0" smtClean="0"/>
              <a:t> Omlouváme se za komplikace a děkujeme za pochopení. </a:t>
            </a:r>
          </a:p>
          <a:p>
            <a:pPr>
              <a:buNone/>
            </a:pPr>
            <a:endParaRPr lang="cs-CZ" dirty="0"/>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0"/>
            <a:ext cx="8286808" cy="642918"/>
          </a:xfrm>
        </p:spPr>
        <p:txBody>
          <a:bodyPr/>
          <a:lstStyle/>
          <a:p>
            <a:pPr>
              <a:buNone/>
            </a:pPr>
            <a:r>
              <a:rPr lang="cs-CZ" sz="2800" dirty="0" smtClean="0"/>
              <a:t>Jak získávat informace z katastru nemovitostí</a:t>
            </a:r>
            <a:endParaRPr lang="cs-CZ" sz="2800" dirty="0"/>
          </a:p>
        </p:txBody>
      </p:sp>
      <p:pic>
        <p:nvPicPr>
          <p:cNvPr id="796674" name="Picture 2"/>
          <p:cNvPicPr>
            <a:picLocks noGrp="1" noChangeAspect="1" noChangeArrowheads="1"/>
          </p:cNvPicPr>
          <p:nvPr>
            <p:ph sz="quarter" idx="13"/>
          </p:nvPr>
        </p:nvPicPr>
        <p:blipFill>
          <a:blip r:embed="rId2"/>
          <a:srcRect/>
          <a:stretch>
            <a:fillRect/>
          </a:stretch>
        </p:blipFill>
        <p:spPr bwMode="auto">
          <a:xfrm>
            <a:off x="0" y="714356"/>
            <a:ext cx="9144000" cy="5929354"/>
          </a:xfrm>
          <a:prstGeom prst="rect">
            <a:avLst/>
          </a:prstGeom>
          <a:noFill/>
          <a:ln w="9525">
            <a:noFill/>
            <a:miter lim="800000"/>
            <a:headEnd/>
            <a:tailEnd/>
          </a:ln>
          <a:effectLst/>
        </p:spPr>
      </p:pic>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0"/>
            <a:ext cx="8286808" cy="642918"/>
          </a:xfrm>
        </p:spPr>
        <p:txBody>
          <a:bodyPr/>
          <a:lstStyle/>
          <a:p>
            <a:pPr>
              <a:buNone/>
            </a:pPr>
            <a:r>
              <a:rPr lang="cs-CZ" sz="2800" dirty="0" smtClean="0"/>
              <a:t>Jak získávat informace z katastru nemovitostí</a:t>
            </a:r>
            <a:endParaRPr lang="cs-CZ" sz="2800" dirty="0"/>
          </a:p>
        </p:txBody>
      </p:sp>
      <p:pic>
        <p:nvPicPr>
          <p:cNvPr id="797698" name="Picture 2"/>
          <p:cNvPicPr>
            <a:picLocks noGrp="1" noChangeAspect="1" noChangeArrowheads="1"/>
          </p:cNvPicPr>
          <p:nvPr>
            <p:ph sz="quarter" idx="13"/>
          </p:nvPr>
        </p:nvPicPr>
        <p:blipFill>
          <a:blip r:embed="rId2"/>
          <a:srcRect/>
          <a:stretch>
            <a:fillRect/>
          </a:stretch>
        </p:blipFill>
        <p:spPr bwMode="auto">
          <a:xfrm>
            <a:off x="0" y="642918"/>
            <a:ext cx="9144000" cy="5929354"/>
          </a:xfrm>
          <a:prstGeom prst="rect">
            <a:avLst/>
          </a:prstGeom>
          <a:noFill/>
          <a:ln w="9525">
            <a:noFill/>
            <a:miter lim="800000"/>
            <a:headEnd/>
            <a:tailEnd/>
          </a:ln>
          <a:effectLst/>
        </p:spPr>
      </p:pic>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0"/>
            <a:ext cx="8929717" cy="642918"/>
          </a:xfrm>
        </p:spPr>
        <p:txBody>
          <a:bodyPr/>
          <a:lstStyle/>
          <a:p>
            <a:pPr>
              <a:buNone/>
            </a:pPr>
            <a:r>
              <a:rPr lang="cs-CZ" sz="2800" dirty="0" smtClean="0"/>
              <a:t>Jak získávat informace z katastru nemovitostí-ceník</a:t>
            </a:r>
            <a:endParaRPr lang="cs-CZ" sz="2800" dirty="0"/>
          </a:p>
        </p:txBody>
      </p:sp>
      <p:pic>
        <p:nvPicPr>
          <p:cNvPr id="798722" name="Picture 2"/>
          <p:cNvPicPr>
            <a:picLocks noGrp="1" noChangeAspect="1" noChangeArrowheads="1"/>
          </p:cNvPicPr>
          <p:nvPr>
            <p:ph sz="quarter" idx="13"/>
          </p:nvPr>
        </p:nvPicPr>
        <p:blipFill>
          <a:blip r:embed="rId2"/>
          <a:srcRect/>
          <a:stretch>
            <a:fillRect/>
          </a:stretch>
        </p:blipFill>
        <p:spPr bwMode="auto">
          <a:xfrm>
            <a:off x="0" y="714356"/>
            <a:ext cx="9144000" cy="6143644"/>
          </a:xfrm>
          <a:prstGeom prst="rect">
            <a:avLst/>
          </a:prstGeom>
          <a:noFill/>
          <a:ln w="9525">
            <a:noFill/>
            <a:miter lim="800000"/>
            <a:headEnd/>
            <a:tailEnd/>
          </a:ln>
          <a:effectLst/>
        </p:spPr>
      </p:pic>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3" y="0"/>
            <a:ext cx="8286808" cy="642918"/>
          </a:xfrm>
        </p:spPr>
        <p:txBody>
          <a:bodyPr/>
          <a:lstStyle/>
          <a:p>
            <a:pPr>
              <a:buNone/>
            </a:pPr>
            <a:r>
              <a:rPr lang="cs-CZ" sz="2800" dirty="0" smtClean="0"/>
              <a:t>Jak získávat informace z katastru nemovitostí</a:t>
            </a:r>
            <a:endParaRPr lang="cs-CZ" sz="2800" dirty="0"/>
          </a:p>
        </p:txBody>
      </p:sp>
      <p:pic>
        <p:nvPicPr>
          <p:cNvPr id="799746" name="Picture 2"/>
          <p:cNvPicPr>
            <a:picLocks noGrp="1" noChangeAspect="1" noChangeArrowheads="1"/>
          </p:cNvPicPr>
          <p:nvPr>
            <p:ph sz="quarter" idx="13"/>
          </p:nvPr>
        </p:nvPicPr>
        <p:blipFill>
          <a:blip r:embed="rId2"/>
          <a:srcRect/>
          <a:stretch>
            <a:fillRect/>
          </a:stretch>
        </p:blipFill>
        <p:spPr bwMode="auto">
          <a:xfrm>
            <a:off x="0" y="642918"/>
            <a:ext cx="9144000" cy="6215082"/>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Aerodynamika">
  <a:themeElements>
    <a:clrScheme name="Aerodynamika">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erodynamika">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erodynamika">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10989</TotalTime>
  <Words>90374</Words>
  <Application>Microsoft Office PowerPoint</Application>
  <PresentationFormat>Předvádění na obrazovce (4:3)</PresentationFormat>
  <Paragraphs>7255</Paragraphs>
  <Slides>1010</Slides>
  <Notes>145</Notes>
  <HiddenSlides>0</HiddenSlides>
  <MMClips>0</MMClips>
  <ScaleCrop>false</ScaleCrop>
  <HeadingPairs>
    <vt:vector size="6" baseType="variant">
      <vt:variant>
        <vt:lpstr>Motiv</vt:lpstr>
      </vt:variant>
      <vt:variant>
        <vt:i4>1</vt:i4>
      </vt:variant>
      <vt:variant>
        <vt:lpstr>Vložené servery OLE</vt:lpstr>
      </vt:variant>
      <vt:variant>
        <vt:i4>2</vt:i4>
      </vt:variant>
      <vt:variant>
        <vt:lpstr>Nadpisy snímků</vt:lpstr>
      </vt:variant>
      <vt:variant>
        <vt:i4>1010</vt:i4>
      </vt:variant>
    </vt:vector>
  </HeadingPairs>
  <TitlesOfParts>
    <vt:vector size="1013" baseType="lpstr">
      <vt:lpstr>Aerodynamika</vt:lpstr>
      <vt:lpstr>Document</vt:lpstr>
      <vt:lpstr>Acrobat Document</vt:lpstr>
      <vt:lpstr>Oceňování nemovitostí  Mendelova universita</vt:lpstr>
      <vt:lpstr>Lesní pozemky, pozemky se způsobem využití a ochrany LPF</vt:lpstr>
      <vt:lpstr>Lesní pozemek,ostatní komunikace </vt:lpstr>
      <vt:lpstr>Lesní pozemek, ostatní komunikace</vt:lpstr>
      <vt:lpstr>Lesní pozemky, pozemky se způsobem ochrany LPF</vt:lpstr>
      <vt:lpstr>Ostatní polocha,ost.komunikace+pozemek určený k plnění funkcí lesa</vt:lpstr>
      <vt:lpstr>Lesní pozemky, pozemky se způsobem využití a ochrany LPF</vt:lpstr>
      <vt:lpstr>Lesní pozemky, pozemky se způsobem využití a ochrany LPF</vt:lpstr>
      <vt:lpstr>Lesní pozemky, pozemky se způsobem využití a ochrany LPF</vt:lpstr>
      <vt:lpstr>Lesní pozemky, pozemky se způsobem využití a ochrany LPF</vt:lpstr>
      <vt:lpstr>Lesní pozemky, pozemky se způsobem využití a ochrany LPF</vt:lpstr>
      <vt:lpstr>Lesní pozemky, pozemky se způsobem využití a ochrany LPF</vt:lpstr>
      <vt:lpstr>Lesní pozemky, pozemky se způsobem využití a ochrany LPF</vt:lpstr>
      <vt:lpstr>Lesní pozemky, pozemky se způsobem využití a ochrany LPF</vt:lpstr>
      <vt:lpstr>Lesní pozemky, pozemky se způsobem využití a ochrany LPF</vt:lpstr>
      <vt:lpstr>Obsah- </vt:lpstr>
      <vt:lpstr>Obsah- pokračování</vt:lpstr>
      <vt:lpstr>1/ Základní informace o katastru nemovitostí</vt:lpstr>
      <vt:lpstr>Stabilní katastr a pozemkové knihy</vt:lpstr>
      <vt:lpstr>Pokračování-</vt:lpstr>
      <vt:lpstr>Pokračování-</vt:lpstr>
      <vt:lpstr>Pokračování-</vt:lpstr>
      <vt:lpstr>Pokračování-</vt:lpstr>
      <vt:lpstr>Ukázka části knihovní vložky</vt:lpstr>
      <vt:lpstr>Ukázka mapy stabilního katastru</vt:lpstr>
      <vt:lpstr>Ukázka-zemské desky</vt:lpstr>
      <vt:lpstr>Pozemkový katastr</vt:lpstr>
      <vt:lpstr>Pokračování-</vt:lpstr>
      <vt:lpstr>Pokračování-</vt:lpstr>
      <vt:lpstr>Pokračování-</vt:lpstr>
      <vt:lpstr>Pokračování-</vt:lpstr>
      <vt:lpstr>Evidence nemovitostí-EN</vt:lpstr>
      <vt:lpstr>Pokračování-</vt:lpstr>
      <vt:lpstr>Snímek 34</vt:lpstr>
      <vt:lpstr>Pokračování-</vt:lpstr>
      <vt:lpstr>Pokračování-</vt:lpstr>
      <vt:lpstr>Pokračování-</vt:lpstr>
      <vt:lpstr> Katastr nemovitostí – KN od 1.1.1993</vt:lpstr>
      <vt:lpstr>Pokračování-</vt:lpstr>
      <vt:lpstr>Pokračování-</vt:lpstr>
      <vt:lpstr>Pokračování-</vt:lpstr>
      <vt:lpstr>Pokračování-</vt:lpstr>
      <vt:lpstr>Pokračování-</vt:lpstr>
      <vt:lpstr>Pokračování-</vt:lpstr>
      <vt:lpstr>Pokračování-</vt:lpstr>
      <vt:lpstr>Katastr nemovitostí = Veřejný seznam </vt:lpstr>
      <vt:lpstr>Katastr nemovitostí = Veřejný seznam </vt:lpstr>
      <vt:lpstr>Myšlenka dle nového občanského zákoníku od 1.1.2014</vt:lpstr>
      <vt:lpstr>           2/  Přehled aktuelně  platných  předpisů od 1.1.2014  </vt:lpstr>
      <vt:lpstr>Pokračování- stručné poznámky k novelám</vt:lpstr>
      <vt:lpstr>Pokračování- </vt:lpstr>
      <vt:lpstr>Doplnění k osobám evidovaným v katastru-podnět k novele katV MV</vt:lpstr>
      <vt:lpstr>Pozor- na  novelu-  změna pro zápis jako práva a zápisu v katastru/§14/- změna se týká : </vt:lpstr>
      <vt:lpstr>Pokračování- další novela</vt:lpstr>
      <vt:lpstr>Pokračování- změna hranic katastrálního území</vt:lpstr>
      <vt:lpstr>Pokračování-</vt:lpstr>
      <vt:lpstr>Pokračování-</vt:lpstr>
      <vt:lpstr>Pokračování-</vt:lpstr>
      <vt:lpstr>Pokračování- připomenutí</vt:lpstr>
      <vt:lpstr>Pokračování- další novela</vt:lpstr>
      <vt:lpstr>Pokračování-</vt:lpstr>
      <vt:lpstr>Pokračování-</vt:lpstr>
      <vt:lpstr>Účastníci řízení</vt:lpstr>
      <vt:lpstr>Účastníci řízení</vt:lpstr>
      <vt:lpstr>Novela kat. zákona – ve spojitosti NOZ</vt:lpstr>
      <vt:lpstr>Novela katV od 1.1.2023</vt:lpstr>
      <vt:lpstr>Doplnění k předkupnímu právu- novela KatV od 1.1.2023</vt:lpstr>
      <vt:lpstr>Pokračování – novela katZ.</vt:lpstr>
      <vt:lpstr>K novele stavebního zákona</vt:lpstr>
      <vt:lpstr>Pokračování- hranice</vt:lpstr>
      <vt:lpstr>Pokračování- hranice</vt:lpstr>
      <vt:lpstr>Pokračování- hranice</vt:lpstr>
      <vt:lpstr>Pokračování-</vt:lpstr>
      <vt:lpstr>Pokračování-</vt:lpstr>
      <vt:lpstr>Novela katZ č. 481/2020 Sb.-účinnost od 1.1.2021 </vt:lpstr>
      <vt:lpstr>Příklad poznámky dle zákona č. 139/2000 Sb.</vt:lpstr>
      <vt:lpstr>Příklad poznámky dle zákona č.139/2000 Sb.</vt:lpstr>
      <vt:lpstr>Proč věnovat pozornost obvodům pozemkové úpravy - Odstrašující příklad !</vt:lpstr>
      <vt:lpstr>Jaké předpisy souvisí s pozemkovými úpravami?</vt:lpstr>
      <vt:lpstr>Zákon č. 481/2020 Sb.</vt:lpstr>
      <vt:lpstr>Pokračování – novela katZ č. 481/2020 Sb. </vt:lpstr>
      <vt:lpstr>Pokračování – novela katZ č. 481/2020 Sb.</vt:lpstr>
      <vt:lpstr>Co říkají média ?</vt:lpstr>
      <vt:lpstr>Veřejný seznam – zásada intabulace</vt:lpstr>
      <vt:lpstr>Pokračování „čištění katastru“–novela KatV- řeší výmaz,vkladem</vt:lpstr>
      <vt:lpstr>Co je důležité k výmazu“starých zápisů?“</vt:lpstr>
      <vt:lpstr>Jak zjistím zápis přenesený z pozemkové knihy…</vt:lpstr>
      <vt:lpstr>Další „čištění zápisů v katastru nemovitostí“při pozemkových úpravách</vt:lpstr>
      <vt:lpstr>Další „čištění zápisů v katastru nemovitostí“při pozemkových úpravách</vt:lpstr>
      <vt:lpstr>Další „čištění zápisů v katastru nemovitostí“při pozemkových úpravách</vt:lpstr>
      <vt:lpstr>Další „čištění zápisů v katastru nemovitostí“</vt:lpstr>
      <vt:lpstr>Smluvené  LV 11000 pro kat.území pro neznámé vlastníky</vt:lpstr>
      <vt:lpstr>Novela vyhlášky reaguje na připomínky- zajímavost</vt:lpstr>
      <vt:lpstr>Novelou katV se reaguje na postup změny vlastníka-opuštěná nemovitost-postup po 1.1.2024</vt:lpstr>
      <vt:lpstr>Pokračování- Další změna katastrálního zákona  : </vt:lpstr>
      <vt:lpstr>Pokračování k novele – č. 371/2021 Sb.</vt:lpstr>
      <vt:lpstr>Pokračování k novele – č. 371/2021 Sb.</vt:lpstr>
      <vt:lpstr>Závěr k novele – č. 371/2021 Sb.</vt:lpstr>
      <vt:lpstr>Zákonná zástavní práva- shrnutí</vt:lpstr>
      <vt:lpstr>Pokračování- poznámka k novele katZ č. 240/2022              účinnost od 1.9.2022</vt:lpstr>
      <vt:lpstr>Poznámka k připravované novele KatZ</vt:lpstr>
      <vt:lpstr>    Poznámka k připravované novele katZ</vt:lpstr>
      <vt:lpstr>Návrh zákona, kterým se mění některé zákony v souvislosti s přijetím zákona o vyvlastnění – zákon č.184/2006 Sb.</vt:lpstr>
      <vt:lpstr>Novely katastrální vyhlášky</vt:lpstr>
      <vt:lpstr>Informace o 1.novele katastrální vyhlášky účinné od 1.4.2017- vyhláška 87/2017 Sb.</vt:lpstr>
      <vt:lpstr>Pokračování k novele katastrální vyhlášky</vt:lpstr>
      <vt:lpstr>2.novela vyhlášky č.357/2013 Sb.- č. 301/2019 Sb. </vt:lpstr>
      <vt:lpstr>Pokračování- zdůvodnění změny vyhlášky</vt:lpstr>
      <vt:lpstr>Poznámka k 3. novele katastrální vyhlášky č. 346/2022 Sb.</vt:lpstr>
      <vt:lpstr>Významná úprava pro veřejnost !!!</vt:lpstr>
      <vt:lpstr>.</vt:lpstr>
      <vt:lpstr>3.novela katastrální vyhlášky – vybraná témata  </vt:lpstr>
      <vt:lpstr> Novela katastrální vyhlášky č.346/2022 Sb.</vt:lpstr>
      <vt:lpstr>Novela vyhlášky reaguje na připomínky-</vt:lpstr>
      <vt:lpstr>Novela vyhlášky reaguje na připomínky-</vt:lpstr>
      <vt:lpstr>Novela vyhlášky reaguje na připomínky- zajímavost</vt:lpstr>
      <vt:lpstr>Novela vyhlášky reaguje na připomínky- zajímavost</vt:lpstr>
      <vt:lpstr>Novela vyhlášky reaguje na připomínky- zajímavost</vt:lpstr>
      <vt:lpstr>Novela vyhlášky reaguje na připomínky- zajímavost</vt:lpstr>
      <vt:lpstr>Novela vyhlášky reaguje na připomínky- opakování</vt:lpstr>
      <vt:lpstr>Změna katV související s jednotkami-účinnost od 1.1.2024</vt:lpstr>
      <vt:lpstr>Změna katV související s jednotkami-účinnost od 1.1.2024</vt:lpstr>
      <vt:lpstr>Změna katV související s jednotkami-účinnost od 1.1.2024</vt:lpstr>
      <vt:lpstr>Změna katV související s jednotkami-</vt:lpstr>
      <vt:lpstr>Nová úprava § 21 katV - Údaje o upozorněních</vt:lpstr>
      <vt:lpstr>Změna v postupech KU u vkladového řízení</vt:lpstr>
      <vt:lpstr>Obecné postupy KU při vkladovém řízení</vt:lpstr>
      <vt:lpstr>Obecné postupy KU při vkladovém řízení</vt:lpstr>
      <vt:lpstr>Proč opět novela KatV- zápis upozornění,poznámek-poznámky spornosti</vt:lpstr>
      <vt:lpstr>Změna postupů katastrálních úřadů dle §28 katV</vt:lpstr>
      <vt:lpstr>Další předpisy související s technickou stránkou katastru</vt:lpstr>
      <vt:lpstr>Pokračování- další předpisy související s technickou stránkou katastru </vt:lpstr>
      <vt:lpstr>   Pokračování k navrhované změně</vt:lpstr>
      <vt:lpstr>Pokračování-</vt:lpstr>
      <vt:lpstr>Pokračování-</vt:lpstr>
      <vt:lpstr>.</vt:lpstr>
      <vt:lpstr>K normě- ČSN 01 3411</vt:lpstr>
      <vt:lpstr>Pokračování k normě</vt:lpstr>
      <vt:lpstr>Poznámka k ČS normám</vt:lpstr>
      <vt:lpstr>Poznámka k ČS normám</vt:lpstr>
      <vt:lpstr>Ověření normy- internet</vt:lpstr>
      <vt:lpstr>Doplnění – k přehledu platných předpisů</vt:lpstr>
      <vt:lpstr>Pokračování- vstup na pozemky?</vt:lpstr>
      <vt:lpstr>Pokračování-povinnost UOZI</vt:lpstr>
      <vt:lpstr>Další související platné předpisy</vt:lpstr>
      <vt:lpstr>.</vt:lpstr>
      <vt:lpstr>. </vt:lpstr>
      <vt:lpstr>Poznámka k pokynům č. 39 /týká se zápisů souvisejících s exekucemi- postupy i z minulosti/</vt:lpstr>
      <vt:lpstr>Doplnění - Přehled předpisů souvisejících se správou katastru nemovitostí-dřívější</vt:lpstr>
      <vt:lpstr>Snímek 150</vt:lpstr>
      <vt:lpstr> 3/Činnosti katastrálních úřadů- celkový přehled</vt:lpstr>
      <vt:lpstr>Snímek 152</vt:lpstr>
      <vt:lpstr>Katastrální zákon – ze dne 8. srpna 2013</vt:lpstr>
      <vt:lpstr>Upozornění na správní delikty! </vt:lpstr>
      <vt:lpstr>Základní principy, kterými je katastrální zákon ovládán- materiální publicita </vt:lpstr>
      <vt:lpstr>Pokračování-</vt:lpstr>
      <vt:lpstr>Základní pojmy- význam-katZ</vt:lpstr>
      <vt:lpstr>Základní pojmy- význam-katZ</vt:lpstr>
      <vt:lpstr>Základní pojmy- význam-katV</vt:lpstr>
      <vt:lpstr>Základní pojmy- význam-katV</vt:lpstr>
      <vt:lpstr>Činnosti znalců,odhadců při oceňování nemovitostí</vt:lpstr>
      <vt:lpstr>S jakými údaji znalci, odhadci pracují?</vt:lpstr>
      <vt:lpstr>Pokračování- pozor na využívání údajů katastru/GDPR/</vt:lpstr>
      <vt:lpstr>Pokračování- Činnosti znalců při oceňování nemovitostí</vt:lpstr>
      <vt:lpstr>Postup finančních úřadů</vt:lpstr>
      <vt:lpstr>Využívání informací z katastru nemovitostí</vt:lpstr>
      <vt:lpstr>Důležité pro veřejnost- Základní informace o nemovitostech</vt:lpstr>
      <vt:lpstr>Významné informace k nemovitostem evidovaných v katastru i neevidovaných v katastru</vt:lpstr>
      <vt:lpstr>4/Údaje o nemovitostech evidovaných v katastru nemovitostí v souladu s příslušnými ustanoveními  katastrální vyhlášky</vt:lpstr>
      <vt:lpstr>Snímek 170</vt:lpstr>
      <vt:lpstr>Předmět evidence- pokračování § 3 katZ</vt:lpstr>
      <vt:lpstr>§ 98 kat. V – co se od 1.1.2014 nezapisuje do katastru</vt:lpstr>
      <vt:lpstr>Co je pozemek a parcela</vt:lpstr>
      <vt:lpstr>.</vt:lpstr>
      <vt:lpstr>.</vt:lpstr>
      <vt:lpstr>-</vt:lpstr>
      <vt:lpstr>.</vt:lpstr>
      <vt:lpstr>-</vt:lpstr>
      <vt:lpstr>Pokračování-</vt:lpstr>
      <vt:lpstr>Co je to pozemek ?</vt:lpstr>
      <vt:lpstr>Pokračování- pozemek</vt:lpstr>
      <vt:lpstr>Co je parcela?</vt:lpstr>
      <vt:lpstr>Pozemky ve zjednodušené evidenci</vt:lpstr>
      <vt:lpstr>Pokračování- pozemek,parcela</vt:lpstr>
      <vt:lpstr>Geometrické a polohové určení</vt:lpstr>
      <vt:lpstr>Snímek 186</vt:lpstr>
      <vt:lpstr>Pokračování - parcela</vt:lpstr>
      <vt:lpstr>Parcelní číslo  a druh číslování parcel-upozornění</vt:lpstr>
      <vt:lpstr>Pokračování-</vt:lpstr>
      <vt:lpstr>Pokračování- poznámka k výměře</vt:lpstr>
      <vt:lpstr>Pokračování- k výměře</vt:lpstr>
      <vt:lpstr>Pokračování-</vt:lpstr>
      <vt:lpstr>Pokračování-</vt:lpstr>
      <vt:lpstr>Pokračování-původní podoba</vt:lpstr>
      <vt:lpstr>Nová podoba „nahlížení do katastru“  </vt:lpstr>
      <vt:lpstr>Nová podoba „nahlížení do katastru“ od 14.11.2020 </vt:lpstr>
      <vt:lpstr> Vyhlášky č.358/2013 Sb.</vt:lpstr>
      <vt:lpstr>Poslední informace k nahlížení do katastru</vt:lpstr>
      <vt:lpstr>Informace o pozemku z nahlížení do katastru-určení výměry</vt:lpstr>
      <vt:lpstr>Pokračování- určení výměry</vt:lpstr>
      <vt:lpstr>Obrázek : - barevné odlišení hranic parcel a podrobné body </vt:lpstr>
      <vt:lpstr>Pokračování-</vt:lpstr>
      <vt:lpstr>Pokračování-</vt:lpstr>
      <vt:lpstr>Pokračování- vyhl.č. 357/2013 Sb.</vt:lpstr>
      <vt:lpstr>Pokračování-</vt:lpstr>
      <vt:lpstr>Výměra ?- Oceňování  ???</vt:lpstr>
      <vt:lpstr>Pokračování- druhy pozemků jsou sledovány</vt:lpstr>
      <vt:lpstr>Pokračování- budova</vt:lpstr>
      <vt:lpstr>Co je stavba evidovaná v katastru?</vt:lpstr>
      <vt:lpstr>Snímek 210</vt:lpstr>
      <vt:lpstr>Co je stavba evidovaná v katastru?</vt:lpstr>
      <vt:lpstr>Příklad z části nadzemní stavby</vt:lpstr>
      <vt:lpstr>Snímek 213</vt:lpstr>
      <vt:lpstr>ČSN neřešená</vt:lpstr>
      <vt:lpstr>Budova technické sítě-kód 16 př.č.4</vt:lpstr>
      <vt:lpstr>Pokračování-stavby,budovy</vt:lpstr>
      <vt:lpstr>Dočasné stavby ?!!!</vt:lpstr>
      <vt:lpstr>Dočasná stavba-</vt:lpstr>
      <vt:lpstr>Dočasná stavba- evidence od 1.1.2014 </vt:lpstr>
      <vt:lpstr>Dočasné stavby ?!!!</vt:lpstr>
      <vt:lpstr>Co je stavba evidovaná v katastru jako vodní dílo?</vt:lpstr>
      <vt:lpstr>Vodní zákon- zápis vodních děl</vt:lpstr>
      <vt:lpstr>Vodní zákon- zápis vodních děl</vt:lpstr>
      <vt:lpstr>Vodní zákon- zápis vodních děl</vt:lpstr>
      <vt:lpstr>Vodní zákon- zákres vodních děl</vt:lpstr>
      <vt:lpstr>Vodní dílo podléhající evidenci v KN – jen vybraná vodní díla</vt:lpstr>
      <vt:lpstr>Zákres vodních děl-přehrada</vt:lpstr>
      <vt:lpstr>Zákres vodních děl-přehrada</vt:lpstr>
      <vt:lpstr>Zákres vodních děl-přehrada</vt:lpstr>
      <vt:lpstr>Zákres vodních děl-jez</vt:lpstr>
      <vt:lpstr>Zákres vodních děl-jez</vt:lpstr>
      <vt:lpstr>Co je stavba evidovaná v katastru?</vt:lpstr>
      <vt:lpstr>Snímek 233</vt:lpstr>
      <vt:lpstr>Příklad  3</vt:lpstr>
      <vt:lpstr>Příklad  3 – přesah do jiného vlastnictví</vt:lpstr>
      <vt:lpstr>Pokračování-</vt:lpstr>
      <vt:lpstr>Pokračování-stavby</vt:lpstr>
      <vt:lpstr>Snímek 238</vt:lpstr>
      <vt:lpstr>Pokračování- příklady zákresů hranice dle ČSN</vt:lpstr>
      <vt:lpstr>Ukázka-zaměření RD s garáží- vzor GP v kat. vyhlášce  </vt:lpstr>
      <vt:lpstr>Pokračování- stavby</vt:lpstr>
      <vt:lpstr>Pokračování- vedlejší stavba,může být jiný vlastník ?</vt:lpstr>
      <vt:lpstr>Pokračování- příslušenství x vedlejší stavba</vt:lpstr>
      <vt:lpstr>Stavba- doplnění</vt:lpstr>
      <vt:lpstr>Ukázka-přestavek  </vt:lpstr>
      <vt:lpstr>Doplnění- k novele katV od 1.1.2023</vt:lpstr>
      <vt:lpstr>Jednotka</vt:lpstr>
      <vt:lpstr>Snímek 248</vt:lpstr>
      <vt:lpstr>Snímek 249</vt:lpstr>
      <vt:lpstr>Pokračování-</vt:lpstr>
      <vt:lpstr>Pokračování- doplnění z novely katV</vt:lpstr>
      <vt:lpstr>Snímek 252</vt:lpstr>
      <vt:lpstr>Ukázka </vt:lpstr>
      <vt:lpstr>Ukázka </vt:lpstr>
      <vt:lpstr>Pokračování- skupina nebytových prostorů</vt:lpstr>
      <vt:lpstr>Pokračování- budova se skupinou nebyt.prostorů</vt:lpstr>
      <vt:lpstr>Pokračování-jednotky</vt:lpstr>
      <vt:lpstr>Změna katV související s jednotkami-</vt:lpstr>
      <vt:lpstr>Právo stavby</vt:lpstr>
      <vt:lpstr>Pokračování-právo stavby-nemovitost</vt:lpstr>
      <vt:lpstr>Pokračování-</vt:lpstr>
      <vt:lpstr>Ukázka</vt:lpstr>
      <vt:lpstr>Ukázka</vt:lpstr>
      <vt:lpstr>Poznatek z praxe-</vt:lpstr>
      <vt:lpstr>Hranice doplňované do katastru</vt:lpstr>
      <vt:lpstr>Pokračování- kvalita hranic</vt:lpstr>
      <vt:lpstr>Pokračování- přesnost</vt:lpstr>
      <vt:lpstr>Pokračování-</vt:lpstr>
      <vt:lpstr>Pokračování-kódy kvality</vt:lpstr>
      <vt:lpstr>Pokračování- hranice s vyznačenou kvalitou</vt:lpstr>
      <vt:lpstr>Ukázka – způsob určení výměry,druh mapy- informace z KN-porovnání</vt:lpstr>
      <vt:lpstr>Ukázka-porovnání informace o parcele z KN, způsob určení výměry , druh mapy</vt:lpstr>
      <vt:lpstr>K novele stavebního zákona č.225/2017 Sb.-hranice,doplnění</vt:lpstr>
      <vt:lpstr>Pokračování- hranice</vt:lpstr>
      <vt:lpstr>Pokračování- hranice- opakování</vt:lpstr>
      <vt:lpstr>Pokračování- hranice</vt:lpstr>
      <vt:lpstr>Pokračování- hranice !!!</vt:lpstr>
      <vt:lpstr>Pokračování- rozhodnutí stavebního úřadu</vt:lpstr>
      <vt:lpstr>Pokračování – zobrazování hranic do katastru</vt:lpstr>
      <vt:lpstr>§ 47 - § 49 kat.Z. – zeměměřické činnosti a geometrické plány</vt:lpstr>
      <vt:lpstr>§77 – ZPMZ-vyhotovení záznamu podrobného měření změn</vt:lpstr>
      <vt:lpstr>Změna v obsahu map- další prvek polohopisu-vyhl.č.126/1993 Sb.</vt:lpstr>
      <vt:lpstr>Změna v obsahu map- další prvek polohopisu-vyhl.č. 190/1996 Sb.</vt:lpstr>
      <vt:lpstr>Změna v obsahu map- další prvek polohopisu-vyhl. č. 26/2007 Sb.</vt:lpstr>
      <vt:lpstr>Snímky z kat.mapy byly doplněny sítěmi-po digitalizaci map obsah zrušen</vt:lpstr>
      <vt:lpstr>§ 79 katv 357/2013 Sb. – účel vyhotovení geometrického plánu </vt:lpstr>
      <vt:lpstr>Kdo vyhotovuje geometrické plány </vt:lpstr>
      <vt:lpstr>Využití geometrických plánů </vt:lpstr>
      <vt:lpstr>Změny v geometrických plánech  </vt:lpstr>
      <vt:lpstr>Účel geometrického plánu-dohodne objednatel se zeměměřičem</vt:lpstr>
      <vt:lpstr>Účel geometrického plánu-dohodne objednatel se zeměměřičem</vt:lpstr>
      <vt:lpstr>Účel geometrického plánu-dohodne objednatel se zeměměřičem</vt:lpstr>
      <vt:lpstr>Účel geometrického plánu-dohodne objednatel se zeměměřičem</vt:lpstr>
      <vt:lpstr>Účel geometrického plánu-dohodne objednatel se zeměměřičem</vt:lpstr>
      <vt:lpstr>Účel geometrického plánu-dohodne objednatel se zeměměřičem</vt:lpstr>
      <vt:lpstr>Účel geometrického plánu-dohodne objednatel se zeměměřičem</vt:lpstr>
      <vt:lpstr>Účel geometrického plánu-dohodne objednatel se zeměměřičem</vt:lpstr>
      <vt:lpstr>Účel geometrického plánu-dohodne objednatel se zeměměřičem</vt:lpstr>
      <vt:lpstr>Snímek 299</vt:lpstr>
      <vt:lpstr>Závěr ke GP pro vyznačení VB-zejména k inženýrským sítím</vt:lpstr>
      <vt:lpstr>GP- jsou velmi často většího rozsahu</vt:lpstr>
      <vt:lpstr>Závěr ke GP pro vyznačení VB-zejména k inženýrským sítím</vt:lpstr>
      <vt:lpstr>Doplnění  k inženýrským sítím</vt:lpstr>
      <vt:lpstr>Účel geometrického plánu-dohodne objednatel se zeměměřičem</vt:lpstr>
      <vt:lpstr>Účel geometrického plánu-dohodne objednatel se zeměměřičem</vt:lpstr>
      <vt:lpstr>Účel geometrického plánu-dohodne objednatel se zeměměřičem</vt:lpstr>
      <vt:lpstr> Zpřesnění mezi pozemky různých vlastníků i v obvodu jednoho vlastníka</vt:lpstr>
      <vt:lpstr> Zpřesnění mezi pozemky v obvodu jednoho vlastníka</vt:lpstr>
      <vt:lpstr>Snímek 309</vt:lpstr>
      <vt:lpstr>Pokračování- </vt:lpstr>
      <vt:lpstr>Kdy je vhodné zpřesnit hranici,i jen částečně?</vt:lpstr>
      <vt:lpstr>§ 35,katV  po novele </vt:lpstr>
      <vt:lpstr>Pokračování-</vt:lpstr>
      <vt:lpstr>Snímek 314</vt:lpstr>
      <vt:lpstr>Snímek 315</vt:lpstr>
      <vt:lpstr>Pokračování-byla příloha č.20 katV-zpřesnění</vt:lpstr>
      <vt:lpstr>Snímek 317</vt:lpstr>
      <vt:lpstr>Snímek 318</vt:lpstr>
      <vt:lpstr>Pokračování-byla příloha č.21 katV-oprava</vt:lpstr>
      <vt:lpstr>Upozornění na novelu katV  od 1.4.2017</vt:lpstr>
      <vt:lpstr>Pokračování-pozor , nové ustanovení od 1.4.2017</vt:lpstr>
      <vt:lpstr>§ 81 odst. 3- porovnání s původním zněním vyhlášky</vt:lpstr>
      <vt:lpstr>Pokračování-vzor vyrozumění</vt:lpstr>
      <vt:lpstr>Pokračování-</vt:lpstr>
      <vt:lpstr>Doplnění z novely katV č.346/2022 Sb.</vt:lpstr>
      <vt:lpstr>Příklad- do hranice vložen jeden bod s KK 3</vt:lpstr>
      <vt:lpstr>Geometrický plán se nemusí předkládat - obecně </vt:lpstr>
      <vt:lpstr>Souhlas stavebního úřadu nevyžadujeme </vt:lpstr>
      <vt:lpstr>5/Vytyčování hranic pozemků  </vt:lpstr>
      <vt:lpstr>Vytyčování hranic pozemků  </vt:lpstr>
      <vt:lpstr>Stanoviska – www.cuzk.cz – poznatek z praxe</vt:lpstr>
      <vt:lpstr>Vytyčování hranic pozemků  </vt:lpstr>
      <vt:lpstr>Vytyčování hranic pozemků  </vt:lpstr>
      <vt:lpstr>Pokračování- 1. novela katV</vt:lpstr>
      <vt:lpstr>Vytyčování hranic pozemků  </vt:lpstr>
      <vt:lpstr>Vytyčování hranic pozemků – povinnost zeměměřiče </vt:lpstr>
      <vt:lpstr>Vytyčování hranic pozemků – povinnost zeměměřiče </vt:lpstr>
      <vt:lpstr>Pokračování-</vt:lpstr>
      <vt:lpstr>Pokračování-</vt:lpstr>
      <vt:lpstr>Pokračování- vzor protokolu</vt:lpstr>
      <vt:lpstr>Pokračování- vzor protokolu</vt:lpstr>
      <vt:lpstr>Pokračování- vzor protokolu</vt:lpstr>
      <vt:lpstr>Pokračování-výsledek vytyčení</vt:lpstr>
      <vt:lpstr>Vytyčování hranic- přílohy z katV-</vt:lpstr>
      <vt:lpstr>Vytyčování hranic- přílohy z katV- 16.29</vt:lpstr>
      <vt:lpstr>Vytyčování hranic- přílohy z katV-</vt:lpstr>
      <vt:lpstr>Vytyčování hranic- přílohy z katV-</vt:lpstr>
      <vt:lpstr>Pokračování- doplnění</vt:lpstr>
      <vt:lpstr>Pokračování- vytyčování hranic</vt:lpstr>
      <vt:lpstr>Vytyčování hranic- vysvětlení postupu dle § 81 odst.3</vt:lpstr>
      <vt:lpstr>Vytyčování hranic</vt:lpstr>
      <vt:lpstr>Ukázka č. 1     Výsledky původních měření</vt:lpstr>
      <vt:lpstr>Ukázka č. 2</vt:lpstr>
      <vt:lpstr>Ukázka č. 3a</vt:lpstr>
      <vt:lpstr>Ukázka č. 3b</vt:lpstr>
      <vt:lpstr>Ukázka č. 3c</vt:lpstr>
      <vt:lpstr>Historie- souvisí s původem map a jejich údržbou</vt:lpstr>
      <vt:lpstr>Vytyčování hranic- novely předpisů reagují na úpravu postupů</vt:lpstr>
      <vt:lpstr>Vytyčování hranic- novely předpisů reagují na úpravu postupů</vt:lpstr>
      <vt:lpstr>Vytyčování hranic- novely předpisů reagují na úpravu postupů</vt:lpstr>
      <vt:lpstr>Vytyčování hranic- novely předpisů reagují na úpravu postupů</vt:lpstr>
      <vt:lpstr>Vytyčování hranic- novely předpisů reagují na úpravu postupů</vt:lpstr>
      <vt:lpstr>Vytyčování hranic- novely předpisů reagují na úpravu postupů</vt:lpstr>
      <vt:lpstr>Ověřování dokumentace o vytyčení</vt:lpstr>
      <vt:lpstr>ČUZK a vytyčování hranic</vt:lpstr>
      <vt:lpstr>ČUZK a vytyčování hranic</vt:lpstr>
      <vt:lpstr>ČUZK a vytyčování hranic</vt:lpstr>
      <vt:lpstr>ČUZK a vytyčování hranic</vt:lpstr>
      <vt:lpstr>ČUZK a vytyčování hranic</vt:lpstr>
      <vt:lpstr>ČUZK a vytyčování hranic</vt:lpstr>
      <vt:lpstr>ČUZK a vytyčování hranic-co by nemělo nastat</vt:lpstr>
      <vt:lpstr>Vytyčování hranic-metodika ČUZK z r.2015</vt:lpstr>
      <vt:lpstr>Vytyčování hranic- hranic-metodika ČUZK z r.2015</vt:lpstr>
      <vt:lpstr>Vytyčování hranic</vt:lpstr>
      <vt:lpstr>Vytyčování hranic</vt:lpstr>
      <vt:lpstr>Vytyčování hranic</vt:lpstr>
      <vt:lpstr>Vytyčování hranic</vt:lpstr>
      <vt:lpstr>Vytyčování hranic-nejsložitější /lesní celky/</vt:lpstr>
      <vt:lpstr>Vytyčování hranic</vt:lpstr>
      <vt:lpstr>Vytyčování hranic</vt:lpstr>
      <vt:lpstr>Vytyčování hranic</vt:lpstr>
      <vt:lpstr>Vytyčování hranic – otázka hranic</vt:lpstr>
      <vt:lpstr>Vytyčování hranic – otázka hranic</vt:lpstr>
      <vt:lpstr>Pokračování- hranice řešené v judikatuře</vt:lpstr>
      <vt:lpstr>Proč sledovat kvalitu hranic ?</vt:lpstr>
      <vt:lpstr>-</vt:lpstr>
      <vt:lpstr>6 /     Hranice a NOZ  , stavby, judikáty </vt:lpstr>
      <vt:lpstr>Snímek 388</vt:lpstr>
      <vt:lpstr>Snímek 389</vt:lpstr>
      <vt:lpstr>Snímek 390</vt:lpstr>
      <vt:lpstr>Geometrické plány od 1.7.2014 v elektronické podobě i ZPMZ  - shrnutí</vt:lpstr>
      <vt:lpstr>Ukázka GP pro stavbu hlavní a vedlejší? a přestavek- připomenutí  katV  </vt:lpstr>
      <vt:lpstr>Pokračování-doplnění ke stavbám, hranicím </vt:lpstr>
      <vt:lpstr>Pokračování- hranice stavby v judikatuře</vt:lpstr>
      <vt:lpstr>Pokračování-</vt:lpstr>
      <vt:lpstr>Balkony- hranice stavby</vt:lpstr>
      <vt:lpstr>Pokračování- hranice stavby v judikatuře</vt:lpstr>
      <vt:lpstr>Zastavěná plocha a nádvoří a budovy podle  vyhlášky ke katastrálnímu zákonu – doplnění k hranicím staveb</vt:lpstr>
      <vt:lpstr>Pokračování § 2 st.z.- rozdíl proti katZ a katV</vt:lpstr>
      <vt:lpstr>Pokračování- stavby</vt:lpstr>
      <vt:lpstr>Připomenutí- Co je stavba evidovaná v katastru?</vt:lpstr>
      <vt:lpstr>Snímek 402</vt:lpstr>
      <vt:lpstr>Pokračování- vedlejší stavby-dle Návodu</vt:lpstr>
      <vt:lpstr>Pokračování- stavby</vt:lpstr>
      <vt:lpstr>Pokračování- příklad z praxe</vt:lpstr>
      <vt:lpstr>Pokračování- snímek stavby hlavní a vedlejší</vt:lpstr>
      <vt:lpstr>Pokračování-</vt:lpstr>
      <vt:lpstr>Pokračování- příklad z praxe</vt:lpstr>
      <vt:lpstr>Pokračování-nová úprava ve stav.zákoně- upozornění</vt:lpstr>
      <vt:lpstr>Stavby na cizím pozemku dle StvZ a katZ</vt:lpstr>
      <vt:lpstr>Pokračování- stavby</vt:lpstr>
      <vt:lpstr>Pokračování- stavby</vt:lpstr>
      <vt:lpstr>Pokračování- stavby</vt:lpstr>
      <vt:lpstr>Otázka z poznatků z praxe </vt:lpstr>
      <vt:lpstr>Otázka z poznatků z praxe </vt:lpstr>
      <vt:lpstr>Otázka z poznatků z praxe- ano,dle příkladu </vt:lpstr>
      <vt:lpstr>Pokračování- dočasné stavby-stav.zákon x katastr</vt:lpstr>
      <vt:lpstr>Využití nahlížení do RUIANu- VDP-sledování staveb</vt:lpstr>
      <vt:lpstr>Nahlédnutí do RUIANu prostřednictvím VDP-www.cuzk.cz</vt:lpstr>
      <vt:lpstr>Využití nahlížení do RUIANu- VDP-původní</vt:lpstr>
      <vt:lpstr>Využití nahlížení do RUIANu- VDP-nová podoba</vt:lpstr>
      <vt:lpstr>Pokračování- využití VDP- zákon 111/2009 Sb.</vt:lpstr>
      <vt:lpstr>Zákon 111/2009 Sb., zákon č. 128/2000 Sb.</vt:lpstr>
      <vt:lpstr>Zákon 111/2009 Sb., zákon č. 128/2000 Sb.</vt:lpstr>
      <vt:lpstr>VDP- stavba s čp.</vt:lpstr>
      <vt:lpstr>Kontrola výmazu stavby ve VDP-vyhledat zrušené</vt:lpstr>
      <vt:lpstr>Pokračování- VDP</vt:lpstr>
      <vt:lpstr>Výhoda zavedení RUIANu- vyhledání informace přes adresu</vt:lpstr>
      <vt:lpstr>Pokračování- VDP- ověření adresy</vt:lpstr>
      <vt:lpstr>RUIAN- základní registr dle zákona 111/2009 Sb.</vt:lpstr>
      <vt:lpstr>Pokračování-hranice, stavby,přístup na pozemky</vt:lpstr>
      <vt:lpstr>Ukázka – Upozornění na přístupnost na pozemky</vt:lpstr>
      <vt:lpstr>Proč věnovat pozornost-hranicím, zpřesnění? </vt:lpstr>
      <vt:lpstr>Proč věnovat pozornost-hranicím, zpřesnění? </vt:lpstr>
      <vt:lpstr>7/ Zápisy do katastru nemovitostí</vt:lpstr>
      <vt:lpstr> Jiné údaje katastru- hranice</vt:lpstr>
      <vt:lpstr>Pokračování-</vt:lpstr>
      <vt:lpstr>Dočasné odnětí z ZPF a LPF</vt:lpstr>
      <vt:lpstr>Pokračování-</vt:lpstr>
      <vt:lpstr>Pokračování- minulost</vt:lpstr>
      <vt:lpstr>Pokračování- vybrané charakteristiky</vt:lpstr>
      <vt:lpstr>Pokračování- řešení tzv. přídomních zahrad</vt:lpstr>
      <vt:lpstr>Pokračování- způsob využití pozemku</vt:lpstr>
      <vt:lpstr>Pokračování-fotovoltaická el.</vt:lpstr>
      <vt:lpstr>Meze,stráně- nové způsoby využití</vt:lpstr>
      <vt:lpstr>Pokračování-</vt:lpstr>
      <vt:lpstr>Pokračování-</vt:lpstr>
      <vt:lpstr>Pokračování-</vt:lpstr>
      <vt:lpstr>Pokračování- upozornění</vt:lpstr>
      <vt:lpstr>Změny související s lesnímu pozemky dle Návodu</vt:lpstr>
      <vt:lpstr>Změny související s lesnímu pozemky dle Návodu</vt:lpstr>
      <vt:lpstr>Změny související s lesnímu pozemky dle Návodu</vt:lpstr>
      <vt:lpstr>Změny související s lesnímu pozemky dle Návodu</vt:lpstr>
      <vt:lpstr>Změny související s lesnímu pozemky dle Návodu</vt:lpstr>
      <vt:lpstr>Změny související s lesnímu pozemky dle Návodu</vt:lpstr>
      <vt:lpstr>Stavba na více parcelách-z části na lesním pozemku</vt:lpstr>
      <vt:lpstr>Stavba na více parcelách</vt:lpstr>
      <vt:lpstr>Stavba v lese ? /bunkr/</vt:lpstr>
      <vt:lpstr>Stavba v lese a další práva a poznámky?/ ochrana vodního toku a exekuce/</vt:lpstr>
      <vt:lpstr>Stavba v lese a další práva a poznámky?/ ochrana vodního toku a exekuce/</vt:lpstr>
      <vt:lpstr>Pozemky určené k funkci lesa</vt:lpstr>
      <vt:lpstr>Pozemky určené k funkci lesa</vt:lpstr>
      <vt:lpstr>Pozemky určené k funkci lesa-v judikatuře</vt:lpstr>
      <vt:lpstr>Pozemky určené k funkci lesa-v judikatuře</vt:lpstr>
      <vt:lpstr>Pozemky určené k funkci lesa-v judikatuře</vt:lpstr>
      <vt:lpstr>Pokračování- zápisy na návrh vlastníka i orgánu veřejné moci</vt:lpstr>
      <vt:lpstr>Pokračování- přístup na pozemky !</vt:lpstr>
      <vt:lpstr>Pokračování-</vt:lpstr>
      <vt:lpstr>Pokračování-</vt:lpstr>
      <vt:lpstr>Povinnost vlastníků</vt:lpstr>
      <vt:lpstr>Novinka – pomůcka pro určení listiny k ohlášení změny </vt:lpstr>
      <vt:lpstr>Pokračování-</vt:lpstr>
      <vt:lpstr>Z podnětu veřejnosti doplněno</vt:lpstr>
      <vt:lpstr>Nabídka příslušného formuláře</vt:lpstr>
      <vt:lpstr>Pokračování- příloha č.3 z Návodu</vt:lpstr>
      <vt:lpstr>Pokračování- doplnění ke stavbám </vt:lpstr>
      <vt:lpstr>Pokračování-</vt:lpstr>
      <vt:lpstr>Pokračování-</vt:lpstr>
      <vt:lpstr>Pokračování-</vt:lpstr>
      <vt:lpstr>Pokračování -stavby</vt:lpstr>
      <vt:lpstr>Snímek 481</vt:lpstr>
      <vt:lpstr>Pokračování-</vt:lpstr>
      <vt:lpstr>Pokračování-</vt:lpstr>
      <vt:lpstr>Pokračování- příklad</vt:lpstr>
      <vt:lpstr>Pokračování- příklad</vt:lpstr>
      <vt:lpstr>Pokračování-</vt:lpstr>
      <vt:lpstr>Pokračování- stavby RD</vt:lpstr>
      <vt:lpstr>Pokračování-</vt:lpstr>
      <vt:lpstr>Pokračování-</vt:lpstr>
      <vt:lpstr>Pokračování-</vt:lpstr>
      <vt:lpstr>Pokračování-</vt:lpstr>
      <vt:lpstr>Zápis upozornění,cenových údajů</vt:lpstr>
      <vt:lpstr>Snímek 493</vt:lpstr>
      <vt:lpstr>Snímek 494</vt:lpstr>
      <vt:lpstr>Pokračování-co je upozornění –nové už od 1.4.2017?</vt:lpstr>
      <vt:lpstr>Dobývací prostory – RUIAN,je upozorněním</vt:lpstr>
      <vt:lpstr>Doplnění k dle § 4 katZ.odst.1 písm. c)  - cenový údaj</vt:lpstr>
      <vt:lpstr>Pokračování- informace- cenový údaj</vt:lpstr>
      <vt:lpstr>Pokračování- informace</vt:lpstr>
      <vt:lpstr>Cenový údaj- přes parcelu</vt:lpstr>
      <vt:lpstr>Cenový údaj- ve snímku kat.mapy</vt:lpstr>
      <vt:lpstr>Pokračování- vzor cenového údaje</vt:lpstr>
      <vt:lpstr>Pokračování- vzor cenového údaje</vt:lpstr>
      <vt:lpstr>Novela katV od 1.1.2023- cenový údaj</vt:lpstr>
      <vt:lpstr>Novela katV- cenový údaj</vt:lpstr>
      <vt:lpstr>8/Kam směřují činnosti katastrálních úřadů-zkvalitňování údajů katastru</vt:lpstr>
      <vt:lpstr>Postupy  při zkvalitňování katastrálního operátu</vt:lpstr>
      <vt:lpstr>Postupy  při zkvalitňování katastrálního operátu</vt:lpstr>
      <vt:lpstr>Postupy  při zkvalitňování katastrálního operátu</vt:lpstr>
      <vt:lpstr>Postupy  při zkvalitňování katastrálního operátu</vt:lpstr>
      <vt:lpstr>Informace z katastru nemovitostí  Katastrální zákon – ze dne 8. srpna 2013</vt:lpstr>
      <vt:lpstr>Snímek 512</vt:lpstr>
      <vt:lpstr>Základní principy, kterými je katastrální zákon ovládán- materiální publicita </vt:lpstr>
      <vt:lpstr>Pokračování-</vt:lpstr>
      <vt:lpstr>Činnosti katastrálních úřadů- přehled</vt:lpstr>
      <vt:lpstr>Úkoly katastrálních úřadů od roku 2018</vt:lpstr>
      <vt:lpstr> Obnova katastrálního operátu Úkony spojené s obnovou katastrálního operátu</vt:lpstr>
      <vt:lpstr>Pokračování-</vt:lpstr>
      <vt:lpstr>Pokračování-</vt:lpstr>
      <vt:lpstr>Pokračování-</vt:lpstr>
      <vt:lpstr>Pokračování-</vt:lpstr>
      <vt:lpstr>Obnova katastrálního operátu v 1.etapě</vt:lpstr>
      <vt:lpstr>Poznámka k tvorbě- DKM,KMD</vt:lpstr>
      <vt:lpstr>Poznámka k tvorbě- DKM,KMD</vt:lpstr>
      <vt:lpstr>Poznámka k tvorbě map- DKM,KMD</vt:lpstr>
      <vt:lpstr>Poznámka k tvorbě map- DKM,KMD</vt:lpstr>
      <vt:lpstr>Poznámka k poslední přednášce- DKM,KMD</vt:lpstr>
      <vt:lpstr>Poznámka k poslední přednášce- DKM,KMD</vt:lpstr>
      <vt:lpstr>Poznámka k poslední přednášce- DKM,KMD</vt:lpstr>
      <vt:lpstr>Poznámka k uvedeným postupům- DKM,KMD</vt:lpstr>
      <vt:lpstr>Nejsledovanější úkony katastrálních úřadů</vt:lpstr>
      <vt:lpstr>Příklad snímku z katastrální mapy- část DKM a část KM-D</vt:lpstr>
      <vt:lpstr>Příklad snímku z katastrální mapy- část DKM a část KM-D</vt:lpstr>
      <vt:lpstr>Příklad zápisu a zákresu z katastrální mapy- část DKM a část KM-D</vt:lpstr>
      <vt:lpstr>Příklad zápisu a zákresu z katastrální mapy- část DKM a část KM-D</vt:lpstr>
      <vt:lpstr>Příklad zápisu a zákresu z katastrální mapy- část DKM a část KM-D</vt:lpstr>
      <vt:lpstr>Mapy KM-D</vt:lpstr>
      <vt:lpstr>Co je mapa KM-D</vt:lpstr>
      <vt:lpstr>Mapy KM-D</vt:lpstr>
      <vt:lpstr>Mapy KM-D</vt:lpstr>
      <vt:lpstr>Mapy KM-D</vt:lpstr>
      <vt:lpstr>Mapy KM-D</vt:lpstr>
      <vt:lpstr>Mapy KM-D</vt:lpstr>
      <vt:lpstr>Mapy KM-D- přehled činností</vt:lpstr>
      <vt:lpstr>Mapy KM-D- částečná revize</vt:lpstr>
      <vt:lpstr>Mapy KM-D</vt:lpstr>
      <vt:lpstr>Mapy KM-D – srovnávací sestavení parcel </vt:lpstr>
      <vt:lpstr>Mapy KM-D</vt:lpstr>
      <vt:lpstr>Mapy KM-D</vt:lpstr>
      <vt:lpstr>Mapy KM-D- volba identických bodů</vt:lpstr>
      <vt:lpstr>Mapy KM-D- práce s rastry na styku mapových listů</vt:lpstr>
      <vt:lpstr>Mapy KM-D-a přepracování do  S-JTSK</vt:lpstr>
      <vt:lpstr>Mapy KM-D- volba identických bodů</vt:lpstr>
      <vt:lpstr>Zvyšování geometrické kvality katastrálních map !!! </vt:lpstr>
      <vt:lpstr>Možnosti zlepšení u bodů s nižší než cílovou přesností</vt:lpstr>
      <vt:lpstr>Postupy pro zkvalitnění katastrálních map</vt:lpstr>
      <vt:lpstr>Snaha ČUZK- dnes se připravujeme na využití pro DTM</vt:lpstr>
      <vt:lpstr>Proč nevyhovují některé digitální mapy ?</vt:lpstr>
      <vt:lpstr>Problém s kvalitou map?</vt:lpstr>
      <vt:lpstr>Problém s kvalitou map, hranicemi lesů?</vt:lpstr>
      <vt:lpstr>Problém s kvalitou map, hranicemi lesů?</vt:lpstr>
      <vt:lpstr>Názor veřejnosti-média</vt:lpstr>
      <vt:lpstr>Nové mapování</vt:lpstr>
      <vt:lpstr>Nové mapování</vt:lpstr>
      <vt:lpstr>Nové mapování</vt:lpstr>
      <vt:lpstr>Obnova katastrálního operátu 2.etapa</vt:lpstr>
      <vt:lpstr>Nové mapování - pokračování-</vt:lpstr>
      <vt:lpstr>Pokračování</vt:lpstr>
      <vt:lpstr>Pokračování- opět připomínám</vt:lpstr>
      <vt:lpstr>Obrázek : - barevné odlišení hranic parcel a podrobné body </vt:lpstr>
      <vt:lpstr>Snímek se zákresem břemene a uvedením přesnosti hranic z nahlížení do katastru</vt:lpstr>
      <vt:lpstr>Pokračování-informace z nahlížení do KN-opakování</vt:lpstr>
      <vt:lpstr>Pokračování- vyhl.č. 357/2013 Sb.</vt:lpstr>
      <vt:lpstr>Pokračování-</vt:lpstr>
      <vt:lpstr>Ukázka – způsob určení výměry</vt:lpstr>
      <vt:lpstr>Ukázka </vt:lpstr>
      <vt:lpstr>Zkvalitnění údajů- výměry vypočítané ze souřadnic lomových bodů</vt:lpstr>
      <vt:lpstr>Pokračování-</vt:lpstr>
      <vt:lpstr>Zjišťování hranic-významná etapa obnovy</vt:lpstr>
      <vt:lpstr>Zjišťování hranic-pokračování</vt:lpstr>
      <vt:lpstr>Zjišťování hranic-pokračování</vt:lpstr>
      <vt:lpstr>Zjišťování hranic-pokračování</vt:lpstr>
      <vt:lpstr>Zjišťování hranic-pokračování</vt:lpstr>
      <vt:lpstr>Zjišťování hranic lesních pozemků</vt:lpstr>
      <vt:lpstr>Námitkové řízení- vyložení operátu</vt:lpstr>
      <vt:lpstr>Námitkové řízení- vyložení operátu</vt:lpstr>
      <vt:lpstr>Námitkové řízení- vyložení operátu</vt:lpstr>
      <vt:lpstr>Námitkové řízení- vyložení operátu</vt:lpstr>
      <vt:lpstr>Pokračování- srovnávací sestavení z obnovy</vt:lpstr>
      <vt:lpstr>Pokračování- srovnávací sestavení z obnovy-řazení dle LV</vt:lpstr>
      <vt:lpstr>Snímek 591</vt:lpstr>
      <vt:lpstr>Pokračování informací k obnově operátu-katV</vt:lpstr>
      <vt:lpstr>Pokračování informací k obnově operátu</vt:lpstr>
      <vt:lpstr>Pokračování informací k obnově operátu</vt:lpstr>
      <vt:lpstr>Pokračování informací k obnově operátu</vt:lpstr>
      <vt:lpstr>Pokračování-</vt:lpstr>
      <vt:lpstr>Leták- obnova katastrálního operátu</vt:lpstr>
      <vt:lpstr> Revize katastru</vt:lpstr>
      <vt:lpstr> Revize katastru-posuny hranic lesů?</vt:lpstr>
      <vt:lpstr>Pokračování- zmocnění resortu ČÚZK</vt:lpstr>
      <vt:lpstr>Příprava resortu ČÚZK nastala v roce 2017</vt:lpstr>
      <vt:lpstr>Pokračování – z novely katV-revize katastru</vt:lpstr>
      <vt:lpstr>Pokračování – z novely katV- revize</vt:lpstr>
      <vt:lpstr>Pokračování – z novely katV- revize</vt:lpstr>
      <vt:lpstr>Informativní leták</vt:lpstr>
      <vt:lpstr>Pokračování-</vt:lpstr>
      <vt:lpstr>Pokračování- informace na stránkách ČUZK</vt:lpstr>
      <vt:lpstr>Pokračování-</vt:lpstr>
      <vt:lpstr>Pokračování- co jsou „jiné údaje katastru“-připomenutí</vt:lpstr>
      <vt:lpstr>Pokračování-</vt:lpstr>
      <vt:lpstr>Pokračování- řešení tzv. přídomních zahrad</vt:lpstr>
      <vt:lpstr>Pokračování- způsob využití pozemku</vt:lpstr>
      <vt:lpstr>Pokračování-fotovoltaická el.</vt:lpstr>
      <vt:lpstr>Meze,stráně- nové způsoby využití</vt:lpstr>
      <vt:lpstr>Pokračování-revize</vt:lpstr>
      <vt:lpstr>Pokračování- revize</vt:lpstr>
      <vt:lpstr>Snímek 617</vt:lpstr>
      <vt:lpstr>Pokračování-</vt:lpstr>
      <vt:lpstr>Informace o parcele po revizi</vt:lpstr>
      <vt:lpstr>Snímek z katastrální mapy s vyznačeným nesouladem</vt:lpstr>
      <vt:lpstr>Informace o nesouladu zjištěného při revizi</vt:lpstr>
      <vt:lpstr>Opakování- ZDŘ </vt:lpstr>
      <vt:lpstr>Velmi častý nesoulad </vt:lpstr>
      <vt:lpstr>Proč věnovat pozornost revizím?</vt:lpstr>
      <vt:lpstr>Proč věnovat pozornost revizím?</vt:lpstr>
      <vt:lpstr> Závěr k revizím-připomenutí</vt:lpstr>
      <vt:lpstr>Pokračování-</vt:lpstr>
      <vt:lpstr>Pokračování- příklad nesouladu</vt:lpstr>
      <vt:lpstr>Pokračování- příklad nesouladu v mapě</vt:lpstr>
      <vt:lpstr>Pokračování-</vt:lpstr>
      <vt:lpstr>Pokračování-</vt:lpstr>
      <vt:lpstr>Pokračování-</vt:lpstr>
      <vt:lpstr>Pokračování-</vt:lpstr>
      <vt:lpstr>Upozornění- Proč je nutné sledovat nové činnosti katastrálních úřadů</vt:lpstr>
      <vt:lpstr>Pokračování-</vt:lpstr>
      <vt:lpstr>Povinnost vlastníka vůči finančnímu úřadu</vt:lpstr>
      <vt:lpstr>9/Oprava chyby v katastru nemovitostí</vt:lpstr>
      <vt:lpstr>Jak probíhá oprava chyby</vt:lpstr>
      <vt:lpstr>Postup při opravě chyby v katastrálním operátu</vt:lpstr>
      <vt:lpstr>Co může katastrální úřad opravit ? </vt:lpstr>
      <vt:lpstr>Co může katastrální úřad opravit ? </vt:lpstr>
      <vt:lpstr>Postup při opravě chyby v katastrálním operátu</vt:lpstr>
      <vt:lpstr>Náležitost oznámení </vt:lpstr>
      <vt:lpstr>Postup při opravě chyby v katastrálním operátu</vt:lpstr>
      <vt:lpstr>Postup při opravě chyby v katastrálním operátu</vt:lpstr>
      <vt:lpstr>Postup při opravě chyby v katastrálním operátu</vt:lpstr>
      <vt:lpstr>Postup při opravě chyby v katastrálním operátu</vt:lpstr>
      <vt:lpstr>Postup při opravě chyby v katastrálním operátu</vt:lpstr>
      <vt:lpstr>Postup při opravě chyby v katastrálním operátu</vt:lpstr>
      <vt:lpstr>Vzor oznámení o opravě</vt:lpstr>
      <vt:lpstr>Vzor souhlasného prohlášení provedení opravy</vt:lpstr>
      <vt:lpstr>Vzor souhlasného prohlášení provedení opravy</vt:lpstr>
      <vt:lpstr>Řízení o námitce- obdoba řízení o opravě chyby</vt:lpstr>
      <vt:lpstr>Řízení o námitce- obdoba řízení o opravě chyby</vt:lpstr>
      <vt:lpstr>Postup při řízení o námitce</vt:lpstr>
      <vt:lpstr>Postup při řízení o námitce</vt:lpstr>
      <vt:lpstr>Příklad rozhodnutí soudu proti námitce</vt:lpstr>
      <vt:lpstr>Doplnění k předávání rozhodnutí </vt:lpstr>
      <vt:lpstr>Pomůcky katastrálních úřadů</vt:lpstr>
      <vt:lpstr>Katastr nemovitostí jako veřejný seznam – zápisy do katastru nemovitostí 10/ </vt:lpstr>
      <vt:lpstr>10/Obecná část-vklady práv</vt:lpstr>
      <vt:lpstr>Pro úplnost-  Přehled předpisů souvisejících se správou katastru nemovitostí-dřívější</vt:lpstr>
      <vt:lpstr>Obecné poznámky  </vt:lpstr>
      <vt:lpstr> Obecné poznámky</vt:lpstr>
      <vt:lpstr> Obecné poznámky</vt:lpstr>
      <vt:lpstr> Obecné poznámky</vt:lpstr>
      <vt:lpstr> Obecné poznámky</vt:lpstr>
      <vt:lpstr>Obecné poznámky</vt:lpstr>
      <vt:lpstr> Obecné poznámky</vt:lpstr>
      <vt:lpstr>Zásady vedení katastru nemovitostí od 1.1.2014</vt:lpstr>
      <vt:lpstr> Obecné poznámky</vt:lpstr>
      <vt:lpstr> Obecné poznámky-pokračování</vt:lpstr>
      <vt:lpstr>Pokračování-novela katZ č.298/2016 Sb.-</vt:lpstr>
      <vt:lpstr>Pokračování-</vt:lpstr>
      <vt:lpstr>Vysvětlení pojmů - Účastníci řízení</vt:lpstr>
      <vt:lpstr>Role navrhovatele</vt:lpstr>
      <vt:lpstr>Pozor- Označování nemovitostí- §8 katZ</vt:lpstr>
      <vt:lpstr>Pozor na důležité ustanovení označování nemovitostí </vt:lpstr>
      <vt:lpstr>§ 9 katZ– plombování, pořadí zápisů  </vt:lpstr>
      <vt:lpstr>Pokračování-</vt:lpstr>
      <vt:lpstr>§ 11 – vkladem se do katastru zapisuje vznik, změna, zánik, promlčení a uznání existence a neexistence těchto práv: odst.1</vt:lpstr>
      <vt:lpstr>Pokračování- odst. 2 § 11</vt:lpstr>
      <vt:lpstr>Snímek 683</vt:lpstr>
      <vt:lpstr>Pokračování- práva zapisovaná při výstavbě?</vt:lpstr>
      <vt:lpstr>Snímek 685</vt:lpstr>
      <vt:lpstr>Návrhy na vklad se všechny automaticky vždy nenačítají</vt:lpstr>
      <vt:lpstr>Návrh na vklad- www.cuzk.cz</vt:lpstr>
      <vt:lpstr>Návrh na vklad- www.cuzk.cz</vt:lpstr>
      <vt:lpstr>Pokračování – www.cuzk.cz – kde je možné změny sledovat?  </vt:lpstr>
      <vt:lpstr>Novinka v „nahlížení do katastru“</vt:lpstr>
      <vt:lpstr>Sledování změn v návrhu na vklad www.cuzk.cz </vt:lpstr>
      <vt:lpstr>Pokračování-</vt:lpstr>
      <vt:lpstr>Podpis na návrhu na vklad-</vt:lpstr>
      <vt:lpstr>Pokračování-</vt:lpstr>
      <vt:lpstr>Poznámka ke správním poplatkům-zákon 634/2004 Sb.</vt:lpstr>
      <vt:lpstr>Poznámka ke správním poplatkům-zákon 634/2004 Sb.</vt:lpstr>
      <vt:lpstr>Doplnění návrhu na vklad- postup</vt:lpstr>
      <vt:lpstr> Náležitosti návrhu na vklad- doporučení </vt:lpstr>
      <vt:lpstr>§ 15 katZ– přílohy návrhu na vklad</vt:lpstr>
      <vt:lpstr>Pokračování k § 15</vt:lpstr>
      <vt:lpstr>Pozor na barevné kopie</vt:lpstr>
      <vt:lpstr>Závěr k přílohám k návrhu na vklad</vt:lpstr>
      <vt:lpstr> Obecné poznámky- </vt:lpstr>
      <vt:lpstr>Vhodné sledovat korespondenci katastrálního úřadu</vt:lpstr>
      <vt:lpstr>Společně pro všechny „právní“ listiny předkládané k zápisu- platí</vt:lpstr>
      <vt:lpstr>Společně pro všechny „právní“ listiny předkládané k zápisu- platí</vt:lpstr>
      <vt:lpstr>Důležitá korespondence katastrálního úřadu</vt:lpstr>
      <vt:lpstr>Důležitá korespondence katastrálního úřadu</vt:lpstr>
      <vt:lpstr>K § 16 – informovanost, zpětvzetí návrhu na vklad </vt:lpstr>
      <vt:lpstr> Zásady postupu při vkladovém řízení Obecná ustanovení o náležitostech listin </vt:lpstr>
      <vt:lpstr>Snímek 711</vt:lpstr>
      <vt:lpstr>Snímek 712</vt:lpstr>
      <vt:lpstr>Pokračování -  Zásady postupu při vkladovém řízení Obecná ustanovení o náležitostech listin </vt:lpstr>
      <vt:lpstr>Pokračování- poznatek z praxe</vt:lpstr>
      <vt:lpstr>Pokračování -  Zásady postupu při vkladovém řízení Obecná ustanovení o náležitostech listin </vt:lpstr>
      <vt:lpstr>Co katastr obecně nezkoumá ?</vt:lpstr>
      <vt:lpstr>Společně pro všechny „právní“ listiny předkládané k zápisu- platí</vt:lpstr>
      <vt:lpstr>Pokračování- Zásady postupu při vkladovém řízení Obecná ustanovení o náležitostech listin</vt:lpstr>
      <vt:lpstr>Společně pro všechny „právní“ listiny předkládané k zápisu- platí</vt:lpstr>
      <vt:lpstr>Vzor vyrozumění o zápise- 1.str.</vt:lpstr>
      <vt:lpstr>Pokračování- 2. str.</vt:lpstr>
      <vt:lpstr>Vyrozumění o zápise</vt:lpstr>
      <vt:lpstr>Vyrozumění o zápise</vt:lpstr>
      <vt:lpstr> Obecné poznámky- Zásady postupu při vkladovém řízení Obecná ustanovení o náležitostech listin </vt:lpstr>
      <vt:lpstr> Obecné poznámky- Zásady postupu při vkladovém řízení Obecná ustanovení o náležitostech listin </vt:lpstr>
      <vt:lpstr>Řízení- informace o plombě </vt:lpstr>
      <vt:lpstr>Řízení- ISKN- porovnání-V-9238/2017</vt:lpstr>
      <vt:lpstr> Obecné poznámky</vt:lpstr>
      <vt:lpstr>Pokračování- jak se eviduje pořadí</vt:lpstr>
      <vt:lpstr>Pokračování- ustanovení vyhlášky</vt:lpstr>
      <vt:lpstr>Více k zápisům staveb,je-li zapisováno vlastnické právo</vt:lpstr>
      <vt:lpstr>Vlastnické právo</vt:lpstr>
      <vt:lpstr> Vlastnictví dle „katastrálních předpisů“</vt:lpstr>
      <vt:lpstr>Myšlenka dle nového občanského zákoníku od 1.1.2014</vt:lpstr>
      <vt:lpstr> Vlastnictví dle „katastrálních předpisů“-pokračování</vt:lpstr>
      <vt:lpstr> Vlastnictví dle „katastrálních předpisů“-pokračování</vt:lpstr>
      <vt:lpstr> Vlastnictví dle „katastrálních předpisů“-pokračování</vt:lpstr>
      <vt:lpstr> Vlastnictví dle „katastrálních předpisů“-pokračování</vt:lpstr>
      <vt:lpstr> Vlastnictví dle „katastrálních předpisů“-pokračování</vt:lpstr>
      <vt:lpstr> Vlastnictví dle „katastrálních předpisů“-pokračování</vt:lpstr>
      <vt:lpstr> Vlastnictví fyzické osoby- obecně</vt:lpstr>
      <vt:lpstr> Vlastnictví fyzické osoby- obecně</vt:lpstr>
      <vt:lpstr> Vlastnictví právnické osoby- obecně</vt:lpstr>
      <vt:lpstr> Vlastnictví manželů SJM</vt:lpstr>
      <vt:lpstr> Vlastnictví manželů SJM</vt:lpstr>
      <vt:lpstr>Pozor- List  vlastnictví  pro manžele cizího práva  </vt:lpstr>
      <vt:lpstr> Vlastnictví manželů MCP</vt:lpstr>
      <vt:lpstr> Vlastnické právo dědictvím</vt:lpstr>
      <vt:lpstr> Notář jako soudní komisař</vt:lpstr>
      <vt:lpstr> Vlastnictví – svěřenský fond – pozor- zakladatel již nebude</vt:lpstr>
      <vt:lpstr>Svěřenský fond</vt:lpstr>
      <vt:lpstr> Vlastnictví Jihomoravského kraje- územní samosprávní celek</vt:lpstr>
      <vt:lpstr> Vlastnictví – zápis obecního majetku</vt:lpstr>
      <vt:lpstr>UZSVM – řeší neznámé vlastnictví</vt:lpstr>
      <vt:lpstr>UZSVM – řeší neznámé vlastnictví</vt:lpstr>
      <vt:lpstr> Vlastnictví státu a státní podnik</vt:lpstr>
      <vt:lpstr> Vlastnictví státu a státní podnik</vt:lpstr>
      <vt:lpstr> Vlastnictví dle „katastrálních předpisů“-pokračování</vt:lpstr>
      <vt:lpstr>Shrnutí :</vt:lpstr>
      <vt:lpstr>Spoluvlastnictví obecně</vt:lpstr>
      <vt:lpstr>Spoluvlastnictví obecně dnes,tzn. po roce 2014</vt:lpstr>
      <vt:lpstr>Spoluvlastnictví obecně - NOZ</vt:lpstr>
      <vt:lpstr>Spoluvlastnictví obecně - NOZ</vt:lpstr>
      <vt:lpstr>Spoluvlastnictví – katastr nemovitostí</vt:lpstr>
      <vt:lpstr>Spoluvlastnictví- katastr nemovitostí</vt:lpstr>
      <vt:lpstr>Spoluvlastnictví- katastr nemovitostí</vt:lpstr>
      <vt:lpstr>Spoluvlastnictví – katastr nemovitostí - vzor</vt:lpstr>
      <vt:lpstr>Spoluvlastnictví – katastr nemovitostí</vt:lpstr>
      <vt:lpstr>Spoluvlastnictví – katastr nemovitostí</vt:lpstr>
      <vt:lpstr>Spoluvlastnictví – katastr nemovitostí</vt:lpstr>
      <vt:lpstr>Spoluvlastnictví – Přídatné spoluvlastnictví</vt:lpstr>
      <vt:lpstr>Spoluvlastnictví – Přídatné spoluvlastnictví</vt:lpstr>
      <vt:lpstr>Spoluvlastnictví – Přídatné spoluvlastnictví/NOZ/</vt:lpstr>
      <vt:lpstr>Spoluvlastnictví – Přídatné spoluvlastnictví</vt:lpstr>
      <vt:lpstr>Spoluvlastnictví – Přídatné spoluvlastnictví</vt:lpstr>
      <vt:lpstr>Spoluvlastnictví – Přídatné spoluvlastnictví</vt:lpstr>
      <vt:lpstr>Vzor-LV pro přídatné spoluvlastnictví Nemovitost, k jejímuž užívání věc v přídatném spoluvlastnictví slouží-nadřazená nemovitost</vt:lpstr>
      <vt:lpstr>Vzor-LV pro přídatné spoluvlastnictví Nemovitost v přídatném spoluvlastnictví</vt:lpstr>
      <vt:lpstr>Pokračování- doplnění pro informaci k přídatnému spoluvlastnictví- v nahlížení do KN není/přehled všech vlastníků jmenovitě/</vt:lpstr>
      <vt:lpstr>Vzor-LV pro přídatné spoluvlastnictví Nemovitost v přídatném spoluvlastnictví</vt:lpstr>
      <vt:lpstr>Vzor-LV pro přídatné spoluvlastnictví Nemovitost v přídatném spoluvlastnictví</vt:lpstr>
      <vt:lpstr>Vzor-LV pro přídatné spoluvlastnictví Nemovitost v přídatném spoluvlastnictví</vt:lpstr>
      <vt:lpstr>Vzor-LV pro přídatné spoluvlastnictví Nemovitost v přídatném spoluvlastnictví</vt:lpstr>
      <vt:lpstr>Vzor-LV pro přídatné spoluvlastnictví Nemovitost v přídatném spoluvlastnictví</vt:lpstr>
      <vt:lpstr>Pokračování - Co je to přídatné spoluvlastnictví?</vt:lpstr>
      <vt:lpstr>Pokračování - Co je to přídatné spoluvlastnictví?</vt:lpstr>
      <vt:lpstr>Pokračování - Co je to přídatné spoluvlastnictví?</vt:lpstr>
      <vt:lpstr>Poznámka k přídatnému spoluvlastnictví - Vhodný případ pro přídatné spoluvlastnictví </vt:lpstr>
      <vt:lpstr>Spoluvlastnictví - co zeměměřič</vt:lpstr>
      <vt:lpstr>Zápis stavby- do katastru nemovitostí </vt:lpstr>
      <vt:lpstr>Pokračování-</vt:lpstr>
      <vt:lpstr>Pokračování- Pozor - RUIAN</vt:lpstr>
      <vt:lpstr>Snímek 793</vt:lpstr>
      <vt:lpstr>Pokračování- tiskopis ČUZK- pomůcka</vt:lpstr>
      <vt:lpstr>Stavby a postupy při zápisu staveb od 1.1.2014 </vt:lpstr>
      <vt:lpstr>Pokračování- stavby</vt:lpstr>
      <vt:lpstr>Pokračování- stavby</vt:lpstr>
      <vt:lpstr> Co je stavba evidovaná v katastru – samostatná stavba</vt:lpstr>
      <vt:lpstr>Pokračování-stavby,budovy</vt:lpstr>
      <vt:lpstr>Dočasná stavba- evidence od 1.1.2014 </vt:lpstr>
      <vt:lpstr>Dočasná stavba- evidence od 1.1.2014 </vt:lpstr>
      <vt:lpstr>Dočasná stavba- evidence od 1.1.2014 </vt:lpstr>
      <vt:lpstr>Rozdíl mezi přístavbou a přestavkem</vt:lpstr>
      <vt:lpstr>Rozdíl mezi přístavbou a přestavkem</vt:lpstr>
      <vt:lpstr>Ukázka GP pro stavbu RD s garáží dle katV /přestavek/  </vt:lpstr>
      <vt:lpstr>Zápis přístavby - z Návodu</vt:lpstr>
      <vt:lpstr>Pokračování- samostatné stavby,budovy</vt:lpstr>
      <vt:lpstr>Stavby na více parcelách-spojení s pozemkem?</vt:lpstr>
      <vt:lpstr>Pokračování- stavba na více parcelách</vt:lpstr>
      <vt:lpstr>Stavba na více parcelách- část nad vodní plochou</vt:lpstr>
      <vt:lpstr>Stavba na více parcelách-část nad vodní plochou-katV</vt:lpstr>
      <vt:lpstr>Upozornění na NOZ- přechodná ustanovení ke stavbám </vt:lpstr>
      <vt:lpstr>Upozornění na NOZ- přechodná ustanovení ke stavbám </vt:lpstr>
      <vt:lpstr>Upozornění na NOZ- přechodná ustanovení ke stavbám </vt:lpstr>
      <vt:lpstr>Upozornění na NOZ- přechodná ustanovení ke stavbám </vt:lpstr>
      <vt:lpstr>Více k zápisům věcných břemen</vt:lpstr>
      <vt:lpstr>Více k zápisům věcných břemen</vt:lpstr>
      <vt:lpstr>Vybraná práva- Věcné břemeno upravuje § 1257 a násl. NOZ   </vt:lpstr>
      <vt:lpstr>Evidence údajů o věcném břemeni (dříve nemovitost panující, služebná) - § 16 katV</vt:lpstr>
      <vt:lpstr>Pokračování- věcná břemena</vt:lpstr>
      <vt:lpstr>Pokračování-věcná břemena-</vt:lpstr>
      <vt:lpstr>Pokračování- věcná břemena</vt:lpstr>
      <vt:lpstr>Pokračování- věcná břemena</vt:lpstr>
      <vt:lpstr>Snímek 824</vt:lpstr>
      <vt:lpstr>Snímek 825</vt:lpstr>
      <vt:lpstr>VB- zřizování věcných břemen jako „vlastníkova služebnost“ </vt:lpstr>
      <vt:lpstr>VB- zřizování věcných břemen jako „vlastníkova služebnost“ – příklad-dojde-li ke změně vlastníka poz.parc.č.106/2 ?pozemek není přístupný z veřejné komunikace </vt:lpstr>
      <vt:lpstr>VB- zřizování věcných břemen k pozemkům s druhem lesní pozemek</vt:lpstr>
      <vt:lpstr>Příklad – jak zřídit věcné břemeno k pozemku s druhem pozemku – lesní pozemek</vt:lpstr>
      <vt:lpstr>Co musí smlouva k vykupitelnosti obsahovat</vt:lpstr>
      <vt:lpstr>VB- zřizování věcných břemen k pozemkům s druhem lesní pozemek- pokračování</vt:lpstr>
      <vt:lpstr>VB- zřizování věcných břemen k pozemkům s druhem lesní pozemek- pokračování</vt:lpstr>
      <vt:lpstr>VB- zřizování věcných břemen k pozemkům s druhem lesní pozemek- pokračování</vt:lpstr>
      <vt:lpstr>VB- zřizování věcných břemen k pozemkům s druhem lesní pozemek- pokračování</vt:lpstr>
      <vt:lpstr>VB- zřizování věcných břemen k pozemkům s druhem lesní pozemek- pokračování</vt:lpstr>
      <vt:lpstr>VB- vykupitelnost není ze zápisu v katastru zřejmá</vt:lpstr>
      <vt:lpstr> Přehled předpisů souvisejících se správou katastru nemovitostí a věcnými břemeny, liniovými stavbami – nejčastější zápisy věcných břemen</vt:lpstr>
      <vt:lpstr>Praxe - Časté zřizování věcných břemen pro liniové stavby  </vt:lpstr>
      <vt:lpstr>Pokračování – k břemenům poznatek z praxe</vt:lpstr>
      <vt:lpstr>Pokračování-věcná břemena</vt:lpstr>
      <vt:lpstr>Pokračování-věcná břemena</vt:lpstr>
      <vt:lpstr>Pokračování-věcná břemena</vt:lpstr>
      <vt:lpstr>Pokračování-věcná břemena</vt:lpstr>
      <vt:lpstr>Pokračování-věcné břemeno</vt:lpstr>
      <vt:lpstr> Otázka oceňování věcných břemen?  </vt:lpstr>
      <vt:lpstr> Otázka oceňování věcných břemen?  </vt:lpstr>
      <vt:lpstr>„Souhrnné stanovisko ke zřizování a oceňování věcných břemen na majetku obcí“ Ministerstva financí, Ministerstva průmyslu a obchodu a Ministerstva vnitra. </vt:lpstr>
      <vt:lpstr> VB- zřizování věcných břemen pro výstavbu nové stavby dle stavebního zákona  </vt:lpstr>
      <vt:lpstr>Pozor-nová úprava stav.zákona související s výstavbou- </vt:lpstr>
      <vt:lpstr>Pokračování- stavby dle stav.zákona</vt:lpstr>
      <vt:lpstr>Pokračování- stavby dle stav.zákona</vt:lpstr>
      <vt:lpstr>VB- zřizování věcných břemen ,právo stavby před výstavbou </vt:lpstr>
      <vt:lpstr>VB- věcné břemeno jako nezbytná cesta</vt:lpstr>
      <vt:lpstr>Ukázka – Upozornění na přístupnost na pozemky- pozor na zákresy</vt:lpstr>
      <vt:lpstr>Nezbytná cesta?</vt:lpstr>
      <vt:lpstr>Pokračování- změna po digitalizaci- sluč.čára</vt:lpstr>
      <vt:lpstr>Pokračování- nezbytná cesta</vt:lpstr>
      <vt:lpstr>Pokračování- nezbytná cesta</vt:lpstr>
      <vt:lpstr>Pokračování- nezbytná cesta</vt:lpstr>
      <vt:lpstr>Názor k nezbytné cestě ÚS</vt:lpstr>
      <vt:lpstr>Přístupy na pozemek lesní?</vt:lpstr>
      <vt:lpstr>Poznatek z praxe</vt:lpstr>
      <vt:lpstr>List  vlastnictví- zápis výhody ze služebnosti</vt:lpstr>
      <vt:lpstr>List  vlastnictví –věcná břemena–povinnost ke stejným nemovitostem </vt:lpstr>
      <vt:lpstr>List  vlastnictví –věcná břemena-výhoda </vt:lpstr>
      <vt:lpstr>List  vlastnictví –věcná břemena </vt:lpstr>
      <vt:lpstr>Snímek 867</vt:lpstr>
      <vt:lpstr>List  vlastnictví –nájem a pacht</vt:lpstr>
      <vt:lpstr>List  vlastnictví –nájem a pacht</vt:lpstr>
      <vt:lpstr>Co platí pro –nájem a pacht</vt:lpstr>
      <vt:lpstr>Zápis do katastru nemovitostí –nájem a pacht</vt:lpstr>
      <vt:lpstr>Postup zeměměřičů –nájem a pacht</vt:lpstr>
      <vt:lpstr>Vzor- LV s evidovaným nájmem</vt:lpstr>
      <vt:lpstr>Vzor – LV s evidovaným pachtem</vt:lpstr>
      <vt:lpstr>Nájmy i pachty byly upraveny i v zákonech o obcích a krajích</vt:lpstr>
      <vt:lpstr>Nájem a pacht i v novele zákona o krajích č. 129/2000 Sb.</vt:lpstr>
      <vt:lpstr>Pokračování- zákona o krajích</vt:lpstr>
      <vt:lpstr>Zákon o oceňování č. 151/1997 Sb. </vt:lpstr>
      <vt:lpstr>11/Přehled činností, při kterých je nutná spolupráce katastrálních úřadů a jiných úřadů </vt:lpstr>
      <vt:lpstr>Spolupráce katastrálních úřadů s jinými orgány veř.moci?</vt:lpstr>
      <vt:lpstr>Spolupráce katastrálních úřadů s jinými orgány veř.moci?</vt:lpstr>
      <vt:lpstr>Spolupráce katastrálních úřadů s jinými orgány veř.moci?</vt:lpstr>
      <vt:lpstr>Spolupráce katastrálních úřadů s jinými orgány veř.moci?</vt:lpstr>
      <vt:lpstr>Spolupráce katastrálních úřadů s jinými orgány veř.moci?</vt:lpstr>
      <vt:lpstr>Spolupráce katastrálních úřadů s jinými orgány veř.moci?</vt:lpstr>
      <vt:lpstr>Spolupráce katastrálních úřadů s jinými orgány veř.moci?</vt:lpstr>
      <vt:lpstr>Spolupráce katastrálních úřadů s jinými orgány veř.moci?</vt:lpstr>
      <vt:lpstr>VB- výmaz starých věcných břemen-dle novely z.č. 139/2002 Sb. – z.č.481/2020 Sb.- součinnost s obcemi</vt:lpstr>
      <vt:lpstr>Pokračování- výmaz věcných břemen</vt:lpstr>
      <vt:lpstr>Novinka- řešení zániku věcných břemen!!!</vt:lpstr>
      <vt:lpstr>Veřejný seznam – zásada intabulace</vt:lpstr>
      <vt:lpstr>Revize - řešení zániku věcných břemen!!! X obec</vt:lpstr>
      <vt:lpstr>Novinka- řešení zániku věcných břemen!!!</vt:lpstr>
      <vt:lpstr>Novinka- řešení zániku věcných břemen!!!</vt:lpstr>
      <vt:lpstr>Obnova- řešení zániku věcných břemen!!! x  obec</vt:lpstr>
      <vt:lpstr>Obnova - řešení zániku věcných břemen!!!</vt:lpstr>
      <vt:lpstr>Obnova - řešení zániku věcných břemen!!!</vt:lpstr>
      <vt:lpstr>Návrh vlastníka - řešení zániku věcných břemen!!!</vt:lpstr>
      <vt:lpstr>Návrh - řešení zániku věcných břemen!!!-opakování</vt:lpstr>
      <vt:lpstr>Spolupráce katastrálních úřadů s jinými orgány veř.moci?</vt:lpstr>
      <vt:lpstr>Spolupráce katastrálních úřadů s jinými orgány veř.moci?</vt:lpstr>
      <vt:lpstr>Dobývací prostor  </vt:lpstr>
      <vt:lpstr>Chráněná ložisková území</vt:lpstr>
      <vt:lpstr>Pokračování- propojování systémů,veřejný seznam=RUIAN</vt:lpstr>
      <vt:lpstr>Veřejný seznam – zásada veřejnosti</vt:lpstr>
      <vt:lpstr>RUIAN- základní registr dle zákona 111/2009 Sb.</vt:lpstr>
      <vt:lpstr>RUIAN- základní registr dle zákona 111/2009 Sb.</vt:lpstr>
      <vt:lpstr>RUIAN- základní registr dle zákona 111/2009 Sb.</vt:lpstr>
      <vt:lpstr>Význam RUIANu- změny údajů u staveb bez ohlášení vlastníkem </vt:lpstr>
      <vt:lpstr>Veřejný seznam – RUIAN a nahlížení přes VDP</vt:lpstr>
      <vt:lpstr>Veřejný seznam – RUIAN-sledování novinek v RUIAN</vt:lpstr>
      <vt:lpstr>Registr územní identifikace, adres a nemovitostí (RÚIAN)- novinky-reklamační formuláře</vt:lpstr>
      <vt:lpstr>Registr územní identifikace, adres a nemovitostí (RÚIAN)- novinky-reklamační formuláře</vt:lpstr>
      <vt:lpstr>Registr územní identifikace, adres a nemovitostí (RÚIAN)- novinky-reklamační formuláře</vt:lpstr>
      <vt:lpstr>Pokračování-</vt:lpstr>
      <vt:lpstr>Jak je možné poznat chybný údaj- mapová značka budovy, definiční bod budovy-974/3</vt:lpstr>
      <vt:lpstr>Poznatek z praxe</vt:lpstr>
      <vt:lpstr>Jak sledovat novinky týkající se RUIANu</vt:lpstr>
      <vt:lpstr>Doplnění k RUIANu-pokračování</vt:lpstr>
      <vt:lpstr>Doplnění - dobývací prostor- RUIAN-poznámka k novele zákona</vt:lpstr>
      <vt:lpstr>Pro nemovitosti platí rovněž – zásada veřejnosti a dobré víry- je nutné sledovat</vt:lpstr>
      <vt:lpstr>Dobývací prostor- dnes upozornění v KN</vt:lpstr>
      <vt:lpstr>Dobývací prostor - upozornění</vt:lpstr>
      <vt:lpstr>Dobývací prostory - RUIAN</vt:lpstr>
      <vt:lpstr>Dobývací prostor – původní evidence</vt:lpstr>
      <vt:lpstr>Dobývací prostor- mapová značka</vt:lpstr>
      <vt:lpstr>Veřejný seznam – zásada veřejnosti</vt:lpstr>
      <vt:lpstr>Veřejný seznam – zásada veřejnosti/orná-dob.prostor/</vt:lpstr>
      <vt:lpstr>Veřejný seznam – zásada veřejnosti-pokračování</vt:lpstr>
      <vt:lpstr>Spolupráce katastrálních úřadů s jinými orgány veř.moci?-zápis do RUIAN,</vt:lpstr>
      <vt:lpstr>Poznámka k 3. novele katV</vt:lpstr>
      <vt:lpstr>Poznámka k 3. novele katV- úprava přílohy č.7</vt:lpstr>
      <vt:lpstr>Příprava novely zákona č.334/1992 Sb</vt:lpstr>
      <vt:lpstr>Příprava novely zákona č.334/1992 Sb.-doplnění</vt:lpstr>
      <vt:lpstr>Spolupráce katastrálních úřadů s jinými orgány veř.moci?</vt:lpstr>
      <vt:lpstr>Spolupráce katastrálních úřadů s jinými orgány veř.moci?</vt:lpstr>
      <vt:lpstr>Spolupráce katastrálních úřadů s jinými orgány veř.moci?</vt:lpstr>
      <vt:lpstr>Spolupráce katastrálních úřadů s jinými orgány veř.moci?</vt:lpstr>
      <vt:lpstr>Spolupráce katastrálních úřadů s jinými orgány veř.moci?</vt:lpstr>
      <vt:lpstr>Spolupráce katastrálních úřadů s jinými orgány veř.moci?</vt:lpstr>
      <vt:lpstr>Spolupráce katastrálních úřadů s jinými orgány veř.moci?</vt:lpstr>
      <vt:lpstr>Spolupráce katastrálních úřadů s jinými orgány veř.moci?- smluvené  LV 11000 pro kat.území</vt:lpstr>
      <vt:lpstr>Novelou katV se reaguje na postup změny vlastníka-opuštěná nemovitost po 1.1.2024 - opakování</vt:lpstr>
      <vt:lpstr>Proč také novela katastrální vyhlášky</vt:lpstr>
      <vt:lpstr>Spolupráce katastrálních úřadů s jinými orgány veř.moci?</vt:lpstr>
      <vt:lpstr>   Pokračování k navrhované změně</vt:lpstr>
      <vt:lpstr>Pokračování-</vt:lpstr>
      <vt:lpstr>Pokračování- doplnění k DTM</vt:lpstr>
      <vt:lpstr>Pokračování k DTM- pro obce vydán přípis-úryvky</vt:lpstr>
      <vt:lpstr>Aktuální zpráva z médií z 11.května 2022 </vt:lpstr>
      <vt:lpstr>Aktuální zpráva z médií ze 4.4.2022 </vt:lpstr>
      <vt:lpstr>DTM- ze zprávy ČUZK za rok 2022</vt:lpstr>
      <vt:lpstr>12/Zápis poznámek do katastru nemovitostí</vt:lpstr>
      <vt:lpstr>Pokračování-</vt:lpstr>
      <vt:lpstr>Pokračování-</vt:lpstr>
      <vt:lpstr>38 poznámek zapisovaných do katastru</vt:lpstr>
      <vt:lpstr>38 poznámek zapisovaných do katastru</vt:lpstr>
      <vt:lpstr>38 poznámek zapisovaných do katastru</vt:lpstr>
      <vt:lpstr>38 poznámek zapisovaných do katastru</vt:lpstr>
      <vt:lpstr>Problém- možná záměna s poznámkou spornosti</vt:lpstr>
      <vt:lpstr>Pozor na zápisy poznámek k osobě!!!</vt:lpstr>
      <vt:lpstr>Poznámky spornosti-</vt:lpstr>
      <vt:lpstr>Pokračování-z návodu</vt:lpstr>
      <vt:lpstr>Pokračování-z návodu</vt:lpstr>
      <vt:lpstr>Pokračování-z návodu</vt:lpstr>
      <vt:lpstr>Pokračování-z návodu</vt:lpstr>
      <vt:lpstr>Pokračování-z návodu</vt:lpstr>
      <vt:lpstr>Pokračování- z JŘ</vt:lpstr>
      <vt:lpstr>.</vt:lpstr>
      <vt:lpstr> Závěr k uvedeným informacím</vt:lpstr>
      <vt:lpstr>Pokračování-</vt:lpstr>
      <vt:lpstr>13/Poskytování informací z katastru nemovitostí, dálkový přístup</vt:lpstr>
      <vt:lpstr>Pokračování-</vt:lpstr>
      <vt:lpstr>Jak získávat informace z katastru nemovitostí</vt:lpstr>
      <vt:lpstr>Obecně-Poskytování informací z katastru nemovitostí</vt:lpstr>
      <vt:lpstr>§ 52 KatZ – veřejnost katastru </vt:lpstr>
      <vt:lpstr>Pokračování- celé znění</vt:lpstr>
      <vt:lpstr>Pokračování-</vt:lpstr>
      <vt:lpstr>Pokračování-</vt:lpstr>
      <vt:lpstr>Pokračování-</vt:lpstr>
      <vt:lpstr>Vyhláška o poskytování údajů z katastru nemovitostí ze dne 1.11.2013 s účinností od 1.1.2014 – č. 358/2013 Sb. </vt:lpstr>
      <vt:lpstr>Poskytování údajů katastru nemovitostí</vt:lpstr>
      <vt:lpstr>Pokračování- informace</vt:lpstr>
      <vt:lpstr>Pokračování- po novele vyhlášky </vt:lpstr>
      <vt:lpstr>Snímek 985</vt:lpstr>
      <vt:lpstr>Snímek 986</vt:lpstr>
      <vt:lpstr>Snímek 987</vt:lpstr>
      <vt:lpstr>Poznatky z praxe </vt:lpstr>
      <vt:lpstr> Poskytování informací z katastru nemovitostí-formy</vt:lpstr>
      <vt:lpstr>Poskytování informací z katastru nemovitostí</vt:lpstr>
      <vt:lpstr>Pokračování- nahlížení do katastru</vt:lpstr>
      <vt:lpstr>Pokračování- „nahlížení do katastru“</vt:lpstr>
      <vt:lpstr>Jak získávat informace z katastru nemovitostí-DP</vt:lpstr>
      <vt:lpstr>Jak získávat informace z katastru nemovitostí</vt:lpstr>
      <vt:lpstr>Jak získávat informace z katastru nemovitostí</vt:lpstr>
      <vt:lpstr>Jak získávat informace z katastru nemovitostí</vt:lpstr>
      <vt:lpstr>Jak získávat informace z katastru nemovitostí</vt:lpstr>
      <vt:lpstr>Jak získávat informace z katastru nemovitostí-ceník</vt:lpstr>
      <vt:lpstr>Jak získávat informace z katastru nemovitostí</vt:lpstr>
      <vt:lpstr>Jak pracovat s informacemi z katastru nemovitostí</vt:lpstr>
      <vt:lpstr>Pozor na GDPR</vt:lpstr>
      <vt:lpstr> Novela vyhlášky č.358/2013 Sb.</vt:lpstr>
      <vt:lpstr>Pokračování- GDPR - obecně</vt:lpstr>
      <vt:lpstr> </vt:lpstr>
      <vt:lpstr>Pokračování-stránky ČÚZK</vt:lpstr>
      <vt:lpstr>Pokračování - doplnění</vt:lpstr>
      <vt:lpstr>             Pokračování- GDPR</vt:lpstr>
      <vt:lpstr>Závěr- přeji hodně úspěchů při vaší znalecké činnosti</vt:lpstr>
      <vt:lpstr>Závěr-Letecké měřické snímkování ČRv letech 2021 a 2022 –Kontrolní  měření pro ortofoto </vt:lpstr>
      <vt:lpstr>Témata k přemýšlení</vt:lpstr>
    </vt:vector>
  </TitlesOfParts>
  <Company>ČÚZK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Katastr nemovitostí</dc:title>
  <dc:creator>vitulovan</dc:creator>
  <cp:lastModifiedBy>Uživatel systému Windows</cp:lastModifiedBy>
  <cp:revision>1072</cp:revision>
  <dcterms:created xsi:type="dcterms:W3CDTF">2013-09-26T14:20:07Z</dcterms:created>
  <dcterms:modified xsi:type="dcterms:W3CDTF">2023-04-13T17:12:54Z</dcterms:modified>
</cp:coreProperties>
</file>