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1"/>
  </p:sldMasterIdLst>
  <p:notesMasterIdLst>
    <p:notesMasterId r:id="rId24"/>
  </p:notesMasterIdLst>
  <p:sldIdLst>
    <p:sldId id="256" r:id="rId2"/>
    <p:sldId id="400" r:id="rId3"/>
    <p:sldId id="401" r:id="rId4"/>
    <p:sldId id="408" r:id="rId5"/>
    <p:sldId id="417" r:id="rId6"/>
    <p:sldId id="402" r:id="rId7"/>
    <p:sldId id="406" r:id="rId8"/>
    <p:sldId id="407" r:id="rId9"/>
    <p:sldId id="403" r:id="rId10"/>
    <p:sldId id="404" r:id="rId11"/>
    <p:sldId id="405" r:id="rId12"/>
    <p:sldId id="418" r:id="rId13"/>
    <p:sldId id="409" r:id="rId14"/>
    <p:sldId id="410" r:id="rId15"/>
    <p:sldId id="411" r:id="rId16"/>
    <p:sldId id="412" r:id="rId17"/>
    <p:sldId id="413" r:id="rId18"/>
    <p:sldId id="414" r:id="rId19"/>
    <p:sldId id="415" r:id="rId20"/>
    <p:sldId id="416" r:id="rId21"/>
    <p:sldId id="398" r:id="rId22"/>
    <p:sldId id="399" r:id="rId23"/>
  </p:sldIdLst>
  <p:sldSz cx="12192000" cy="6858000"/>
  <p:notesSz cx="6858000" cy="9144000"/>
  <p:embeddedFontLst>
    <p:embeddedFont>
      <p:font typeface="Alegreya Medium" pitchFamily="2" charset="0"/>
      <p:regular r:id="rId25"/>
      <p:italic r:id="rId26"/>
    </p:embeddedFont>
    <p:embeddedFont>
      <p:font typeface="Alegreya Sans" panose="00000500000000000000" pitchFamily="2" charset="0"/>
      <p:regular r:id="rId27"/>
      <p:bold r:id="rId28"/>
      <p:italic r:id="rId29"/>
      <p:boldItalic r:id="rId30"/>
    </p:embeddedFont>
    <p:embeddedFont>
      <p:font typeface="Bitter" panose="020B0604020202020204" charset="-18"/>
      <p:regular r:id="rId31"/>
      <p:bold r:id="rId32"/>
      <p:italic r:id="rId33"/>
      <p:boldItalic r:id="rId34"/>
    </p:embeddedFont>
    <p:embeddedFont>
      <p:font typeface="EB Garamond" panose="00000500000000000000" pitchFamily="2" charset="0"/>
      <p:regular r:id="rId35"/>
      <p:bold r:id="rId36"/>
      <p:italic r:id="rId37"/>
      <p:boldItalic r:id="rId38"/>
    </p:embeddedFont>
    <p:embeddedFont>
      <p:font typeface="Source Sans Pro" panose="020B0503030403020204" pitchFamily="34" charset="0"/>
      <p:regular r:id="rId39"/>
      <p:bold r:id="rId40"/>
      <p:italic r:id="rId41"/>
      <p:boldItalic r:id="rId4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Výchozí oddíl" id="{C066D5C5-3083-440A-AD75-D867777B754E}">
          <p14:sldIdLst>
            <p14:sldId id="256"/>
            <p14:sldId id="400"/>
            <p14:sldId id="401"/>
            <p14:sldId id="408"/>
            <p14:sldId id="417"/>
            <p14:sldId id="402"/>
            <p14:sldId id="406"/>
            <p14:sldId id="407"/>
            <p14:sldId id="403"/>
            <p14:sldId id="404"/>
            <p14:sldId id="405"/>
            <p14:sldId id="418"/>
            <p14:sldId id="409"/>
            <p14:sldId id="410"/>
            <p14:sldId id="411"/>
            <p14:sldId id="412"/>
            <p14:sldId id="413"/>
            <p14:sldId id="414"/>
            <p14:sldId id="415"/>
            <p14:sldId id="416"/>
            <p14:sldId id="398"/>
          </p14:sldIdLst>
        </p14:section>
        <p14:section name="Otázky?" id="{027100A6-6C87-477B-B1A0-53D79B0C88F3}">
          <p14:sldIdLst>
            <p14:sldId id="399"/>
          </p14:sldIdLst>
        </p14:section>
      </p14:sectionLst>
    </p:ex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19" roundtripDataSignature="AMtx7mgnb464iIGpyT4IcnBf0gIledQIu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CD3767-9F67-4B45-A52F-DEDFD97F52A5}" v="99" dt="2024-12-12T18:51:05.891"/>
  </p1510:revLst>
</p1510:revInfo>
</file>

<file path=ppt/tableStyles.xml><?xml version="1.0" encoding="utf-8"?>
<a:tblStyleLst xmlns:a="http://schemas.openxmlformats.org/drawingml/2006/main" def="{DFAAB374-B1C4-4610-974C-117437F3FAD9}">
  <a:tblStyle styleId="{DFAAB374-B1C4-4610-974C-117437F3FAD9}" styleName="Table_0">
    <a:wholeTbl>
      <a:tcTxStyle b="off" i="off">
        <a:font>
          <a:latin typeface="Source Sans Pro"/>
          <a:ea typeface="Source Sans Pro"/>
          <a:cs typeface="Source Sans Pro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9F9F9"/>
          </a:solidFill>
        </a:fill>
      </a:tcStyle>
    </a:wholeTbl>
    <a:band1H>
      <a:tcTxStyle/>
      <a:tcStyle>
        <a:tcBdr/>
        <a:fill>
          <a:solidFill>
            <a:srgbClr val="F2F2F2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F2F2F2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Source Sans Pro"/>
          <a:ea typeface="Source Sans Pro"/>
          <a:cs typeface="Source Sans Pro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Source Sans Pro"/>
          <a:ea typeface="Source Sans Pro"/>
          <a:cs typeface="Source Sans Pro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Source Sans Pro"/>
          <a:ea typeface="Source Sans Pro"/>
          <a:cs typeface="Source Sans Pro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1E50833B-3691-47C8-AC62-8A4E9E3F8B5E}" styleName="Table_1">
    <a:wholeTbl>
      <a:tcTxStyle b="off" i="off">
        <a:font>
          <a:latin typeface="Source Sans Pro"/>
          <a:ea typeface="Source Sans Pro"/>
          <a:cs typeface="Source Sans Pro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6E6E6"/>
          </a:solidFill>
        </a:fill>
      </a:tcStyle>
    </a:wholeTbl>
    <a:band1H>
      <a:tcTxStyle/>
      <a:tcStyle>
        <a:tcBdr/>
        <a:fill>
          <a:solidFill>
            <a:srgbClr val="CACA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ACA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Source Sans Pro"/>
          <a:ea typeface="Source Sans Pro"/>
          <a:cs typeface="Source Sans Pro"/>
        </a:font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 i="off">
        <a:font>
          <a:latin typeface="Source Sans Pro"/>
          <a:ea typeface="Source Sans Pro"/>
          <a:cs typeface="Source Sans Pro"/>
        </a:font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dk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Source Sans Pro"/>
          <a:ea typeface="Source Sans Pro"/>
          <a:cs typeface="Source Sans Pro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06" autoAdjust="0"/>
    <p:restoredTop sz="87290" autoAdjust="0"/>
  </p:normalViewPr>
  <p:slideViewPr>
    <p:cSldViewPr snapToGrid="0">
      <p:cViewPr varScale="1">
        <p:scale>
          <a:sx n="94" d="100"/>
          <a:sy n="94" d="100"/>
        </p:scale>
        <p:origin x="140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9" Type="http://schemas.openxmlformats.org/officeDocument/2006/relationships/font" Target="fonts/font15.fntdata"/><Relationship Id="rId21" Type="http://schemas.openxmlformats.org/officeDocument/2006/relationships/slide" Target="slides/slide20.xml"/><Relationship Id="rId34" Type="http://schemas.openxmlformats.org/officeDocument/2006/relationships/font" Target="fonts/font10.fntdata"/><Relationship Id="rId42" Type="http://schemas.openxmlformats.org/officeDocument/2006/relationships/font" Target="fonts/font18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5.fntdata"/><Relationship Id="rId22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font" Target="fonts/font13.fntdata"/><Relationship Id="rId40" Type="http://schemas.openxmlformats.org/officeDocument/2006/relationships/font" Target="fonts/font16.fntdata"/><Relationship Id="rId22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22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Relationship Id="rId223" Type="http://schemas.openxmlformats.org/officeDocument/2006/relationships/tableStyles" Target="tableStyles.xml"/><Relationship Id="rId8" Type="http://schemas.openxmlformats.org/officeDocument/2006/relationships/slide" Target="slides/slide7.xml"/><Relationship Id="rId219" Type="http://customschemas.google.com/relationships/presentationmetadata" Target="metadata"/><Relationship Id="rId3" Type="http://schemas.openxmlformats.org/officeDocument/2006/relationships/slide" Target="slides/slide2.xml"/><Relationship Id="rId222" Type="http://schemas.openxmlformats.org/officeDocument/2006/relationships/theme" Target="theme/theme1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font" Target="fonts/font14.fntdata"/><Relationship Id="rId20" Type="http://schemas.openxmlformats.org/officeDocument/2006/relationships/slide" Target="slides/slide19.xml"/><Relationship Id="rId41" Type="http://schemas.openxmlformats.org/officeDocument/2006/relationships/font" Target="fonts/font17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Sloupec1</c:v>
                </c:pt>
              </c:strCache>
            </c:strRef>
          </c:tx>
          <c:dPt>
            <c:idx val="0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82F-44FE-BE43-DBD6F2529AB8}"/>
              </c:ext>
            </c:extLst>
          </c:dPt>
          <c:dPt>
            <c:idx val="1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782F-44FE-BE43-DBD6F2529AB8}"/>
              </c:ext>
            </c:extLst>
          </c:dPt>
          <c:dPt>
            <c:idx val="2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82F-44FE-BE43-DBD6F2529AB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List1!$A$2:$A$4</c:f>
              <c:strCache>
                <c:ptCount val="3"/>
                <c:pt idx="0">
                  <c:v>Oprávnění podle zákona 1967</c:v>
                </c:pt>
                <c:pt idx="1">
                  <c:v>Přelicenované subjekty</c:v>
                </c:pt>
                <c:pt idx="2">
                  <c:v>Nové znalecké znalecké kanceláře</c:v>
                </c:pt>
              </c:strCache>
            </c:strRef>
          </c:cat>
          <c:val>
            <c:numRef>
              <c:f>List1!$B$2:$B$4</c:f>
              <c:numCache>
                <c:formatCode>General</c:formatCode>
                <c:ptCount val="3"/>
                <c:pt idx="0">
                  <c:v>65</c:v>
                </c:pt>
                <c:pt idx="1">
                  <c:v>13</c:v>
                </c:pt>
                <c:pt idx="2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82F-44FE-BE43-DBD6F2529A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Sloupec1</c:v>
                </c:pt>
              </c:strCache>
            </c:strRef>
          </c:tx>
          <c:dPt>
            <c:idx val="0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EFA-4C74-B23A-529D6507A535}"/>
              </c:ext>
            </c:extLst>
          </c:dPt>
          <c:dPt>
            <c:idx val="1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EFA-4C74-B23A-529D6507A535}"/>
              </c:ext>
            </c:extLst>
          </c:dPt>
          <c:dPt>
            <c:idx val="2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EFA-4C74-B23A-529D6507A535}"/>
              </c:ext>
            </c:extLst>
          </c:dPt>
          <c:dPt>
            <c:idx val="3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AC9-4C3D-8E46-3B5913B9299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EFA-4C74-B23A-529D6507A535}"/>
              </c:ext>
            </c:extLst>
          </c:dPt>
          <c:dLbls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EFA-4C74-B23A-529D6507A53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List1!$A$2:$A$6</c:f>
              <c:strCache>
                <c:ptCount val="5"/>
                <c:pt idx="0">
                  <c:v>Společnost s ručením omezeným</c:v>
                </c:pt>
                <c:pt idx="1">
                  <c:v>Akciová společnost</c:v>
                </c:pt>
                <c:pt idx="2">
                  <c:v>Zapsaný spolek</c:v>
                </c:pt>
                <c:pt idx="3">
                  <c:v>Zapsaný ústav</c:v>
                </c:pt>
                <c:pt idx="4">
                  <c:v>Družstvo</c:v>
                </c:pt>
              </c:strCache>
            </c:strRef>
          </c:cat>
          <c:val>
            <c:numRef>
              <c:f>List1!$B$2:$B$6</c:f>
              <c:numCache>
                <c:formatCode>General</c:formatCode>
                <c:ptCount val="5"/>
                <c:pt idx="0">
                  <c:v>70</c:v>
                </c:pt>
                <c:pt idx="1">
                  <c:v>13</c:v>
                </c:pt>
                <c:pt idx="2">
                  <c:v>2</c:v>
                </c:pt>
                <c:pt idx="3">
                  <c:v>1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EFA-4C74-B23A-529D6507A5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cs-CZ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CA3C8E-2DDE-4F13-8830-37E50126CC03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7BB43450-F953-4CD8-B8EE-1721E35B6A0A}">
      <dgm:prSet phldrT="[Text]" custT="1">
        <dgm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cs-CZ" sz="4000" dirty="0"/>
            <a:t>Podání žádosti</a:t>
          </a:r>
        </a:p>
      </dgm:t>
    </dgm:pt>
    <dgm:pt modelId="{658DEB01-BDCD-414C-8045-D17F86CB974C}" type="parTrans" cxnId="{DC9D7881-9970-4AE0-ADB5-504FB2B8D8C5}">
      <dgm:prSet/>
      <dgm:spPr/>
      <dgm:t>
        <a:bodyPr/>
        <a:lstStyle/>
        <a:p>
          <a:endParaRPr lang="cs-CZ"/>
        </a:p>
      </dgm:t>
    </dgm:pt>
    <dgm:pt modelId="{07F6C1BF-CAFD-419F-8281-120DA597AFF4}" type="sibTrans" cxnId="{DC9D7881-9970-4AE0-ADB5-504FB2B8D8C5}">
      <dgm:prSet/>
      <dgm:spPr/>
      <dgm:t>
        <a:bodyPr/>
        <a:lstStyle/>
        <a:p>
          <a:endParaRPr lang="cs-CZ"/>
        </a:p>
      </dgm:t>
    </dgm:pt>
    <dgm:pt modelId="{C2F178F0-A757-4808-AC47-7D2892F51851}">
      <dgm:prSet phldrT="[Text]" custT="1">
        <dgm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4000" kern="1200" dirty="0">
              <a:solidFill>
                <a:srgbClr val="FFFFFF"/>
              </a:solidFill>
              <a:latin typeface="Alegreya Sans"/>
              <a:ea typeface="+mn-ea"/>
              <a:cs typeface="+mn-cs"/>
            </a:rPr>
            <a:t>Řízení o udělení oprávnění</a:t>
          </a:r>
        </a:p>
      </dgm:t>
    </dgm:pt>
    <dgm:pt modelId="{EF50C858-2C25-43FE-BBF1-59AC24DC3F33}" type="parTrans" cxnId="{D0EFFBD8-B00F-4514-92B0-E78900C8E4B3}">
      <dgm:prSet/>
      <dgm:spPr/>
      <dgm:t>
        <a:bodyPr/>
        <a:lstStyle/>
        <a:p>
          <a:endParaRPr lang="cs-CZ"/>
        </a:p>
      </dgm:t>
    </dgm:pt>
    <dgm:pt modelId="{AF2B29B4-5622-42DF-B845-DD4C5698C3F6}" type="sibTrans" cxnId="{D0EFFBD8-B00F-4514-92B0-E78900C8E4B3}">
      <dgm:prSet/>
      <dgm:spPr/>
      <dgm:t>
        <a:bodyPr/>
        <a:lstStyle/>
        <a:p>
          <a:endParaRPr lang="cs-CZ"/>
        </a:p>
      </dgm:t>
    </dgm:pt>
    <dgm:pt modelId="{B688A9F7-5E09-4C09-A3E1-1560FC21EDA3}">
      <dgm:prSet phldrT="[Text]" custT="1">
        <dgm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cs-CZ" sz="4000" dirty="0"/>
            <a:t>Zápis do seznamu</a:t>
          </a:r>
        </a:p>
      </dgm:t>
    </dgm:pt>
    <dgm:pt modelId="{30D8D82A-41E2-4367-9EFC-21D49167EBD3}" type="parTrans" cxnId="{7BA786AF-0925-4407-AA86-6C08484E6F70}">
      <dgm:prSet/>
      <dgm:spPr/>
      <dgm:t>
        <a:bodyPr/>
        <a:lstStyle/>
        <a:p>
          <a:endParaRPr lang="cs-CZ"/>
        </a:p>
      </dgm:t>
    </dgm:pt>
    <dgm:pt modelId="{E7CB3213-F4CA-485B-B862-84A46AE5D733}" type="sibTrans" cxnId="{7BA786AF-0925-4407-AA86-6C08484E6F70}">
      <dgm:prSet/>
      <dgm:spPr/>
      <dgm:t>
        <a:bodyPr/>
        <a:lstStyle/>
        <a:p>
          <a:endParaRPr lang="cs-CZ"/>
        </a:p>
      </dgm:t>
    </dgm:pt>
    <dgm:pt modelId="{EC8227E3-17B8-4BEE-9026-811798CC60D4}" type="pres">
      <dgm:prSet presAssocID="{F5CA3C8E-2DDE-4F13-8830-37E50126CC03}" presName="Name0" presStyleCnt="0">
        <dgm:presLayoutVars>
          <dgm:dir/>
          <dgm:resizeHandles val="exact"/>
        </dgm:presLayoutVars>
      </dgm:prSet>
      <dgm:spPr/>
    </dgm:pt>
    <dgm:pt modelId="{CFDC3535-3E71-4CFD-8D31-35CF83AC4843}" type="pres">
      <dgm:prSet presAssocID="{7BB43450-F953-4CD8-B8EE-1721E35B6A0A}" presName="node" presStyleLbl="node1" presStyleIdx="0" presStyleCnt="3">
        <dgm:presLayoutVars>
          <dgm:bulletEnabled val="1"/>
        </dgm:presLayoutVars>
      </dgm:prSet>
      <dgm:spPr/>
    </dgm:pt>
    <dgm:pt modelId="{0A86B343-FE19-4A63-A0D0-1231862A434C}" type="pres">
      <dgm:prSet presAssocID="{07F6C1BF-CAFD-419F-8281-120DA597AFF4}" presName="sibTrans" presStyleLbl="sibTrans1D1" presStyleIdx="0" presStyleCnt="2"/>
      <dgm:spPr/>
    </dgm:pt>
    <dgm:pt modelId="{2129ED98-50C5-4490-B4A8-7F02CDDC116A}" type="pres">
      <dgm:prSet presAssocID="{07F6C1BF-CAFD-419F-8281-120DA597AFF4}" presName="connectorText" presStyleLbl="sibTrans1D1" presStyleIdx="0" presStyleCnt="2"/>
      <dgm:spPr/>
    </dgm:pt>
    <dgm:pt modelId="{2F5F31FE-4D2A-42E3-A18D-1EF7AA39596A}" type="pres">
      <dgm:prSet presAssocID="{C2F178F0-A757-4808-AC47-7D2892F51851}" presName="node" presStyleLbl="node1" presStyleIdx="1" presStyleCnt="3">
        <dgm:presLayoutVars>
          <dgm:bulletEnabled val="1"/>
        </dgm:presLayoutVars>
      </dgm:prSet>
      <dgm:spPr/>
    </dgm:pt>
    <dgm:pt modelId="{F19F6E69-C3E1-4701-A0D0-231A7E0639D6}" type="pres">
      <dgm:prSet presAssocID="{AF2B29B4-5622-42DF-B845-DD4C5698C3F6}" presName="sibTrans" presStyleLbl="sibTrans1D1" presStyleIdx="1" presStyleCnt="2"/>
      <dgm:spPr/>
    </dgm:pt>
    <dgm:pt modelId="{BA125E36-CA22-4621-8121-4A234A4D6678}" type="pres">
      <dgm:prSet presAssocID="{AF2B29B4-5622-42DF-B845-DD4C5698C3F6}" presName="connectorText" presStyleLbl="sibTrans1D1" presStyleIdx="1" presStyleCnt="2"/>
      <dgm:spPr/>
    </dgm:pt>
    <dgm:pt modelId="{CEAE17FF-E2CC-4DBD-A501-1764D7E57E60}" type="pres">
      <dgm:prSet presAssocID="{B688A9F7-5E09-4C09-A3E1-1560FC21EDA3}" presName="node" presStyleLbl="node1" presStyleIdx="2" presStyleCnt="3">
        <dgm:presLayoutVars>
          <dgm:bulletEnabled val="1"/>
        </dgm:presLayoutVars>
      </dgm:prSet>
      <dgm:spPr/>
    </dgm:pt>
  </dgm:ptLst>
  <dgm:cxnLst>
    <dgm:cxn modelId="{41DC4329-794A-4FA3-A198-0B61E96BA505}" type="presOf" srcId="{C2F178F0-A757-4808-AC47-7D2892F51851}" destId="{2F5F31FE-4D2A-42E3-A18D-1EF7AA39596A}" srcOrd="0" destOrd="0" presId="urn:microsoft.com/office/officeart/2005/8/layout/bProcess3"/>
    <dgm:cxn modelId="{ACBA515F-762A-43B5-A587-AA5ADAB5009F}" type="presOf" srcId="{07F6C1BF-CAFD-419F-8281-120DA597AFF4}" destId="{0A86B343-FE19-4A63-A0D0-1231862A434C}" srcOrd="0" destOrd="0" presId="urn:microsoft.com/office/officeart/2005/8/layout/bProcess3"/>
    <dgm:cxn modelId="{964A844B-EBBD-4A3D-8D1B-8E8C03667714}" type="presOf" srcId="{F5CA3C8E-2DDE-4F13-8830-37E50126CC03}" destId="{EC8227E3-17B8-4BEE-9026-811798CC60D4}" srcOrd="0" destOrd="0" presId="urn:microsoft.com/office/officeart/2005/8/layout/bProcess3"/>
    <dgm:cxn modelId="{DC9D7881-9970-4AE0-ADB5-504FB2B8D8C5}" srcId="{F5CA3C8E-2DDE-4F13-8830-37E50126CC03}" destId="{7BB43450-F953-4CD8-B8EE-1721E35B6A0A}" srcOrd="0" destOrd="0" parTransId="{658DEB01-BDCD-414C-8045-D17F86CB974C}" sibTransId="{07F6C1BF-CAFD-419F-8281-120DA597AFF4}"/>
    <dgm:cxn modelId="{D81DD68E-BF64-4604-9055-8C7A6C459DB7}" type="presOf" srcId="{7BB43450-F953-4CD8-B8EE-1721E35B6A0A}" destId="{CFDC3535-3E71-4CFD-8D31-35CF83AC4843}" srcOrd="0" destOrd="0" presId="urn:microsoft.com/office/officeart/2005/8/layout/bProcess3"/>
    <dgm:cxn modelId="{E564278F-5363-40B1-8363-C0C51AC340EA}" type="presOf" srcId="{07F6C1BF-CAFD-419F-8281-120DA597AFF4}" destId="{2129ED98-50C5-4490-B4A8-7F02CDDC116A}" srcOrd="1" destOrd="0" presId="urn:microsoft.com/office/officeart/2005/8/layout/bProcess3"/>
    <dgm:cxn modelId="{7BA786AF-0925-4407-AA86-6C08484E6F70}" srcId="{F5CA3C8E-2DDE-4F13-8830-37E50126CC03}" destId="{B688A9F7-5E09-4C09-A3E1-1560FC21EDA3}" srcOrd="2" destOrd="0" parTransId="{30D8D82A-41E2-4367-9EFC-21D49167EBD3}" sibTransId="{E7CB3213-F4CA-485B-B862-84A46AE5D733}"/>
    <dgm:cxn modelId="{8A20A6B2-44D1-42E5-ADCF-2AF332A76B3C}" type="presOf" srcId="{B688A9F7-5E09-4C09-A3E1-1560FC21EDA3}" destId="{CEAE17FF-E2CC-4DBD-A501-1764D7E57E60}" srcOrd="0" destOrd="0" presId="urn:microsoft.com/office/officeart/2005/8/layout/bProcess3"/>
    <dgm:cxn modelId="{ECC23FC2-49E5-47BA-A53A-4353935BC9A2}" type="presOf" srcId="{AF2B29B4-5622-42DF-B845-DD4C5698C3F6}" destId="{BA125E36-CA22-4621-8121-4A234A4D6678}" srcOrd="1" destOrd="0" presId="urn:microsoft.com/office/officeart/2005/8/layout/bProcess3"/>
    <dgm:cxn modelId="{D0EFFBD8-B00F-4514-92B0-E78900C8E4B3}" srcId="{F5CA3C8E-2DDE-4F13-8830-37E50126CC03}" destId="{C2F178F0-A757-4808-AC47-7D2892F51851}" srcOrd="1" destOrd="0" parTransId="{EF50C858-2C25-43FE-BBF1-59AC24DC3F33}" sibTransId="{AF2B29B4-5622-42DF-B845-DD4C5698C3F6}"/>
    <dgm:cxn modelId="{610976FF-06DE-4A81-8587-3A6EDF4E76D0}" type="presOf" srcId="{AF2B29B4-5622-42DF-B845-DD4C5698C3F6}" destId="{F19F6E69-C3E1-4701-A0D0-231A7E0639D6}" srcOrd="0" destOrd="0" presId="urn:microsoft.com/office/officeart/2005/8/layout/bProcess3"/>
    <dgm:cxn modelId="{CF9A37A0-DE88-4550-8163-999BC4FE4C8D}" type="presParOf" srcId="{EC8227E3-17B8-4BEE-9026-811798CC60D4}" destId="{CFDC3535-3E71-4CFD-8D31-35CF83AC4843}" srcOrd="0" destOrd="0" presId="urn:microsoft.com/office/officeart/2005/8/layout/bProcess3"/>
    <dgm:cxn modelId="{84D0D796-9874-440C-B9DC-CBE5267653F3}" type="presParOf" srcId="{EC8227E3-17B8-4BEE-9026-811798CC60D4}" destId="{0A86B343-FE19-4A63-A0D0-1231862A434C}" srcOrd="1" destOrd="0" presId="urn:microsoft.com/office/officeart/2005/8/layout/bProcess3"/>
    <dgm:cxn modelId="{0629A21D-687E-4C0B-91EB-2F3A9FC141C1}" type="presParOf" srcId="{0A86B343-FE19-4A63-A0D0-1231862A434C}" destId="{2129ED98-50C5-4490-B4A8-7F02CDDC116A}" srcOrd="0" destOrd="0" presId="urn:microsoft.com/office/officeart/2005/8/layout/bProcess3"/>
    <dgm:cxn modelId="{DC6FBC8B-9675-4AFB-A68F-EEDC8BFBD605}" type="presParOf" srcId="{EC8227E3-17B8-4BEE-9026-811798CC60D4}" destId="{2F5F31FE-4D2A-42E3-A18D-1EF7AA39596A}" srcOrd="2" destOrd="0" presId="urn:microsoft.com/office/officeart/2005/8/layout/bProcess3"/>
    <dgm:cxn modelId="{4EBA4B73-EA41-4418-9335-906C2AD34744}" type="presParOf" srcId="{EC8227E3-17B8-4BEE-9026-811798CC60D4}" destId="{F19F6E69-C3E1-4701-A0D0-231A7E0639D6}" srcOrd="3" destOrd="0" presId="urn:microsoft.com/office/officeart/2005/8/layout/bProcess3"/>
    <dgm:cxn modelId="{5011E8E3-D79E-43A0-9D92-418E09BC5432}" type="presParOf" srcId="{F19F6E69-C3E1-4701-A0D0-231A7E0639D6}" destId="{BA125E36-CA22-4621-8121-4A234A4D6678}" srcOrd="0" destOrd="0" presId="urn:microsoft.com/office/officeart/2005/8/layout/bProcess3"/>
    <dgm:cxn modelId="{9A06E1C8-A4A7-495C-8F61-35174111064B}" type="presParOf" srcId="{EC8227E3-17B8-4BEE-9026-811798CC60D4}" destId="{CEAE17FF-E2CC-4DBD-A501-1764D7E57E60}" srcOrd="4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86B343-FE19-4A63-A0D0-1231862A434C}">
      <dsp:nvSpPr>
        <dsp:cNvPr id="0" name=""/>
        <dsp:cNvSpPr/>
      </dsp:nvSpPr>
      <dsp:spPr>
        <a:xfrm>
          <a:off x="3278183" y="2254316"/>
          <a:ext cx="72052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20528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500" kern="1200"/>
        </a:p>
      </dsp:txBody>
      <dsp:txXfrm>
        <a:off x="3619669" y="2296277"/>
        <a:ext cx="37556" cy="7518"/>
      </dsp:txXfrm>
    </dsp:sp>
    <dsp:sp modelId="{CFDC3535-3E71-4CFD-8D31-35CF83AC4843}">
      <dsp:nvSpPr>
        <dsp:cNvPr id="0" name=""/>
        <dsp:cNvSpPr/>
      </dsp:nvSpPr>
      <dsp:spPr>
        <a:xfrm>
          <a:off x="14206" y="1320303"/>
          <a:ext cx="3265776" cy="1959465"/>
        </a:xfrm>
        <a:prstGeom prst="rect">
          <a:avLst/>
        </a:prstGeom>
        <a:solidFill>
          <a:schemeClr val="dk1"/>
        </a:solidFill>
        <a:ln w="25400" cap="flat" cmpd="sng" algn="ctr">
          <a:solidFill>
            <a:schemeClr val="dk1">
              <a:shade val="15000"/>
            </a:schemeClr>
          </a:solidFill>
          <a:prstDash val="solid"/>
        </a:ln>
        <a:effectLst/>
      </dsp:spPr>
      <dsp:style>
        <a:lnRef idx="2">
          <a:schemeClr val="dk1">
            <a:shade val="15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4000" kern="1200" dirty="0"/>
            <a:t>Podání žádosti</a:t>
          </a:r>
        </a:p>
      </dsp:txBody>
      <dsp:txXfrm>
        <a:off x="14206" y="1320303"/>
        <a:ext cx="3265776" cy="1959465"/>
      </dsp:txXfrm>
    </dsp:sp>
    <dsp:sp modelId="{F19F6E69-C3E1-4701-A0D0-231A7E0639D6}">
      <dsp:nvSpPr>
        <dsp:cNvPr id="0" name=""/>
        <dsp:cNvSpPr/>
      </dsp:nvSpPr>
      <dsp:spPr>
        <a:xfrm>
          <a:off x="7295088" y="2254316"/>
          <a:ext cx="72052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20528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500" kern="1200"/>
        </a:p>
      </dsp:txBody>
      <dsp:txXfrm>
        <a:off x="7636574" y="2296277"/>
        <a:ext cx="37556" cy="7518"/>
      </dsp:txXfrm>
    </dsp:sp>
    <dsp:sp modelId="{2F5F31FE-4D2A-42E3-A18D-1EF7AA39596A}">
      <dsp:nvSpPr>
        <dsp:cNvPr id="0" name=""/>
        <dsp:cNvSpPr/>
      </dsp:nvSpPr>
      <dsp:spPr>
        <a:xfrm>
          <a:off x="4031111" y="1320303"/>
          <a:ext cx="3265776" cy="1959465"/>
        </a:xfrm>
        <a:prstGeom prst="rect">
          <a:avLst/>
        </a:prstGeom>
        <a:solidFill>
          <a:schemeClr val="dk1"/>
        </a:solidFill>
        <a:ln w="25400" cap="flat" cmpd="sng" algn="ctr">
          <a:solidFill>
            <a:schemeClr val="dk1">
              <a:shade val="15000"/>
            </a:schemeClr>
          </a:solidFill>
          <a:prstDash val="solid"/>
        </a:ln>
        <a:effectLst/>
      </dsp:spPr>
      <dsp:style>
        <a:lnRef idx="2">
          <a:schemeClr val="dk1">
            <a:shade val="15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4000" kern="1200" dirty="0">
              <a:solidFill>
                <a:srgbClr val="FFFFFF"/>
              </a:solidFill>
              <a:latin typeface="Alegreya Sans"/>
              <a:ea typeface="+mn-ea"/>
              <a:cs typeface="+mn-cs"/>
            </a:rPr>
            <a:t>Řízení o udělení oprávnění</a:t>
          </a:r>
        </a:p>
      </dsp:txBody>
      <dsp:txXfrm>
        <a:off x="4031111" y="1320303"/>
        <a:ext cx="3265776" cy="1959465"/>
      </dsp:txXfrm>
    </dsp:sp>
    <dsp:sp modelId="{CEAE17FF-E2CC-4DBD-A501-1764D7E57E60}">
      <dsp:nvSpPr>
        <dsp:cNvPr id="0" name=""/>
        <dsp:cNvSpPr/>
      </dsp:nvSpPr>
      <dsp:spPr>
        <a:xfrm>
          <a:off x="8048016" y="1320303"/>
          <a:ext cx="3265776" cy="1959465"/>
        </a:xfrm>
        <a:prstGeom prst="rect">
          <a:avLst/>
        </a:prstGeom>
        <a:solidFill>
          <a:schemeClr val="dk1"/>
        </a:solidFill>
        <a:ln w="25400" cap="flat" cmpd="sng" algn="ctr">
          <a:solidFill>
            <a:schemeClr val="dk1">
              <a:shade val="15000"/>
            </a:schemeClr>
          </a:solidFill>
          <a:prstDash val="solid"/>
        </a:ln>
        <a:effectLst/>
      </dsp:spPr>
      <dsp:style>
        <a:lnRef idx="2">
          <a:schemeClr val="dk1">
            <a:shade val="15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4000" kern="1200" dirty="0"/>
            <a:t>Zápis do seznamu</a:t>
          </a:r>
        </a:p>
      </dsp:txBody>
      <dsp:txXfrm>
        <a:off x="8048016" y="1320303"/>
        <a:ext cx="3265776" cy="19594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0.00679</cdr:x>
      <cdr:y>0.03642</cdr:y>
    </cdr:from>
    <cdr:to>
      <cdr:x>0.29818</cdr:x>
      <cdr:y>0.21561</cdr:y>
    </cdr:to>
    <cdr:sp macro="" textlink="">
      <cdr:nvSpPr>
        <cdr:cNvPr id="2" name="TextovéPole 1">
          <a:extLst xmlns:a="http://schemas.openxmlformats.org/drawingml/2006/main">
            <a:ext uri="{FF2B5EF4-FFF2-40B4-BE49-F238E27FC236}">
              <a16:creationId xmlns:a16="http://schemas.microsoft.com/office/drawing/2014/main" id="{84931BD7-5F1A-8B52-E1CD-65E232A675D3}"/>
            </a:ext>
          </a:extLst>
        </cdr:cNvPr>
        <cdr:cNvSpPr txBox="1"/>
      </cdr:nvSpPr>
      <cdr:spPr>
        <a:xfrm xmlns:a="http://schemas.openxmlformats.org/drawingml/2006/main">
          <a:off x="76400" y="187688"/>
          <a:ext cx="3276400" cy="92333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 marR="0" lvl="0" algn="l" rtl="0">
            <a:lnSpc>
              <a:spcPct val="100000"/>
            </a:lnSpc>
            <a:spcBef>
              <a:spcPts val="0"/>
            </a:spcBef>
            <a:spcAft>
              <a:spcPts val="0"/>
            </a:spcAft>
          </a:defPPr>
          <a:lvl1pPr marR="0" lvl="0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1pPr>
          <a:lvl2pPr marR="0" lvl="1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2pPr>
          <a:lvl3pPr marR="0" lvl="2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3pPr>
          <a:lvl4pPr marR="0" lvl="3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4pPr>
          <a:lvl5pPr marR="0" lvl="4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5pPr>
          <a:lvl6pPr marR="0" lvl="5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6pPr>
          <a:lvl7pPr marR="0" lvl="6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7pPr>
          <a:lvl8pPr marR="0" lvl="7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8pPr>
          <a:lvl9pPr marR="0" lvl="8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9pPr>
        </a:lstStyle>
        <a:p xmlns:a="http://schemas.openxmlformats.org/drawingml/2006/main">
          <a:pPr marL="285750" indent="-285750">
            <a:buFont typeface="Arial" panose="020B0604020202020204" pitchFamily="34" charset="0"/>
            <a:buChar char="•"/>
          </a:pPr>
          <a:r>
            <a:rPr lang="cs-CZ" sz="1800" dirty="0">
              <a:latin typeface="+mn-lt"/>
            </a:rPr>
            <a:t>Data k 11. 12. 2024</a:t>
          </a:r>
        </a:p>
        <a:p xmlns:a="http://schemas.openxmlformats.org/drawingml/2006/main">
          <a:pPr marL="285750" indent="-285750">
            <a:buFont typeface="Arial" panose="020B0604020202020204" pitchFamily="34" charset="0"/>
            <a:buChar char="•"/>
          </a:pPr>
          <a:r>
            <a:rPr lang="cs-CZ" sz="1800" dirty="0">
              <a:latin typeface="+mn-lt"/>
            </a:rPr>
            <a:t>Nemusí být zaměřený výlučně na znaleckou činnost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83" name="Google Shape;48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84" name="Google Shape;48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lang="cs-CZ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552811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lang="cs-CZ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094623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lang="cs-CZ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49187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7" name="Google Shape;2397;p14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8" name="Google Shape;2398;p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9" name="Google Shape;2409;p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10" name="Google Shape;2410;p1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1" name="Google Shape;2411;p14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22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530193B-564F-4854-8A52-728F3FB19C85}" type="slidenum">
              <a:rPr lang="cs-CZ" smtClean="0"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509864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VI. Příležitostný znalecký ústav či znalecká kancelář</a:t>
            </a:r>
          </a:p>
          <a:p>
            <a:r>
              <a:rPr lang="cs-CZ" dirty="0"/>
              <a:t>Zákon nevylučuje, aby příležitostným znalcem byla znalecká kancelář nebo znalecký ústav. Paragraf 26 hovoří o seznamu znalců. Do seznamu znalců se zapisují jak znalci, tak znalecké ústavy i znalecké kanceláře, srov. § 7 odst. 1 písm. b) pro znalecký ústav, kde se hovoří o seznamu znalců. A také srov. pro znalecké kanceláře § 6 odst. 1 písm. a). V § 1 odst. 2 sděluje, že nestanoví-li zákon jinak, platí ustanovení o znalci také pro znaleckou kancelář a znalecký ústav. Zde bude pro příležitostně jmenovaný znalecký ústav nebo znaleckou kancelář platit, co platí pro znaleckou kancelář nebo znalecký ústav.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lang="cs-CZ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184592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Zákoník práce: Zaměstnancem je fyzická osoba, která se zavázala k výkonu závislé práce v základním pracovněprávním vztahu. … Zaměstnavatel má zajišťovat plnění svých úkolů především zaměstnanci v pracovním poměru.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Běžně:  Dohodu o pracovní činnosti může zaměstnavatel s fyzickou osobou uzavřít, i když rozsah práce nebude přesahovat v témže kalendářním roce 300 hodin.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K Vámi uvedeným znalcům a jejich vztahu k znalecké kanceláři si dovoluji uvést, že jako náležitý vztah k znalecké kanceláři v mezích </a:t>
            </a:r>
            <a:r>
              <a:rPr lang="cs-CZ" dirty="0" err="1"/>
              <a:t>ZnalZ</a:t>
            </a:r>
            <a:r>
              <a:rPr lang="cs-CZ" dirty="0"/>
              <a:t> nelze uznat účast v orgánech znalecké kanceláře</a:t>
            </a:r>
            <a:r>
              <a:rPr lang="cs-CZ"/>
              <a:t>, ale pouze </a:t>
            </a:r>
            <a:r>
              <a:rPr lang="cs-CZ" dirty="0"/>
              <a:t>účast přímo ve znalecké kanceláři jako společník. Občanský zákoník v § 2010–2013 užívá pro osoby, které vytvářejí korporaci jako právnickou osobu, obecný pojem „člen“. Zákon o obchodních korporacích pak členy obchodních společností označuje slovem společník, případně akcionář. Členem obchodní korporace, a tedy členem znalecké kanceláře, je proto osoba, která je společníkem v.o.s., společníkem k.s., společníkem s.r.o., akcionářem a.s. nebo členem družstva.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lang="cs-CZ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059200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530193B-564F-4854-8A52-728F3FB19C85}" type="slidenum">
              <a:rPr lang="cs-CZ" smtClean="0"/>
              <a:t>13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93034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lang="cs-CZ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34512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lang="cs-CZ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831862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lang="cs-CZ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67848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lang="cs-CZ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39459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Úvodní snímek">
  <p:cSld name="Úvodní snímek">
    <p:bg>
      <p:bgPr>
        <a:solidFill>
          <a:srgbClr val="F2F2F2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46"/>
          <p:cNvSpPr>
            <a:spLocks noGrp="1"/>
          </p:cNvSpPr>
          <p:nvPr>
            <p:ph type="pic" idx="2"/>
          </p:nvPr>
        </p:nvSpPr>
        <p:spPr>
          <a:xfrm>
            <a:off x="0" y="0"/>
            <a:ext cx="9780588" cy="6804025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25" name="Google Shape;25;p146"/>
          <p:cNvSpPr txBox="1">
            <a:spLocks noGrp="1"/>
          </p:cNvSpPr>
          <p:nvPr>
            <p:ph type="ctrTitle"/>
          </p:nvPr>
        </p:nvSpPr>
        <p:spPr>
          <a:xfrm>
            <a:off x="2424314" y="2811053"/>
            <a:ext cx="9767686" cy="126129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252000" bIns="180000" anchor="t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500"/>
              <a:buFont typeface="Bitter"/>
              <a:buNone/>
              <a:defRPr sz="4500" b="1">
                <a:latin typeface="Alegreya Medium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6" name="Google Shape;26;p146"/>
          <p:cNvSpPr txBox="1">
            <a:spLocks noGrp="1"/>
          </p:cNvSpPr>
          <p:nvPr>
            <p:ph type="subTitle" idx="1"/>
          </p:nvPr>
        </p:nvSpPr>
        <p:spPr>
          <a:xfrm>
            <a:off x="2424315" y="4061039"/>
            <a:ext cx="7356274" cy="580921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146"/>
          <p:cNvSpPr/>
          <p:nvPr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rgbClr val="DFDFD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8" name="Google Shape;28;p146"/>
          <p:cNvSpPr/>
          <p:nvPr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9" name="Google Shape;29;p146"/>
          <p:cNvSpPr/>
          <p:nvPr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" name="Google Shape;30;p146"/>
          <p:cNvSpPr/>
          <p:nvPr/>
        </p:nvSpPr>
        <p:spPr>
          <a:xfrm>
            <a:off x="9780588" y="2698612"/>
            <a:ext cx="2411412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ázdné">
  <p:cSld name="Prázdné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66"/>
          <p:cNvSpPr txBox="1">
            <a:spLocks noGrp="1"/>
          </p:cNvSpPr>
          <p:nvPr>
            <p:ph type="ftr" idx="11"/>
          </p:nvPr>
        </p:nvSpPr>
        <p:spPr>
          <a:xfrm>
            <a:off x="432000" y="6439820"/>
            <a:ext cx="5664000" cy="295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169" name="Google Shape;169;p166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170" name="Google Shape;170;p166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chemeClr val="tx1"/>
                </a:solidFill>
                <a:latin typeface="Alegreya Medium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Úvodní snímek">
  <p:cSld name="1_Úvodní snímek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67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78405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73" name="Google Shape;173;p167"/>
          <p:cNvSpPr txBox="1">
            <a:spLocks noGrp="1"/>
          </p:cNvSpPr>
          <p:nvPr>
            <p:ph type="ctrTitle"/>
          </p:nvPr>
        </p:nvSpPr>
        <p:spPr>
          <a:xfrm>
            <a:off x="144000" y="3163899"/>
            <a:ext cx="4860000" cy="1800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72000" rIns="180000" bIns="720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5000"/>
              <a:buFont typeface="Bitter"/>
              <a:buNone/>
              <a:defRPr sz="5000"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167"/>
          <p:cNvSpPr txBox="1">
            <a:spLocks noGrp="1"/>
          </p:cNvSpPr>
          <p:nvPr>
            <p:ph type="subTitle" idx="1"/>
          </p:nvPr>
        </p:nvSpPr>
        <p:spPr>
          <a:xfrm>
            <a:off x="144000" y="5119698"/>
            <a:ext cx="4860000" cy="83660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72000" rIns="180000" bIns="720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  <a:defRPr sz="2400">
                <a:solidFill>
                  <a:srgbClr val="3F3F3F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75" name="Google Shape;175;p167"/>
          <p:cNvSpPr/>
          <p:nvPr/>
        </p:nvSpPr>
        <p:spPr>
          <a:xfrm>
            <a:off x="0" y="6780458"/>
            <a:ext cx="12192000" cy="7754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76" name="Google Shape;176;p167"/>
          <p:cNvSpPr/>
          <p:nvPr/>
        </p:nvSpPr>
        <p:spPr>
          <a:xfrm>
            <a:off x="0" y="6780458"/>
            <a:ext cx="12204000" cy="3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Úvodní snímek 2">
  <p:cSld name="Úvodní snímek 2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68"/>
          <p:cNvSpPr/>
          <p:nvPr/>
        </p:nvSpPr>
        <p:spPr>
          <a:xfrm>
            <a:off x="69274" y="66963"/>
            <a:ext cx="9911201" cy="672734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79" name="Google Shape;179;p168"/>
          <p:cNvSpPr txBox="1">
            <a:spLocks noGrp="1"/>
          </p:cNvSpPr>
          <p:nvPr>
            <p:ph type="ctrTitle"/>
          </p:nvPr>
        </p:nvSpPr>
        <p:spPr>
          <a:xfrm>
            <a:off x="286990" y="4346296"/>
            <a:ext cx="6798250" cy="1674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90909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Bitter"/>
              <a:buNone/>
              <a:defRPr sz="5500" b="1" cap="none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168"/>
          <p:cNvSpPr txBox="1">
            <a:spLocks noGrp="1"/>
          </p:cNvSpPr>
          <p:nvPr>
            <p:ph type="subTitle" idx="1"/>
          </p:nvPr>
        </p:nvSpPr>
        <p:spPr>
          <a:xfrm>
            <a:off x="7326418" y="4650539"/>
            <a:ext cx="2456210" cy="11920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25200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1" name="Google Shape;181;p168"/>
          <p:cNvSpPr/>
          <p:nvPr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82" name="Google Shape;182;p168"/>
          <p:cNvSpPr/>
          <p:nvPr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83" name="Google Shape;183;p168"/>
          <p:cNvSpPr/>
          <p:nvPr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84" name="Google Shape;184;p168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Nadpis a obsah">
  <p:cSld name="8_Nadpis a obsah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69"/>
          <p:cNvSpPr txBox="1">
            <a:spLocks noGrp="1"/>
          </p:cNvSpPr>
          <p:nvPr>
            <p:ph type="ftr" idx="11"/>
          </p:nvPr>
        </p:nvSpPr>
        <p:spPr>
          <a:xfrm>
            <a:off x="720000" y="6228000"/>
            <a:ext cx="79200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187" name="Google Shape;187;p169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0" lvl="1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2pPr>
            <a:lvl3pPr marL="0" lvl="2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3pPr>
            <a:lvl4pPr marL="0" lvl="3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4pPr>
            <a:lvl5pPr marL="0" lvl="4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5pPr>
            <a:lvl6pPr marL="0" lvl="5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6pPr>
            <a:lvl7pPr marL="0" lvl="6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7pPr>
            <a:lvl8pPr marL="0" lvl="7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8pPr>
            <a:lvl9pPr marL="0" lvl="8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188" name="Google Shape;188;p169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89" name="Google Shape;189;p16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83713" y="6183000"/>
            <a:ext cx="1452955" cy="59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169"/>
          <p:cNvSpPr txBox="1">
            <a:spLocks noGrp="1"/>
          </p:cNvSpPr>
          <p:nvPr>
            <p:ph type="body" idx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̶"/>
              <a:defRPr b="0"/>
            </a:lvl1pPr>
            <a:lvl2pPr marL="914400" lvl="1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̶"/>
              <a:defRPr sz="2000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97">
          <p15:clr>
            <a:srgbClr val="FBAE40"/>
          </p15:clr>
        </p15:guide>
        <p15:guide id="2" pos="438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, podnadpis a porovnání">
  <p:cSld name="Nadpis, podnadpis a porovnání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70"/>
          <p:cNvSpPr txBox="1">
            <a:spLocks noGrp="1"/>
          </p:cNvSpPr>
          <p:nvPr>
            <p:ph type="ftr" idx="11"/>
          </p:nvPr>
        </p:nvSpPr>
        <p:spPr>
          <a:xfrm>
            <a:off x="432000" y="6439820"/>
            <a:ext cx="5664000" cy="295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193" name="Google Shape;193;p170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0" lvl="1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2pPr>
            <a:lvl3pPr marL="0" lvl="2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3pPr>
            <a:lvl4pPr marL="0" lvl="3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4pPr>
            <a:lvl5pPr marL="0" lvl="4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5pPr>
            <a:lvl6pPr marL="0" lvl="5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6pPr>
            <a:lvl7pPr marL="0" lvl="6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7pPr>
            <a:lvl8pPr marL="0" lvl="7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8pPr>
            <a:lvl9pPr marL="0" lvl="8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194" name="Google Shape;194;p170"/>
          <p:cNvSpPr txBox="1">
            <a:spLocks noGrp="1"/>
          </p:cNvSpPr>
          <p:nvPr>
            <p:ph type="body" idx="1"/>
          </p:nvPr>
        </p:nvSpPr>
        <p:spPr>
          <a:xfrm>
            <a:off x="720725" y="1296001"/>
            <a:ext cx="5220000" cy="2715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 sz="2000" b="0">
                <a:solidFill>
                  <a:schemeClr val="dk2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5" name="Google Shape;195;p170"/>
          <p:cNvSpPr txBox="1">
            <a:spLocks noGrp="1"/>
          </p:cNvSpPr>
          <p:nvPr>
            <p:ph type="title"/>
          </p:nvPr>
        </p:nvSpPr>
        <p:spPr>
          <a:xfrm>
            <a:off x="720000" y="720000"/>
            <a:ext cx="10753200" cy="4515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170"/>
          <p:cNvSpPr txBox="1">
            <a:spLocks noGrp="1"/>
          </p:cNvSpPr>
          <p:nvPr>
            <p:ph type="body" idx="2"/>
          </p:nvPr>
        </p:nvSpPr>
        <p:spPr>
          <a:xfrm>
            <a:off x="6251278" y="1290515"/>
            <a:ext cx="5220000" cy="2715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 sz="2000" b="0">
                <a:solidFill>
                  <a:schemeClr val="dk2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7" name="Google Shape;197;p170"/>
          <p:cNvSpPr txBox="1">
            <a:spLocks noGrp="1"/>
          </p:cNvSpPr>
          <p:nvPr>
            <p:ph type="body" idx="3"/>
          </p:nvPr>
        </p:nvSpPr>
        <p:spPr>
          <a:xfrm>
            <a:off x="720000" y="1701505"/>
            <a:ext cx="5219998" cy="413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̶"/>
              <a:defRPr b="0"/>
            </a:lvl1pPr>
            <a:lvl2pPr marL="914400" lvl="1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̶"/>
              <a:defRPr sz="2000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8" name="Google Shape;198;p170"/>
          <p:cNvSpPr txBox="1">
            <a:spLocks noGrp="1"/>
          </p:cNvSpPr>
          <p:nvPr>
            <p:ph type="body" idx="4"/>
          </p:nvPr>
        </p:nvSpPr>
        <p:spPr>
          <a:xfrm>
            <a:off x="6251280" y="1701505"/>
            <a:ext cx="5219998" cy="413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̶"/>
              <a:defRPr b="0"/>
            </a:lvl1pPr>
            <a:lvl2pPr marL="914400" lvl="1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̶"/>
              <a:defRPr sz="2000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99" name="Google Shape;199;p17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881277" y="6048000"/>
            <a:ext cx="867342" cy="5944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6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Rozdělovník (alternativní) 2">
  <p:cSld name="Rozdělovník (alternativní) 2">
    <p:bg>
      <p:bgPr>
        <a:solidFill>
          <a:srgbClr val="9100DC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71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0" lvl="1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2pPr>
            <a:lvl3pPr marL="0" lvl="2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3pPr>
            <a:lvl4pPr marL="0" lvl="3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4pPr>
            <a:lvl5pPr marL="0" lvl="4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5pPr>
            <a:lvl6pPr marL="0" lvl="5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6pPr>
            <a:lvl7pPr marL="0" lvl="6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7pPr>
            <a:lvl8pPr marL="0" lvl="7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8pPr>
            <a:lvl9pPr marL="0" lvl="8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202" name="Google Shape;202;p171"/>
          <p:cNvSpPr txBox="1">
            <a:spLocks noGrp="1"/>
          </p:cNvSpPr>
          <p:nvPr>
            <p:ph type="title"/>
          </p:nvPr>
        </p:nvSpPr>
        <p:spPr>
          <a:xfrm>
            <a:off x="398502" y="2900365"/>
            <a:ext cx="5246518" cy="11715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Bitter"/>
              <a:buNone/>
              <a:defRPr sz="4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171"/>
          <p:cNvSpPr txBox="1">
            <a:spLocks noGrp="1"/>
          </p:cNvSpPr>
          <p:nvPr>
            <p:ph type="subTitle" idx="1"/>
          </p:nvPr>
        </p:nvSpPr>
        <p:spPr>
          <a:xfrm>
            <a:off x="398502" y="4116402"/>
            <a:ext cx="5246518" cy="69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204" name="Google Shape;204;p17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14000" y="414000"/>
            <a:ext cx="1546943" cy="1060264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171"/>
          <p:cNvSpPr>
            <a:spLocks noGrp="1"/>
          </p:cNvSpPr>
          <p:nvPr>
            <p:ph type="pic" idx="2"/>
          </p:nvPr>
        </p:nvSpPr>
        <p:spPr>
          <a:xfrm>
            <a:off x="6096000" y="0"/>
            <a:ext cx="6096000" cy="6857999"/>
          </a:xfrm>
          <a:prstGeom prst="rect">
            <a:avLst/>
          </a:prstGeom>
          <a:noFill/>
          <a:ln>
            <a:noFill/>
          </a:ln>
        </p:spPr>
      </p:sp>
      <p:sp>
        <p:nvSpPr>
          <p:cNvPr id="206" name="Google Shape;206;p171"/>
          <p:cNvSpPr txBox="1">
            <a:spLocks noGrp="1"/>
          </p:cNvSpPr>
          <p:nvPr>
            <p:ph type="ftr" idx="11"/>
          </p:nvPr>
        </p:nvSpPr>
        <p:spPr>
          <a:xfrm>
            <a:off x="720000" y="6228000"/>
            <a:ext cx="492502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32">
          <p15:clr>
            <a:srgbClr val="FBAE40"/>
          </p15:clr>
        </p15:guide>
        <p15:guide id="2" pos="234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_Nadpis a obsah">
  <p:cSld name="10_Nadpis a obsah"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72"/>
          <p:cNvSpPr txBox="1">
            <a:spLocks noGrp="1"/>
          </p:cNvSpPr>
          <p:nvPr>
            <p:ph type="ftr" idx="11"/>
          </p:nvPr>
        </p:nvSpPr>
        <p:spPr>
          <a:xfrm>
            <a:off x="720000" y="6228000"/>
            <a:ext cx="79200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209" name="Google Shape;209;p172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0" lvl="1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2pPr>
            <a:lvl3pPr marL="0" lvl="2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3pPr>
            <a:lvl4pPr marL="0" lvl="3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4pPr>
            <a:lvl5pPr marL="0" lvl="4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5pPr>
            <a:lvl6pPr marL="0" lvl="5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6pPr>
            <a:lvl7pPr marL="0" lvl="6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7pPr>
            <a:lvl8pPr marL="0" lvl="7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8pPr>
            <a:lvl9pPr marL="0" lvl="8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210" name="Google Shape;210;p172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11" name="Google Shape;211;p17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83713" y="6183000"/>
            <a:ext cx="1452955" cy="59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172"/>
          <p:cNvSpPr txBox="1">
            <a:spLocks noGrp="1"/>
          </p:cNvSpPr>
          <p:nvPr>
            <p:ph type="body" idx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7777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̶"/>
              <a:defRPr b="0"/>
            </a:lvl1pPr>
            <a:lvl2pPr marL="914400" lvl="1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̶"/>
              <a:defRPr sz="2000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97">
          <p15:clr>
            <a:srgbClr val="FBAE40"/>
          </p15:clr>
        </p15:guide>
        <p15:guide id="2" pos="438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1_Nadpis a obsah">
  <p:cSld name="11_Nadpis a obsah"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73"/>
          <p:cNvSpPr txBox="1">
            <a:spLocks noGrp="1"/>
          </p:cNvSpPr>
          <p:nvPr>
            <p:ph type="ftr" idx="11"/>
          </p:nvPr>
        </p:nvSpPr>
        <p:spPr>
          <a:xfrm>
            <a:off x="720000" y="6228000"/>
            <a:ext cx="79200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215" name="Google Shape;215;p173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0" lvl="1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2pPr>
            <a:lvl3pPr marL="0" lvl="2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3pPr>
            <a:lvl4pPr marL="0" lvl="3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4pPr>
            <a:lvl5pPr marL="0" lvl="4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5pPr>
            <a:lvl6pPr marL="0" lvl="5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6pPr>
            <a:lvl7pPr marL="0" lvl="6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7pPr>
            <a:lvl8pPr marL="0" lvl="7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8pPr>
            <a:lvl9pPr marL="0" lvl="8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216" name="Google Shape;216;p173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17" name="Google Shape;217;p17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83713" y="6183000"/>
            <a:ext cx="1452955" cy="59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173"/>
          <p:cNvSpPr txBox="1">
            <a:spLocks noGrp="1"/>
          </p:cNvSpPr>
          <p:nvPr>
            <p:ph type="body" idx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7777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̶"/>
              <a:defRPr b="0"/>
            </a:lvl1pPr>
            <a:lvl2pPr marL="914400" lvl="1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̶"/>
              <a:defRPr sz="2000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97">
          <p15:clr>
            <a:srgbClr val="FBAE40"/>
          </p15:clr>
        </p15:guide>
        <p15:guide id="2" pos="438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Nadpis a obsah">
  <p:cSld name="13_Nadpis a obsah"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74"/>
          <p:cNvSpPr txBox="1">
            <a:spLocks noGrp="1"/>
          </p:cNvSpPr>
          <p:nvPr>
            <p:ph type="ftr" idx="11"/>
          </p:nvPr>
        </p:nvSpPr>
        <p:spPr>
          <a:xfrm>
            <a:off x="720000" y="6228000"/>
            <a:ext cx="79200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221" name="Google Shape;221;p174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0" lvl="1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2pPr>
            <a:lvl3pPr marL="0" lvl="2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3pPr>
            <a:lvl4pPr marL="0" lvl="3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4pPr>
            <a:lvl5pPr marL="0" lvl="4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5pPr>
            <a:lvl6pPr marL="0" lvl="5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6pPr>
            <a:lvl7pPr marL="0" lvl="6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7pPr>
            <a:lvl8pPr marL="0" lvl="7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8pPr>
            <a:lvl9pPr marL="0" lvl="8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222" name="Google Shape;222;p174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23" name="Google Shape;223;p17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83713" y="6183000"/>
            <a:ext cx="1452955" cy="59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174"/>
          <p:cNvSpPr txBox="1">
            <a:spLocks noGrp="1"/>
          </p:cNvSpPr>
          <p:nvPr>
            <p:ph type="body" idx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7777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̶"/>
              <a:defRPr b="0"/>
            </a:lvl1pPr>
            <a:lvl2pPr marL="914400" lvl="1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̶"/>
              <a:defRPr sz="2000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97">
          <p15:clr>
            <a:srgbClr val="FBAE40"/>
          </p15:clr>
        </p15:guide>
        <p15:guide id="2" pos="438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6_Nadpis a obsah">
  <p:cSld name="16_Nadpis a obsah"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75"/>
          <p:cNvSpPr txBox="1">
            <a:spLocks noGrp="1"/>
          </p:cNvSpPr>
          <p:nvPr>
            <p:ph type="ftr" idx="11"/>
          </p:nvPr>
        </p:nvSpPr>
        <p:spPr>
          <a:xfrm>
            <a:off x="720000" y="6228000"/>
            <a:ext cx="79200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227" name="Google Shape;227;p175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0" lvl="1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2pPr>
            <a:lvl3pPr marL="0" lvl="2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3pPr>
            <a:lvl4pPr marL="0" lvl="3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4pPr>
            <a:lvl5pPr marL="0" lvl="4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5pPr>
            <a:lvl6pPr marL="0" lvl="5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6pPr>
            <a:lvl7pPr marL="0" lvl="6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7pPr>
            <a:lvl8pPr marL="0" lvl="7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8pPr>
            <a:lvl9pPr marL="0" lvl="8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228" name="Google Shape;228;p17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29" name="Google Shape;229;p17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83713" y="6183000"/>
            <a:ext cx="1452955" cy="59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175"/>
          <p:cNvSpPr txBox="1">
            <a:spLocks noGrp="1"/>
          </p:cNvSpPr>
          <p:nvPr>
            <p:ph type="body" idx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7777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̶"/>
              <a:defRPr b="0"/>
            </a:lvl1pPr>
            <a:lvl2pPr marL="914400" lvl="1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̶"/>
              <a:defRPr sz="2000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97">
          <p15:clr>
            <a:srgbClr val="FBAE40"/>
          </p15:clr>
        </p15:guide>
        <p15:guide id="2" pos="43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obsah">
  <p:cSld name="Nadpis a obsah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49"/>
          <p:cNvSpPr txBox="1">
            <a:spLocks noGrp="1"/>
          </p:cNvSpPr>
          <p:nvPr>
            <p:ph type="body" idx="1"/>
          </p:nvPr>
        </p:nvSpPr>
        <p:spPr>
          <a:xfrm>
            <a:off x="431800" y="1008000"/>
            <a:ext cx="11339513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149"/>
          <p:cNvSpPr txBox="1">
            <a:spLocks noGrp="1"/>
          </p:cNvSpPr>
          <p:nvPr>
            <p:ph type="body" idx="2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400"/>
              <a:buChar char="•"/>
              <a:defRPr sz="2800">
                <a:solidFill>
                  <a:schemeClr val="tx1"/>
                </a:solidFill>
                <a:latin typeface="+mn-lt"/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>
                <a:solidFill>
                  <a:srgbClr val="3F3F3F"/>
                </a:solidFill>
              </a:defRPr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 sz="1800">
                <a:solidFill>
                  <a:srgbClr val="3F3F3F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 sz="1800">
                <a:solidFill>
                  <a:srgbClr val="3F3F3F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 sz="1800"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46" name="Google Shape;46;p149"/>
          <p:cNvSpPr txBox="1">
            <a:spLocks noGrp="1"/>
          </p:cNvSpPr>
          <p:nvPr>
            <p:ph type="ftr" idx="11"/>
          </p:nvPr>
        </p:nvSpPr>
        <p:spPr>
          <a:xfrm>
            <a:off x="432000" y="6439820"/>
            <a:ext cx="5664000" cy="295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+mn-lt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 dirty="0"/>
              <a:t>Kurz oceňování lesa a rostlinstva: MENDELU podzim 2024</a:t>
            </a:r>
          </a:p>
        </p:txBody>
      </p:sp>
      <p:sp>
        <p:nvSpPr>
          <p:cNvPr id="47" name="Google Shape;47;p149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48" name="Google Shape;48;p149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Bitter"/>
              <a:buNone/>
              <a:defRPr sz="4400">
                <a:solidFill>
                  <a:schemeClr val="tx1"/>
                </a:solidFill>
                <a:latin typeface="Alegreya Medium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7_Nadpis a obsah">
  <p:cSld name="17_Nadpis a obsah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76"/>
          <p:cNvSpPr txBox="1">
            <a:spLocks noGrp="1"/>
          </p:cNvSpPr>
          <p:nvPr>
            <p:ph type="ftr" idx="11"/>
          </p:nvPr>
        </p:nvSpPr>
        <p:spPr>
          <a:xfrm>
            <a:off x="720000" y="6228000"/>
            <a:ext cx="79200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233" name="Google Shape;233;p176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0" lvl="1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2pPr>
            <a:lvl3pPr marL="0" lvl="2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3pPr>
            <a:lvl4pPr marL="0" lvl="3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4pPr>
            <a:lvl5pPr marL="0" lvl="4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5pPr>
            <a:lvl6pPr marL="0" lvl="5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6pPr>
            <a:lvl7pPr marL="0" lvl="6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7pPr>
            <a:lvl8pPr marL="0" lvl="7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8pPr>
            <a:lvl9pPr marL="0" lvl="8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234" name="Google Shape;234;p176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35" name="Google Shape;235;p17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83713" y="6183000"/>
            <a:ext cx="1452955" cy="59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176"/>
          <p:cNvSpPr txBox="1">
            <a:spLocks noGrp="1"/>
          </p:cNvSpPr>
          <p:nvPr>
            <p:ph type="body" idx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7777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̶"/>
              <a:defRPr b="0"/>
            </a:lvl1pPr>
            <a:lvl2pPr marL="914400" lvl="1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̶"/>
              <a:defRPr sz="2000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97">
          <p15:clr>
            <a:srgbClr val="FBAE40"/>
          </p15:clr>
        </p15:guide>
        <p15:guide id="2" pos="438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1_Nadpis a obsah">
  <p:cSld name="21_Nadpis a obsah"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77"/>
          <p:cNvSpPr txBox="1">
            <a:spLocks noGrp="1"/>
          </p:cNvSpPr>
          <p:nvPr>
            <p:ph type="ftr" idx="11"/>
          </p:nvPr>
        </p:nvSpPr>
        <p:spPr>
          <a:xfrm>
            <a:off x="720000" y="6228000"/>
            <a:ext cx="79200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239" name="Google Shape;239;p177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0" lvl="1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2pPr>
            <a:lvl3pPr marL="0" lvl="2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3pPr>
            <a:lvl4pPr marL="0" lvl="3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4pPr>
            <a:lvl5pPr marL="0" lvl="4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5pPr>
            <a:lvl6pPr marL="0" lvl="5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6pPr>
            <a:lvl7pPr marL="0" lvl="6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7pPr>
            <a:lvl8pPr marL="0" lvl="7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8pPr>
            <a:lvl9pPr marL="0" lvl="8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240" name="Google Shape;240;p177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41" name="Google Shape;241;p17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83713" y="6183000"/>
            <a:ext cx="1452955" cy="59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177"/>
          <p:cNvSpPr txBox="1">
            <a:spLocks noGrp="1"/>
          </p:cNvSpPr>
          <p:nvPr>
            <p:ph type="body" idx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7777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̶"/>
              <a:defRPr b="0"/>
            </a:lvl1pPr>
            <a:lvl2pPr marL="914400" lvl="1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̶"/>
              <a:defRPr sz="2000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97">
          <p15:clr>
            <a:srgbClr val="FBAE40"/>
          </p15:clr>
        </p15:guide>
        <p15:guide id="2" pos="438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2_Nadpis a obsah">
  <p:cSld name="22_Nadpis a obsah"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78"/>
          <p:cNvSpPr txBox="1">
            <a:spLocks noGrp="1"/>
          </p:cNvSpPr>
          <p:nvPr>
            <p:ph type="ftr" idx="11"/>
          </p:nvPr>
        </p:nvSpPr>
        <p:spPr>
          <a:xfrm>
            <a:off x="720000" y="6228000"/>
            <a:ext cx="79200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245" name="Google Shape;245;p178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0" lvl="1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2pPr>
            <a:lvl3pPr marL="0" lvl="2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3pPr>
            <a:lvl4pPr marL="0" lvl="3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4pPr>
            <a:lvl5pPr marL="0" lvl="4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5pPr>
            <a:lvl6pPr marL="0" lvl="5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6pPr>
            <a:lvl7pPr marL="0" lvl="6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7pPr>
            <a:lvl8pPr marL="0" lvl="7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8pPr>
            <a:lvl9pPr marL="0" lvl="8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246" name="Google Shape;246;p178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47" name="Google Shape;247;p17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83713" y="6183000"/>
            <a:ext cx="1452955" cy="59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178"/>
          <p:cNvSpPr txBox="1">
            <a:spLocks noGrp="1"/>
          </p:cNvSpPr>
          <p:nvPr>
            <p:ph type="body" idx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7777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̶"/>
              <a:defRPr b="0"/>
            </a:lvl1pPr>
            <a:lvl2pPr marL="914400" lvl="1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̶"/>
              <a:defRPr sz="2000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97">
          <p15:clr>
            <a:srgbClr val="FBAE40"/>
          </p15:clr>
        </p15:guide>
        <p15:guide id="2" pos="438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3_Nadpis a obsah">
  <p:cSld name="23_Nadpis a obsah"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79"/>
          <p:cNvSpPr txBox="1">
            <a:spLocks noGrp="1"/>
          </p:cNvSpPr>
          <p:nvPr>
            <p:ph type="ftr" idx="11"/>
          </p:nvPr>
        </p:nvSpPr>
        <p:spPr>
          <a:xfrm>
            <a:off x="720000" y="6228000"/>
            <a:ext cx="79200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251" name="Google Shape;251;p179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0" lvl="1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2pPr>
            <a:lvl3pPr marL="0" lvl="2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3pPr>
            <a:lvl4pPr marL="0" lvl="3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4pPr>
            <a:lvl5pPr marL="0" lvl="4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5pPr>
            <a:lvl6pPr marL="0" lvl="5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6pPr>
            <a:lvl7pPr marL="0" lvl="6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7pPr>
            <a:lvl8pPr marL="0" lvl="7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8pPr>
            <a:lvl9pPr marL="0" lvl="8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252" name="Google Shape;252;p179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53" name="Google Shape;253;p17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83713" y="6183000"/>
            <a:ext cx="1452955" cy="59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179"/>
          <p:cNvSpPr txBox="1">
            <a:spLocks noGrp="1"/>
          </p:cNvSpPr>
          <p:nvPr>
            <p:ph type="body" idx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7777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̶"/>
              <a:defRPr b="0"/>
            </a:lvl1pPr>
            <a:lvl2pPr marL="914400" lvl="1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̶"/>
              <a:defRPr sz="2000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97">
          <p15:clr>
            <a:srgbClr val="FBAE40"/>
          </p15:clr>
        </p15:guide>
        <p15:guide id="2" pos="438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4_Nadpis a obsah">
  <p:cSld name="24_Nadpis a obsah"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80"/>
          <p:cNvSpPr txBox="1">
            <a:spLocks noGrp="1"/>
          </p:cNvSpPr>
          <p:nvPr>
            <p:ph type="ftr" idx="11"/>
          </p:nvPr>
        </p:nvSpPr>
        <p:spPr>
          <a:xfrm>
            <a:off x="720000" y="6228000"/>
            <a:ext cx="79200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257" name="Google Shape;257;p180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0" lvl="1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2pPr>
            <a:lvl3pPr marL="0" lvl="2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3pPr>
            <a:lvl4pPr marL="0" lvl="3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4pPr>
            <a:lvl5pPr marL="0" lvl="4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5pPr>
            <a:lvl6pPr marL="0" lvl="5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6pPr>
            <a:lvl7pPr marL="0" lvl="6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7pPr>
            <a:lvl8pPr marL="0" lvl="7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8pPr>
            <a:lvl9pPr marL="0" lvl="8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258" name="Google Shape;258;p180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59" name="Google Shape;259;p18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83713" y="6183000"/>
            <a:ext cx="1452955" cy="59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180"/>
          <p:cNvSpPr txBox="1">
            <a:spLocks noGrp="1"/>
          </p:cNvSpPr>
          <p:nvPr>
            <p:ph type="body" idx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7777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̶"/>
              <a:defRPr b="0"/>
            </a:lvl1pPr>
            <a:lvl2pPr marL="914400" lvl="1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̶"/>
              <a:defRPr sz="2000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97">
          <p15:clr>
            <a:srgbClr val="FBAE40"/>
          </p15:clr>
        </p15:guide>
        <p15:guide id="2" pos="438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6_Nadpis a obsah">
  <p:cSld name="26_Nadpis a obsah"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81"/>
          <p:cNvSpPr txBox="1">
            <a:spLocks noGrp="1"/>
          </p:cNvSpPr>
          <p:nvPr>
            <p:ph type="ftr" idx="11"/>
          </p:nvPr>
        </p:nvSpPr>
        <p:spPr>
          <a:xfrm>
            <a:off x="720000" y="6228000"/>
            <a:ext cx="79200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263" name="Google Shape;263;p181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0" lvl="1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2pPr>
            <a:lvl3pPr marL="0" lvl="2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3pPr>
            <a:lvl4pPr marL="0" lvl="3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4pPr>
            <a:lvl5pPr marL="0" lvl="4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5pPr>
            <a:lvl6pPr marL="0" lvl="5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6pPr>
            <a:lvl7pPr marL="0" lvl="6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7pPr>
            <a:lvl8pPr marL="0" lvl="7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8pPr>
            <a:lvl9pPr marL="0" lvl="8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264" name="Google Shape;264;p181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65" name="Google Shape;265;p18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83713" y="6183000"/>
            <a:ext cx="1452955" cy="59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181"/>
          <p:cNvSpPr txBox="1">
            <a:spLocks noGrp="1"/>
          </p:cNvSpPr>
          <p:nvPr>
            <p:ph type="body" idx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7777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̶"/>
              <a:defRPr b="0"/>
            </a:lvl1pPr>
            <a:lvl2pPr marL="914400" lvl="1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̶"/>
              <a:defRPr sz="2000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97">
          <p15:clr>
            <a:srgbClr val="FBAE40"/>
          </p15:clr>
        </p15:guide>
        <p15:guide id="2" pos="438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7_Nadpis a obsah">
  <p:cSld name="27_Nadpis a obsah"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82"/>
          <p:cNvSpPr txBox="1">
            <a:spLocks noGrp="1"/>
          </p:cNvSpPr>
          <p:nvPr>
            <p:ph type="ftr" idx="11"/>
          </p:nvPr>
        </p:nvSpPr>
        <p:spPr>
          <a:xfrm>
            <a:off x="720000" y="6228000"/>
            <a:ext cx="79200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269" name="Google Shape;269;p182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0" lvl="1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2pPr>
            <a:lvl3pPr marL="0" lvl="2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3pPr>
            <a:lvl4pPr marL="0" lvl="3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4pPr>
            <a:lvl5pPr marL="0" lvl="4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5pPr>
            <a:lvl6pPr marL="0" lvl="5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6pPr>
            <a:lvl7pPr marL="0" lvl="6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7pPr>
            <a:lvl8pPr marL="0" lvl="7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8pPr>
            <a:lvl9pPr marL="0" lvl="8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270" name="Google Shape;270;p182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71" name="Google Shape;271;p18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83713" y="6183000"/>
            <a:ext cx="1452955" cy="59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182"/>
          <p:cNvSpPr txBox="1">
            <a:spLocks noGrp="1"/>
          </p:cNvSpPr>
          <p:nvPr>
            <p:ph type="body" idx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7777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̶"/>
              <a:defRPr b="0"/>
            </a:lvl1pPr>
            <a:lvl2pPr marL="914400" lvl="1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̶"/>
              <a:defRPr sz="2000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97">
          <p15:clr>
            <a:srgbClr val="FBAE40"/>
          </p15:clr>
        </p15:guide>
        <p15:guide id="2" pos="438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8_Nadpis a obsah">
  <p:cSld name="28_Nadpis a obsah"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83"/>
          <p:cNvSpPr txBox="1">
            <a:spLocks noGrp="1"/>
          </p:cNvSpPr>
          <p:nvPr>
            <p:ph type="ftr" idx="11"/>
          </p:nvPr>
        </p:nvSpPr>
        <p:spPr>
          <a:xfrm>
            <a:off x="720000" y="6228000"/>
            <a:ext cx="79200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275" name="Google Shape;275;p183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0" lvl="1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2pPr>
            <a:lvl3pPr marL="0" lvl="2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3pPr>
            <a:lvl4pPr marL="0" lvl="3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4pPr>
            <a:lvl5pPr marL="0" lvl="4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5pPr>
            <a:lvl6pPr marL="0" lvl="5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6pPr>
            <a:lvl7pPr marL="0" lvl="6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7pPr>
            <a:lvl8pPr marL="0" lvl="7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8pPr>
            <a:lvl9pPr marL="0" lvl="8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276" name="Google Shape;276;p183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77" name="Google Shape;277;p18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83713" y="6183000"/>
            <a:ext cx="1452955" cy="59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183"/>
          <p:cNvSpPr txBox="1">
            <a:spLocks noGrp="1"/>
          </p:cNvSpPr>
          <p:nvPr>
            <p:ph type="body" idx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7777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̶"/>
              <a:defRPr b="0"/>
            </a:lvl1pPr>
            <a:lvl2pPr marL="914400" lvl="1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̶"/>
              <a:defRPr sz="2000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97">
          <p15:clr>
            <a:srgbClr val="FBAE40"/>
          </p15:clr>
        </p15:guide>
        <p15:guide id="2" pos="438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9_Nadpis a obsah">
  <p:cSld name="29_Nadpis a obsah"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84"/>
          <p:cNvSpPr txBox="1">
            <a:spLocks noGrp="1"/>
          </p:cNvSpPr>
          <p:nvPr>
            <p:ph type="ftr" idx="11"/>
          </p:nvPr>
        </p:nvSpPr>
        <p:spPr>
          <a:xfrm>
            <a:off x="720000" y="6228000"/>
            <a:ext cx="79200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281" name="Google Shape;281;p184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0" lvl="1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2pPr>
            <a:lvl3pPr marL="0" lvl="2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3pPr>
            <a:lvl4pPr marL="0" lvl="3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4pPr>
            <a:lvl5pPr marL="0" lvl="4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5pPr>
            <a:lvl6pPr marL="0" lvl="5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6pPr>
            <a:lvl7pPr marL="0" lvl="6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7pPr>
            <a:lvl8pPr marL="0" lvl="7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8pPr>
            <a:lvl9pPr marL="0" lvl="8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282" name="Google Shape;282;p184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83" name="Google Shape;283;p18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83713" y="6183000"/>
            <a:ext cx="1452955" cy="59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p184"/>
          <p:cNvSpPr txBox="1">
            <a:spLocks noGrp="1"/>
          </p:cNvSpPr>
          <p:nvPr>
            <p:ph type="body" idx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7777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̶"/>
              <a:defRPr b="0"/>
            </a:lvl1pPr>
            <a:lvl2pPr marL="914400" lvl="1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̶"/>
              <a:defRPr sz="2000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97">
          <p15:clr>
            <a:srgbClr val="FBAE40"/>
          </p15:clr>
        </p15:guide>
        <p15:guide id="2" pos="438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1_Nadpis a obsah">
  <p:cSld name="31_Nadpis a obsah"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85"/>
          <p:cNvSpPr txBox="1">
            <a:spLocks noGrp="1"/>
          </p:cNvSpPr>
          <p:nvPr>
            <p:ph type="ftr" idx="11"/>
          </p:nvPr>
        </p:nvSpPr>
        <p:spPr>
          <a:xfrm>
            <a:off x="720000" y="6228000"/>
            <a:ext cx="79200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287" name="Google Shape;287;p185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0" lvl="1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2pPr>
            <a:lvl3pPr marL="0" lvl="2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3pPr>
            <a:lvl4pPr marL="0" lvl="3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4pPr>
            <a:lvl5pPr marL="0" lvl="4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5pPr>
            <a:lvl6pPr marL="0" lvl="5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6pPr>
            <a:lvl7pPr marL="0" lvl="6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7pPr>
            <a:lvl8pPr marL="0" lvl="7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8pPr>
            <a:lvl9pPr marL="0" lvl="8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288" name="Google Shape;288;p18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89" name="Google Shape;289;p18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83713" y="6183000"/>
            <a:ext cx="1452955" cy="59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p185"/>
          <p:cNvSpPr txBox="1">
            <a:spLocks noGrp="1"/>
          </p:cNvSpPr>
          <p:nvPr>
            <p:ph type="body" idx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7777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̶"/>
              <a:defRPr b="0"/>
            </a:lvl1pPr>
            <a:lvl2pPr marL="914400" lvl="1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̶"/>
              <a:defRPr sz="2000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97">
          <p15:clr>
            <a:srgbClr val="FBAE40"/>
          </p15:clr>
        </p15:guide>
        <p15:guide id="2" pos="438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ěkujeme!">
  <p:cSld name="Děkujeme!">
    <p:bg>
      <p:bgPr>
        <a:solidFill>
          <a:srgbClr val="F2F2F2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59"/>
          <p:cNvSpPr>
            <a:spLocks noGrp="1"/>
          </p:cNvSpPr>
          <p:nvPr>
            <p:ph type="pic" idx="2"/>
          </p:nvPr>
        </p:nvSpPr>
        <p:spPr>
          <a:xfrm>
            <a:off x="0" y="0"/>
            <a:ext cx="9780102" cy="6804025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07" name="Google Shape;107;p159"/>
          <p:cNvSpPr txBox="1">
            <a:spLocks noGrp="1"/>
          </p:cNvSpPr>
          <p:nvPr>
            <p:ph type="ctrTitle"/>
          </p:nvPr>
        </p:nvSpPr>
        <p:spPr>
          <a:xfrm>
            <a:off x="8458200" y="2798354"/>
            <a:ext cx="3733800" cy="101368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252000" bIns="180000" anchor="t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Bitter"/>
              <a:buNone/>
              <a:defRPr sz="6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59"/>
          <p:cNvSpPr txBox="1">
            <a:spLocks noGrp="1"/>
          </p:cNvSpPr>
          <p:nvPr>
            <p:ph type="body" idx="1"/>
          </p:nvPr>
        </p:nvSpPr>
        <p:spPr>
          <a:xfrm>
            <a:off x="8458200" y="3957705"/>
            <a:ext cx="2910342" cy="3168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72000" bIns="0" anchor="ctr" anchorCtr="0">
            <a:no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9" name="Google Shape;109;p159"/>
          <p:cNvSpPr txBox="1">
            <a:spLocks noGrp="1"/>
          </p:cNvSpPr>
          <p:nvPr>
            <p:ph type="body" idx="3"/>
          </p:nvPr>
        </p:nvSpPr>
        <p:spPr>
          <a:xfrm>
            <a:off x="8458200" y="4306722"/>
            <a:ext cx="2910342" cy="3168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72000" bIns="0" anchor="ctr" anchorCtr="0">
            <a:no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0" name="Google Shape;110;p159"/>
          <p:cNvSpPr txBox="1">
            <a:spLocks noGrp="1"/>
          </p:cNvSpPr>
          <p:nvPr>
            <p:ph type="body" idx="4"/>
          </p:nvPr>
        </p:nvSpPr>
        <p:spPr>
          <a:xfrm>
            <a:off x="8458200" y="4655739"/>
            <a:ext cx="2910342" cy="3168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72000" bIns="0" anchor="ctr" anchorCtr="0">
            <a:no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159"/>
          <p:cNvSpPr txBox="1">
            <a:spLocks noGrp="1"/>
          </p:cNvSpPr>
          <p:nvPr>
            <p:ph type="body" idx="5"/>
          </p:nvPr>
        </p:nvSpPr>
        <p:spPr>
          <a:xfrm>
            <a:off x="8458200" y="5004756"/>
            <a:ext cx="2910342" cy="3168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72000" bIns="0" anchor="ctr" anchorCtr="0">
            <a:no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159"/>
          <p:cNvSpPr/>
          <p:nvPr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3" name="Google Shape;113;p159"/>
          <p:cNvSpPr/>
          <p:nvPr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4" name="Google Shape;114;p159"/>
          <p:cNvSpPr/>
          <p:nvPr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rgbClr val="DFDFD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5" name="Google Shape;115;p159"/>
          <p:cNvSpPr/>
          <p:nvPr/>
        </p:nvSpPr>
        <p:spPr>
          <a:xfrm>
            <a:off x="8458200" y="2685912"/>
            <a:ext cx="3733800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6" name="Google Shape;116;p159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2_Nadpis a obsah">
  <p:cSld name="32_Nadpis a obsah"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186"/>
          <p:cNvSpPr txBox="1">
            <a:spLocks noGrp="1"/>
          </p:cNvSpPr>
          <p:nvPr>
            <p:ph type="ftr" idx="11"/>
          </p:nvPr>
        </p:nvSpPr>
        <p:spPr>
          <a:xfrm>
            <a:off x="720000" y="6228000"/>
            <a:ext cx="79200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293" name="Google Shape;293;p186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0" lvl="1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2pPr>
            <a:lvl3pPr marL="0" lvl="2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3pPr>
            <a:lvl4pPr marL="0" lvl="3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4pPr>
            <a:lvl5pPr marL="0" lvl="4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5pPr>
            <a:lvl6pPr marL="0" lvl="5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6pPr>
            <a:lvl7pPr marL="0" lvl="6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7pPr>
            <a:lvl8pPr marL="0" lvl="7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8pPr>
            <a:lvl9pPr marL="0" lvl="8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294" name="Google Shape;294;p186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95" name="Google Shape;295;p18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83713" y="6183000"/>
            <a:ext cx="1452955" cy="59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186"/>
          <p:cNvSpPr txBox="1">
            <a:spLocks noGrp="1"/>
          </p:cNvSpPr>
          <p:nvPr>
            <p:ph type="body" idx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7777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̶"/>
              <a:defRPr b="0"/>
            </a:lvl1pPr>
            <a:lvl2pPr marL="914400" lvl="1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̶"/>
              <a:defRPr sz="2000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97">
          <p15:clr>
            <a:srgbClr val="FBAE40"/>
          </p15:clr>
        </p15:guide>
        <p15:guide id="2" pos="438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4_Nadpis a obsah">
  <p:cSld name="34_Nadpis a obsah"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87"/>
          <p:cNvSpPr txBox="1">
            <a:spLocks noGrp="1"/>
          </p:cNvSpPr>
          <p:nvPr>
            <p:ph type="ftr" idx="11"/>
          </p:nvPr>
        </p:nvSpPr>
        <p:spPr>
          <a:xfrm>
            <a:off x="720000" y="6228000"/>
            <a:ext cx="79200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299" name="Google Shape;299;p187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0" lvl="1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2pPr>
            <a:lvl3pPr marL="0" lvl="2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3pPr>
            <a:lvl4pPr marL="0" lvl="3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4pPr>
            <a:lvl5pPr marL="0" lvl="4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5pPr>
            <a:lvl6pPr marL="0" lvl="5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6pPr>
            <a:lvl7pPr marL="0" lvl="6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7pPr>
            <a:lvl8pPr marL="0" lvl="7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8pPr>
            <a:lvl9pPr marL="0" lvl="8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300" name="Google Shape;300;p187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01" name="Google Shape;301;p18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83713" y="6183000"/>
            <a:ext cx="1452955" cy="594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187"/>
          <p:cNvSpPr txBox="1">
            <a:spLocks noGrp="1"/>
          </p:cNvSpPr>
          <p:nvPr>
            <p:ph type="body" idx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7777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̶"/>
              <a:defRPr b="0"/>
            </a:lvl1pPr>
            <a:lvl2pPr marL="914400" lvl="1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̶"/>
              <a:defRPr sz="2000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97">
          <p15:clr>
            <a:srgbClr val="FBAE40"/>
          </p15:clr>
        </p15:guide>
        <p15:guide id="2" pos="438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6_Nadpis a obsah">
  <p:cSld name="36_Nadpis a obsah"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88"/>
          <p:cNvSpPr txBox="1">
            <a:spLocks noGrp="1"/>
          </p:cNvSpPr>
          <p:nvPr>
            <p:ph type="ftr" idx="11"/>
          </p:nvPr>
        </p:nvSpPr>
        <p:spPr>
          <a:xfrm>
            <a:off x="720000" y="6228000"/>
            <a:ext cx="79200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305" name="Google Shape;305;p188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0" lvl="1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2pPr>
            <a:lvl3pPr marL="0" lvl="2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3pPr>
            <a:lvl4pPr marL="0" lvl="3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4pPr>
            <a:lvl5pPr marL="0" lvl="4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5pPr>
            <a:lvl6pPr marL="0" lvl="5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6pPr>
            <a:lvl7pPr marL="0" lvl="6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7pPr>
            <a:lvl8pPr marL="0" lvl="7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8pPr>
            <a:lvl9pPr marL="0" lvl="8" indent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306" name="Google Shape;306;p188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07" name="Google Shape;307;p18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83713" y="6183000"/>
            <a:ext cx="1452955" cy="594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188"/>
          <p:cNvSpPr txBox="1">
            <a:spLocks noGrp="1"/>
          </p:cNvSpPr>
          <p:nvPr>
            <p:ph type="body" idx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7777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̶"/>
              <a:defRPr b="0"/>
            </a:lvl1pPr>
            <a:lvl2pPr marL="914400" lvl="1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̶"/>
              <a:defRPr sz="2000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97">
          <p15:clr>
            <a:srgbClr val="FBAE40"/>
          </p15:clr>
        </p15:guide>
        <p15:guide id="2" pos="438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8_Nadpis a obsah">
  <p:cSld name="38_Nadpis a obsah"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89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1" name="Google Shape;311;p189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312" name="Google Shape;312;p189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313" name="Google Shape;313;p189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4_Nadpis a obsah">
  <p:cSld name="44_Nadpis a obsah"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90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6" name="Google Shape;316;p190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317" name="Google Shape;317;p190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318" name="Google Shape;318;p190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8_Nadpis a obsah">
  <p:cSld name="48_Nadpis a obsah"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191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1" name="Google Shape;321;p191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322" name="Google Shape;322;p191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323" name="Google Shape;323;p191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1_Nadpis a obsah">
  <p:cSld name="51_Nadpis a obsah"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192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6" name="Google Shape;326;p192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327" name="Google Shape;327;p192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328" name="Google Shape;328;p192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3_Nadpis a obsah">
  <p:cSld name="53_Nadpis a obsah"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193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1" name="Google Shape;331;p193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332" name="Google Shape;332;p193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333" name="Google Shape;333;p193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4_Nadpis a obsah">
  <p:cSld name="54_Nadpis a obsah"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194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6" name="Google Shape;336;p194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337" name="Google Shape;337;p194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338" name="Google Shape;338;p194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5_Nadpis a obsah">
  <p:cSld name="55_Nadpis a obsah"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195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1" name="Google Shape;341;p195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342" name="Google Shape;342;p195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343" name="Google Shape;343;p19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ddělovací snímek 1">
  <p:cSld name="Oddělovací snímek 1">
    <p:bg>
      <p:bgPr>
        <a:solidFill>
          <a:srgbClr val="F2F2F2"/>
        </a:solid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60"/>
          <p:cNvSpPr>
            <a:spLocks noGrp="1"/>
          </p:cNvSpPr>
          <p:nvPr>
            <p:ph type="pic" idx="2"/>
          </p:nvPr>
        </p:nvSpPr>
        <p:spPr>
          <a:xfrm>
            <a:off x="0" y="0"/>
            <a:ext cx="9780588" cy="6371351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19" name="Google Shape;119;p160"/>
          <p:cNvSpPr txBox="1">
            <a:spLocks noGrp="1"/>
          </p:cNvSpPr>
          <p:nvPr>
            <p:ph type="ctrTitle"/>
          </p:nvPr>
        </p:nvSpPr>
        <p:spPr>
          <a:xfrm>
            <a:off x="4474896" y="2204792"/>
            <a:ext cx="7717104" cy="19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252000" bIns="180000" anchor="t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Bitter"/>
              <a:buNone/>
              <a:defRPr sz="6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160"/>
          <p:cNvSpPr txBox="1">
            <a:spLocks noGrp="1"/>
          </p:cNvSpPr>
          <p:nvPr>
            <p:ph type="body" idx="1"/>
          </p:nvPr>
        </p:nvSpPr>
        <p:spPr>
          <a:xfrm>
            <a:off x="4474896" y="4148860"/>
            <a:ext cx="7717104" cy="1100565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spcFirstLastPara="1" wrap="square" lIns="180000" tIns="180000" rIns="252000" bIns="180000" anchor="t" anchorCtr="0">
            <a:no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marL="914400" lvl="1" indent="-228600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marL="2286000" lvl="4" indent="-228600" algn="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1" name="Google Shape;121;p160"/>
          <p:cNvSpPr txBox="1">
            <a:spLocks noGrp="1"/>
          </p:cNvSpPr>
          <p:nvPr>
            <p:ph type="ftr" idx="11"/>
          </p:nvPr>
        </p:nvSpPr>
        <p:spPr>
          <a:xfrm>
            <a:off x="432000" y="6439820"/>
            <a:ext cx="5664000" cy="295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122" name="Google Shape;122;p160"/>
          <p:cNvSpPr/>
          <p:nvPr/>
        </p:nvSpPr>
        <p:spPr>
          <a:xfrm>
            <a:off x="9780588" y="5247782"/>
            <a:ext cx="2411412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3" name="Google Shape;123;p160"/>
          <p:cNvSpPr/>
          <p:nvPr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rgbClr val="DFDFD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4" name="Google Shape;124;p160"/>
          <p:cNvSpPr/>
          <p:nvPr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5" name="Google Shape;125;p160"/>
          <p:cNvSpPr/>
          <p:nvPr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6" name="Google Shape;126;p160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6_Nadpis a obsah">
  <p:cSld name="56_Nadpis a obsah"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196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6" name="Google Shape;346;p196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347" name="Google Shape;347;p196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348" name="Google Shape;348;p196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7_Nadpis a obsah">
  <p:cSld name="57_Nadpis a obsah"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197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1" name="Google Shape;351;p197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352" name="Google Shape;352;p197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353" name="Google Shape;353;p197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Úvodní snímek">
  <p:cSld name="2_Úvodní snímek"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198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7788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56" name="Google Shape;356;p198"/>
          <p:cNvSpPr/>
          <p:nvPr/>
        </p:nvSpPr>
        <p:spPr>
          <a:xfrm>
            <a:off x="0" y="6780458"/>
            <a:ext cx="12192000" cy="7754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57" name="Google Shape;357;p198"/>
          <p:cNvSpPr/>
          <p:nvPr/>
        </p:nvSpPr>
        <p:spPr>
          <a:xfrm>
            <a:off x="0" y="6780458"/>
            <a:ext cx="12204000" cy="3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58" name="Google Shape;358;p198"/>
          <p:cNvSpPr txBox="1">
            <a:spLocks noGrp="1"/>
          </p:cNvSpPr>
          <p:nvPr>
            <p:ph type="ctrTitle"/>
          </p:nvPr>
        </p:nvSpPr>
        <p:spPr>
          <a:xfrm>
            <a:off x="144000" y="144000"/>
            <a:ext cx="4860000" cy="6480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432000" tIns="72000" rIns="288000" bIns="14040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5000"/>
              <a:buFont typeface="Bitter"/>
              <a:buNone/>
              <a:defRPr sz="5000"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9" name="Google Shape;359;p198"/>
          <p:cNvSpPr txBox="1">
            <a:spLocks noGrp="1"/>
          </p:cNvSpPr>
          <p:nvPr>
            <p:ph type="subTitle" idx="1"/>
          </p:nvPr>
        </p:nvSpPr>
        <p:spPr>
          <a:xfrm>
            <a:off x="607606" y="5578496"/>
            <a:ext cx="3932788" cy="750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>
                <a:solidFill>
                  <a:srgbClr val="3F3F3F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60" name="Google Shape;360;p198"/>
          <p:cNvSpPr>
            <a:spLocks noGrp="1"/>
          </p:cNvSpPr>
          <p:nvPr>
            <p:ph type="pic" idx="3"/>
          </p:nvPr>
        </p:nvSpPr>
        <p:spPr>
          <a:xfrm>
            <a:off x="607606" y="764518"/>
            <a:ext cx="3932788" cy="244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9_Nadpis a obsah">
  <p:cSld name="59_Nadpis a obsah"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199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3" name="Google Shape;363;p199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364" name="Google Shape;364;p199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365" name="Google Shape;365;p199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1_Nadpis a obsah">
  <p:cSld name="61_Nadpis a obsah"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00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8" name="Google Shape;368;p200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369" name="Google Shape;369;p200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370" name="Google Shape;370;p200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3_Nadpis a obsah">
  <p:cSld name="63_Nadpis a obsah"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201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3" name="Google Shape;373;p201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374" name="Google Shape;374;p201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375" name="Google Shape;375;p201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4_Nadpis a obsah">
  <p:cSld name="64_Nadpis a obsah"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202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8" name="Google Shape;378;p202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379" name="Google Shape;379;p202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380" name="Google Shape;380;p202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5_Nadpis a obsah">
  <p:cSld name="65_Nadpis a obsah"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203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3" name="Google Shape;383;p203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384" name="Google Shape;384;p203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385" name="Google Shape;385;p203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6_Nadpis a obsah">
  <p:cSld name="66_Nadpis a obsah"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204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8" name="Google Shape;388;p204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389" name="Google Shape;389;p204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390" name="Google Shape;390;p204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7_Nadpis a obsah">
  <p:cSld name="67_Nadpis a obsah"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205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3" name="Google Shape;393;p205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394" name="Google Shape;394;p205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395" name="Google Shape;395;p20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ozložení textu a obrázku 1">
  <p:cSld name="Rozložení textu a obrázku 1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61"/>
          <p:cNvSpPr>
            <a:spLocks noGrp="1"/>
          </p:cNvSpPr>
          <p:nvPr>
            <p:ph type="pic" idx="2"/>
          </p:nvPr>
        </p:nvSpPr>
        <p:spPr>
          <a:xfrm>
            <a:off x="6096000" y="-1"/>
            <a:ext cx="6096000" cy="637135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29" name="Google Shape;129;p161"/>
          <p:cNvSpPr txBox="1">
            <a:spLocks noGrp="1"/>
          </p:cNvSpPr>
          <p:nvPr>
            <p:ph type="title"/>
          </p:nvPr>
        </p:nvSpPr>
        <p:spPr>
          <a:xfrm>
            <a:off x="7111800" y="3802899"/>
            <a:ext cx="4648200" cy="985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Bitter"/>
              <a:buNone/>
              <a:defRPr sz="4000" b="1"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161"/>
          <p:cNvSpPr txBox="1">
            <a:spLocks noGrp="1"/>
          </p:cNvSpPr>
          <p:nvPr>
            <p:ph type="body" idx="1"/>
          </p:nvPr>
        </p:nvSpPr>
        <p:spPr>
          <a:xfrm>
            <a:off x="7111800" y="4787900"/>
            <a:ext cx="4648200" cy="1162800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1" name="Google Shape;131;p161"/>
          <p:cNvSpPr txBox="1">
            <a:spLocks noGrp="1"/>
          </p:cNvSpPr>
          <p:nvPr>
            <p:ph type="body" idx="3"/>
          </p:nvPr>
        </p:nvSpPr>
        <p:spPr>
          <a:xfrm>
            <a:off x="432000" y="2668686"/>
            <a:ext cx="5472000" cy="2999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2" name="Google Shape;132;p161"/>
          <p:cNvSpPr txBox="1">
            <a:spLocks noGrp="1"/>
          </p:cNvSpPr>
          <p:nvPr>
            <p:ph type="ftr" idx="11"/>
          </p:nvPr>
        </p:nvSpPr>
        <p:spPr>
          <a:xfrm>
            <a:off x="432000" y="6439820"/>
            <a:ext cx="5664000" cy="295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133" name="Google Shape;133;p161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134" name="Google Shape;134;p161"/>
          <p:cNvSpPr/>
          <p:nvPr/>
        </p:nvSpPr>
        <p:spPr>
          <a:xfrm>
            <a:off x="9348588" y="3700775"/>
            <a:ext cx="2411412" cy="1148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8_Nadpis a obsah">
  <p:cSld name="68_Nadpis a obsah"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206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8" name="Google Shape;398;p206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399" name="Google Shape;399;p206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400" name="Google Shape;400;p206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9_Nadpis a obsah">
  <p:cSld name="69_Nadpis a obsah"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207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3" name="Google Shape;403;p207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404" name="Google Shape;404;p207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405" name="Google Shape;405;p207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0_Nadpis a obsah">
  <p:cSld name="70_Nadpis a obsah"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208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8" name="Google Shape;408;p208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409" name="Google Shape;409;p208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410" name="Google Shape;410;p208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2_Nadpis a obsah">
  <p:cSld name="72_Nadpis a obsah"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209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3" name="Google Shape;413;p209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414" name="Google Shape;414;p209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415" name="Google Shape;415;p209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3_Nadpis a obsah">
  <p:cSld name="73_Nadpis a obsah"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210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8" name="Google Shape;418;p210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419" name="Google Shape;419;p210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420" name="Google Shape;420;p210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4_Nadpis a obsah">
  <p:cSld name="74_Nadpis a obsah"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211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3" name="Google Shape;423;p211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424" name="Google Shape;424;p211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425" name="Google Shape;425;p211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5_Nadpis a obsah">
  <p:cSld name="75_Nadpis a obsah"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212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8" name="Google Shape;428;p212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429" name="Google Shape;429;p212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430" name="Google Shape;430;p212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6_Nadpis a obsah">
  <p:cSld name="76_Nadpis a obsah"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213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3" name="Google Shape;433;p213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434" name="Google Shape;434;p213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435" name="Google Shape;435;p213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7_Nadpis a obsah">
  <p:cSld name="77_Nadpis a obsah"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214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8" name="Google Shape;438;p214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439" name="Google Shape;439;p214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440" name="Google Shape;440;p214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8_Nadpis a obsah">
  <p:cSld name="78_Nadpis a obsah"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215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3" name="Google Shape;443;p215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444" name="Google Shape;444;p215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445" name="Google Shape;445;p21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ozložení textu a obrázku 2">
  <p:cSld name="Rozložení textu a obrázku 2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62"/>
          <p:cNvSpPr>
            <a:spLocks noGrp="1"/>
          </p:cNvSpPr>
          <p:nvPr>
            <p:ph type="pic" idx="2"/>
          </p:nvPr>
        </p:nvSpPr>
        <p:spPr>
          <a:xfrm>
            <a:off x="0" y="-1"/>
            <a:ext cx="6096000" cy="637135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37" name="Google Shape;137;p162"/>
          <p:cNvSpPr txBox="1">
            <a:spLocks noGrp="1"/>
          </p:cNvSpPr>
          <p:nvPr>
            <p:ph type="title"/>
          </p:nvPr>
        </p:nvSpPr>
        <p:spPr>
          <a:xfrm>
            <a:off x="5118100" y="1869795"/>
            <a:ext cx="6641900" cy="112434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180000" tIns="180000" rIns="180000" bIns="1800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Bitter"/>
              <a:buNone/>
              <a:defRPr sz="4000" b="1"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162"/>
          <p:cNvSpPr txBox="1">
            <a:spLocks noGrp="1"/>
          </p:cNvSpPr>
          <p:nvPr>
            <p:ph type="body" idx="1"/>
          </p:nvPr>
        </p:nvSpPr>
        <p:spPr>
          <a:xfrm>
            <a:off x="5118334" y="2994141"/>
            <a:ext cx="6641626" cy="590155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9" name="Google Shape;139;p162"/>
          <p:cNvSpPr txBox="1">
            <a:spLocks noGrp="1"/>
          </p:cNvSpPr>
          <p:nvPr>
            <p:ph type="body" idx="3"/>
          </p:nvPr>
        </p:nvSpPr>
        <p:spPr>
          <a:xfrm>
            <a:off x="6288000" y="3763648"/>
            <a:ext cx="5472000" cy="2428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0" name="Google Shape;140;p162"/>
          <p:cNvSpPr txBox="1">
            <a:spLocks noGrp="1"/>
          </p:cNvSpPr>
          <p:nvPr>
            <p:ph type="ftr" idx="11"/>
          </p:nvPr>
        </p:nvSpPr>
        <p:spPr>
          <a:xfrm>
            <a:off x="432000" y="6439820"/>
            <a:ext cx="5664000" cy="295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141" name="Google Shape;141;p162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142" name="Google Shape;142;p162"/>
          <p:cNvSpPr/>
          <p:nvPr/>
        </p:nvSpPr>
        <p:spPr>
          <a:xfrm>
            <a:off x="9775824" y="1762069"/>
            <a:ext cx="1984175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0_Nadpis a obsah">
  <p:cSld name="80_Nadpis a obsah"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216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8" name="Google Shape;448;p216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449" name="Google Shape;449;p216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450" name="Google Shape;450;p216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2_Nadpis a obsah">
  <p:cSld name="82_Nadpis a obsah"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217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3" name="Google Shape;453;p217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454" name="Google Shape;454;p217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455" name="Google Shape;455;p217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3_Nadpis a obsah">
  <p:cSld name="83_Nadpis a obsah"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218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8" name="Google Shape;458;p218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459" name="Google Shape;459;p218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460" name="Google Shape;460;p218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4_Nadpis a obsah">
  <p:cSld name="84_Nadpis a obsah"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219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3" name="Google Shape;463;p219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464" name="Google Shape;464;p219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465" name="Google Shape;465;p219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5_Nadpis a obsah">
  <p:cSld name="85_Nadpis a obsah"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220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8" name="Google Shape;468;p220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469" name="Google Shape;469;p220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470" name="Google Shape;470;p220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6_Nadpis a obsah">
  <p:cSld name="86_Nadpis a obsah"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221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3" name="Google Shape;473;p221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474" name="Google Shape;474;p221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475" name="Google Shape;475;p221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7_Nadpis a obsah">
  <p:cSld name="87_Nadpis a obsah"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222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8" name="Google Shape;478;p222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479" name="Google Shape;479;p222"/>
          <p:cNvSpPr txBox="1">
            <a:spLocks noGrp="1"/>
          </p:cNvSpPr>
          <p:nvPr>
            <p:ph type="ftr" idx="11"/>
          </p:nvPr>
        </p:nvSpPr>
        <p:spPr>
          <a:xfrm>
            <a:off x="6332706" y="6487997"/>
            <a:ext cx="4872069" cy="194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480" name="Google Shape;480;p222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ozložení textu a obrázku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obrázku 6">
            <a:extLst>
              <a:ext uri="{FF2B5EF4-FFF2-40B4-BE49-F238E27FC236}">
                <a16:creationId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-1"/>
            <a:ext cx="6096000" cy="6371351"/>
          </a:xfrm>
          <a:solidFill>
            <a:schemeClr val="bg1">
              <a:lumMod val="95000"/>
            </a:schemeClr>
          </a:solidFill>
        </p:spPr>
        <p:txBody>
          <a:bodyPr tIns="1584000" rtlCol="0" anchor="t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cs-CZ"/>
              <a:t>Vložte nebo přetáhněte svoji fotku</a:t>
            </a:r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11800" y="3802899"/>
            <a:ext cx="4648200" cy="985000"/>
          </a:xfrm>
          <a:solidFill>
            <a:schemeClr val="bg1"/>
          </a:solidFill>
        </p:spPr>
        <p:txBody>
          <a:bodyPr lIns="180000" tIns="180000" rIns="180000" bIns="180000" rtlCol="0"/>
          <a:lstStyle>
            <a:lvl1pPr algn="r">
              <a:defRPr sz="4000" b="1" spc="-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cs-CZ" dirty="0"/>
              <a:t>Upravte nadpis stránky</a:t>
            </a:r>
          </a:p>
        </p:txBody>
      </p:sp>
      <p:sp>
        <p:nvSpPr>
          <p:cNvPr id="10" name="Podnadpis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111800" y="4787900"/>
            <a:ext cx="4648200" cy="116280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 rtlCol="0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cs-CZ"/>
              <a:t>Podnadpis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32000" y="2668686"/>
            <a:ext cx="5472000" cy="2999426"/>
          </a:xfrm>
        </p:spPr>
        <p:txBody>
          <a:bodyPr rtlCol="0" anchor="b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cs-CZ"/>
              <a:t>Upravit styly předlohy textu</a:t>
            </a:r>
          </a:p>
          <a:p>
            <a:pPr lvl="1" rtl="0"/>
            <a:r>
              <a:rPr lang="cs-CZ"/>
              <a:t>Druhá úroveň</a:t>
            </a:r>
          </a:p>
          <a:p>
            <a:pPr lvl="2" rtl="0"/>
            <a:r>
              <a:rPr lang="cs-CZ"/>
              <a:t>Třetí úroveň</a:t>
            </a:r>
          </a:p>
          <a:p>
            <a:pPr lvl="3" rtl="0"/>
            <a:r>
              <a:rPr lang="cs-CZ"/>
              <a:t>Čtvrtá úroveň</a:t>
            </a:r>
          </a:p>
          <a:p>
            <a:pPr lvl="4" rtl="0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cs-CZ"/>
              <a:t>Kurz oceňování lesa a rostlinstva: MENDELU podzim 2024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cs-CZ" smtClean="0"/>
              <a:pPr rtl="0"/>
              <a:t>‹#›</a:t>
            </a:fld>
            <a:endParaRPr lang="cs-CZ" dirty="0"/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1508F53F-6AA2-4060-904A-BC90211DC043}"/>
              </a:ext>
            </a:extLst>
          </p:cNvPr>
          <p:cNvSpPr/>
          <p:nvPr userDrawn="1"/>
        </p:nvSpPr>
        <p:spPr>
          <a:xfrm>
            <a:off x="9348588" y="3700775"/>
            <a:ext cx="2411412" cy="1148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3390468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>
          <a:xfrm>
            <a:off x="720000" y="6228000"/>
            <a:ext cx="7920000" cy="252000"/>
          </a:xfrm>
        </p:spPr>
        <p:txBody>
          <a:bodyPr/>
          <a:lstStyle>
            <a:lvl1pPr>
              <a:defRPr sz="1100"/>
            </a:lvl1pPr>
          </a:lstStyle>
          <a:p>
            <a:r>
              <a:rPr lang="cs-CZ"/>
              <a:t>Kurz oceňování lesa a rostlinstva: MENDELU podzim 2024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70407D-EE58-4A0B-824B-1D3AE42DD9CF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13" name="Nadpis 12">
            <a:extLst>
              <a:ext uri="{FF2B5EF4-FFF2-40B4-BE49-F238E27FC236}">
                <a16:creationId xmlns:a16="http://schemas.microsoft.com/office/drawing/2014/main" id="{6B0440B8-6781-4DF7-853B-03D5855A8C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 dirty="0"/>
              <a:t>Kliknutím vložíte nadpis</a:t>
            </a:r>
          </a:p>
        </p:txBody>
      </p:sp>
      <p:sp>
        <p:nvSpPr>
          <p:cNvPr id="8" name="Zástupný symbol pro obsah 2">
            <a:extLst>
              <a:ext uri="{FF2B5EF4-FFF2-40B4-BE49-F238E27FC236}">
                <a16:creationId xmlns:a16="http://schemas.microsoft.com/office/drawing/2014/main" id="{390E4E2C-8A81-45F0-A5ED-59F1EE588AF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</p:spPr>
        <p:txBody>
          <a:bodyPr/>
          <a:lstStyle>
            <a:lvl1pPr marL="252000" indent="-180000">
              <a:lnSpc>
                <a:spcPts val="3600"/>
              </a:lnSpc>
              <a:buClr>
                <a:schemeClr val="tx2"/>
              </a:buClr>
              <a:buSzPct val="100000"/>
              <a:buFont typeface="Arial" panose="020B0604020202020204" pitchFamily="34" charset="0"/>
              <a:buChar char="̶"/>
              <a:defRPr b="0"/>
            </a:lvl1pPr>
            <a:lvl2pPr marL="504000" indent="-1800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̶"/>
              <a:defRPr sz="2000"/>
            </a:lvl2pPr>
            <a:lvl3pPr marL="914400" indent="0">
              <a:lnSpc>
                <a:spcPct val="100000"/>
              </a:lnSpc>
              <a:buNone/>
              <a:defRPr sz="1600"/>
            </a:lvl3pPr>
          </a:lstStyle>
          <a:p>
            <a:pPr lvl="0"/>
            <a:r>
              <a:rPr lang="cs-CZ" noProof="0" dirty="0"/>
              <a:t>Kliknutím vložíte text</a:t>
            </a:r>
            <a:endParaRPr lang="en-GB" noProof="0" dirty="0"/>
          </a:p>
          <a:p>
            <a:pPr lvl="1"/>
            <a:r>
              <a:rPr lang="cs-CZ" noProof="0" dirty="0"/>
              <a:t>Druhá úroveň</a:t>
            </a:r>
            <a:endParaRPr lang="en-GB" noProof="0" dirty="0"/>
          </a:p>
          <a:p>
            <a:pPr lvl="2"/>
            <a:r>
              <a:rPr lang="cs-CZ" noProof="0" dirty="0"/>
              <a:t>Třetí úroveň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560869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97">
          <p15:clr>
            <a:srgbClr val="FBAE40"/>
          </p15:clr>
        </p15:guide>
        <p15:guide id="2" pos="438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>
          <a:xfrm>
            <a:off x="720000" y="6228000"/>
            <a:ext cx="7920000" cy="252000"/>
          </a:xfrm>
        </p:spPr>
        <p:txBody>
          <a:bodyPr/>
          <a:lstStyle>
            <a:lvl1pPr>
              <a:defRPr sz="1100"/>
            </a:lvl1pPr>
          </a:lstStyle>
          <a:p>
            <a:r>
              <a:rPr lang="cs-CZ"/>
              <a:t>Kurz oceňování lesa a rostlinstva: MENDELU podzim 2024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70407D-EE58-4A0B-824B-1D3AE42DD9CF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13" name="Nadpis 12">
            <a:extLst>
              <a:ext uri="{FF2B5EF4-FFF2-40B4-BE49-F238E27FC236}">
                <a16:creationId xmlns:a16="http://schemas.microsoft.com/office/drawing/2014/main" id="{6B0440B8-6781-4DF7-853B-03D5855A8C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 dirty="0"/>
              <a:t>Kliknutím vložíte nadpis</a:t>
            </a:r>
          </a:p>
        </p:txBody>
      </p:sp>
      <p:sp>
        <p:nvSpPr>
          <p:cNvPr id="8" name="Zástupný symbol pro obsah 2">
            <a:extLst>
              <a:ext uri="{FF2B5EF4-FFF2-40B4-BE49-F238E27FC236}">
                <a16:creationId xmlns:a16="http://schemas.microsoft.com/office/drawing/2014/main" id="{390E4E2C-8A81-45F0-A5ED-59F1EE588AF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</p:spPr>
        <p:txBody>
          <a:bodyPr/>
          <a:lstStyle>
            <a:lvl1pPr marL="252000" indent="-180000">
              <a:lnSpc>
                <a:spcPts val="3600"/>
              </a:lnSpc>
              <a:buClr>
                <a:schemeClr val="tx2"/>
              </a:buClr>
              <a:buSzPct val="100000"/>
              <a:buFont typeface="Arial" panose="020B0604020202020204" pitchFamily="34" charset="0"/>
              <a:buChar char="̶"/>
              <a:defRPr b="0"/>
            </a:lvl1pPr>
            <a:lvl2pPr marL="504000" indent="-1800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̶"/>
              <a:defRPr sz="2000"/>
            </a:lvl2pPr>
            <a:lvl3pPr marL="914400" indent="0">
              <a:lnSpc>
                <a:spcPct val="100000"/>
              </a:lnSpc>
              <a:buNone/>
              <a:defRPr sz="1600"/>
            </a:lvl3pPr>
          </a:lstStyle>
          <a:p>
            <a:pPr lvl="0"/>
            <a:r>
              <a:rPr lang="cs-CZ" noProof="0" dirty="0"/>
              <a:t>Kliknutím vložíte text</a:t>
            </a:r>
            <a:endParaRPr lang="en-GB" noProof="0" dirty="0"/>
          </a:p>
          <a:p>
            <a:pPr lvl="1"/>
            <a:r>
              <a:rPr lang="cs-CZ" noProof="0" dirty="0"/>
              <a:t>Druhá úroveň</a:t>
            </a:r>
            <a:endParaRPr lang="en-GB" noProof="0" dirty="0"/>
          </a:p>
          <a:p>
            <a:pPr lvl="2"/>
            <a:r>
              <a:rPr lang="cs-CZ" noProof="0" dirty="0"/>
              <a:t>Třetí úroveň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164819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97">
          <p15:clr>
            <a:srgbClr val="FBAE40"/>
          </p15:clr>
        </p15:guide>
        <p15:guide id="2" pos="43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lká fotka">
  <p:cSld name="Velká fotka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63"/>
          <p:cNvSpPr>
            <a:spLocks noGrp="1"/>
          </p:cNvSpPr>
          <p:nvPr>
            <p:ph type="pic" idx="2"/>
          </p:nvPr>
        </p:nvSpPr>
        <p:spPr>
          <a:xfrm>
            <a:off x="0" y="1"/>
            <a:ext cx="12192000" cy="6371350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45" name="Google Shape;145;p163"/>
          <p:cNvSpPr txBox="1">
            <a:spLocks noGrp="1"/>
          </p:cNvSpPr>
          <p:nvPr>
            <p:ph type="body" idx="1"/>
          </p:nvPr>
        </p:nvSpPr>
        <p:spPr>
          <a:xfrm>
            <a:off x="6096000" y="5359400"/>
            <a:ext cx="5664000" cy="56589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80000" tIns="180000" rIns="180000" bIns="180000" anchor="ctr" anchorCtr="0">
            <a:no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6" name="Google Shape;146;p163"/>
          <p:cNvSpPr txBox="1">
            <a:spLocks noGrp="1"/>
          </p:cNvSpPr>
          <p:nvPr>
            <p:ph type="ftr" idx="11"/>
          </p:nvPr>
        </p:nvSpPr>
        <p:spPr>
          <a:xfrm>
            <a:off x="432000" y="6439820"/>
            <a:ext cx="5664000" cy="295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147" name="Google Shape;147;p163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148" name="Google Shape;148;p163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>
          <a:xfrm>
            <a:off x="720000" y="6228000"/>
            <a:ext cx="7920000" cy="252000"/>
          </a:xfrm>
        </p:spPr>
        <p:txBody>
          <a:bodyPr/>
          <a:lstStyle>
            <a:lvl1pPr>
              <a:defRPr sz="1100"/>
            </a:lvl1pPr>
          </a:lstStyle>
          <a:p>
            <a:r>
              <a:rPr lang="cs-CZ"/>
              <a:t>Kurz oceňování lesa a rostlinstva: MENDELU podzim 2024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70407D-EE58-4A0B-824B-1D3AE42DD9CF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13" name="Nadpis 12">
            <a:extLst>
              <a:ext uri="{FF2B5EF4-FFF2-40B4-BE49-F238E27FC236}">
                <a16:creationId xmlns:a16="http://schemas.microsoft.com/office/drawing/2014/main" id="{6B0440B8-6781-4DF7-853B-03D5855A8C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 dirty="0"/>
              <a:t>Kliknutím vložíte nadpis</a:t>
            </a:r>
          </a:p>
        </p:txBody>
      </p:sp>
      <p:sp>
        <p:nvSpPr>
          <p:cNvPr id="8" name="Zástupný symbol pro obsah 2">
            <a:extLst>
              <a:ext uri="{FF2B5EF4-FFF2-40B4-BE49-F238E27FC236}">
                <a16:creationId xmlns:a16="http://schemas.microsoft.com/office/drawing/2014/main" id="{390E4E2C-8A81-45F0-A5ED-59F1EE588AF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</p:spPr>
        <p:txBody>
          <a:bodyPr/>
          <a:lstStyle>
            <a:lvl1pPr marL="252000" indent="-180000">
              <a:lnSpc>
                <a:spcPts val="3600"/>
              </a:lnSpc>
              <a:buClr>
                <a:schemeClr val="tx2"/>
              </a:buClr>
              <a:buSzPct val="100000"/>
              <a:buFont typeface="Arial" panose="020B0604020202020204" pitchFamily="34" charset="0"/>
              <a:buChar char="̶"/>
              <a:defRPr b="0"/>
            </a:lvl1pPr>
            <a:lvl2pPr marL="504000" indent="-1800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̶"/>
              <a:defRPr sz="2000"/>
            </a:lvl2pPr>
            <a:lvl3pPr marL="914400" indent="0">
              <a:lnSpc>
                <a:spcPct val="100000"/>
              </a:lnSpc>
              <a:buNone/>
              <a:defRPr sz="1600"/>
            </a:lvl3pPr>
          </a:lstStyle>
          <a:p>
            <a:pPr lvl="0"/>
            <a:r>
              <a:rPr lang="cs-CZ" noProof="0" dirty="0"/>
              <a:t>Kliknutím vložíte text</a:t>
            </a:r>
            <a:endParaRPr lang="en-GB" noProof="0" dirty="0"/>
          </a:p>
          <a:p>
            <a:pPr lvl="1"/>
            <a:r>
              <a:rPr lang="cs-CZ" noProof="0" dirty="0"/>
              <a:t>Druhá úroveň</a:t>
            </a:r>
            <a:endParaRPr lang="en-GB" noProof="0" dirty="0"/>
          </a:p>
          <a:p>
            <a:pPr lvl="2"/>
            <a:r>
              <a:rPr lang="cs-CZ" noProof="0" dirty="0"/>
              <a:t>Třetí úroveň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948455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97">
          <p15:clr>
            <a:srgbClr val="FBAE40"/>
          </p15:clr>
        </p15:guide>
        <p15:guide id="2" pos="438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>
          <a:xfrm>
            <a:off x="720000" y="6228000"/>
            <a:ext cx="7920000" cy="252000"/>
          </a:xfrm>
        </p:spPr>
        <p:txBody>
          <a:bodyPr/>
          <a:lstStyle>
            <a:lvl1pPr>
              <a:defRPr sz="1100"/>
            </a:lvl1pPr>
          </a:lstStyle>
          <a:p>
            <a:r>
              <a:rPr lang="cs-CZ"/>
              <a:t>Kurz oceňování lesa a rostlinstva: MENDELU podzim 2024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70407D-EE58-4A0B-824B-1D3AE42DD9CF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13" name="Nadpis 12">
            <a:extLst>
              <a:ext uri="{FF2B5EF4-FFF2-40B4-BE49-F238E27FC236}">
                <a16:creationId xmlns:a16="http://schemas.microsoft.com/office/drawing/2014/main" id="{6B0440B8-6781-4DF7-853B-03D5855A8C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 dirty="0"/>
              <a:t>Kliknutím vložíte nadpis</a:t>
            </a:r>
          </a:p>
        </p:txBody>
      </p:sp>
      <p:sp>
        <p:nvSpPr>
          <p:cNvPr id="8" name="Zástupný symbol pro obsah 2">
            <a:extLst>
              <a:ext uri="{FF2B5EF4-FFF2-40B4-BE49-F238E27FC236}">
                <a16:creationId xmlns:a16="http://schemas.microsoft.com/office/drawing/2014/main" id="{390E4E2C-8A81-45F0-A5ED-59F1EE588AF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</p:spPr>
        <p:txBody>
          <a:bodyPr/>
          <a:lstStyle>
            <a:lvl1pPr marL="252000" indent="-180000">
              <a:lnSpc>
                <a:spcPts val="3600"/>
              </a:lnSpc>
              <a:buClr>
                <a:schemeClr val="tx2"/>
              </a:buClr>
              <a:buSzPct val="100000"/>
              <a:buFont typeface="Arial" panose="020B0604020202020204" pitchFamily="34" charset="0"/>
              <a:buChar char="̶"/>
              <a:defRPr b="0"/>
            </a:lvl1pPr>
            <a:lvl2pPr marL="504000" indent="-1800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̶"/>
              <a:defRPr sz="2000"/>
            </a:lvl2pPr>
            <a:lvl3pPr marL="914400" indent="0">
              <a:lnSpc>
                <a:spcPct val="100000"/>
              </a:lnSpc>
              <a:buNone/>
              <a:defRPr sz="1600"/>
            </a:lvl3pPr>
          </a:lstStyle>
          <a:p>
            <a:pPr lvl="0"/>
            <a:r>
              <a:rPr lang="cs-CZ" noProof="0" dirty="0"/>
              <a:t>Kliknutím vložíte text</a:t>
            </a:r>
            <a:endParaRPr lang="en-GB" noProof="0" dirty="0"/>
          </a:p>
          <a:p>
            <a:pPr lvl="1"/>
            <a:r>
              <a:rPr lang="cs-CZ" noProof="0" dirty="0"/>
              <a:t>Druhá úroveň</a:t>
            </a:r>
            <a:endParaRPr lang="en-GB" noProof="0" dirty="0"/>
          </a:p>
          <a:p>
            <a:pPr lvl="2"/>
            <a:r>
              <a:rPr lang="cs-CZ" noProof="0" dirty="0"/>
              <a:t>Třetí úroveň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4194818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97">
          <p15:clr>
            <a:srgbClr val="FBAE40"/>
          </p15:clr>
        </p15:guide>
        <p15:guide id="2" pos="438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>
          <a:xfrm>
            <a:off x="720000" y="6228000"/>
            <a:ext cx="7920000" cy="252000"/>
          </a:xfrm>
        </p:spPr>
        <p:txBody>
          <a:bodyPr/>
          <a:lstStyle>
            <a:lvl1pPr>
              <a:defRPr sz="1100"/>
            </a:lvl1pPr>
          </a:lstStyle>
          <a:p>
            <a:r>
              <a:rPr lang="cs-CZ"/>
              <a:t>Kurz oceňování lesa a rostlinstva: MENDELU podzim 2024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70407D-EE58-4A0B-824B-1D3AE42DD9CF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13" name="Nadpis 12">
            <a:extLst>
              <a:ext uri="{FF2B5EF4-FFF2-40B4-BE49-F238E27FC236}">
                <a16:creationId xmlns:a16="http://schemas.microsoft.com/office/drawing/2014/main" id="{6B0440B8-6781-4DF7-853B-03D5855A8C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 dirty="0"/>
              <a:t>Kliknutím vložíte nadpis</a:t>
            </a:r>
          </a:p>
        </p:txBody>
      </p:sp>
      <p:sp>
        <p:nvSpPr>
          <p:cNvPr id="8" name="Zástupný symbol pro obsah 2">
            <a:extLst>
              <a:ext uri="{FF2B5EF4-FFF2-40B4-BE49-F238E27FC236}">
                <a16:creationId xmlns:a16="http://schemas.microsoft.com/office/drawing/2014/main" id="{390E4E2C-8A81-45F0-A5ED-59F1EE588AF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</p:spPr>
        <p:txBody>
          <a:bodyPr/>
          <a:lstStyle>
            <a:lvl1pPr marL="252000" indent="-180000">
              <a:lnSpc>
                <a:spcPts val="3600"/>
              </a:lnSpc>
              <a:buClr>
                <a:schemeClr val="tx2"/>
              </a:buClr>
              <a:buSzPct val="100000"/>
              <a:buFont typeface="Arial" panose="020B0604020202020204" pitchFamily="34" charset="0"/>
              <a:buChar char="̶"/>
              <a:defRPr b="0"/>
            </a:lvl1pPr>
            <a:lvl2pPr marL="504000" indent="-1800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̶"/>
              <a:defRPr sz="2000"/>
            </a:lvl2pPr>
            <a:lvl3pPr marL="914400" indent="0">
              <a:lnSpc>
                <a:spcPct val="100000"/>
              </a:lnSpc>
              <a:buNone/>
              <a:defRPr sz="1600"/>
            </a:lvl3pPr>
          </a:lstStyle>
          <a:p>
            <a:pPr lvl="0"/>
            <a:r>
              <a:rPr lang="cs-CZ" noProof="0" dirty="0"/>
              <a:t>Kliknutím vložíte text</a:t>
            </a:r>
            <a:endParaRPr lang="en-GB" noProof="0" dirty="0"/>
          </a:p>
          <a:p>
            <a:pPr lvl="1"/>
            <a:r>
              <a:rPr lang="cs-CZ" noProof="0" dirty="0"/>
              <a:t>Druhá úroveň</a:t>
            </a:r>
            <a:endParaRPr lang="en-GB" noProof="0" dirty="0"/>
          </a:p>
          <a:p>
            <a:pPr lvl="2"/>
            <a:r>
              <a:rPr lang="cs-CZ" noProof="0" dirty="0"/>
              <a:t>Třetí úroveň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424761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97">
          <p15:clr>
            <a:srgbClr val="FBAE40"/>
          </p15:clr>
        </p15:guide>
        <p15:guide id="2" pos="438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>
          <a:xfrm>
            <a:off x="720000" y="6228000"/>
            <a:ext cx="7920000" cy="252000"/>
          </a:xfrm>
        </p:spPr>
        <p:txBody>
          <a:bodyPr/>
          <a:lstStyle>
            <a:lvl1pPr>
              <a:defRPr sz="1100"/>
            </a:lvl1pPr>
          </a:lstStyle>
          <a:p>
            <a:r>
              <a:rPr lang="cs-CZ"/>
              <a:t>Kurz oceňování lesa a rostlinstva: MENDELU podzim 2024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70407D-EE58-4A0B-824B-1D3AE42DD9CF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13" name="Nadpis 12">
            <a:extLst>
              <a:ext uri="{FF2B5EF4-FFF2-40B4-BE49-F238E27FC236}">
                <a16:creationId xmlns:a16="http://schemas.microsoft.com/office/drawing/2014/main" id="{6B0440B8-6781-4DF7-853B-03D5855A8C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 dirty="0"/>
              <a:t>Kliknutím vložíte nadpis</a:t>
            </a:r>
          </a:p>
        </p:txBody>
      </p:sp>
      <p:sp>
        <p:nvSpPr>
          <p:cNvPr id="8" name="Zástupný symbol pro obsah 2">
            <a:extLst>
              <a:ext uri="{FF2B5EF4-FFF2-40B4-BE49-F238E27FC236}">
                <a16:creationId xmlns:a16="http://schemas.microsoft.com/office/drawing/2014/main" id="{390E4E2C-8A81-45F0-A5ED-59F1EE588AF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</p:spPr>
        <p:txBody>
          <a:bodyPr/>
          <a:lstStyle>
            <a:lvl1pPr marL="252000" indent="-180000">
              <a:lnSpc>
                <a:spcPts val="3600"/>
              </a:lnSpc>
              <a:buClr>
                <a:schemeClr val="tx2"/>
              </a:buClr>
              <a:buSzPct val="100000"/>
              <a:buFont typeface="Arial" panose="020B0604020202020204" pitchFamily="34" charset="0"/>
              <a:buChar char="̶"/>
              <a:defRPr b="0"/>
            </a:lvl1pPr>
            <a:lvl2pPr marL="504000" indent="-1800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̶"/>
              <a:defRPr sz="2000"/>
            </a:lvl2pPr>
            <a:lvl3pPr marL="914400" indent="0">
              <a:lnSpc>
                <a:spcPct val="100000"/>
              </a:lnSpc>
              <a:buNone/>
              <a:defRPr sz="1600"/>
            </a:lvl3pPr>
          </a:lstStyle>
          <a:p>
            <a:pPr lvl="0"/>
            <a:r>
              <a:rPr lang="cs-CZ" noProof="0" dirty="0"/>
              <a:t>Kliknutím vložíte text</a:t>
            </a:r>
            <a:endParaRPr lang="en-GB" noProof="0" dirty="0"/>
          </a:p>
          <a:p>
            <a:pPr lvl="1"/>
            <a:r>
              <a:rPr lang="cs-CZ" noProof="0" dirty="0"/>
              <a:t>Druhá úroveň</a:t>
            </a:r>
            <a:endParaRPr lang="en-GB" noProof="0" dirty="0"/>
          </a:p>
          <a:p>
            <a:pPr lvl="2"/>
            <a:r>
              <a:rPr lang="cs-CZ" noProof="0" dirty="0"/>
              <a:t>Třetí úroveň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7656718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97">
          <p15:clr>
            <a:srgbClr val="FBAE40"/>
          </p15:clr>
        </p15:guide>
        <p15:guide id="2" pos="438">
          <p15:clr>
            <a:srgbClr val="FBAE40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>
          <a:xfrm>
            <a:off x="720000" y="6228000"/>
            <a:ext cx="7920000" cy="252000"/>
          </a:xfrm>
        </p:spPr>
        <p:txBody>
          <a:bodyPr/>
          <a:lstStyle>
            <a:lvl1pPr>
              <a:defRPr sz="1100"/>
            </a:lvl1pPr>
          </a:lstStyle>
          <a:p>
            <a:r>
              <a:rPr lang="cs-CZ"/>
              <a:t>Kurz oceňování lesa a rostlinstva: MENDELU podzim 2024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70407D-EE58-4A0B-824B-1D3AE42DD9CF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13" name="Nadpis 12">
            <a:extLst>
              <a:ext uri="{FF2B5EF4-FFF2-40B4-BE49-F238E27FC236}">
                <a16:creationId xmlns:a16="http://schemas.microsoft.com/office/drawing/2014/main" id="{6B0440B8-6781-4DF7-853B-03D5855A8C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 dirty="0"/>
              <a:t>Kliknutím vložíte nadpis</a:t>
            </a:r>
          </a:p>
        </p:txBody>
      </p:sp>
      <p:sp>
        <p:nvSpPr>
          <p:cNvPr id="8" name="Zástupný symbol pro obsah 2">
            <a:extLst>
              <a:ext uri="{FF2B5EF4-FFF2-40B4-BE49-F238E27FC236}">
                <a16:creationId xmlns:a16="http://schemas.microsoft.com/office/drawing/2014/main" id="{390E4E2C-8A81-45F0-A5ED-59F1EE588AF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</p:spPr>
        <p:txBody>
          <a:bodyPr/>
          <a:lstStyle>
            <a:lvl1pPr marL="252000" indent="-180000">
              <a:lnSpc>
                <a:spcPts val="3600"/>
              </a:lnSpc>
              <a:buClr>
                <a:schemeClr val="tx2"/>
              </a:buClr>
              <a:buSzPct val="100000"/>
              <a:buFont typeface="Arial" panose="020B0604020202020204" pitchFamily="34" charset="0"/>
              <a:buChar char="̶"/>
              <a:defRPr b="0"/>
            </a:lvl1pPr>
            <a:lvl2pPr marL="504000" indent="-1800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̶"/>
              <a:defRPr sz="2000"/>
            </a:lvl2pPr>
            <a:lvl3pPr marL="914400" indent="0">
              <a:lnSpc>
                <a:spcPct val="100000"/>
              </a:lnSpc>
              <a:buNone/>
              <a:defRPr sz="1600"/>
            </a:lvl3pPr>
          </a:lstStyle>
          <a:p>
            <a:pPr lvl="0"/>
            <a:r>
              <a:rPr lang="cs-CZ" noProof="0" dirty="0"/>
              <a:t>Kliknutím vložíte text</a:t>
            </a:r>
            <a:endParaRPr lang="en-GB" noProof="0" dirty="0"/>
          </a:p>
          <a:p>
            <a:pPr lvl="1"/>
            <a:r>
              <a:rPr lang="cs-CZ" noProof="0" dirty="0"/>
              <a:t>Druhá úroveň</a:t>
            </a:r>
            <a:endParaRPr lang="en-GB" noProof="0" dirty="0"/>
          </a:p>
          <a:p>
            <a:pPr lvl="2"/>
            <a:r>
              <a:rPr lang="cs-CZ" noProof="0" dirty="0"/>
              <a:t>Třetí úroveň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243828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97">
          <p15:clr>
            <a:srgbClr val="FBAE40"/>
          </p15:clr>
        </p15:guide>
        <p15:guide id="2" pos="438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>
          <a:xfrm>
            <a:off x="720000" y="6228000"/>
            <a:ext cx="7920000" cy="252000"/>
          </a:xfrm>
        </p:spPr>
        <p:txBody>
          <a:bodyPr/>
          <a:lstStyle>
            <a:lvl1pPr>
              <a:defRPr sz="1100"/>
            </a:lvl1pPr>
          </a:lstStyle>
          <a:p>
            <a:r>
              <a:rPr lang="cs-CZ"/>
              <a:t>Kurz oceňování lesa a rostlinstva: MENDELU podzim 2024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70407D-EE58-4A0B-824B-1D3AE42DD9CF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13" name="Nadpis 12">
            <a:extLst>
              <a:ext uri="{FF2B5EF4-FFF2-40B4-BE49-F238E27FC236}">
                <a16:creationId xmlns:a16="http://schemas.microsoft.com/office/drawing/2014/main" id="{6B0440B8-6781-4DF7-853B-03D5855A8C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 dirty="0"/>
              <a:t>Kliknutím vložíte nadpis</a:t>
            </a:r>
          </a:p>
        </p:txBody>
      </p:sp>
      <p:sp>
        <p:nvSpPr>
          <p:cNvPr id="8" name="Zástupný symbol pro obsah 2">
            <a:extLst>
              <a:ext uri="{FF2B5EF4-FFF2-40B4-BE49-F238E27FC236}">
                <a16:creationId xmlns:a16="http://schemas.microsoft.com/office/drawing/2014/main" id="{390E4E2C-8A81-45F0-A5ED-59F1EE588AF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</p:spPr>
        <p:txBody>
          <a:bodyPr/>
          <a:lstStyle>
            <a:lvl1pPr marL="252000" indent="-180000">
              <a:lnSpc>
                <a:spcPts val="3600"/>
              </a:lnSpc>
              <a:buClr>
                <a:schemeClr val="tx2"/>
              </a:buClr>
              <a:buSzPct val="100000"/>
              <a:buFont typeface="Arial" panose="020B0604020202020204" pitchFamily="34" charset="0"/>
              <a:buChar char="̶"/>
              <a:defRPr b="0"/>
            </a:lvl1pPr>
            <a:lvl2pPr marL="504000" indent="-1800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̶"/>
              <a:defRPr sz="2000"/>
            </a:lvl2pPr>
            <a:lvl3pPr marL="914400" indent="0">
              <a:lnSpc>
                <a:spcPct val="100000"/>
              </a:lnSpc>
              <a:buNone/>
              <a:defRPr sz="1600"/>
            </a:lvl3pPr>
          </a:lstStyle>
          <a:p>
            <a:pPr lvl="0"/>
            <a:r>
              <a:rPr lang="cs-CZ" noProof="0" dirty="0"/>
              <a:t>Kliknutím vložíte text</a:t>
            </a:r>
            <a:endParaRPr lang="en-GB" noProof="0" dirty="0"/>
          </a:p>
          <a:p>
            <a:pPr lvl="1"/>
            <a:r>
              <a:rPr lang="cs-CZ" noProof="0" dirty="0"/>
              <a:t>Druhá úroveň</a:t>
            </a:r>
            <a:endParaRPr lang="en-GB" noProof="0" dirty="0"/>
          </a:p>
          <a:p>
            <a:pPr lvl="2"/>
            <a:r>
              <a:rPr lang="cs-CZ" noProof="0" dirty="0"/>
              <a:t>Třetí úroveň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691701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97">
          <p15:clr>
            <a:srgbClr val="FBAE40"/>
          </p15:clr>
        </p15:guide>
        <p15:guide id="2" pos="438">
          <p15:clr>
            <a:srgbClr val="FBAE40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>
          <a:xfrm>
            <a:off x="720000" y="6228000"/>
            <a:ext cx="7920000" cy="252000"/>
          </a:xfrm>
        </p:spPr>
        <p:txBody>
          <a:bodyPr/>
          <a:lstStyle>
            <a:lvl1pPr>
              <a:defRPr sz="1100"/>
            </a:lvl1pPr>
          </a:lstStyle>
          <a:p>
            <a:r>
              <a:rPr lang="cs-CZ"/>
              <a:t>Kurz oceňování lesa a rostlinstva: MENDELU podzim 2024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70407D-EE58-4A0B-824B-1D3AE42DD9CF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13" name="Nadpis 12">
            <a:extLst>
              <a:ext uri="{FF2B5EF4-FFF2-40B4-BE49-F238E27FC236}">
                <a16:creationId xmlns:a16="http://schemas.microsoft.com/office/drawing/2014/main" id="{6B0440B8-6781-4DF7-853B-03D5855A8C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 dirty="0"/>
              <a:t>Kliknutím vložíte nadpis</a:t>
            </a:r>
          </a:p>
        </p:txBody>
      </p:sp>
      <p:sp>
        <p:nvSpPr>
          <p:cNvPr id="8" name="Zástupný symbol pro obsah 2">
            <a:extLst>
              <a:ext uri="{FF2B5EF4-FFF2-40B4-BE49-F238E27FC236}">
                <a16:creationId xmlns:a16="http://schemas.microsoft.com/office/drawing/2014/main" id="{390E4E2C-8A81-45F0-A5ED-59F1EE588AF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</p:spPr>
        <p:txBody>
          <a:bodyPr/>
          <a:lstStyle>
            <a:lvl1pPr marL="252000" indent="-180000">
              <a:lnSpc>
                <a:spcPts val="3600"/>
              </a:lnSpc>
              <a:buClr>
                <a:schemeClr val="tx2"/>
              </a:buClr>
              <a:buSzPct val="100000"/>
              <a:buFont typeface="Arial" panose="020B0604020202020204" pitchFamily="34" charset="0"/>
              <a:buChar char="̶"/>
              <a:defRPr b="0"/>
            </a:lvl1pPr>
            <a:lvl2pPr marL="504000" indent="-1800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̶"/>
              <a:defRPr sz="2000"/>
            </a:lvl2pPr>
            <a:lvl3pPr marL="914400" indent="0">
              <a:lnSpc>
                <a:spcPct val="100000"/>
              </a:lnSpc>
              <a:buNone/>
              <a:defRPr sz="1600"/>
            </a:lvl3pPr>
          </a:lstStyle>
          <a:p>
            <a:pPr lvl="0"/>
            <a:r>
              <a:rPr lang="cs-CZ" noProof="0" dirty="0"/>
              <a:t>Kliknutím vložíte text</a:t>
            </a:r>
            <a:endParaRPr lang="en-GB" noProof="0" dirty="0"/>
          </a:p>
          <a:p>
            <a:pPr lvl="1"/>
            <a:r>
              <a:rPr lang="cs-CZ" noProof="0" dirty="0"/>
              <a:t>Druhá úroveň</a:t>
            </a:r>
            <a:endParaRPr lang="en-GB" noProof="0" dirty="0"/>
          </a:p>
          <a:p>
            <a:pPr lvl="2"/>
            <a:r>
              <a:rPr lang="cs-CZ" noProof="0" dirty="0"/>
              <a:t>Třetí úroveň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33519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97">
          <p15:clr>
            <a:srgbClr val="FBAE40"/>
          </p15:clr>
        </p15:guide>
        <p15:guide id="2" pos="438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>
          <a:xfrm>
            <a:off x="720000" y="6228000"/>
            <a:ext cx="7920000" cy="252000"/>
          </a:xfrm>
        </p:spPr>
        <p:txBody>
          <a:bodyPr/>
          <a:lstStyle>
            <a:lvl1pPr>
              <a:defRPr sz="1100"/>
            </a:lvl1pPr>
          </a:lstStyle>
          <a:p>
            <a:r>
              <a:rPr lang="cs-CZ"/>
              <a:t>Kurz oceňování lesa a rostlinstva: MENDELU podzim 2024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70407D-EE58-4A0B-824B-1D3AE42DD9CF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13" name="Nadpis 12">
            <a:extLst>
              <a:ext uri="{FF2B5EF4-FFF2-40B4-BE49-F238E27FC236}">
                <a16:creationId xmlns:a16="http://schemas.microsoft.com/office/drawing/2014/main" id="{6B0440B8-6781-4DF7-853B-03D5855A8C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 dirty="0"/>
              <a:t>Kliknutím vložíte nadpis</a:t>
            </a:r>
          </a:p>
        </p:txBody>
      </p:sp>
      <p:sp>
        <p:nvSpPr>
          <p:cNvPr id="8" name="Zástupný symbol pro obsah 2">
            <a:extLst>
              <a:ext uri="{FF2B5EF4-FFF2-40B4-BE49-F238E27FC236}">
                <a16:creationId xmlns:a16="http://schemas.microsoft.com/office/drawing/2014/main" id="{390E4E2C-8A81-45F0-A5ED-59F1EE588AF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</p:spPr>
        <p:txBody>
          <a:bodyPr/>
          <a:lstStyle>
            <a:lvl1pPr marL="252000" indent="-180000">
              <a:lnSpc>
                <a:spcPts val="3600"/>
              </a:lnSpc>
              <a:buClr>
                <a:schemeClr val="tx2"/>
              </a:buClr>
              <a:buSzPct val="100000"/>
              <a:buFont typeface="Arial" panose="020B0604020202020204" pitchFamily="34" charset="0"/>
              <a:buChar char="̶"/>
              <a:defRPr b="0"/>
            </a:lvl1pPr>
            <a:lvl2pPr marL="504000" indent="-1800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̶"/>
              <a:defRPr sz="2000"/>
            </a:lvl2pPr>
            <a:lvl3pPr marL="914400" indent="0">
              <a:lnSpc>
                <a:spcPct val="100000"/>
              </a:lnSpc>
              <a:buNone/>
              <a:defRPr sz="1600"/>
            </a:lvl3pPr>
          </a:lstStyle>
          <a:p>
            <a:pPr lvl="0"/>
            <a:r>
              <a:rPr lang="cs-CZ" noProof="0" dirty="0"/>
              <a:t>Kliknutím vložíte text</a:t>
            </a:r>
            <a:endParaRPr lang="en-GB" noProof="0" dirty="0"/>
          </a:p>
          <a:p>
            <a:pPr lvl="1"/>
            <a:r>
              <a:rPr lang="cs-CZ" noProof="0" dirty="0"/>
              <a:t>Druhá úroveň</a:t>
            </a:r>
            <a:endParaRPr lang="en-GB" noProof="0" dirty="0"/>
          </a:p>
          <a:p>
            <a:pPr lvl="2"/>
            <a:r>
              <a:rPr lang="cs-CZ" noProof="0" dirty="0"/>
              <a:t>Třetí úroveň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0126100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97">
          <p15:clr>
            <a:srgbClr val="FBAE40"/>
          </p15:clr>
        </p15:guide>
        <p15:guide id="2" pos="438">
          <p15:clr>
            <a:srgbClr val="FBAE4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>
          <a:xfrm>
            <a:off x="720000" y="6228000"/>
            <a:ext cx="7920000" cy="252000"/>
          </a:xfrm>
        </p:spPr>
        <p:txBody>
          <a:bodyPr/>
          <a:lstStyle>
            <a:lvl1pPr>
              <a:defRPr sz="1200"/>
            </a:lvl1pPr>
          </a:lstStyle>
          <a:p>
            <a:r>
              <a:rPr lang="cs-CZ"/>
              <a:t>Kurz oceňování lesa a rostlinstva: MENDELU podzim 2024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70407D-EE58-4A0B-824B-1D3AE42DD9CF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13" name="Nadpis 12">
            <a:extLst>
              <a:ext uri="{FF2B5EF4-FFF2-40B4-BE49-F238E27FC236}">
                <a16:creationId xmlns:a16="http://schemas.microsoft.com/office/drawing/2014/main" id="{6B0440B8-6781-4DF7-853B-03D5855A8C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 dirty="0"/>
              <a:t>Kliknutím vložíte nadpis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F24B06-B2DE-4D1F-B580-6248E87C08F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81277" y="6048000"/>
            <a:ext cx="867342" cy="594470"/>
          </a:xfrm>
          <a:prstGeom prst="rect">
            <a:avLst/>
          </a:prstGeom>
        </p:spPr>
      </p:pic>
      <p:sp>
        <p:nvSpPr>
          <p:cNvPr id="8" name="Zástupný symbol pro obsah 2">
            <a:extLst>
              <a:ext uri="{FF2B5EF4-FFF2-40B4-BE49-F238E27FC236}">
                <a16:creationId xmlns:a16="http://schemas.microsoft.com/office/drawing/2014/main" id="{390E4E2C-8A81-45F0-A5ED-59F1EE588AF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</p:spPr>
        <p:txBody>
          <a:bodyPr/>
          <a:lstStyle>
            <a:lvl1pPr marL="252000" indent="-180000">
              <a:lnSpc>
                <a:spcPts val="3600"/>
              </a:lnSpc>
              <a:buClr>
                <a:schemeClr val="tx2"/>
              </a:buClr>
              <a:buSzPct val="100000"/>
              <a:buFont typeface="Arial" panose="020B0604020202020204" pitchFamily="34" charset="0"/>
              <a:buChar char="̶"/>
              <a:defRPr b="0"/>
            </a:lvl1pPr>
            <a:lvl2pPr marL="504000" indent="-1800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̶"/>
              <a:defRPr sz="2000"/>
            </a:lvl2pPr>
            <a:lvl3pPr marL="914400" indent="0">
              <a:lnSpc>
                <a:spcPct val="100000"/>
              </a:lnSpc>
              <a:buNone/>
              <a:defRPr sz="1600"/>
            </a:lvl3pPr>
          </a:lstStyle>
          <a:p>
            <a:pPr lvl="0"/>
            <a:r>
              <a:rPr lang="cs-CZ" noProof="0" dirty="0"/>
              <a:t>Kliknutím vložíte text</a:t>
            </a:r>
            <a:endParaRPr lang="en-GB" noProof="0" dirty="0"/>
          </a:p>
          <a:p>
            <a:pPr lvl="1"/>
            <a:r>
              <a:rPr lang="cs-CZ" noProof="0" dirty="0"/>
              <a:t>Druhá úroveň</a:t>
            </a:r>
            <a:endParaRPr lang="en-GB" noProof="0" dirty="0"/>
          </a:p>
          <a:p>
            <a:pPr lvl="2"/>
            <a:r>
              <a:rPr lang="cs-CZ" noProof="0" dirty="0"/>
              <a:t>Třetí úroveň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159248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97">
          <p15:clr>
            <a:srgbClr val="FBAE40"/>
          </p15:clr>
        </p15:guide>
        <p15:guide id="2" pos="438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sloupce">
  <p:cSld name="3 sloupce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64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Bitter"/>
              <a:buNone/>
              <a:defRPr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164"/>
          <p:cNvSpPr txBox="1">
            <a:spLocks noGrp="1"/>
          </p:cNvSpPr>
          <p:nvPr>
            <p:ph type="body" idx="1"/>
          </p:nvPr>
        </p:nvSpPr>
        <p:spPr>
          <a:xfrm>
            <a:off x="431800" y="1008000"/>
            <a:ext cx="11339513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2" name="Google Shape;152;p164"/>
          <p:cNvSpPr txBox="1">
            <a:spLocks noGrp="1"/>
          </p:cNvSpPr>
          <p:nvPr>
            <p:ph type="body" idx="2"/>
          </p:nvPr>
        </p:nvSpPr>
        <p:spPr>
          <a:xfrm>
            <a:off x="432000" y="1512000"/>
            <a:ext cx="3600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3" name="Google Shape;153;p164"/>
          <p:cNvSpPr txBox="1">
            <a:spLocks noGrp="1"/>
          </p:cNvSpPr>
          <p:nvPr>
            <p:ph type="body" idx="3"/>
          </p:nvPr>
        </p:nvSpPr>
        <p:spPr>
          <a:xfrm>
            <a:off x="4301550" y="1511476"/>
            <a:ext cx="3600450" cy="4679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4" name="Google Shape;154;p164"/>
          <p:cNvSpPr txBox="1">
            <a:spLocks noGrp="1"/>
          </p:cNvSpPr>
          <p:nvPr>
            <p:ph type="body" idx="4"/>
          </p:nvPr>
        </p:nvSpPr>
        <p:spPr>
          <a:xfrm>
            <a:off x="8171550" y="1511475"/>
            <a:ext cx="360045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5" name="Google Shape;155;p164"/>
          <p:cNvSpPr txBox="1">
            <a:spLocks noGrp="1"/>
          </p:cNvSpPr>
          <p:nvPr>
            <p:ph type="ftr" idx="11"/>
          </p:nvPr>
        </p:nvSpPr>
        <p:spPr>
          <a:xfrm>
            <a:off x="432000" y="6439820"/>
            <a:ext cx="5664000" cy="295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156" name="Google Shape;156;p164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 sloupců">
  <p:cSld name="5 sloupců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6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Bitter"/>
              <a:buNone/>
              <a:defRPr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165"/>
          <p:cNvSpPr txBox="1">
            <a:spLocks noGrp="1"/>
          </p:cNvSpPr>
          <p:nvPr>
            <p:ph type="body" idx="1"/>
          </p:nvPr>
        </p:nvSpPr>
        <p:spPr>
          <a:xfrm>
            <a:off x="431800" y="1008000"/>
            <a:ext cx="11339513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0" name="Google Shape;160;p165"/>
          <p:cNvSpPr txBox="1">
            <a:spLocks noGrp="1"/>
          </p:cNvSpPr>
          <p:nvPr>
            <p:ph type="body" idx="2"/>
          </p:nvPr>
        </p:nvSpPr>
        <p:spPr>
          <a:xfrm>
            <a:off x="432000" y="1512000"/>
            <a:ext cx="2160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>
                <a:solidFill>
                  <a:srgbClr val="3F3F3F"/>
                </a:solidFill>
              </a:defRPr>
            </a:lvl1pPr>
            <a:lvl2pPr marL="914400" lvl="1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Char char="•"/>
              <a:defRPr>
                <a:solidFill>
                  <a:srgbClr val="3F3F3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Char char="•"/>
              <a:defRPr>
                <a:solidFill>
                  <a:srgbClr val="3F3F3F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1" name="Google Shape;161;p165"/>
          <p:cNvSpPr txBox="1">
            <a:spLocks noGrp="1"/>
          </p:cNvSpPr>
          <p:nvPr>
            <p:ph type="body" idx="3"/>
          </p:nvPr>
        </p:nvSpPr>
        <p:spPr>
          <a:xfrm>
            <a:off x="2726412" y="1512000"/>
            <a:ext cx="2160588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2" name="Google Shape;162;p165"/>
          <p:cNvSpPr txBox="1">
            <a:spLocks noGrp="1"/>
          </p:cNvSpPr>
          <p:nvPr>
            <p:ph type="body" idx="4"/>
          </p:nvPr>
        </p:nvSpPr>
        <p:spPr>
          <a:xfrm>
            <a:off x="5021412" y="1512000"/>
            <a:ext cx="2160588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3" name="Google Shape;163;p165"/>
          <p:cNvSpPr txBox="1">
            <a:spLocks noGrp="1"/>
          </p:cNvSpPr>
          <p:nvPr>
            <p:ph type="body" idx="5"/>
          </p:nvPr>
        </p:nvSpPr>
        <p:spPr>
          <a:xfrm>
            <a:off x="7316412" y="1507535"/>
            <a:ext cx="2160588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4" name="Google Shape;164;p165"/>
          <p:cNvSpPr txBox="1">
            <a:spLocks noGrp="1"/>
          </p:cNvSpPr>
          <p:nvPr>
            <p:ph type="body" idx="6"/>
          </p:nvPr>
        </p:nvSpPr>
        <p:spPr>
          <a:xfrm>
            <a:off x="9611412" y="1507535"/>
            <a:ext cx="2160588" cy="4683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5" name="Google Shape;165;p165"/>
          <p:cNvSpPr txBox="1">
            <a:spLocks noGrp="1"/>
          </p:cNvSpPr>
          <p:nvPr>
            <p:ph type="ftr" idx="11"/>
          </p:nvPr>
        </p:nvSpPr>
        <p:spPr>
          <a:xfrm>
            <a:off x="432000" y="6439820"/>
            <a:ext cx="5664000" cy="295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166" name="Google Shape;166;p165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5"/>
          <p:cNvSpPr/>
          <p:nvPr/>
        </p:nvSpPr>
        <p:spPr>
          <a:xfrm>
            <a:off x="9780101" y="6371351"/>
            <a:ext cx="1979897" cy="43199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" name="Google Shape;11;p145"/>
          <p:cNvSpPr/>
          <p:nvPr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rgbClr val="DFDFD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" name="Google Shape;12;p145"/>
          <p:cNvSpPr/>
          <p:nvPr/>
        </p:nvSpPr>
        <p:spPr>
          <a:xfrm>
            <a:off x="0" y="6371351"/>
            <a:ext cx="9780102" cy="432000"/>
          </a:xfrm>
          <a:custGeom>
            <a:avLst/>
            <a:gdLst/>
            <a:ahLst/>
            <a:cxnLst/>
            <a:rect l="l" t="t" r="r" b="b"/>
            <a:pathLst>
              <a:path w="9780102" h="432000" extrusionOk="0">
                <a:moveTo>
                  <a:pt x="0" y="0"/>
                </a:moveTo>
                <a:lnTo>
                  <a:pt x="9780102" y="0"/>
                </a:lnTo>
                <a:lnTo>
                  <a:pt x="9780102" y="432000"/>
                </a:lnTo>
                <a:lnTo>
                  <a:pt x="0" y="4320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3" name="Google Shape;13;p145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Bitter"/>
              <a:buNone/>
              <a:defRPr sz="4000" b="1" i="0" u="none" strike="noStrike" cap="none">
                <a:solidFill>
                  <a:srgbClr val="3F3F3F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14" name="Google Shape;14;p145"/>
          <p:cNvSpPr txBox="1"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3F3F3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3F3F3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3F3F3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3F3F3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3F3F3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 dirty="0"/>
          </a:p>
        </p:txBody>
      </p:sp>
      <p:sp>
        <p:nvSpPr>
          <p:cNvPr id="15" name="Google Shape;15;p145"/>
          <p:cNvSpPr txBox="1">
            <a:spLocks noGrp="1"/>
          </p:cNvSpPr>
          <p:nvPr>
            <p:ph type="ftr" idx="11"/>
          </p:nvPr>
        </p:nvSpPr>
        <p:spPr>
          <a:xfrm>
            <a:off x="432000" y="6439820"/>
            <a:ext cx="5664000" cy="295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3F3F3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16" name="Google Shape;16;p145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17" name="Google Shape;17;p145"/>
          <p:cNvSpPr/>
          <p:nvPr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8" name="Google Shape;18;p145"/>
          <p:cNvSpPr/>
          <p:nvPr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19" name="Google Shape;19;p145"/>
          <p:cNvCxnSpPr/>
          <p:nvPr/>
        </p:nvCxnSpPr>
        <p:spPr>
          <a:xfrm rot="10800000">
            <a:off x="1" y="6371351"/>
            <a:ext cx="12191999" cy="0"/>
          </a:xfrm>
          <a:prstGeom prst="straightConnector1">
            <a:avLst/>
          </a:prstGeom>
          <a:noFill/>
          <a:ln w="9525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0" name="Google Shape;20;p145" descr="Obsah obrázku černá, tma&#10;&#10;Popis byl vytvořen automaticky"/>
          <p:cNvPicPr preferRelativeResize="0"/>
          <p:nvPr/>
        </p:nvPicPr>
        <p:blipFill rotWithShape="1">
          <a:blip r:embed="rId80">
            <a:alphaModFix/>
          </a:blip>
          <a:srcRect/>
          <a:stretch/>
        </p:blipFill>
        <p:spPr>
          <a:xfrm>
            <a:off x="9883430" y="6453848"/>
            <a:ext cx="432000" cy="26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45" descr="Přednášející obrys"/>
          <p:cNvPicPr preferRelativeResize="0"/>
          <p:nvPr/>
        </p:nvPicPr>
        <p:blipFill rotWithShape="1">
          <a:blip r:embed="rId81">
            <a:alphaModFix/>
          </a:blip>
          <a:srcRect/>
          <a:stretch/>
        </p:blipFill>
        <p:spPr>
          <a:xfrm>
            <a:off x="10315430" y="6399997"/>
            <a:ext cx="374703" cy="374703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145"/>
          <p:cNvSpPr txBox="1"/>
          <p:nvPr/>
        </p:nvSpPr>
        <p:spPr>
          <a:xfrm>
            <a:off x="10632889" y="6505445"/>
            <a:ext cx="1108028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800" b="0" i="0" u="none" strike="noStrike" cap="none" dirty="0">
                <a:solidFill>
                  <a:schemeClr val="dk1"/>
                </a:solidFill>
                <a:latin typeface="+mn-lt"/>
                <a:ea typeface="Source Sans Pro"/>
                <a:cs typeface="Source Sans Pro"/>
                <a:sym typeface="Source Sans Pro"/>
              </a:rPr>
              <a:t>J. Hanák &amp; K. </a:t>
            </a:r>
            <a:r>
              <a:rPr lang="cs-CZ" sz="800" b="0" i="0" u="none" strike="noStrike" cap="none" dirty="0" err="1">
                <a:solidFill>
                  <a:schemeClr val="dk1"/>
                </a:solidFill>
                <a:latin typeface="+mn-lt"/>
                <a:ea typeface="Source Sans Pro"/>
                <a:cs typeface="Source Sans Pro"/>
                <a:sym typeface="Source Sans Pro"/>
              </a:rPr>
              <a:t>Kuhrová</a:t>
            </a:r>
            <a:endParaRPr sz="1000" dirty="0">
              <a:latin typeface="+mn-lt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81" r:id="rId22"/>
    <p:sldLayoutId id="2147483682" r:id="rId23"/>
    <p:sldLayoutId id="2147483683" r:id="rId24"/>
    <p:sldLayoutId id="2147483684" r:id="rId25"/>
    <p:sldLayoutId id="2147483685" r:id="rId26"/>
    <p:sldLayoutId id="2147483686" r:id="rId27"/>
    <p:sldLayoutId id="2147483687" r:id="rId28"/>
    <p:sldLayoutId id="2147483688" r:id="rId29"/>
    <p:sldLayoutId id="2147483689" r:id="rId30"/>
    <p:sldLayoutId id="2147483690" r:id="rId31"/>
    <p:sldLayoutId id="2147483691" r:id="rId32"/>
    <p:sldLayoutId id="2147483692" r:id="rId33"/>
    <p:sldLayoutId id="2147483693" r:id="rId34"/>
    <p:sldLayoutId id="2147483694" r:id="rId35"/>
    <p:sldLayoutId id="2147483695" r:id="rId36"/>
    <p:sldLayoutId id="2147483696" r:id="rId37"/>
    <p:sldLayoutId id="2147483697" r:id="rId38"/>
    <p:sldLayoutId id="2147483698" r:id="rId39"/>
    <p:sldLayoutId id="2147483699" r:id="rId40"/>
    <p:sldLayoutId id="2147483700" r:id="rId41"/>
    <p:sldLayoutId id="2147483701" r:id="rId42"/>
    <p:sldLayoutId id="2147483702" r:id="rId43"/>
    <p:sldLayoutId id="2147483703" r:id="rId44"/>
    <p:sldLayoutId id="2147483704" r:id="rId45"/>
    <p:sldLayoutId id="2147483705" r:id="rId46"/>
    <p:sldLayoutId id="2147483706" r:id="rId47"/>
    <p:sldLayoutId id="2147483707" r:id="rId48"/>
    <p:sldLayoutId id="2147483708" r:id="rId49"/>
    <p:sldLayoutId id="2147483709" r:id="rId50"/>
    <p:sldLayoutId id="2147483710" r:id="rId51"/>
    <p:sldLayoutId id="2147483711" r:id="rId52"/>
    <p:sldLayoutId id="2147483712" r:id="rId53"/>
    <p:sldLayoutId id="2147483713" r:id="rId54"/>
    <p:sldLayoutId id="2147483714" r:id="rId55"/>
    <p:sldLayoutId id="2147483715" r:id="rId56"/>
    <p:sldLayoutId id="2147483716" r:id="rId57"/>
    <p:sldLayoutId id="2147483717" r:id="rId58"/>
    <p:sldLayoutId id="2147483718" r:id="rId59"/>
    <p:sldLayoutId id="2147483719" r:id="rId60"/>
    <p:sldLayoutId id="2147483720" r:id="rId61"/>
    <p:sldLayoutId id="2147483721" r:id="rId62"/>
    <p:sldLayoutId id="2147483722" r:id="rId63"/>
    <p:sldLayoutId id="2147483723" r:id="rId64"/>
    <p:sldLayoutId id="2147483724" r:id="rId65"/>
    <p:sldLayoutId id="2147483725" r:id="rId66"/>
    <p:sldLayoutId id="2147483726" r:id="rId67"/>
    <p:sldLayoutId id="2147483727" r:id="rId68"/>
    <p:sldLayoutId id="2147483728" r:id="rId69"/>
    <p:sldLayoutId id="2147483730" r:id="rId70"/>
    <p:sldLayoutId id="2147483731" r:id="rId71"/>
    <p:sldLayoutId id="2147483732" r:id="rId72"/>
    <p:sldLayoutId id="2147483733" r:id="rId73"/>
    <p:sldLayoutId id="2147483736" r:id="rId74"/>
    <p:sldLayoutId id="2147483737" r:id="rId75"/>
    <p:sldLayoutId id="2147483738" r:id="rId76"/>
    <p:sldLayoutId id="2147483739" r:id="rId77"/>
    <p:sldLayoutId id="2147483740" r:id="rId78"/>
  </p:sldLayoutIdLst>
  <p:hf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legreya Medium" pitchFamily="2" charset="0"/>
          <a:ea typeface="Alegreya Medium" pitchFamily="2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ez.cz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7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obrázku 4">
            <a:extLst>
              <a:ext uri="{FF2B5EF4-FFF2-40B4-BE49-F238E27FC236}">
                <a16:creationId xmlns:a16="http://schemas.microsoft.com/office/drawing/2014/main" id="{9734B323-684E-1121-2DCD-9A049B3F2513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>
          <a:blip r:embed="rId3"/>
          <a:srcRect l="2103" r="2103"/>
          <a:stretch/>
        </p:blipFill>
        <p:spPr>
          <a:xfrm>
            <a:off x="0" y="0"/>
            <a:ext cx="9780588" cy="6804025"/>
          </a:xfrm>
        </p:spPr>
      </p:pic>
      <p:sp>
        <p:nvSpPr>
          <p:cNvPr id="487" name="Google Shape;487;p1"/>
          <p:cNvSpPr txBox="1">
            <a:spLocks noGrp="1"/>
          </p:cNvSpPr>
          <p:nvPr>
            <p:ph type="ctrTitle"/>
          </p:nvPr>
        </p:nvSpPr>
        <p:spPr>
          <a:xfrm>
            <a:off x="6347637" y="2541722"/>
            <a:ext cx="5844363" cy="1530217"/>
          </a:xfrm>
          <a:solidFill>
            <a:srgbClr val="FFFFFF">
              <a:alpha val="65098"/>
            </a:srgbClr>
          </a:solidFill>
          <a:ln>
            <a:noFill/>
          </a:ln>
        </p:spPr>
        <p:txBody>
          <a:bodyPr spcFirstLastPara="1" wrap="square" lIns="180000" tIns="180000" rIns="252000" bIns="180000" anchor="t" anchorCtr="0">
            <a:noAutofit/>
          </a:bodyPr>
          <a:lstStyle/>
          <a:p>
            <a:pPr lvl="0"/>
            <a:r>
              <a:rPr lang="cs-CZ" sz="4800" dirty="0">
                <a:solidFill>
                  <a:schemeClr val="tx1"/>
                </a:solidFill>
              </a:rPr>
              <a:t>Jak založit a vést znaleckou kancelář</a:t>
            </a:r>
          </a:p>
        </p:txBody>
      </p:sp>
      <p:sp>
        <p:nvSpPr>
          <p:cNvPr id="488" name="Google Shape;488;p1"/>
          <p:cNvSpPr txBox="1">
            <a:spLocks noGrp="1"/>
          </p:cNvSpPr>
          <p:nvPr>
            <p:ph type="subTitle" idx="1"/>
          </p:nvPr>
        </p:nvSpPr>
        <p:spPr>
          <a:xfrm>
            <a:off x="8291594" y="4071938"/>
            <a:ext cx="3900406" cy="603008"/>
          </a:xfrm>
          <a:solidFill>
            <a:schemeClr val="dk1">
              <a:alpha val="80000"/>
            </a:schemeClr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cs-CZ" dirty="0"/>
              <a:t>Kurz oceňování lesa a rostlinstva</a:t>
            </a:r>
          </a:p>
        </p:txBody>
      </p:sp>
      <p:pic>
        <p:nvPicPr>
          <p:cNvPr id="489" name="Google Shape;489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155052" y="5838889"/>
            <a:ext cx="723609" cy="603008"/>
          </a:xfrm>
          <a:prstGeom prst="rect">
            <a:avLst/>
          </a:prstGeom>
          <a:noFill/>
          <a:ln>
            <a:noFill/>
          </a:ln>
        </p:spPr>
      </p:pic>
      <p:pic>
        <p:nvPicPr>
          <p:cNvPr id="490" name="Google Shape;490;p1" descr="Obsah obrázku černá, tma&#10;&#10;Popis byl vytvořen automatick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043322" y="5877265"/>
            <a:ext cx="877826" cy="5425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6AAB483-E1E6-40DC-3078-5B6235000515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32000" y="1168400"/>
            <a:ext cx="11328000" cy="5022850"/>
          </a:xfrm>
        </p:spPr>
        <p:txBody>
          <a:bodyPr/>
          <a:lstStyle/>
          <a:p>
            <a:r>
              <a:rPr lang="cs-CZ" dirty="0"/>
              <a:t>Znalec vykonává znaleckou činnost </a:t>
            </a:r>
            <a:r>
              <a:rPr lang="cs-CZ" b="1" dirty="0"/>
              <a:t>osobně</a:t>
            </a:r>
            <a:r>
              <a:rPr lang="cs-CZ" dirty="0"/>
              <a:t>; to platí i v případě, že znaleckou činnost vykonává ve znalecké kanceláři. [§ 1 odst. 4]</a:t>
            </a:r>
          </a:p>
          <a:p>
            <a:pPr lvl="1"/>
            <a:r>
              <a:rPr lang="cs-CZ" dirty="0">
                <a:latin typeface="+mn-lt"/>
              </a:rPr>
              <a:t>„Dörfl“ (podíl i zanedbatelný); Křístek (členem konkrétního týmu znalec); Ševčík (nejednoznačně, spíše přísněji); </a:t>
            </a:r>
            <a:r>
              <a:rPr lang="cs-CZ" dirty="0" err="1">
                <a:latin typeface="+mn-lt"/>
              </a:rPr>
              <a:t>MSp</a:t>
            </a:r>
            <a:r>
              <a:rPr lang="cs-CZ" dirty="0">
                <a:latin typeface="+mn-lt"/>
              </a:rPr>
              <a:t> (sdružení znalců </a:t>
            </a:r>
            <a:r>
              <a:rPr lang="cs-CZ" dirty="0">
                <a:latin typeface="+mn-lt"/>
                <a:sym typeface="Symbol" panose="05050102010706020507" pitchFamily="18" charset="2"/>
              </a:rPr>
              <a:t> </a:t>
            </a:r>
            <a:r>
              <a:rPr lang="cs-CZ" dirty="0">
                <a:latin typeface="+mn-lt"/>
              </a:rPr>
              <a:t>pouze znalce zapsat do evidence)</a:t>
            </a:r>
          </a:p>
          <a:p>
            <a:r>
              <a:rPr lang="cs-CZ" dirty="0"/>
              <a:t>Znalec může vykonávat znaleckou činnost </a:t>
            </a:r>
            <a:r>
              <a:rPr lang="cs-CZ" b="1" dirty="0"/>
              <a:t>samostatně, nebo jako </a:t>
            </a:r>
            <a:r>
              <a:rPr lang="cs-CZ" dirty="0"/>
              <a:t>zaměstnanec, společník nebo člen znalecké kanceláře. [§ 2 odst. 1]</a:t>
            </a:r>
          </a:p>
          <a:p>
            <a:pPr lvl="1"/>
            <a:r>
              <a:rPr lang="cs-CZ" dirty="0">
                <a:latin typeface="Alegreya Sans" panose="020B0604020202020204" charset="0"/>
              </a:rPr>
              <a:t>upřesnění novelou: </a:t>
            </a:r>
            <a:r>
              <a:rPr lang="cs-CZ" b="1" dirty="0">
                <a:latin typeface="Alegreya Sans" panose="020B0604020202020204" charset="0"/>
              </a:rPr>
              <a:t>zaměstnanec v pracovním poměru </a:t>
            </a:r>
            <a:r>
              <a:rPr lang="cs-CZ" dirty="0">
                <a:latin typeface="Alegreya Sans" panose="020B0604020202020204" charset="0"/>
              </a:rPr>
              <a:t>(zakotvuje současnou praxi; ale opačně „</a:t>
            </a:r>
            <a:r>
              <a:rPr lang="cs-CZ" dirty="0">
                <a:latin typeface="+mn-lt"/>
              </a:rPr>
              <a:t>Dörfl“</a:t>
            </a:r>
            <a:r>
              <a:rPr lang="cs-CZ" dirty="0">
                <a:latin typeface="Alegreya Sans" panose="020B0604020202020204" charset="0"/>
              </a:rPr>
              <a:t>)</a:t>
            </a:r>
          </a:p>
          <a:p>
            <a:pPr lvl="1"/>
            <a:r>
              <a:rPr lang="cs-CZ" dirty="0">
                <a:latin typeface="Alegreya Sans" panose="020B0604020202020204" charset="0"/>
              </a:rPr>
              <a:t>velikost úvazku (??): jsou kanceláře zpracující do 10 posudků ročně</a:t>
            </a:r>
          </a:p>
          <a:p>
            <a:r>
              <a:rPr lang="cs-CZ" dirty="0"/>
              <a:t>Znalec může být zaměstnancem, společníkem nebo členem </a:t>
            </a:r>
            <a:r>
              <a:rPr lang="cs-CZ" b="1" dirty="0"/>
              <a:t>pouze jedné znalecké kanceláře</a:t>
            </a:r>
            <a:r>
              <a:rPr lang="cs-CZ" dirty="0"/>
              <a:t>; takový znalec není oprávněn vykonávat současně znaleckou činnost samostatně. [§ 6 odst. 2]</a:t>
            </a:r>
          </a:p>
          <a:p>
            <a:pPr lvl="1"/>
            <a:r>
              <a:rPr lang="cs-CZ" dirty="0">
                <a:latin typeface="Alegreya Sans" panose="020B0604020202020204" charset="0"/>
              </a:rPr>
              <a:t>novela: může vykonávat samostatně v rámci oprávnění, v němž nevykonává znaleckou činnost znalecká kancelář (tj. zákaz konkurence; nelze dát k dispozici pouze část oprávnění, překrývá-li se)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C0BF5FF4-F39E-0FD4-D4CA-1F631B5154B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cs-CZ"/>
              <a:t>Kurz oceňování lesa a rostlinstva: MENDELU podzim 2024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37116C34-1C84-26D2-D8AB-E3A899B40E4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10</a:t>
            </a:fld>
            <a:endParaRPr lang="cs-CZ"/>
          </a:p>
        </p:txBody>
      </p:sp>
      <p:sp>
        <p:nvSpPr>
          <p:cNvPr id="6" name="Nadpis 5">
            <a:extLst>
              <a:ext uri="{FF2B5EF4-FFF2-40B4-BE49-F238E27FC236}">
                <a16:creationId xmlns:a16="http://schemas.microsoft.com/office/drawing/2014/main" id="{B42E2B52-5341-F03D-1149-B49A3B81B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Znalec ve znalecké kanceláři</a:t>
            </a:r>
          </a:p>
        </p:txBody>
      </p:sp>
    </p:spTree>
    <p:extLst>
      <p:ext uri="{BB962C8B-B14F-4D97-AF65-F5344CB8AC3E}">
        <p14:creationId xmlns:p14="http://schemas.microsoft.com/office/powerpoint/2010/main" val="3212310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2FAE7361-574C-5FF5-87CD-0CA949EFBA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E6EB18-77B1-2CFA-A34A-C7480501A27F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cs-CZ" b="1" dirty="0"/>
              <a:t>administrativní pracovníci</a:t>
            </a:r>
          </a:p>
          <a:p>
            <a:pPr lvl="1"/>
            <a:r>
              <a:rPr lang="cs-CZ" dirty="0">
                <a:latin typeface="+mn-lt"/>
              </a:rPr>
              <a:t>fotodokumentace</a:t>
            </a:r>
          </a:p>
          <a:p>
            <a:pPr lvl="1"/>
            <a:r>
              <a:rPr lang="cs-CZ" dirty="0">
                <a:latin typeface="+mn-lt"/>
              </a:rPr>
              <a:t>měření</a:t>
            </a:r>
          </a:p>
          <a:p>
            <a:pPr lvl="1"/>
            <a:r>
              <a:rPr lang="cs-CZ" dirty="0">
                <a:latin typeface="+mn-lt"/>
              </a:rPr>
              <a:t>kompletace posudků</a:t>
            </a:r>
          </a:p>
          <a:p>
            <a:pPr lvl="1"/>
            <a:r>
              <a:rPr lang="cs-CZ" dirty="0">
                <a:latin typeface="+mn-lt"/>
              </a:rPr>
              <a:t>komunikace s klienty </a:t>
            </a:r>
          </a:p>
          <a:p>
            <a:pPr lvl="1"/>
            <a:r>
              <a:rPr lang="cs-CZ" dirty="0">
                <a:latin typeface="+mn-lt"/>
              </a:rPr>
              <a:t>atd.</a:t>
            </a:r>
          </a:p>
          <a:p>
            <a:r>
              <a:rPr lang="cs-CZ" dirty="0"/>
              <a:t>spolupráce s konzultantem (§ 23): Vyžaduje-li to povaha věci, je znalec oprávněn přibrat se </a:t>
            </a:r>
            <a:r>
              <a:rPr lang="cs-CZ" b="1" dirty="0"/>
              <a:t>souhlasem zadavatele konzultanta k posuzování zvláštních dílčích otázek</a:t>
            </a:r>
            <a:r>
              <a:rPr lang="cs-CZ" dirty="0"/>
              <a:t>. Tato okolnost spolu s důvody, které k ní vedly, musí být uvedena ve znaleckém posudku.</a:t>
            </a:r>
          </a:p>
          <a:p>
            <a:pPr lvl="1"/>
            <a:r>
              <a:rPr lang="cs-CZ" dirty="0">
                <a:latin typeface="+mn-lt"/>
              </a:rPr>
              <a:t>nemůže být řešení celé odborné otázky (!) – není spoluznalec; není závazný názor pro znalce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39BD7A02-7781-071F-FEE7-3A378DC9743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cs-CZ"/>
              <a:t>Kurz oceňování lesa a rostlinstva: MENDELU podzim 2024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421C2E6B-4029-D2A8-183A-1DC599C313D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11</a:t>
            </a:fld>
            <a:endParaRPr lang="cs-CZ"/>
          </a:p>
        </p:txBody>
      </p:sp>
      <p:sp>
        <p:nvSpPr>
          <p:cNvPr id="6" name="Nadpis 5">
            <a:extLst>
              <a:ext uri="{FF2B5EF4-FFF2-40B4-BE49-F238E27FC236}">
                <a16:creationId xmlns:a16="http://schemas.microsoft.com/office/drawing/2014/main" id="{EF86B39D-FD78-6AC8-1757-30240D7AE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Další osoby ve znalecké kanceláři</a:t>
            </a:r>
          </a:p>
        </p:txBody>
      </p:sp>
    </p:spTree>
    <p:extLst>
      <p:ext uri="{BB962C8B-B14F-4D97-AF65-F5344CB8AC3E}">
        <p14:creationId xmlns:p14="http://schemas.microsoft.com/office/powerpoint/2010/main" val="33624425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CA09CD94-D61A-7C84-25C9-DCB615B99F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6AA0531-A461-CDC1-C4E3-D10EC287A183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32000" y="1512000"/>
            <a:ext cx="5396044" cy="4679250"/>
          </a:xfrm>
        </p:spPr>
        <p:txBody>
          <a:bodyPr/>
          <a:lstStyle/>
          <a:p>
            <a:r>
              <a:rPr lang="cs-CZ" dirty="0"/>
              <a:t>mezi osobami, které se podílely na zpracování znaleckého posudku, musí být uveden a podepsán </a:t>
            </a:r>
            <a:r>
              <a:rPr lang="cs-CZ" b="1" dirty="0"/>
              <a:t>vždy alespoň jeden znalec</a:t>
            </a:r>
            <a:r>
              <a:rPr lang="cs-CZ" dirty="0"/>
              <a:t>, jehož prostřednictvím znalecká kancelář vykonává znaleckou činnost, z oboru a odvětví, případně specializace, ve kterých byl znalecký posudek zpracován.</a:t>
            </a:r>
          </a:p>
          <a:p>
            <a:r>
              <a:rPr lang="cs-CZ" dirty="0"/>
              <a:t>+ osoba beroucí na vědomí</a:t>
            </a:r>
          </a:p>
          <a:p>
            <a:r>
              <a:rPr lang="cs-CZ" dirty="0"/>
              <a:t>+ osoba posudek „vysvětlující“</a:t>
            </a:r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D1335B4C-C329-03C8-8B67-97A46D80920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cs-CZ"/>
              <a:t>Kurz oceňování lesa a rostlinstva: MENDELU podzim 2024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798001B-4BFE-69EB-B674-241B9058564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12</a:t>
            </a:fld>
            <a:endParaRPr lang="cs-CZ"/>
          </a:p>
        </p:txBody>
      </p:sp>
      <p:sp>
        <p:nvSpPr>
          <p:cNvPr id="6" name="Nadpis 5">
            <a:extLst>
              <a:ext uri="{FF2B5EF4-FFF2-40B4-BE49-F238E27FC236}">
                <a16:creationId xmlns:a16="http://schemas.microsoft.com/office/drawing/2014/main" id="{49F91B8C-60F0-79B8-8E66-792E9DC92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Znalecký posudek znalecké kanceláře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4044FC57-8E70-1A38-9107-CF220C28C7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564285"/>
            <a:ext cx="2584790" cy="3650810"/>
          </a:xfrm>
          <a:prstGeom prst="rect">
            <a:avLst/>
          </a:prstGeom>
        </p:spPr>
      </p:pic>
      <p:pic>
        <p:nvPicPr>
          <p:cNvPr id="10" name="Grafický objekt 9" descr="Smlouva se souvislou výplní">
            <a:extLst>
              <a:ext uri="{FF2B5EF4-FFF2-40B4-BE49-F238E27FC236}">
                <a16:creationId xmlns:a16="http://schemas.microsoft.com/office/drawing/2014/main" id="{86D31F35-001C-56D2-D875-A2BCBBB7FA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326546" y="2857872"/>
            <a:ext cx="914400" cy="914400"/>
          </a:xfrm>
          <a:prstGeom prst="rect">
            <a:avLst/>
          </a:prstGeom>
        </p:spPr>
      </p:pic>
      <p:pic>
        <p:nvPicPr>
          <p:cNvPr id="12" name="Grafický objekt 11" descr="Kancelářský pracovník samčího pohlaví se souvislou výplní">
            <a:extLst>
              <a:ext uri="{FF2B5EF4-FFF2-40B4-BE49-F238E27FC236}">
                <a16:creationId xmlns:a16="http://schemas.microsoft.com/office/drawing/2014/main" id="{9C428164-0A92-3DF3-BA1A-BFA7F55A52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326546" y="3962446"/>
            <a:ext cx="914400" cy="914400"/>
          </a:xfrm>
          <a:prstGeom prst="rect">
            <a:avLst/>
          </a:prstGeom>
        </p:spPr>
      </p:pic>
      <p:pic>
        <p:nvPicPr>
          <p:cNvPr id="14" name="Grafický objekt 13" descr="Měsíční kalendář se souvislou výplní">
            <a:extLst>
              <a:ext uri="{FF2B5EF4-FFF2-40B4-BE49-F238E27FC236}">
                <a16:creationId xmlns:a16="http://schemas.microsoft.com/office/drawing/2014/main" id="{4165BBBA-A1D4-73D4-BF76-7E36A11D196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326546" y="1753298"/>
            <a:ext cx="914400" cy="914400"/>
          </a:xfrm>
          <a:prstGeom prst="rect">
            <a:avLst/>
          </a:prstGeom>
        </p:spPr>
      </p:pic>
      <p:sp>
        <p:nvSpPr>
          <p:cNvPr id="15" name="TextovéPole 14">
            <a:extLst>
              <a:ext uri="{FF2B5EF4-FFF2-40B4-BE49-F238E27FC236}">
                <a16:creationId xmlns:a16="http://schemas.microsoft.com/office/drawing/2014/main" id="{B9ACB444-B103-07A5-D4EC-DC8558944AEE}"/>
              </a:ext>
            </a:extLst>
          </p:cNvPr>
          <p:cNvSpPr txBox="1"/>
          <p:nvPr/>
        </p:nvSpPr>
        <p:spPr>
          <a:xfrm>
            <a:off x="10524263" y="2056609"/>
            <a:ext cx="8018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dirty="0">
                <a:latin typeface="Alegreya Sans" panose="020B0604020202020204" charset="0"/>
              </a:rPr>
              <a:t>365 dnů</a:t>
            </a: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40340983-BCC8-A758-6BB2-5978D2AE83E1}"/>
              </a:ext>
            </a:extLst>
          </p:cNvPr>
          <p:cNvSpPr txBox="1"/>
          <p:nvPr/>
        </p:nvSpPr>
        <p:spPr>
          <a:xfrm>
            <a:off x="10524263" y="3150111"/>
            <a:ext cx="12426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dirty="0">
                <a:latin typeface="Alegreya Sans" panose="020B0604020202020204" charset="0"/>
              </a:rPr>
              <a:t>1419 posudků</a:t>
            </a: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67305571-87DF-8C7D-8BC4-FCB2864B5458}"/>
              </a:ext>
            </a:extLst>
          </p:cNvPr>
          <p:cNvSpPr txBox="1"/>
          <p:nvPr/>
        </p:nvSpPr>
        <p:spPr>
          <a:xfrm>
            <a:off x="10524263" y="4250369"/>
            <a:ext cx="7761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dirty="0">
                <a:latin typeface="Alegreya Sans" panose="020B0604020202020204" charset="0"/>
              </a:rPr>
              <a:t>2 znalci</a:t>
            </a:r>
          </a:p>
        </p:txBody>
      </p:sp>
    </p:spTree>
    <p:extLst>
      <p:ext uri="{BB962C8B-B14F-4D97-AF65-F5344CB8AC3E}">
        <p14:creationId xmlns:p14="http://schemas.microsoft.com/office/powerpoint/2010/main" val="4466517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Zástupný symbol obrázku 22">
            <a:extLst>
              <a:ext uri="{FF2B5EF4-FFF2-40B4-BE49-F238E27FC236}">
                <a16:creationId xmlns:a16="http://schemas.microsoft.com/office/drawing/2014/main" id="{6949E34F-C9EB-D4B7-D25D-80BB02FF98D8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>
          <a:blip r:embed="rId3"/>
          <a:srcRect l="74" r="74"/>
          <a:stretch/>
        </p:blipFill>
        <p:spPr>
          <a:xfrm>
            <a:off x="0" y="0"/>
            <a:ext cx="9780588" cy="6371351"/>
          </a:xfrm>
        </p:spPr>
      </p:pic>
      <p:sp>
        <p:nvSpPr>
          <p:cNvPr id="26" name="Nadpis 2">
            <a:extLst>
              <a:ext uri="{FF2B5EF4-FFF2-40B4-BE49-F238E27FC236}">
                <a16:creationId xmlns:a16="http://schemas.microsoft.com/office/drawing/2014/main" id="{BAEED99F-8B9C-8815-3312-8859E38A45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62919" y="3637503"/>
            <a:ext cx="7429081" cy="1585808"/>
          </a:xfrm>
        </p:spPr>
        <p:txBody>
          <a:bodyPr/>
          <a:lstStyle/>
          <a:p>
            <a:pPr>
              <a:buSzPts val="4500"/>
            </a:pPr>
            <a:r>
              <a:rPr lang="cs-CZ" sz="4800" dirty="0">
                <a:solidFill>
                  <a:schemeClr val="tx1"/>
                </a:solidFill>
                <a:latin typeface="Alegreya Medium" pitchFamily="2" charset="0"/>
              </a:rPr>
              <a:t>Znalecká činnost z hlediska podnikání 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C8982D3D-5159-4563-B3A2-A7082E1EAE6A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432000" y="6439820"/>
            <a:ext cx="5664000" cy="295062"/>
          </a:xfrm>
        </p:spPr>
        <p:txBody>
          <a:bodyPr/>
          <a:lstStyle/>
          <a:p>
            <a:r>
              <a:rPr lang="cs-CZ" dirty="0">
                <a:latin typeface="+mn-lt"/>
              </a:rPr>
              <a:t>Kurz oceňování lesa a rostlinstva: MENDELU podzim 2024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C1EAC31C-57CA-4F44-9CCA-24B759F9F589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</p:spPr>
        <p:txBody>
          <a:bodyPr/>
          <a:lstStyle/>
          <a:p>
            <a:fld id="{19B51A1E-902D-48AF-9020-955120F399B6}" type="slidenum">
              <a:rPr lang="cs-CZ" smtClean="0"/>
              <a:pPr/>
              <a:t>13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151234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B73F8F83-59AC-F0FD-773D-31F35954E7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800" y="1007999"/>
            <a:ext cx="11339513" cy="606311"/>
          </a:xfrm>
        </p:spPr>
        <p:txBody>
          <a:bodyPr/>
          <a:lstStyle/>
          <a:p>
            <a:r>
              <a:rPr lang="cs-CZ" sz="3200" b="1" dirty="0">
                <a:solidFill>
                  <a:srgbClr val="002060"/>
                </a:solidFill>
                <a:latin typeface="+mj-lt"/>
              </a:rPr>
              <a:t>Znalec – fyzická osoba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ECE141-2F15-E0CF-0D57-A96039AF9BD5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32000" y="1998132"/>
            <a:ext cx="11328000" cy="4193117"/>
          </a:xfrm>
        </p:spPr>
        <p:txBody>
          <a:bodyPr/>
          <a:lstStyle/>
          <a:p>
            <a:r>
              <a:rPr lang="cs-CZ" dirty="0"/>
              <a:t>tzv. svobodné povolání – podnikání fyzické osoby vykonávané na základě jiného než živnostenského zákona</a:t>
            </a:r>
          </a:p>
          <a:p>
            <a:r>
              <a:rPr lang="cs-CZ" dirty="0"/>
              <a:t>IČO je přiděleno automaticky po úspěšném složení zkoušky</a:t>
            </a:r>
          </a:p>
          <a:p>
            <a:r>
              <a:rPr lang="cs-CZ" dirty="0"/>
              <a:t>živnost je třeba pouze pro výkon činnosti oceňování majetku (vázaná živnost – zpracovávání odhadů)</a:t>
            </a:r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2EE5323-9F13-D751-6E40-27A21227B12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cs-CZ"/>
              <a:t>Kurz oceňování lesa a rostlinstva: MENDELU podzim 2024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65E50F1-913C-EF33-C7DD-5B5B2D2ECA8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14</a:t>
            </a:fld>
            <a:endParaRPr lang="cs-CZ"/>
          </a:p>
        </p:txBody>
      </p:sp>
      <p:sp>
        <p:nvSpPr>
          <p:cNvPr id="6" name="Nadpis 5">
            <a:extLst>
              <a:ext uri="{FF2B5EF4-FFF2-40B4-BE49-F238E27FC236}">
                <a16:creationId xmlns:a16="http://schemas.microsoft.com/office/drawing/2014/main" id="{6204CA0D-8602-F56B-A815-9396A7E6D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Způsoby podnikání v oblasti znalecké činnosti</a:t>
            </a:r>
          </a:p>
        </p:txBody>
      </p:sp>
    </p:spTree>
    <p:extLst>
      <p:ext uri="{BB962C8B-B14F-4D97-AF65-F5344CB8AC3E}">
        <p14:creationId xmlns:p14="http://schemas.microsoft.com/office/powerpoint/2010/main" val="22252571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B73F8F83-59AC-F0FD-773D-31F35954E7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800" y="1007999"/>
            <a:ext cx="11339513" cy="606311"/>
          </a:xfrm>
        </p:spPr>
        <p:txBody>
          <a:bodyPr/>
          <a:lstStyle/>
          <a:p>
            <a:r>
              <a:rPr lang="cs-CZ" sz="3200" b="1" dirty="0">
                <a:solidFill>
                  <a:srgbClr val="002060"/>
                </a:solidFill>
                <a:latin typeface="+mj-lt"/>
              </a:rPr>
              <a:t>Zaměstnanec znalecké kanceláře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ECE141-2F15-E0CF-0D57-A96039AF9BD5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32000" y="1998132"/>
            <a:ext cx="11328000" cy="4193117"/>
          </a:xfrm>
        </p:spPr>
        <p:txBody>
          <a:bodyPr/>
          <a:lstStyle/>
          <a:p>
            <a:r>
              <a:rPr lang="cs-CZ" dirty="0"/>
              <a:t>kromě vykonávané práce může znalec v pozici zaměstnance nabídnout své znalecké oprávnění pro rozšíření odvětví znalecké kanceláře</a:t>
            </a:r>
          </a:p>
          <a:p>
            <a:r>
              <a:rPr lang="cs-CZ" dirty="0"/>
              <a:t>je třeba respektovat odborné postupy zaměstnavatele (dochází k přesunu odpovědnosti)</a:t>
            </a:r>
          </a:p>
          <a:p>
            <a:r>
              <a:rPr lang="cs-CZ" dirty="0"/>
              <a:t>Odvětví Oceňování lesa, rostlinstva a nerostů: Pražská znalecká kancelář, s.r.o.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2EE5323-9F13-D751-6E40-27A21227B12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cs-CZ"/>
              <a:t>Kurz oceňování lesa a rostlinstva: MENDELU podzim 2024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65E50F1-913C-EF33-C7DD-5B5B2D2ECA8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15</a:t>
            </a:fld>
            <a:endParaRPr lang="cs-CZ"/>
          </a:p>
        </p:txBody>
      </p:sp>
      <p:sp>
        <p:nvSpPr>
          <p:cNvPr id="6" name="Nadpis 5">
            <a:extLst>
              <a:ext uri="{FF2B5EF4-FFF2-40B4-BE49-F238E27FC236}">
                <a16:creationId xmlns:a16="http://schemas.microsoft.com/office/drawing/2014/main" id="{6204CA0D-8602-F56B-A815-9396A7E6D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Způsoby podnikání v oblasti znalecké činnosti</a:t>
            </a:r>
          </a:p>
        </p:txBody>
      </p:sp>
    </p:spTree>
    <p:extLst>
      <p:ext uri="{BB962C8B-B14F-4D97-AF65-F5344CB8AC3E}">
        <p14:creationId xmlns:p14="http://schemas.microsoft.com/office/powerpoint/2010/main" val="16769003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B73F8F83-59AC-F0FD-773D-31F35954E7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800" y="1007999"/>
            <a:ext cx="11339513" cy="606311"/>
          </a:xfrm>
        </p:spPr>
        <p:txBody>
          <a:bodyPr/>
          <a:lstStyle/>
          <a:p>
            <a:r>
              <a:rPr lang="cs-CZ" sz="3200" b="1" dirty="0">
                <a:solidFill>
                  <a:srgbClr val="002060"/>
                </a:solidFill>
                <a:latin typeface="+mj-lt"/>
              </a:rPr>
              <a:t>Zaměstnanec znaleckého ústavu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ECE141-2F15-E0CF-0D57-A96039AF9BD5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32000" y="1998132"/>
            <a:ext cx="11328000" cy="4193117"/>
          </a:xfrm>
        </p:spPr>
        <p:txBody>
          <a:bodyPr/>
          <a:lstStyle/>
          <a:p>
            <a:r>
              <a:rPr lang="cs-CZ" dirty="0"/>
              <a:t>Výkon znalecké činnosti je možný souběžně i jako OSVČ</a:t>
            </a:r>
          </a:p>
          <a:p>
            <a:r>
              <a:rPr lang="cs-CZ" dirty="0"/>
              <a:t>Odvětví Oceňování lesa, rostlinstva a nerostů: Agentura ochrany přírody a krajiny České republiky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2EE5323-9F13-D751-6E40-27A21227B12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cs-CZ"/>
              <a:t>Kurz oceňování lesa a rostlinstva: MENDELU podzim 2024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65E50F1-913C-EF33-C7DD-5B5B2D2ECA8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16</a:t>
            </a:fld>
            <a:endParaRPr lang="cs-CZ"/>
          </a:p>
        </p:txBody>
      </p:sp>
      <p:sp>
        <p:nvSpPr>
          <p:cNvPr id="6" name="Nadpis 5">
            <a:extLst>
              <a:ext uri="{FF2B5EF4-FFF2-40B4-BE49-F238E27FC236}">
                <a16:creationId xmlns:a16="http://schemas.microsoft.com/office/drawing/2014/main" id="{6204CA0D-8602-F56B-A815-9396A7E6D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Způsoby podnikání v oblasti znalecké činnosti</a:t>
            </a:r>
          </a:p>
        </p:txBody>
      </p:sp>
    </p:spTree>
    <p:extLst>
      <p:ext uri="{BB962C8B-B14F-4D97-AF65-F5344CB8AC3E}">
        <p14:creationId xmlns:p14="http://schemas.microsoft.com/office/powerpoint/2010/main" val="34192797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B73F8F83-59AC-F0FD-773D-31F35954E7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800" y="1007999"/>
            <a:ext cx="11339513" cy="606311"/>
          </a:xfrm>
        </p:spPr>
        <p:txBody>
          <a:bodyPr/>
          <a:lstStyle/>
          <a:p>
            <a:r>
              <a:rPr lang="cs-CZ" sz="3200" b="1" dirty="0">
                <a:solidFill>
                  <a:srgbClr val="002060"/>
                </a:solidFill>
                <a:latin typeface="+mj-lt"/>
              </a:rPr>
              <a:t>Zakladatel znalecké kanceláře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ECE141-2F15-E0CF-0D57-A96039AF9BD5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32000" y="1998132"/>
            <a:ext cx="11328000" cy="4193117"/>
          </a:xfrm>
        </p:spPr>
        <p:txBody>
          <a:bodyPr/>
          <a:lstStyle/>
          <a:p>
            <a:r>
              <a:rPr lang="cs-CZ" dirty="0"/>
              <a:t>Založení nové obchodní společnosti a následné podání žádosti o zápis do seznamu znalců</a:t>
            </a:r>
          </a:p>
          <a:p>
            <a:r>
              <a:rPr lang="cs-CZ" dirty="0"/>
              <a:t>Možnost aktivní spolupráce s dalšími znalci, rozdělení činností a nákladů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2EE5323-9F13-D751-6E40-27A21227B12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cs-CZ"/>
              <a:t>Kurz oceňování lesa a rostlinstva: MENDELU podzim 2024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65E50F1-913C-EF33-C7DD-5B5B2D2ECA8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17</a:t>
            </a:fld>
            <a:endParaRPr lang="cs-CZ"/>
          </a:p>
        </p:txBody>
      </p:sp>
      <p:sp>
        <p:nvSpPr>
          <p:cNvPr id="6" name="Nadpis 5">
            <a:extLst>
              <a:ext uri="{FF2B5EF4-FFF2-40B4-BE49-F238E27FC236}">
                <a16:creationId xmlns:a16="http://schemas.microsoft.com/office/drawing/2014/main" id="{6204CA0D-8602-F56B-A815-9396A7E6D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Způsoby podnikání v oblasti znalecké činnosti</a:t>
            </a:r>
          </a:p>
        </p:txBody>
      </p:sp>
    </p:spTree>
    <p:extLst>
      <p:ext uri="{BB962C8B-B14F-4D97-AF65-F5344CB8AC3E}">
        <p14:creationId xmlns:p14="http://schemas.microsoft.com/office/powerpoint/2010/main" val="31361329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B73F8F83-59AC-F0FD-773D-31F35954E7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800" y="1007999"/>
            <a:ext cx="11339513" cy="606311"/>
          </a:xfrm>
        </p:spPr>
        <p:txBody>
          <a:bodyPr/>
          <a:lstStyle/>
          <a:p>
            <a:r>
              <a:rPr lang="cs-CZ" sz="3200" b="1" dirty="0">
                <a:solidFill>
                  <a:srgbClr val="002060"/>
                </a:solidFill>
                <a:latin typeface="+mj-lt"/>
              </a:rPr>
              <a:t>Rozšíření činnosti existující obchodní společnosti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ECE141-2F15-E0CF-0D57-A96039AF9BD5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32000" y="1998132"/>
            <a:ext cx="11328000" cy="4193117"/>
          </a:xfrm>
        </p:spPr>
        <p:txBody>
          <a:bodyPr/>
          <a:lstStyle/>
          <a:p>
            <a:r>
              <a:rPr lang="cs-CZ" dirty="0"/>
              <a:t>Vhodné řešení, pokud již existuje společnost zabývající se související činností v oboru, zvyšuje se však podnikatelské riziko</a:t>
            </a:r>
          </a:p>
          <a:p>
            <a:r>
              <a:rPr lang="cs-CZ" dirty="0"/>
              <a:t>Znalecká činnost nemusí být hlavním zdrojem příjmů, ale zvyšuje prestiž společnosti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2EE5323-9F13-D751-6E40-27A21227B12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cs-CZ"/>
              <a:t>Kurz oceňování lesa a rostlinstva: MENDELU podzim 2024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65E50F1-913C-EF33-C7DD-5B5B2D2ECA8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18</a:t>
            </a:fld>
            <a:endParaRPr lang="cs-CZ"/>
          </a:p>
        </p:txBody>
      </p:sp>
      <p:sp>
        <p:nvSpPr>
          <p:cNvPr id="6" name="Nadpis 5">
            <a:extLst>
              <a:ext uri="{FF2B5EF4-FFF2-40B4-BE49-F238E27FC236}">
                <a16:creationId xmlns:a16="http://schemas.microsoft.com/office/drawing/2014/main" id="{6204CA0D-8602-F56B-A815-9396A7E6D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Způsoby podnikání v oblasti znalecké činnosti</a:t>
            </a:r>
          </a:p>
        </p:txBody>
      </p:sp>
    </p:spTree>
    <p:extLst>
      <p:ext uri="{BB962C8B-B14F-4D97-AF65-F5344CB8AC3E}">
        <p14:creationId xmlns:p14="http://schemas.microsoft.com/office/powerpoint/2010/main" val="19512508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2EE5323-9F13-D751-6E40-27A21227B12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cs-CZ"/>
              <a:t>Kurz oceňování lesa a rostlinstva: MENDELU podzim 2024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65E50F1-913C-EF33-C7DD-5B5B2D2ECA8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19</a:t>
            </a:fld>
            <a:endParaRPr lang="cs-CZ"/>
          </a:p>
        </p:txBody>
      </p:sp>
      <p:sp>
        <p:nvSpPr>
          <p:cNvPr id="6" name="Nadpis 5">
            <a:extLst>
              <a:ext uri="{FF2B5EF4-FFF2-40B4-BE49-F238E27FC236}">
                <a16:creationId xmlns:a16="http://schemas.microsoft.com/office/drawing/2014/main" id="{6204CA0D-8602-F56B-A815-9396A7E6D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Způsoby podnikání v oblasti znalecké činnosti</a:t>
            </a:r>
          </a:p>
        </p:txBody>
      </p:sp>
      <p:graphicFrame>
        <p:nvGraphicFramePr>
          <p:cNvPr id="11" name="Tabulka 10">
            <a:extLst>
              <a:ext uri="{FF2B5EF4-FFF2-40B4-BE49-F238E27FC236}">
                <a16:creationId xmlns:a16="http://schemas.microsoft.com/office/drawing/2014/main" id="{4CA8AF5B-1538-09BB-E9F0-7481443B3D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8913089"/>
              </p:ext>
            </p:extLst>
          </p:nvPr>
        </p:nvGraphicFramePr>
        <p:xfrm>
          <a:off x="432000" y="1128890"/>
          <a:ext cx="11105243" cy="4978400"/>
        </p:xfrm>
        <a:graphic>
          <a:graphicData uri="http://schemas.openxmlformats.org/drawingml/2006/table">
            <a:tbl>
              <a:tblPr firstRow="1" firstCol="1" bandRow="1">
                <a:tableStyleId>{DFAAB374-B1C4-4610-974C-117437F3FAD9}</a:tableStyleId>
              </a:tblPr>
              <a:tblGrid>
                <a:gridCol w="1814489">
                  <a:extLst>
                    <a:ext uri="{9D8B030D-6E8A-4147-A177-3AD203B41FA5}">
                      <a16:colId xmlns:a16="http://schemas.microsoft.com/office/drawing/2014/main" val="3649034474"/>
                    </a:ext>
                  </a:extLst>
                </a:gridCol>
                <a:gridCol w="2528711">
                  <a:extLst>
                    <a:ext uri="{9D8B030D-6E8A-4147-A177-3AD203B41FA5}">
                      <a16:colId xmlns:a16="http://schemas.microsoft.com/office/drawing/2014/main" val="1602049235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445937581"/>
                    </a:ext>
                  </a:extLst>
                </a:gridCol>
                <a:gridCol w="2257778">
                  <a:extLst>
                    <a:ext uri="{9D8B030D-6E8A-4147-A177-3AD203B41FA5}">
                      <a16:colId xmlns:a16="http://schemas.microsoft.com/office/drawing/2014/main" val="1147742659"/>
                    </a:ext>
                  </a:extLst>
                </a:gridCol>
                <a:gridCol w="2370665">
                  <a:extLst>
                    <a:ext uri="{9D8B030D-6E8A-4147-A177-3AD203B41FA5}">
                      <a16:colId xmlns:a16="http://schemas.microsoft.com/office/drawing/2014/main" val="752411081"/>
                    </a:ext>
                  </a:extLst>
                </a:gridCol>
              </a:tblGrid>
              <a:tr h="5121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PARAMETR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S.R.O.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Specifika pro znalecké kanceláře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Podnikání OSVČ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Specifika pro znalce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538228"/>
                  </a:ext>
                </a:extLst>
              </a:tr>
              <a:tr h="5121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Typ subjektu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právnická osoba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-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fyzická osoba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-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876116968"/>
                  </a:ext>
                </a:extLst>
              </a:tr>
              <a:tr h="5121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Počet podnikajících osob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minimálně 1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2 znalci ve stejném oboru, odvětví a specializaci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1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-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103009309"/>
                  </a:ext>
                </a:extLst>
              </a:tr>
              <a:tr h="12087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Odpovědnost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odpovědnost za dluhy – nízká (po splacení základního kapitálu majitel s.r.o. neručí osobním majetkem)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specifická odpovědnost dle zákona </a:t>
                      </a:r>
                      <a:br>
                        <a:rPr lang="cs-CZ" sz="1000" kern="0" dirty="0">
                          <a:effectLst/>
                        </a:rPr>
                      </a:br>
                      <a:r>
                        <a:rPr lang="cs-CZ" sz="1000" kern="0" dirty="0">
                          <a:effectLst/>
                        </a:rPr>
                        <a:t>č. 254/2019 Sb.</a:t>
                      </a:r>
                      <a:r>
                        <a:rPr lang="cs-CZ" sz="1100" kern="100" dirty="0">
                          <a:effectLst/>
                        </a:rPr>
                        <a:t> </a:t>
                      </a:r>
                      <a:r>
                        <a:rPr lang="cs-CZ" sz="1000" kern="0" dirty="0">
                          <a:effectLst/>
                        </a:rPr>
                        <a:t>o znalcích, znaleckých kancelářích a znaleckých ústavech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odpovědnost za dluhy – vysoká (OSVČ ručí veškerým svým osobním majetkem)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specifická odpovědnost dle zákona </a:t>
                      </a:r>
                      <a:br>
                        <a:rPr lang="cs-CZ" sz="1000" kern="0" dirty="0">
                          <a:effectLst/>
                        </a:rPr>
                      </a:br>
                      <a:r>
                        <a:rPr lang="cs-CZ" sz="1000" kern="0" dirty="0">
                          <a:effectLst/>
                        </a:rPr>
                        <a:t>č. 254/2019 Sb.</a:t>
                      </a:r>
                      <a:r>
                        <a:rPr lang="cs-CZ" sz="1100" kern="100" dirty="0">
                          <a:effectLst/>
                        </a:rPr>
                        <a:t> </a:t>
                      </a:r>
                      <a:r>
                        <a:rPr lang="cs-CZ" sz="1000" kern="0" dirty="0">
                          <a:effectLst/>
                        </a:rPr>
                        <a:t>o znalcích, znaleckých kancelářích a znaleckých ústavech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91240108"/>
                  </a:ext>
                </a:extLst>
              </a:tr>
              <a:tr h="8604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Název subjektu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volitelný (nesmí být zaměnitelný nebo působit klamavě)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-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jméno a příjmení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-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573469109"/>
                  </a:ext>
                </a:extLst>
              </a:tr>
              <a:tr h="5121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Prodej nebo převod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je možný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obtížný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pouze osobní výkon činnosti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064935728"/>
                  </a:ext>
                </a:extLst>
              </a:tr>
              <a:tr h="8604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Náročnost založení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zakladatelská listina nebo společenská smlouva formou notářského zápisu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Ministerstvo spravedlnosti provede zápis do seznamu 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-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Ministerstvo spravedlnosti provede zápis do seznamu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3584115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910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CBA3C33B-E675-4C25-B872-CA2538DE39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374973"/>
            <a:ext cx="7417492" cy="3054027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  <a:latin typeface="+mn-lt"/>
              </a:rPr>
              <a:t>doc. JUDr. </a:t>
            </a:r>
            <a:r>
              <a:rPr lang="cs-CZ" b="1" dirty="0">
                <a:solidFill>
                  <a:schemeClr val="tx1"/>
                </a:solidFill>
                <a:latin typeface="+mn-lt"/>
              </a:rPr>
              <a:t>Jakub Hanák</a:t>
            </a:r>
            <a:r>
              <a:rPr lang="cs-CZ" dirty="0">
                <a:solidFill>
                  <a:schemeClr val="tx1"/>
                </a:solidFill>
                <a:latin typeface="+mn-lt"/>
              </a:rPr>
              <a:t>, Ph.D. </a:t>
            </a:r>
            <a:r>
              <a:rPr lang="cs-CZ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&amp; Ph.D. (</a:t>
            </a:r>
            <a:r>
              <a:rPr lang="cs-CZ" dirty="0">
                <a:solidFill>
                  <a:schemeClr val="tx1"/>
                </a:solidFill>
                <a:latin typeface="+mn-lt"/>
              </a:rPr>
              <a:t>docent na Katedře práva životního prostředí a pozemkového práva Právnické fakulty MU)</a:t>
            </a:r>
          </a:p>
          <a:p>
            <a:r>
              <a:rPr lang="cs-CZ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Ing. et Ing. </a:t>
            </a:r>
            <a:r>
              <a:rPr lang="cs-CZ" b="1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Kristýna </a:t>
            </a:r>
            <a:r>
              <a:rPr lang="cs-CZ" b="1" dirty="0" err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Kuhrová</a:t>
            </a:r>
            <a:r>
              <a:rPr lang="cs-CZ" b="1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cs-CZ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(</a:t>
            </a:r>
            <a:r>
              <a:rPr lang="cs-CZ" dirty="0">
                <a:solidFill>
                  <a:schemeClr val="tx1"/>
                </a:solidFill>
                <a:latin typeface="+mn-lt"/>
              </a:rPr>
              <a:t>vedoucí znalecké kanceláře </a:t>
            </a:r>
            <a:r>
              <a:rPr lang="cs-CZ" dirty="0" err="1">
                <a:solidFill>
                  <a:schemeClr val="tx1"/>
                </a:solidFill>
                <a:latin typeface="+mn-lt"/>
              </a:rPr>
              <a:t>qdq</a:t>
            </a:r>
            <a:r>
              <a:rPr lang="cs-CZ" dirty="0">
                <a:solidFill>
                  <a:schemeClr val="tx1"/>
                </a:solidFill>
                <a:latin typeface="+mn-lt"/>
              </a:rPr>
              <a:t> </a:t>
            </a:r>
            <a:r>
              <a:rPr lang="cs-CZ" dirty="0" err="1">
                <a:solidFill>
                  <a:schemeClr val="tx1"/>
                </a:solidFill>
                <a:latin typeface="+mn-lt"/>
              </a:rPr>
              <a:t>services</a:t>
            </a:r>
            <a:r>
              <a:rPr lang="cs-CZ" dirty="0">
                <a:solidFill>
                  <a:schemeClr val="tx1"/>
                </a:solidFill>
                <a:latin typeface="+mn-lt"/>
              </a:rPr>
              <a:t>)</a:t>
            </a:r>
          </a:p>
          <a:p>
            <a:r>
              <a:rPr lang="cs-CZ" dirty="0">
                <a:solidFill>
                  <a:schemeClr val="tx1"/>
                </a:solidFill>
                <a:latin typeface="+mn-lt"/>
              </a:rPr>
              <a:t>znalci ve znalecké kanceláři </a:t>
            </a:r>
            <a:r>
              <a:rPr lang="cs-CZ" dirty="0" err="1">
                <a:solidFill>
                  <a:schemeClr val="tx1"/>
                </a:solidFill>
                <a:latin typeface="+mn-lt"/>
              </a:rPr>
              <a:t>qdq</a:t>
            </a:r>
            <a:r>
              <a:rPr lang="cs-CZ" dirty="0">
                <a:solidFill>
                  <a:schemeClr val="tx1"/>
                </a:solidFill>
                <a:latin typeface="+mn-lt"/>
              </a:rPr>
              <a:t> </a:t>
            </a:r>
            <a:r>
              <a:rPr lang="cs-CZ" dirty="0" err="1">
                <a:solidFill>
                  <a:schemeClr val="tx1"/>
                </a:solidFill>
                <a:latin typeface="+mn-lt"/>
              </a:rPr>
              <a:t>services</a:t>
            </a:r>
            <a:endParaRPr lang="cs-CZ" dirty="0">
              <a:solidFill>
                <a:schemeClr val="tx1"/>
              </a:solidFill>
              <a:latin typeface="+mn-lt"/>
            </a:endParaRPr>
          </a:p>
          <a:p>
            <a:r>
              <a:rPr lang="cs-CZ" dirty="0">
                <a:solidFill>
                  <a:schemeClr val="tx1"/>
                </a:solidFill>
                <a:latin typeface="+mn-lt"/>
              </a:rPr>
              <a:t>členové Institutu technického a ekonomického znalectví (</a:t>
            </a:r>
            <a:r>
              <a:rPr lang="cs-CZ" dirty="0">
                <a:solidFill>
                  <a:schemeClr val="tx1"/>
                </a:solidFill>
                <a:latin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www.itez.cz</a:t>
            </a:r>
            <a:r>
              <a:rPr lang="cs-CZ" dirty="0">
                <a:solidFill>
                  <a:schemeClr val="tx1"/>
                </a:solidFill>
                <a:latin typeface="+mn-lt"/>
              </a:rPr>
              <a:t>)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C8982D3D-5159-4563-B3A2-A7082E1EAE6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rtl="0"/>
            <a:r>
              <a:rPr lang="cs-CZ" dirty="0">
                <a:latin typeface="+mn-lt"/>
              </a:rPr>
              <a:t>Kurz oceňování lesa a rostlinstva: MENDELU podzim 2024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C1EAC31C-57CA-4F44-9CCA-24B759F9F589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pPr rtl="0"/>
            <a:fld id="{19B51A1E-902D-48AF-9020-955120F399B6}" type="slidenum">
              <a:rPr lang="cs-CZ" smtClean="0"/>
              <a:pPr rtl="0"/>
              <a:t>2</a:t>
            </a:fld>
            <a:endParaRPr lang="cs-CZ" dirty="0"/>
          </a:p>
        </p:txBody>
      </p:sp>
      <p:pic>
        <p:nvPicPr>
          <p:cNvPr id="23" name="Zástupný symbol obrázku 22" descr="Obsah obrázku osoba, oblek, Formální oblečení, oblečení&#10;&#10;Popis byl vytvořen automaticky">
            <a:extLst>
              <a:ext uri="{FF2B5EF4-FFF2-40B4-BE49-F238E27FC236}">
                <a16:creationId xmlns:a16="http://schemas.microsoft.com/office/drawing/2014/main" id="{6949E34F-C9EB-D4B7-D25D-80BB02FF98D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/>
          <a:srcRect l="30776" r="30776"/>
          <a:stretch>
            <a:fillRect/>
          </a:stretch>
        </p:blipFill>
        <p:spPr>
          <a:xfrm>
            <a:off x="8512175" y="-9136"/>
            <a:ext cx="3679825" cy="6370638"/>
          </a:xfrm>
        </p:spPr>
      </p:pic>
      <p:sp>
        <p:nvSpPr>
          <p:cNvPr id="26" name="Nadpis 2">
            <a:extLst>
              <a:ext uri="{FF2B5EF4-FFF2-40B4-BE49-F238E27FC236}">
                <a16:creationId xmlns:a16="http://schemas.microsoft.com/office/drawing/2014/main" id="{BAEED99F-8B9C-8815-3312-8859E38A4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64392" y="2200674"/>
            <a:ext cx="1804155" cy="107678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spc="0" dirty="0">
                <a:latin typeface="+mj-lt"/>
              </a:rPr>
              <a:t>O nás</a:t>
            </a:r>
          </a:p>
        </p:txBody>
      </p:sp>
      <p:pic>
        <p:nvPicPr>
          <p:cNvPr id="1026" name="Picture 2" descr="Průvodce znalce v roce 2021 (Tištěná kniha)">
            <a:extLst>
              <a:ext uri="{FF2B5EF4-FFF2-40B4-BE49-F238E27FC236}">
                <a16:creationId xmlns:a16="http://schemas.microsoft.com/office/drawing/2014/main" id="{7265C06D-9F9A-2FCF-CA8F-8E0DC1561F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33" y="2729677"/>
            <a:ext cx="2422179" cy="343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9A6BDD24-BDB8-BA3E-024D-C332179FD3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85999" y="2853042"/>
            <a:ext cx="3409878" cy="3236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2670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2EE5323-9F13-D751-6E40-27A21227B12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cs-CZ"/>
              <a:t>Kurz oceňování lesa a rostlinstva: MENDELU podzim 2024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65E50F1-913C-EF33-C7DD-5B5B2D2ECA8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20</a:t>
            </a:fld>
            <a:endParaRPr lang="cs-CZ"/>
          </a:p>
        </p:txBody>
      </p:sp>
      <p:sp>
        <p:nvSpPr>
          <p:cNvPr id="6" name="Nadpis 5">
            <a:extLst>
              <a:ext uri="{FF2B5EF4-FFF2-40B4-BE49-F238E27FC236}">
                <a16:creationId xmlns:a16="http://schemas.microsoft.com/office/drawing/2014/main" id="{6204CA0D-8602-F56B-A815-9396A7E6D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Způsoby podnikání v oblasti znalecké činnosti</a:t>
            </a:r>
          </a:p>
        </p:txBody>
      </p:sp>
      <p:graphicFrame>
        <p:nvGraphicFramePr>
          <p:cNvPr id="11" name="Tabulka 10">
            <a:extLst>
              <a:ext uri="{FF2B5EF4-FFF2-40B4-BE49-F238E27FC236}">
                <a16:creationId xmlns:a16="http://schemas.microsoft.com/office/drawing/2014/main" id="{4CA8AF5B-1538-09BB-E9F0-7481443B3D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0854033"/>
              </p:ext>
            </p:extLst>
          </p:nvPr>
        </p:nvGraphicFramePr>
        <p:xfrm>
          <a:off x="432000" y="1128890"/>
          <a:ext cx="11105243" cy="4737266"/>
        </p:xfrm>
        <a:graphic>
          <a:graphicData uri="http://schemas.openxmlformats.org/drawingml/2006/table">
            <a:tbl>
              <a:tblPr firstRow="1" firstCol="1" bandRow="1">
                <a:tableStyleId>{DFAAB374-B1C4-4610-974C-117437F3FAD9}</a:tableStyleId>
              </a:tblPr>
              <a:tblGrid>
                <a:gridCol w="1814489">
                  <a:extLst>
                    <a:ext uri="{9D8B030D-6E8A-4147-A177-3AD203B41FA5}">
                      <a16:colId xmlns:a16="http://schemas.microsoft.com/office/drawing/2014/main" val="3649034474"/>
                    </a:ext>
                  </a:extLst>
                </a:gridCol>
                <a:gridCol w="2528711">
                  <a:extLst>
                    <a:ext uri="{9D8B030D-6E8A-4147-A177-3AD203B41FA5}">
                      <a16:colId xmlns:a16="http://schemas.microsoft.com/office/drawing/2014/main" val="1602049235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445937581"/>
                    </a:ext>
                  </a:extLst>
                </a:gridCol>
                <a:gridCol w="2257778">
                  <a:extLst>
                    <a:ext uri="{9D8B030D-6E8A-4147-A177-3AD203B41FA5}">
                      <a16:colId xmlns:a16="http://schemas.microsoft.com/office/drawing/2014/main" val="1147742659"/>
                    </a:ext>
                  </a:extLst>
                </a:gridCol>
                <a:gridCol w="2370665">
                  <a:extLst>
                    <a:ext uri="{9D8B030D-6E8A-4147-A177-3AD203B41FA5}">
                      <a16:colId xmlns:a16="http://schemas.microsoft.com/office/drawing/2014/main" val="752411081"/>
                    </a:ext>
                  </a:extLst>
                </a:gridCol>
              </a:tblGrid>
              <a:tr h="5121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PARAMETR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S.R.O.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Specifika pro znalecké kanceláře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Podnikání OSVČ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</a:rPr>
                        <a:t>Specifika pro znalce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538228"/>
                  </a:ext>
                </a:extLst>
              </a:tr>
              <a:tr h="5121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b="1" kern="0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  <a:t>Právní úprava</a:t>
                      </a:r>
                      <a:endParaRPr lang="cs-CZ" sz="1100" kern="100" dirty="0"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  <a:t>zákon o obchodních korporacích</a:t>
                      </a:r>
                      <a:endParaRPr lang="cs-CZ" sz="1100" kern="100" dirty="0"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  <a:t>zákon o znalcích, znaleckých kancelářích a znaleckých ústavech</a:t>
                      </a:r>
                      <a:endParaRPr lang="cs-CZ" sz="1100" kern="100" dirty="0"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  <a:t>živnostenský zákon</a:t>
                      </a:r>
                      <a:endParaRPr lang="cs-CZ" sz="1100" kern="100" dirty="0"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  <a:t>zákon o znalcích, znaleckých kancelářích a znaleckých ústavech</a:t>
                      </a:r>
                      <a:endParaRPr lang="cs-CZ" sz="1100" kern="100" dirty="0"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876116968"/>
                  </a:ext>
                </a:extLst>
              </a:tr>
              <a:tr h="796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b="1" kern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  <a:t>Účetnictví a daně</a:t>
                      </a:r>
                      <a:endParaRPr lang="cs-CZ" sz="1100" kern="100"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  <a:t>administrativně náročnější (musí vždy vést účetnictví + zveřejňovat účetní závěrku)</a:t>
                      </a:r>
                      <a:endParaRPr lang="cs-CZ" sz="1100" kern="100" dirty="0"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 kern="100" dirty="0"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  <a:t>méně administrativně náročné (vede až při obratu nad 25 mil., jinak daňová evidence, paušální daň nebo paušální výdaje, kdy stačí evidovat příjmy)</a:t>
                      </a:r>
                      <a:endParaRPr lang="cs-CZ" sz="1100" kern="100" dirty="0"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  <a:t>paušální výdaje pro svobodná povolání – </a:t>
                      </a:r>
                      <a:br>
                        <a:rPr lang="cs-CZ" sz="1000" kern="0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cs-CZ" sz="1000" kern="0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  <a:t>40 % (nejvýše 800 tisíc Kč za rok), </a:t>
                      </a:r>
                      <a:br>
                        <a:rPr lang="cs-CZ" sz="1000" kern="0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cs-CZ" sz="1000" kern="0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  <a:t>paušální daň od 8 716 za měsíc, zahrnuje daň a sociální pojištění</a:t>
                      </a:r>
                      <a:endParaRPr lang="cs-CZ" sz="1100" kern="100" dirty="0"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103009309"/>
                  </a:ext>
                </a:extLst>
              </a:tr>
              <a:tr h="12087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b="1" kern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  <a:t>Náklady</a:t>
                      </a:r>
                      <a:endParaRPr lang="cs-CZ" sz="1100" kern="100"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  <a:t>administrativa, zaměstnanci, nájemné a hmotné vybavení (optimalizace nákladů)</a:t>
                      </a:r>
                      <a:endParaRPr lang="cs-CZ" sz="1100" kern="100" dirty="0"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  <a:t>pojištění 5 mil Kč, administrativa související se znaleckou činností</a:t>
                      </a:r>
                      <a:endParaRPr lang="cs-CZ" sz="1100" kern="100" dirty="0"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  <a:t>administrativu lze provádět svépomocí, možnost využití soukromého vybavení</a:t>
                      </a:r>
                      <a:endParaRPr lang="cs-CZ" sz="1100" kern="100" dirty="0"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  <a:t>nižší cena pojištění (1 mil Kč), </a:t>
                      </a:r>
                      <a:br>
                        <a:rPr lang="cs-CZ" sz="1000" kern="0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cs-CZ" sz="1000" kern="0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  <a:t>méně zakázek a s tím související menší množství administrativy</a:t>
                      </a:r>
                      <a:endParaRPr lang="cs-CZ" sz="1100" kern="100" dirty="0"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91240108"/>
                  </a:ext>
                </a:extLst>
              </a:tr>
              <a:tr h="8604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b="1" kern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  <a:t>Postavení v obchodních vztazích</a:t>
                      </a:r>
                      <a:endParaRPr lang="cs-CZ" sz="1100" kern="100"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  <a:t>působí profesionálně jako instituce, </a:t>
                      </a:r>
                      <a:br>
                        <a:rPr lang="cs-CZ" sz="1000" kern="0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cs-CZ" sz="1000" kern="0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  <a:t>vyšší požadavky na marketing</a:t>
                      </a:r>
                      <a:endParaRPr lang="cs-CZ" sz="1100" kern="100" dirty="0"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  <a:t>snadnější získávání velkých zakázek, zpravidla plátce DPH (obrat nad 2 mil. Kč)</a:t>
                      </a:r>
                      <a:endParaRPr lang="cs-CZ" sz="1100" kern="100" dirty="0"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  <a:t>může působit důvěryhodněji díky ručení vlastním majetkem</a:t>
                      </a:r>
                      <a:endParaRPr lang="cs-CZ" sz="1100" kern="100" dirty="0"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  <a:t>snadnější získávání drobnějších zakázek od FO a soudů, konkurenční výhoda, pokud není plátce DPH</a:t>
                      </a:r>
                      <a:endParaRPr lang="cs-CZ" sz="1100" kern="100" dirty="0"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573469109"/>
                  </a:ext>
                </a:extLst>
              </a:tr>
              <a:tr h="5121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b="1" kern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  <a:t>Management</a:t>
                      </a:r>
                      <a:endParaRPr lang="cs-CZ" sz="1100" kern="100"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 kern="100" dirty="0"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  <a:t>jednotné postupy, metody, vzor posudku, argumentace</a:t>
                      </a:r>
                      <a:endParaRPr lang="cs-CZ" sz="1100" kern="100" dirty="0"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 kern="100" dirty="0"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925" marR="161925" marT="161925" marB="1619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000" kern="0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Times New Roman" panose="02020603050405020304" pitchFamily="18" charset="0"/>
                        </a:rPr>
                        <a:t>metodická kontinuita ve výstupech</a:t>
                      </a:r>
                      <a:endParaRPr lang="cs-CZ" sz="1100" kern="100" dirty="0">
                        <a:effectLst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0649357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76641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0" name="Google Shape;2400;p143"/>
          <p:cNvSpPr txBox="1">
            <a:spLocks noGrp="1"/>
          </p:cNvSpPr>
          <p:nvPr>
            <p:ph type="body" idx="1"/>
          </p:nvPr>
        </p:nvSpPr>
        <p:spPr>
          <a:xfrm>
            <a:off x="431800" y="1008000"/>
            <a:ext cx="11339513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</a:pPr>
            <a:endParaRPr/>
          </a:p>
        </p:txBody>
      </p:sp>
      <p:sp>
        <p:nvSpPr>
          <p:cNvPr id="2402" name="Google Shape;2402;p143"/>
          <p:cNvSpPr txBox="1">
            <a:spLocks noGrp="1"/>
          </p:cNvSpPr>
          <p:nvPr>
            <p:ph type="ftr" idx="11"/>
          </p:nvPr>
        </p:nvSpPr>
        <p:spPr>
          <a:xfrm>
            <a:off x="432000" y="6439820"/>
            <a:ext cx="5664000" cy="295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/>
              <a:t>Kurz oceňování lesa a rostlinstva: MENDELU podzim 2024</a:t>
            </a:r>
            <a:endParaRPr/>
          </a:p>
        </p:txBody>
      </p:sp>
      <p:sp>
        <p:nvSpPr>
          <p:cNvPr id="2403" name="Google Shape;2403;p143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21</a:t>
            </a:fld>
            <a:endParaRPr/>
          </a:p>
        </p:txBody>
      </p:sp>
      <p:sp>
        <p:nvSpPr>
          <p:cNvPr id="2404" name="Google Shape;2404;p143"/>
          <p:cNvSpPr txBox="1"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Bitter"/>
              <a:buNone/>
            </a:pPr>
            <a:r>
              <a:rPr lang="cs-CZ"/>
              <a:t>Použitá a doporučená literatura</a:t>
            </a:r>
            <a:endParaRPr/>
          </a:p>
        </p:txBody>
      </p:sp>
      <p:pic>
        <p:nvPicPr>
          <p:cNvPr id="2050" name="Picture 2" descr="Zákon o znalcích, znaleckých kancelářích a znaleckých ústavech (254/2019  Sb.). Praktický komentář">
            <a:extLst>
              <a:ext uri="{FF2B5EF4-FFF2-40B4-BE49-F238E27FC236}">
                <a16:creationId xmlns:a16="http://schemas.microsoft.com/office/drawing/2014/main" id="{D7911FB7-9320-1BC1-BEBA-7707B20614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4000" y="1512000"/>
            <a:ext cx="2772487" cy="3704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Zákon o znalcích, znaleckých kancelářích a znaleckých ústavech">
            <a:extLst>
              <a:ext uri="{FF2B5EF4-FFF2-40B4-BE49-F238E27FC236}">
                <a16:creationId xmlns:a16="http://schemas.microsoft.com/office/drawing/2014/main" id="{5B2CF217-9E46-FE39-B07A-DA8E268E49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27" y="1512000"/>
            <a:ext cx="2622926" cy="3704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Zákon o znalcích, znaleckých kancelářích a znaleckých ústavech - Portaro -  Bibliothekskatalog">
            <a:extLst>
              <a:ext uri="{FF2B5EF4-FFF2-40B4-BE49-F238E27FC236}">
                <a16:creationId xmlns:a16="http://schemas.microsoft.com/office/drawing/2014/main" id="{475DD062-2FFF-47AC-21E8-F4D6EC7CDC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423" y="1512000"/>
            <a:ext cx="2439047" cy="3704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Průvodce znalce v roce 2021 (Tištěná kniha)">
            <a:extLst>
              <a:ext uri="{FF2B5EF4-FFF2-40B4-BE49-F238E27FC236}">
                <a16:creationId xmlns:a16="http://schemas.microsoft.com/office/drawing/2014/main" id="{E9FE8B14-2C5D-A30B-F28F-22BE920CD0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9406" y="1511999"/>
            <a:ext cx="2609712" cy="3704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Zástupný symbol obrázku 6" descr="Obsah obrázku kancelářské potřeby, text, Mobilní telefon, přístroj&#10;&#10;Popis byl vytvořen automaticky">
            <a:extLst>
              <a:ext uri="{FF2B5EF4-FFF2-40B4-BE49-F238E27FC236}">
                <a16:creationId xmlns:a16="http://schemas.microsoft.com/office/drawing/2014/main" id="{7BC2BD35-8DCD-34B0-50B2-5CE782163862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>
          <a:blip r:embed="rId3">
            <a:grayscl/>
          </a:blip>
          <a:srcRect t="4202" b="4202"/>
          <a:stretch/>
        </p:blipFill>
        <p:spPr>
          <a:xfrm>
            <a:off x="0" y="0"/>
            <a:ext cx="9780102" cy="6804025"/>
          </a:xfrm>
        </p:spPr>
      </p:pic>
      <p:sp>
        <p:nvSpPr>
          <p:cNvPr id="2414" name="Google Shape;2414;p144"/>
          <p:cNvSpPr txBox="1">
            <a:spLocks noGrp="1"/>
          </p:cNvSpPr>
          <p:nvPr>
            <p:ph type="ctrTitle"/>
          </p:nvPr>
        </p:nvSpPr>
        <p:spPr>
          <a:xfrm>
            <a:off x="9101468" y="2798354"/>
            <a:ext cx="3090532" cy="1013684"/>
          </a:xfrm>
          <a:solidFill>
            <a:schemeClr val="lt1"/>
          </a:solidFill>
          <a:ln>
            <a:noFill/>
          </a:ln>
        </p:spPr>
        <p:txBody>
          <a:bodyPr spcFirstLastPara="1" wrap="square" lIns="180000" tIns="180000" rIns="252000" bIns="180000" anchor="t" anchorCtr="0">
            <a:noAutofit/>
          </a:bodyPr>
          <a:lstStyle/>
          <a:p>
            <a:pPr lvl="0"/>
            <a:r>
              <a:rPr lang="cs-CZ" sz="5400" dirty="0">
                <a:latin typeface="+mj-lt"/>
              </a:rPr>
              <a:t>Otázky?</a:t>
            </a:r>
          </a:p>
        </p:txBody>
      </p:sp>
      <p:sp>
        <p:nvSpPr>
          <p:cNvPr id="2415" name="Google Shape;2415;p144"/>
          <p:cNvSpPr txBox="1">
            <a:spLocks noGrp="1"/>
          </p:cNvSpPr>
          <p:nvPr>
            <p:ph type="body" idx="1"/>
          </p:nvPr>
        </p:nvSpPr>
        <p:spPr>
          <a:xfrm>
            <a:off x="9101470" y="3957705"/>
            <a:ext cx="2267072" cy="316800"/>
          </a:xfrm>
          <a:solidFill>
            <a:srgbClr val="3F3F3F"/>
          </a:solidFill>
          <a:ln>
            <a:noFill/>
          </a:ln>
        </p:spPr>
        <p:txBody>
          <a:bodyPr spcFirstLastPara="1" wrap="square" lIns="0" tIns="0" rIns="72000" bIns="0" anchor="ctr" anchorCtr="0">
            <a:noAutofit/>
          </a:bodyPr>
          <a:lstStyle/>
          <a:p>
            <a:pPr lvl="0"/>
            <a:r>
              <a:rPr lang="cs-CZ" sz="1600" dirty="0">
                <a:latin typeface="+mn-lt"/>
              </a:rPr>
              <a:t>Jakub Hanák</a:t>
            </a:r>
          </a:p>
        </p:txBody>
      </p:sp>
      <p:sp>
        <p:nvSpPr>
          <p:cNvPr id="2417" name="Google Shape;2417;p144"/>
          <p:cNvSpPr txBox="1">
            <a:spLocks noGrp="1"/>
          </p:cNvSpPr>
          <p:nvPr>
            <p:ph type="body" idx="4"/>
          </p:nvPr>
        </p:nvSpPr>
        <p:spPr>
          <a:xfrm>
            <a:off x="9101942" y="5364132"/>
            <a:ext cx="2267072" cy="316800"/>
          </a:xfrm>
          <a:solidFill>
            <a:srgbClr val="3F3F3F"/>
          </a:solidFill>
          <a:ln>
            <a:noFill/>
          </a:ln>
        </p:spPr>
        <p:txBody>
          <a:bodyPr spcFirstLastPara="1" wrap="square" lIns="0" tIns="0" rIns="72000" bIns="0" anchor="ctr" anchorCtr="0">
            <a:noAutofit/>
          </a:bodyPr>
          <a:lstStyle/>
          <a:p>
            <a:pPr lvl="0"/>
            <a:r>
              <a:rPr lang="cs-CZ" sz="1400" dirty="0">
                <a:latin typeface="+mn-lt"/>
              </a:rPr>
              <a:t>jakub.hanak@gmail.com</a:t>
            </a:r>
          </a:p>
        </p:txBody>
      </p:sp>
      <p:sp>
        <p:nvSpPr>
          <p:cNvPr id="2418" name="Google Shape;2418;p144"/>
          <p:cNvSpPr txBox="1">
            <a:spLocks noGrp="1"/>
          </p:cNvSpPr>
          <p:nvPr>
            <p:ph type="body" idx="5"/>
          </p:nvPr>
        </p:nvSpPr>
        <p:spPr>
          <a:xfrm>
            <a:off x="9101469" y="5729882"/>
            <a:ext cx="2267073" cy="316800"/>
          </a:xfrm>
          <a:solidFill>
            <a:srgbClr val="3F3F3F"/>
          </a:solidFill>
          <a:ln>
            <a:noFill/>
          </a:ln>
        </p:spPr>
        <p:txBody>
          <a:bodyPr spcFirstLastPara="1" wrap="square" lIns="0" tIns="0" rIns="72000" bIns="0" anchor="ctr" anchorCtr="0">
            <a:noAutofit/>
          </a:bodyPr>
          <a:lstStyle/>
          <a:p>
            <a:pPr lvl="0"/>
            <a:r>
              <a:rPr lang="cs-CZ" sz="1400" dirty="0">
                <a:latin typeface="+mn-lt"/>
              </a:rPr>
              <a:t>www.itez.cz</a:t>
            </a:r>
          </a:p>
        </p:txBody>
      </p:sp>
      <p:sp>
        <p:nvSpPr>
          <p:cNvPr id="2419" name="Google Shape;2419;p144"/>
          <p:cNvSpPr txBox="1">
            <a:spLocks noGrp="1"/>
          </p:cNvSpPr>
          <p:nvPr>
            <p:ph type="sldNum" idx="12"/>
          </p:nvPr>
        </p:nvSpPr>
        <p:spPr>
          <a:xfrm>
            <a:off x="11760000" y="6371351"/>
            <a:ext cx="432000" cy="432000"/>
          </a:xfrm>
          <a:solidFill>
            <a:srgbClr val="3F3F3F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fld id="{00000000-1234-1234-1234-123412341234}" type="slidenum">
              <a:rPr lang="cs-CZ"/>
              <a:pPr lvl="0"/>
              <a:t>22</a:t>
            </a:fld>
            <a:endParaRPr lang="cs-CZ"/>
          </a:p>
        </p:txBody>
      </p:sp>
      <p:pic>
        <p:nvPicPr>
          <p:cNvPr id="2420" name="Google Shape;2420;p144" descr="Uživatel" title="Ikona – jméno prezentujícího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485495" y="4006655"/>
            <a:ext cx="218900" cy="21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2" name="Google Shape;2422;p144" descr="Obálka" title="Ikona – e-mail prezentujícího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485967" y="5411944"/>
            <a:ext cx="218900" cy="21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3" name="Google Shape;2423;p144" descr="Odkaz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1485495" y="5801896"/>
            <a:ext cx="244786" cy="24478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2415;p144">
            <a:extLst>
              <a:ext uri="{FF2B5EF4-FFF2-40B4-BE49-F238E27FC236}">
                <a16:creationId xmlns:a16="http://schemas.microsoft.com/office/drawing/2014/main" id="{2D784F47-BD9A-358F-A384-E8B4F59C098E}"/>
              </a:ext>
            </a:extLst>
          </p:cNvPr>
          <p:cNvSpPr txBox="1">
            <a:spLocks/>
          </p:cNvSpPr>
          <p:nvPr/>
        </p:nvSpPr>
        <p:spPr>
          <a:xfrm>
            <a:off x="9101468" y="4336376"/>
            <a:ext cx="2267072" cy="3168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0" tIns="0" rIns="7200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3F3F3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3F3F3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3F3F3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3F3F3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r>
              <a:rPr lang="cs-CZ" sz="1600" dirty="0">
                <a:latin typeface="+mn-lt"/>
              </a:rPr>
              <a:t>Kristýna Kuhrová</a:t>
            </a:r>
          </a:p>
        </p:txBody>
      </p:sp>
      <p:pic>
        <p:nvPicPr>
          <p:cNvPr id="3" name="Google Shape;2420;p144" descr="Uživatel" title="Ikona – jméno prezentujícího">
            <a:extLst>
              <a:ext uri="{FF2B5EF4-FFF2-40B4-BE49-F238E27FC236}">
                <a16:creationId xmlns:a16="http://schemas.microsoft.com/office/drawing/2014/main" id="{A5F6289A-673E-3D29-5809-DDB3C774187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485493" y="4385326"/>
            <a:ext cx="218900" cy="218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DE73FBE0-E5E4-C6BD-D85F-6011F445E80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 rtl="0"/>
            <a:r>
              <a:rPr lang="cs-CZ"/>
              <a:t>Kurz oceňování lesa a rostlinstva: MENDELU podzim 2024</a:t>
            </a:r>
            <a:endParaRPr lang="cs-CZ" dirty="0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D10E111-C017-197B-66FE-1D83A380180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cs-CZ" smtClean="0"/>
              <a:pPr rtl="0"/>
              <a:t>3</a:t>
            </a:fld>
            <a:endParaRPr lang="cs-CZ" dirty="0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675C6E23-8DF1-8E1A-B4F9-6EBBB3AAB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Statistika: dva druhy znaleckých kanceláří</a:t>
            </a:r>
          </a:p>
        </p:txBody>
      </p:sp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346CA6DE-A5FE-500A-7736-36832187A4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60738234"/>
              </p:ext>
            </p:extLst>
          </p:nvPr>
        </p:nvGraphicFramePr>
        <p:xfrm>
          <a:off x="432000" y="1100832"/>
          <a:ext cx="11244185" cy="5152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49511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EFF9E128-3CEB-E25C-8EE7-64467ADCBB14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32000" y="1162975"/>
            <a:ext cx="11328000" cy="5028275"/>
          </a:xfrm>
        </p:spPr>
        <p:txBody>
          <a:bodyPr/>
          <a:lstStyle/>
          <a:p>
            <a:r>
              <a:rPr lang="cs-CZ" sz="2600" b="1" dirty="0"/>
              <a:t>transformace: </a:t>
            </a:r>
            <a:r>
              <a:rPr lang="cs-CZ" sz="2600" dirty="0"/>
              <a:t>Znalecký ústav, který získal oprávnění k výkonu znalecké činnosti podle zákona č. 36/1967 Sb. a je zapsán v prvním oddílu seznamu znaleckých ústavů, je zapsán jako znalecká kancelář do seznamu znalců podle tohoto zákona. </a:t>
            </a:r>
          </a:p>
          <a:p>
            <a:r>
              <a:rPr lang="cs-CZ" sz="2400" dirty="0">
                <a:solidFill>
                  <a:schemeClr val="bg1">
                    <a:lumMod val="50000"/>
                  </a:schemeClr>
                </a:solidFill>
              </a:rPr>
              <a:t>Takto zapsaná znalecká kancelář musí do 1 roku ode dne nabytí účinnosti tohoto zákona prokázat ministerstvu, že vykonává znaleckou činnost prostřednictvím alespoň </a:t>
            </a:r>
            <a:r>
              <a:rPr lang="cs-CZ" sz="2400" b="1" dirty="0">
                <a:solidFill>
                  <a:schemeClr val="bg1">
                    <a:lumMod val="50000"/>
                  </a:schemeClr>
                </a:solidFill>
              </a:rPr>
              <a:t>2 znalců oprávněných k výkonu znalecké činnosti </a:t>
            </a:r>
            <a:r>
              <a:rPr lang="cs-CZ" sz="2400" dirty="0">
                <a:solidFill>
                  <a:schemeClr val="bg1">
                    <a:lumMod val="50000"/>
                  </a:schemeClr>
                </a:solidFill>
              </a:rPr>
              <a:t>podle § 5 nebo 46 ve stejném oboru a odvětví a případně specializaci jako tato znalecká kancelář. V opačném případě ministerstvo rozhodne o zrušení znaleckého oprávnění znalecké kanceláře </a:t>
            </a:r>
            <a:r>
              <a:rPr lang="cs-CZ" sz="2400" dirty="0">
                <a:solidFill>
                  <a:schemeClr val="bg1">
                    <a:lumMod val="50000"/>
                  </a:schemeClr>
                </a:solidFill>
                <a:sym typeface="Symbol" panose="05050102010706020507" pitchFamily="18" charset="2"/>
              </a:rPr>
              <a:t> dnes již by měly splňovat všechny</a:t>
            </a:r>
          </a:p>
          <a:p>
            <a:pPr lvl="1"/>
            <a:r>
              <a:rPr lang="cs-CZ" sz="16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NSS 10 As 324/2023-52: lze se bránit správní žalobou, nikoliv zásahovou žalobou </a:t>
            </a:r>
          </a:p>
          <a:p>
            <a:r>
              <a:rPr lang="cs-CZ" sz="2600" b="1" dirty="0"/>
              <a:t>přechodné období: </a:t>
            </a:r>
            <a:r>
              <a:rPr lang="cs-CZ" sz="2600" dirty="0"/>
              <a:t>Znalecká kancelář podle § 46 a 47, která získala oprávnění k výkonu znalecké činnosti podle zákona č. 36/1967 Sb., má oprávnění vykonávat znaleckou činnost pro stejné obory, odvětví a specializaci, pro které získala oprávnění. </a:t>
            </a:r>
            <a:r>
              <a:rPr lang="cs-CZ" sz="2600" dirty="0">
                <a:sym typeface="Symbol" panose="05050102010706020507" pitchFamily="18" charset="2"/>
              </a:rPr>
              <a:t> </a:t>
            </a:r>
            <a:r>
              <a:rPr lang="cs-CZ" sz="2600" dirty="0"/>
              <a:t>oprávnění do konce roku </a:t>
            </a:r>
            <a:r>
              <a:rPr lang="cs-CZ" sz="2600" b="1" dirty="0"/>
              <a:t>2025</a:t>
            </a:r>
            <a:r>
              <a:rPr lang="cs-CZ" sz="2600" dirty="0"/>
              <a:t>; novela prodlužuje do konce roku </a:t>
            </a:r>
            <a:r>
              <a:rPr lang="cs-CZ" sz="2600" b="1" dirty="0"/>
              <a:t>2028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1D1C9D8-7311-08EF-EB8A-723E7746FE74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cs-CZ"/>
              <a:t>Kurz oceňování lesa a rostlinstva: MENDELU podzim 2024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73023B6-E1CF-07A2-4BFC-F5B539555FE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4</a:t>
            </a:fld>
            <a:endParaRPr lang="cs-CZ"/>
          </a:p>
        </p:txBody>
      </p:sp>
      <p:sp>
        <p:nvSpPr>
          <p:cNvPr id="6" name="Nadpis 5">
            <a:extLst>
              <a:ext uri="{FF2B5EF4-FFF2-40B4-BE49-F238E27FC236}">
                <a16:creationId xmlns:a16="http://schemas.microsoft.com/office/drawing/2014/main" id="{3835F7D9-26BF-4C69-97DB-80720063A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Zavedené znalecké kanceláře</a:t>
            </a:r>
          </a:p>
        </p:txBody>
      </p:sp>
    </p:spTree>
    <p:extLst>
      <p:ext uri="{BB962C8B-B14F-4D97-AF65-F5344CB8AC3E}">
        <p14:creationId xmlns:p14="http://schemas.microsoft.com/office/powerpoint/2010/main" val="3609835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E6FFE0D2-9C79-5261-6FCD-FAAC6047313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cs-CZ"/>
              <a:t>Kurz oceňování lesa a rostlinstva: MENDELU podzim 2024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14F7A25-51DF-39E9-EB3A-7DF5F2715A1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5</a:t>
            </a:fld>
            <a:endParaRPr lang="cs-CZ"/>
          </a:p>
        </p:txBody>
      </p:sp>
      <p:sp>
        <p:nvSpPr>
          <p:cNvPr id="6" name="Nadpis 5">
            <a:extLst>
              <a:ext uri="{FF2B5EF4-FFF2-40B4-BE49-F238E27FC236}">
                <a16:creationId xmlns:a16="http://schemas.microsoft.com/office/drawing/2014/main" id="{D4D2696F-7417-A57E-49E8-328146DDF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Znalecké kanceláře: právní forma</a:t>
            </a:r>
          </a:p>
        </p:txBody>
      </p:sp>
      <p:graphicFrame>
        <p:nvGraphicFramePr>
          <p:cNvPr id="7" name="Graf 6">
            <a:extLst>
              <a:ext uri="{FF2B5EF4-FFF2-40B4-BE49-F238E27FC236}">
                <a16:creationId xmlns:a16="http://schemas.microsoft.com/office/drawing/2014/main" id="{BF370430-4111-47DE-131B-C178A92433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2711133"/>
              </p:ext>
            </p:extLst>
          </p:nvPr>
        </p:nvGraphicFramePr>
        <p:xfrm>
          <a:off x="473907" y="1075454"/>
          <a:ext cx="11244185" cy="5152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07260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FD1FC01F-FD6A-F640-9ADF-DC8D55AB5F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5B36841-F3B8-DF32-55E8-ED5829004A42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cs-CZ" dirty="0"/>
              <a:t>nelze žádnou prominout</a:t>
            </a:r>
          </a:p>
          <a:p>
            <a:pPr marL="590550" indent="-514350">
              <a:buFont typeface="+mj-lt"/>
              <a:buAutoNum type="arabicPeriod"/>
            </a:pPr>
            <a:r>
              <a:rPr lang="cs-CZ" dirty="0"/>
              <a:t>bezúhonná</a:t>
            </a:r>
          </a:p>
          <a:p>
            <a:pPr marL="590550" indent="-514350">
              <a:buFont typeface="+mj-lt"/>
              <a:buAutoNum type="arabicPeriod"/>
            </a:pPr>
            <a:r>
              <a:rPr lang="cs-CZ" dirty="0"/>
              <a:t>není na základě pravomocného rozhodnutí soudu v úpadku</a:t>
            </a:r>
          </a:p>
          <a:p>
            <a:pPr marL="590550" indent="-514350">
              <a:buFont typeface="+mj-lt"/>
              <a:buAutoNum type="arabicPeriod"/>
            </a:pPr>
            <a:r>
              <a:rPr lang="cs-CZ" dirty="0"/>
              <a:t>má kontaktní adresu na území ČR v případě, že nemá sídlo v ČR</a:t>
            </a:r>
          </a:p>
          <a:p>
            <a:pPr marL="590550" indent="-514350">
              <a:buFont typeface="+mj-lt"/>
              <a:buAutoNum type="arabicPeriod"/>
            </a:pPr>
            <a:r>
              <a:rPr lang="cs-CZ" dirty="0"/>
              <a:t>nebyla v posledních 3 letech před podáním žádosti o zápis potrestána pokutou ve výši nejméně 100000 Kč za vybrané druhy přestupků</a:t>
            </a:r>
          </a:p>
          <a:p>
            <a:pPr marL="590550" indent="-514350">
              <a:buFont typeface="+mj-lt"/>
              <a:buAutoNum type="arabicPeriod"/>
            </a:pPr>
            <a:r>
              <a:rPr lang="cs-CZ" dirty="0"/>
              <a:t>v posledních 5 letech před podáním žádosti o zápis nebylo zrušeno oprávnění vykonávat znaleckou činnost pro závažné nebo opakované porušení povinnosti podle znaleckého zákona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AD85A0C6-49A4-F327-F54E-8F0C51D45AF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cs-CZ"/>
              <a:t>Kurz oceňování lesa a rostlinstva: MENDELU podzim 2024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641B4B87-171C-66DA-EBD6-72117BE8818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6</a:t>
            </a:fld>
            <a:endParaRPr lang="cs-CZ"/>
          </a:p>
        </p:txBody>
      </p:sp>
      <p:sp>
        <p:nvSpPr>
          <p:cNvPr id="6" name="Nadpis 5">
            <a:extLst>
              <a:ext uri="{FF2B5EF4-FFF2-40B4-BE49-F238E27FC236}">
                <a16:creationId xmlns:a16="http://schemas.microsoft.com/office/drawing/2014/main" id="{3CEA45F0-0E3B-B2F2-85E1-732E7E034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Založení znalecké kanceláře: podmínky</a:t>
            </a:r>
          </a:p>
        </p:txBody>
      </p:sp>
    </p:spTree>
    <p:extLst>
      <p:ext uri="{BB962C8B-B14F-4D97-AF65-F5344CB8AC3E}">
        <p14:creationId xmlns:p14="http://schemas.microsoft.com/office/powerpoint/2010/main" val="1130965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A3AB4184-B414-1A03-E30D-9A36C901AB39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32000" y="1320800"/>
            <a:ext cx="11328000" cy="4870450"/>
          </a:xfrm>
        </p:spPr>
        <p:txBody>
          <a:bodyPr/>
          <a:lstStyle/>
          <a:p>
            <a:pPr marL="590550" indent="-514350">
              <a:buFont typeface="+mj-lt"/>
              <a:buAutoNum type="arabicPeriod" startAt="6"/>
            </a:pPr>
            <a:r>
              <a:rPr lang="cs-CZ" dirty="0"/>
              <a:t>bude vykonávat znaleckou činnost prostřednictvím </a:t>
            </a:r>
            <a:r>
              <a:rPr lang="cs-CZ" b="1" dirty="0"/>
              <a:t>alespoň 2 znalců </a:t>
            </a:r>
            <a:r>
              <a:rPr lang="cs-CZ" dirty="0"/>
              <a:t>oprávněných k výkonu znalecké činnosti </a:t>
            </a:r>
            <a:r>
              <a:rPr lang="cs-CZ" b="1" dirty="0"/>
              <a:t>ve stejném oboru a odvětví </a:t>
            </a:r>
            <a:r>
              <a:rPr lang="cs-CZ" dirty="0"/>
              <a:t>a případně specializaci, pro které si podala žádost o zápis do seznamu znalců</a:t>
            </a:r>
          </a:p>
          <a:p>
            <a:pPr lvl="1"/>
            <a:r>
              <a:rPr lang="cs-CZ" dirty="0">
                <a:latin typeface="+mn-lt"/>
              </a:rPr>
              <a:t>návrh novely: v souhrnu musí odpovídat oprávnění znalecké kanceláře (tj. průnik)</a:t>
            </a:r>
          </a:p>
          <a:p>
            <a:pPr lvl="1"/>
            <a:r>
              <a:rPr lang="cs-CZ" dirty="0">
                <a:latin typeface="+mn-lt"/>
              </a:rPr>
              <a:t>úmrtí apod. v průběhu existence kanceláře (!?): náprava ve stanovené přiměřené lhůtě (§ 14 odst. 2)</a:t>
            </a:r>
          </a:p>
          <a:p>
            <a:pPr marL="590550" indent="-514350">
              <a:buFont typeface="+mj-lt"/>
              <a:buAutoNum type="arabicPeriod" startAt="7"/>
            </a:pPr>
            <a:r>
              <a:rPr lang="cs-CZ" b="1" dirty="0"/>
              <a:t>pravidla pracovních postupů </a:t>
            </a:r>
            <a:r>
              <a:rPr lang="cs-CZ" dirty="0"/>
              <a:t>zajišťujících řádný výkon znalecké činnosti</a:t>
            </a:r>
          </a:p>
          <a:p>
            <a:pPr marL="590550" indent="-514350">
              <a:buFont typeface="+mj-lt"/>
              <a:buAutoNum type="arabicPeriod" startAt="7"/>
            </a:pPr>
            <a:r>
              <a:rPr lang="cs-CZ" dirty="0"/>
              <a:t>má odpovídající </a:t>
            </a:r>
            <a:r>
              <a:rPr lang="cs-CZ" b="1" dirty="0"/>
              <a:t>materiálně technické zázemí</a:t>
            </a:r>
            <a:r>
              <a:rPr lang="cs-CZ" dirty="0"/>
              <a:t>, přístrojové vybavení a personální zázemí, které dává záruku řádného výkonu znalecké činnosti</a:t>
            </a:r>
          </a:p>
          <a:p>
            <a:pPr lvl="1"/>
            <a:r>
              <a:rPr lang="cs-CZ" dirty="0">
                <a:latin typeface="+mn-lt"/>
              </a:rPr>
              <a:t>administrativně-provozní pracovníci (neregulovaný vztah)</a:t>
            </a:r>
          </a:p>
          <a:p>
            <a:pPr marL="590550" indent="-514350">
              <a:buFont typeface="+mj-lt"/>
              <a:buAutoNum type="arabicPeriod" startAt="7"/>
            </a:pPr>
            <a:r>
              <a:rPr lang="cs-CZ" b="1" dirty="0"/>
              <a:t>pojištění</a:t>
            </a:r>
            <a:r>
              <a:rPr lang="cs-CZ" dirty="0"/>
              <a:t> [§ 22]: doložit do (dnes pracovních) 60 dnů od zápisu do seznamu </a:t>
            </a:r>
          </a:p>
          <a:p>
            <a:pPr lvl="1"/>
            <a:r>
              <a:rPr lang="cs-CZ" dirty="0">
                <a:latin typeface="+mn-lt"/>
              </a:rPr>
              <a:t>menší majetková odpovědnost obchodních korporací: blíže dále</a:t>
            </a:r>
          </a:p>
          <a:p>
            <a:pPr lvl="1"/>
            <a:r>
              <a:rPr lang="cs-CZ" dirty="0">
                <a:latin typeface="+mn-lt"/>
              </a:rPr>
              <a:t>dle </a:t>
            </a:r>
            <a:r>
              <a:rPr lang="cs-CZ" dirty="0" err="1">
                <a:latin typeface="+mn-lt"/>
              </a:rPr>
              <a:t>MSp</a:t>
            </a:r>
            <a:r>
              <a:rPr lang="cs-CZ" dirty="0">
                <a:latin typeface="+mn-lt"/>
              </a:rPr>
              <a:t> je nutné mít uzavřeno již při podání žádosti</a:t>
            </a:r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1ED479E-ADA6-5689-9213-43D12B42D93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cs-CZ"/>
              <a:t>Kurz oceňování lesa a rostlinstva: MENDELU podzim 2024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80E62D25-78EE-1E7B-1678-425490344E1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7</a:t>
            </a:fld>
            <a:endParaRPr lang="cs-CZ"/>
          </a:p>
        </p:txBody>
      </p:sp>
      <p:sp>
        <p:nvSpPr>
          <p:cNvPr id="6" name="Nadpis 5">
            <a:extLst>
              <a:ext uri="{FF2B5EF4-FFF2-40B4-BE49-F238E27FC236}">
                <a16:creationId xmlns:a16="http://schemas.microsoft.com/office/drawing/2014/main" id="{72C86D54-EC99-00F2-7A5B-2823C7F09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Založení znalecké kanceláře: podmínky (2)</a:t>
            </a:r>
          </a:p>
        </p:txBody>
      </p:sp>
    </p:spTree>
    <p:extLst>
      <p:ext uri="{BB962C8B-B14F-4D97-AF65-F5344CB8AC3E}">
        <p14:creationId xmlns:p14="http://schemas.microsoft.com/office/powerpoint/2010/main" val="1499425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1ADE51D-6574-544F-18B3-0BB02BC51D2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cs-CZ"/>
              <a:t>Kurz oceňování lesa a rostlinstva: MENDELU podzim 2024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CF94E09-825C-A6BC-4AAE-B40A47D838D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8</a:t>
            </a:fld>
            <a:endParaRPr lang="cs-CZ"/>
          </a:p>
        </p:txBody>
      </p:sp>
      <p:sp>
        <p:nvSpPr>
          <p:cNvPr id="6" name="Nadpis 5">
            <a:extLst>
              <a:ext uri="{FF2B5EF4-FFF2-40B4-BE49-F238E27FC236}">
                <a16:creationId xmlns:a16="http://schemas.microsoft.com/office/drawing/2014/main" id="{11137147-A766-024A-0B7B-ACBE5B1E5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Licenční proces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FAE2E386-0391-81B3-DD60-A21B0438DC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57077810"/>
              </p:ext>
            </p:extLst>
          </p:nvPr>
        </p:nvGraphicFramePr>
        <p:xfrm>
          <a:off x="432000" y="1340911"/>
          <a:ext cx="11328000" cy="46000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ovéPole 1">
            <a:extLst>
              <a:ext uri="{FF2B5EF4-FFF2-40B4-BE49-F238E27FC236}">
                <a16:creationId xmlns:a16="http://schemas.microsoft.com/office/drawing/2014/main" id="{84931BD7-5F1A-8B52-E1CD-65E232A675D3}"/>
              </a:ext>
            </a:extLst>
          </p:cNvPr>
          <p:cNvSpPr txBox="1"/>
          <p:nvPr/>
        </p:nvSpPr>
        <p:spPr>
          <a:xfrm>
            <a:off x="432000" y="4795520"/>
            <a:ext cx="3276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Povinný formulář: § 11 odst. 2 zákona ve spojení s § 2 vyhlášky č. 503/2020 Sb.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Právní nárok na zápis</a:t>
            </a:r>
          </a:p>
        </p:txBody>
      </p:sp>
    </p:spTree>
    <p:extLst>
      <p:ext uri="{BB962C8B-B14F-4D97-AF65-F5344CB8AC3E}">
        <p14:creationId xmlns:p14="http://schemas.microsoft.com/office/powerpoint/2010/main" val="1635178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B73F8F83-59AC-F0FD-773D-31F35954E7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ECE141-2F15-E0CF-0D57-A96039AF9BD5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cs-CZ" dirty="0"/>
              <a:t>Nestanoví-li zákon jinak, platí ustanovení o znalci také pro znaleckou kancelář a znalecký ústav. [§ 1 odst. 2]</a:t>
            </a:r>
          </a:p>
          <a:p>
            <a:pPr lvl="1"/>
            <a:r>
              <a:rPr lang="cs-CZ" dirty="0">
                <a:latin typeface="+mn-lt"/>
              </a:rPr>
              <a:t>NS 7 </a:t>
            </a:r>
            <a:r>
              <a:rPr lang="cs-CZ" dirty="0" err="1">
                <a:latin typeface="+mn-lt"/>
              </a:rPr>
              <a:t>Tdo</a:t>
            </a:r>
            <a:r>
              <a:rPr lang="cs-CZ" dirty="0">
                <a:latin typeface="+mn-lt"/>
              </a:rPr>
              <a:t> 67/2024: Znalecký posudek vypracovaný znaleckou kanceláří by byl procesně nepoužitelným důkazem, jestliže by znalci znalecké kanceláře nebo některý z nich byli vyloučeni z podání znaleckého posudku. [Pozn.: ilustrace osobního výkonu, odvození oprávnění od znalců]</a:t>
            </a:r>
          </a:p>
          <a:p>
            <a:r>
              <a:rPr lang="cs-CZ" dirty="0"/>
              <a:t>Orgán veřejné moci ustanoví znalecký ústav nebo znaleckou kancelář především </a:t>
            </a:r>
            <a:r>
              <a:rPr lang="cs-CZ" b="1" dirty="0"/>
              <a:t>ke zpracování znaleckých posudků ve zvlášť obtížných případech vyžadujících zvláštního posouzení</a:t>
            </a:r>
            <a:r>
              <a:rPr lang="cs-CZ" dirty="0"/>
              <a:t>. [§ 25 odst. 2]</a:t>
            </a:r>
          </a:p>
          <a:p>
            <a:pPr lvl="1"/>
            <a:r>
              <a:rPr lang="cs-CZ" dirty="0">
                <a:latin typeface="+mn-lt"/>
              </a:rPr>
              <a:t>NS 4 </a:t>
            </a:r>
            <a:r>
              <a:rPr lang="cs-CZ" dirty="0" err="1">
                <a:latin typeface="+mn-lt"/>
              </a:rPr>
              <a:t>Tdo</a:t>
            </a:r>
            <a:r>
              <a:rPr lang="cs-CZ" dirty="0">
                <a:latin typeface="+mn-lt"/>
              </a:rPr>
              <a:t> 695/2023: nemusí být ale posudek kanceláře přezkoumán vždy ústavem (nutná je potřeba zvláštního posouzení)</a:t>
            </a:r>
          </a:p>
          <a:p>
            <a:pPr lvl="1"/>
            <a:r>
              <a:rPr lang="cs-CZ" dirty="0">
                <a:latin typeface="+mn-lt"/>
              </a:rPr>
              <a:t>praxe (!?)</a:t>
            </a:r>
          </a:p>
          <a:p>
            <a:r>
              <a:rPr lang="cs-CZ" b="1" dirty="0"/>
              <a:t>znalečné</a:t>
            </a:r>
            <a:r>
              <a:rPr lang="cs-CZ" dirty="0"/>
              <a:t>: sazby stejné jako u znalců a znaleckých ústavů 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2EE5323-9F13-D751-6E40-27A21227B12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cs-CZ"/>
              <a:t>Kurz oceňování lesa a rostlinstva: MENDELU podzim 2024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65E50F1-913C-EF33-C7DD-5B5B2D2ECA8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9</a:t>
            </a:fld>
            <a:endParaRPr lang="cs-CZ"/>
          </a:p>
        </p:txBody>
      </p:sp>
      <p:sp>
        <p:nvSpPr>
          <p:cNvPr id="6" name="Nadpis 5">
            <a:extLst>
              <a:ext uri="{FF2B5EF4-FFF2-40B4-BE49-F238E27FC236}">
                <a16:creationId xmlns:a16="http://schemas.microsoft.com/office/drawing/2014/main" id="{6204CA0D-8602-F56B-A815-9396A7E6D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Výkon znalecké činnosti: zvláštnosti (1)</a:t>
            </a:r>
          </a:p>
        </p:txBody>
      </p:sp>
    </p:spTree>
    <p:extLst>
      <p:ext uri="{BB962C8B-B14F-4D97-AF65-F5344CB8AC3E}">
        <p14:creationId xmlns:p14="http://schemas.microsoft.com/office/powerpoint/2010/main" val="336044588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Stupně šedé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Vlastní 2">
      <a:majorFont>
        <a:latin typeface="Alegreya Medium"/>
        <a:ea typeface=""/>
        <a:cs typeface=""/>
      </a:majorFont>
      <a:minorFont>
        <a:latin typeface="Alegrey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1105</TotalTime>
  <Words>2152</Words>
  <Application>Microsoft Office PowerPoint</Application>
  <PresentationFormat>Širokoúhlá obrazovka</PresentationFormat>
  <Paragraphs>227</Paragraphs>
  <Slides>22</Slides>
  <Notes>14</Notes>
  <HiddenSlides>0</HiddenSlides>
  <MMClips>0</MMClips>
  <ScaleCrop>false</ScaleCrop>
  <HeadingPairs>
    <vt:vector size="6" baseType="variant">
      <vt:variant>
        <vt:lpstr>Použitá písma</vt:lpstr>
      </vt:variant>
      <vt:variant>
        <vt:i4>9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32" baseType="lpstr">
      <vt:lpstr>Alegreya Sans</vt:lpstr>
      <vt:lpstr>Symbol</vt:lpstr>
      <vt:lpstr>Times New Roman</vt:lpstr>
      <vt:lpstr>Source Sans Pro</vt:lpstr>
      <vt:lpstr>EB Garamond</vt:lpstr>
      <vt:lpstr>Arial</vt:lpstr>
      <vt:lpstr>Bitter</vt:lpstr>
      <vt:lpstr>Calibri</vt:lpstr>
      <vt:lpstr>Alegreya Medium</vt:lpstr>
      <vt:lpstr>Motiv Office</vt:lpstr>
      <vt:lpstr>Jak založit a vést znaleckou kancelář</vt:lpstr>
      <vt:lpstr>O nás</vt:lpstr>
      <vt:lpstr>Statistika: dva druhy znaleckých kanceláří</vt:lpstr>
      <vt:lpstr>Zavedené znalecké kanceláře</vt:lpstr>
      <vt:lpstr>Znalecké kanceláře: právní forma</vt:lpstr>
      <vt:lpstr>Založení znalecké kanceláře: podmínky</vt:lpstr>
      <vt:lpstr>Založení znalecké kanceláře: podmínky (2)</vt:lpstr>
      <vt:lpstr>Licenční proces</vt:lpstr>
      <vt:lpstr>Výkon znalecké činnosti: zvláštnosti (1)</vt:lpstr>
      <vt:lpstr>Znalec ve znalecké kanceláři</vt:lpstr>
      <vt:lpstr>Další osoby ve znalecké kanceláři</vt:lpstr>
      <vt:lpstr>Znalecký posudek znalecké kanceláře</vt:lpstr>
      <vt:lpstr>Znalecká činnost z hlediska podnikání </vt:lpstr>
      <vt:lpstr>Způsoby podnikání v oblasti znalecké činnosti</vt:lpstr>
      <vt:lpstr>Způsoby podnikání v oblasti znalecké činnosti</vt:lpstr>
      <vt:lpstr>Způsoby podnikání v oblasti znalecké činnosti</vt:lpstr>
      <vt:lpstr>Způsoby podnikání v oblasti znalecké činnosti</vt:lpstr>
      <vt:lpstr>Způsoby podnikání v oblasti znalecké činnosti</vt:lpstr>
      <vt:lpstr>Způsoby podnikání v oblasti znalecké činnosti</vt:lpstr>
      <vt:lpstr>Způsoby podnikání v oblasti znalecké činnosti</vt:lpstr>
      <vt:lpstr>Použitá a doporučená literatura</vt:lpstr>
      <vt:lpstr>Otázky?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Oceňování nemovitých věcí v podmínkách SPÚ</dc:title>
  <dc:creator>Jakub Hanák</dc:creator>
  <cp:lastModifiedBy>Jakub Hanák</cp:lastModifiedBy>
  <cp:revision>28</cp:revision>
  <dcterms:created xsi:type="dcterms:W3CDTF">2021-10-29T08:51:58Z</dcterms:created>
  <dcterms:modified xsi:type="dcterms:W3CDTF">2024-12-12T18:54:53Z</dcterms:modified>
</cp:coreProperties>
</file>